
<file path=[Content_Types].xml><?xml version="1.0" encoding="utf-8"?>
<Types xmlns="http://schemas.openxmlformats.org/package/2006/content-types">
  <Default Extension="png" ContentType="image/png"/>
  <Default Extension="jpg&amp;ehk=AMrEAHr18NlohX6A8F" ContentType="image/jpeg"/>
  <Default Extension="jpeg" ContentType="image/jpeg"/>
  <Default Extension="emf" ContentType="image/x-emf"/>
  <Default Extension="jpg&amp;ehk=TNfBUbFD5kkQuV7b7MAM5A&amp;r=0&amp;pid=OfficeInsert" ContentType="image/jpeg"/>
  <Default Extension="com" ContentType="image/jpeg"/>
  <Default Extension="jpg&amp;ehk=c9tBU31CHtnzGagwvHQ" ContentType="image/jpeg"/>
  <Default Extension="rels" ContentType="application/vnd.openxmlformats-package.relationships+xml"/>
  <Default Extension="xml" ContentType="application/xml"/>
  <Default Extension="jpg&amp;ehk=utH3vh" ContentType="image/jpeg"/>
  <Default Extension="png&amp;ehk=sjEgaRF2NwGEBlZiKm" ContentType="image/png"/>
  <Default Extension="jpg&amp;ehk=PhT7oVTQFP0ZP"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9" r:id="rId2"/>
  </p:sldMasterIdLst>
  <p:notesMasterIdLst>
    <p:notesMasterId r:id="rId98"/>
  </p:notesMasterIdLst>
  <p:handoutMasterIdLst>
    <p:handoutMasterId r:id="rId99"/>
  </p:handoutMasterIdLst>
  <p:sldIdLst>
    <p:sldId id="412" r:id="rId3"/>
    <p:sldId id="484" r:id="rId4"/>
    <p:sldId id="483" r:id="rId5"/>
    <p:sldId id="498" r:id="rId6"/>
    <p:sldId id="455" r:id="rId7"/>
    <p:sldId id="456" r:id="rId8"/>
    <p:sldId id="457" r:id="rId9"/>
    <p:sldId id="458" r:id="rId10"/>
    <p:sldId id="459" r:id="rId11"/>
    <p:sldId id="460" r:id="rId12"/>
    <p:sldId id="499" r:id="rId13"/>
    <p:sldId id="462" r:id="rId14"/>
    <p:sldId id="463" r:id="rId15"/>
    <p:sldId id="504" r:id="rId16"/>
    <p:sldId id="503" r:id="rId17"/>
    <p:sldId id="464" r:id="rId18"/>
    <p:sldId id="465" r:id="rId19"/>
    <p:sldId id="466" r:id="rId20"/>
    <p:sldId id="467" r:id="rId21"/>
    <p:sldId id="485" r:id="rId22"/>
    <p:sldId id="469" r:id="rId23"/>
    <p:sldId id="500" r:id="rId24"/>
    <p:sldId id="470" r:id="rId25"/>
    <p:sldId id="505" r:id="rId26"/>
    <p:sldId id="471" r:id="rId27"/>
    <p:sldId id="472" r:id="rId28"/>
    <p:sldId id="473" r:id="rId29"/>
    <p:sldId id="474" r:id="rId30"/>
    <p:sldId id="475" r:id="rId31"/>
    <p:sldId id="476" r:id="rId32"/>
    <p:sldId id="477" r:id="rId33"/>
    <p:sldId id="478" r:id="rId34"/>
    <p:sldId id="479" r:id="rId35"/>
    <p:sldId id="480" r:id="rId36"/>
    <p:sldId id="497" r:id="rId37"/>
    <p:sldId id="481" r:id="rId38"/>
    <p:sldId id="482" r:id="rId39"/>
    <p:sldId id="486" r:id="rId40"/>
    <p:sldId id="487" r:id="rId41"/>
    <p:sldId id="488" r:id="rId42"/>
    <p:sldId id="490" r:id="rId43"/>
    <p:sldId id="491" r:id="rId44"/>
    <p:sldId id="495" r:id="rId45"/>
    <p:sldId id="496" r:id="rId46"/>
    <p:sldId id="492" r:id="rId47"/>
    <p:sldId id="494" r:id="rId48"/>
    <p:sldId id="493" r:id="rId49"/>
    <p:sldId id="501" r:id="rId50"/>
    <p:sldId id="502" r:id="rId51"/>
    <p:sldId id="260" r:id="rId52"/>
    <p:sldId id="339" r:id="rId53"/>
    <p:sldId id="340" r:id="rId54"/>
    <p:sldId id="338" r:id="rId55"/>
    <p:sldId id="341" r:id="rId56"/>
    <p:sldId id="342" r:id="rId57"/>
    <p:sldId id="343" r:id="rId58"/>
    <p:sldId id="344" r:id="rId59"/>
    <p:sldId id="346" r:id="rId60"/>
    <p:sldId id="347" r:id="rId61"/>
    <p:sldId id="411" r:id="rId62"/>
    <p:sldId id="348" r:id="rId63"/>
    <p:sldId id="374" r:id="rId64"/>
    <p:sldId id="375" r:id="rId65"/>
    <p:sldId id="376" r:id="rId66"/>
    <p:sldId id="378" r:id="rId67"/>
    <p:sldId id="377" r:id="rId68"/>
    <p:sldId id="379" r:id="rId69"/>
    <p:sldId id="381" r:id="rId70"/>
    <p:sldId id="382" r:id="rId71"/>
    <p:sldId id="380" r:id="rId72"/>
    <p:sldId id="383" r:id="rId73"/>
    <p:sldId id="385" r:id="rId74"/>
    <p:sldId id="388" r:id="rId75"/>
    <p:sldId id="389" r:id="rId76"/>
    <p:sldId id="391" r:id="rId77"/>
    <p:sldId id="390" r:id="rId78"/>
    <p:sldId id="392" r:id="rId79"/>
    <p:sldId id="393" r:id="rId80"/>
    <p:sldId id="394" r:id="rId81"/>
    <p:sldId id="395" r:id="rId82"/>
    <p:sldId id="396" r:id="rId83"/>
    <p:sldId id="397" r:id="rId84"/>
    <p:sldId id="398" r:id="rId85"/>
    <p:sldId id="408" r:id="rId86"/>
    <p:sldId id="410" r:id="rId87"/>
    <p:sldId id="400" r:id="rId88"/>
    <p:sldId id="401" r:id="rId89"/>
    <p:sldId id="402" r:id="rId90"/>
    <p:sldId id="403" r:id="rId91"/>
    <p:sldId id="404" r:id="rId92"/>
    <p:sldId id="405" r:id="rId93"/>
    <p:sldId id="407" r:id="rId94"/>
    <p:sldId id="409" r:id="rId95"/>
    <p:sldId id="316" r:id="rId96"/>
    <p:sldId id="284" r:id="rId97"/>
  </p:sldIdLst>
  <p:sldSz cx="9144000" cy="6858000" type="screen4x3"/>
  <p:notesSz cx="6797675" cy="9926638"/>
  <p:defaultTextStyle>
    <a:defPPr>
      <a:defRPr lang="en-GB"/>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28" autoAdjust="0"/>
    <p:restoredTop sz="89626" autoAdjust="0"/>
  </p:normalViewPr>
  <p:slideViewPr>
    <p:cSldViewPr snapToGrid="0">
      <p:cViewPr varScale="1">
        <p:scale>
          <a:sx n="114" d="100"/>
          <a:sy n="114" d="100"/>
        </p:scale>
        <p:origin x="1554" y="108"/>
      </p:cViewPr>
      <p:guideLst>
        <p:guide orient="horz" pos="2160"/>
        <p:guide pos="2880"/>
      </p:guideLst>
    </p:cSldViewPr>
  </p:slideViewPr>
  <p:notesTextViewPr>
    <p:cViewPr>
      <p:scale>
        <a:sx n="1" d="1"/>
        <a:sy n="1" d="1"/>
      </p:scale>
      <p:origin x="0" y="0"/>
    </p:cViewPr>
  </p:notesTextViewPr>
  <p:sorterViewPr>
    <p:cViewPr>
      <p:scale>
        <a:sx n="100" d="100"/>
        <a:sy n="100" d="100"/>
      </p:scale>
      <p:origin x="0" y="-47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5556" tIns="47779" rIns="95556" bIns="47779"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wrap="square" lIns="95556" tIns="47779" rIns="95556" bIns="47779" numCol="1" anchor="t" anchorCtr="0" compatLnSpc="1">
            <a:prstTxWarp prst="textNoShape">
              <a:avLst/>
            </a:prstTxWarp>
          </a:bodyPr>
          <a:lstStyle>
            <a:lvl1pPr algn="r">
              <a:defRPr sz="1200" smtClean="0">
                <a:latin typeface="Calibri" pitchFamily="-65" charset="0"/>
              </a:defRPr>
            </a:lvl1pPr>
          </a:lstStyle>
          <a:p>
            <a:pPr>
              <a:defRPr/>
            </a:pPr>
            <a:fld id="{6F99BFD2-E357-471B-8AC3-8FAFF52C7226}" type="datetime1">
              <a:rPr lang="en-GB"/>
              <a:pPr>
                <a:defRPr/>
              </a:pPr>
              <a:t>01/05/2017</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5556" tIns="47779" rIns="95556" bIns="47779"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wrap="square" lIns="95556" tIns="47779" rIns="95556" bIns="47779" numCol="1" anchor="b" anchorCtr="0" compatLnSpc="1">
            <a:prstTxWarp prst="textNoShape">
              <a:avLst/>
            </a:prstTxWarp>
          </a:bodyPr>
          <a:lstStyle>
            <a:lvl1pPr algn="r">
              <a:defRPr sz="1200" smtClean="0">
                <a:latin typeface="Calibri" pitchFamily="-65" charset="0"/>
              </a:defRPr>
            </a:lvl1pPr>
          </a:lstStyle>
          <a:p>
            <a:pPr>
              <a:defRPr/>
            </a:pPr>
            <a:fld id="{B77F9359-9406-4D21-924E-992B6663CD41}" type="slidenum">
              <a:rPr lang="en-GB"/>
              <a:pPr>
                <a:defRPr/>
              </a:pPr>
              <a:t>‹#›</a:t>
            </a:fld>
            <a:endParaRPr lang="en-GB"/>
          </a:p>
        </p:txBody>
      </p:sp>
    </p:spTree>
    <p:extLst>
      <p:ext uri="{BB962C8B-B14F-4D97-AF65-F5344CB8AC3E}">
        <p14:creationId xmlns:p14="http://schemas.microsoft.com/office/powerpoint/2010/main" val="24310431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5556" tIns="47779" rIns="95556" bIns="47779"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wrap="square" lIns="95556" tIns="47779" rIns="95556" bIns="47779" numCol="1" anchor="t" anchorCtr="0" compatLnSpc="1">
            <a:prstTxWarp prst="textNoShape">
              <a:avLst/>
            </a:prstTxWarp>
          </a:bodyPr>
          <a:lstStyle>
            <a:lvl1pPr algn="r">
              <a:defRPr sz="1200" smtClean="0">
                <a:latin typeface="Calibri" pitchFamily="-65" charset="0"/>
              </a:defRPr>
            </a:lvl1pPr>
          </a:lstStyle>
          <a:p>
            <a:pPr>
              <a:defRPr/>
            </a:pPr>
            <a:fld id="{34E29B20-FC73-4630-91A3-FD43BB0B2560}" type="datetime1">
              <a:rPr lang="en-GB"/>
              <a:pPr>
                <a:defRPr/>
              </a:pPr>
              <a:t>01/05/2017</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5556" tIns="47779" rIns="95556" bIns="47779" rtlCol="0" anchor="ctr"/>
          <a:lstStyle/>
          <a:p>
            <a:pPr lvl="0"/>
            <a:endParaRPr lang="en-US"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5556" tIns="47779" rIns="95556" bIns="47779"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5556" tIns="47779" rIns="95556" bIns="47779"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wrap="square" lIns="95556" tIns="47779" rIns="95556" bIns="47779" numCol="1" anchor="b" anchorCtr="0" compatLnSpc="1">
            <a:prstTxWarp prst="textNoShape">
              <a:avLst/>
            </a:prstTxWarp>
          </a:bodyPr>
          <a:lstStyle>
            <a:lvl1pPr algn="r">
              <a:defRPr sz="1200" smtClean="0">
                <a:latin typeface="Calibri" pitchFamily="-65" charset="0"/>
              </a:defRPr>
            </a:lvl1pPr>
          </a:lstStyle>
          <a:p>
            <a:pPr>
              <a:defRPr/>
            </a:pPr>
            <a:fld id="{848A81FB-957B-48BF-BEB6-86426F8B0808}" type="slidenum">
              <a:rPr lang="en-GB"/>
              <a:pPr>
                <a:defRPr/>
              </a:pPr>
              <a:t>‹#›</a:t>
            </a:fld>
            <a:endParaRPr lang="en-GB"/>
          </a:p>
        </p:txBody>
      </p:sp>
    </p:spTree>
    <p:extLst>
      <p:ext uri="{BB962C8B-B14F-4D97-AF65-F5344CB8AC3E}">
        <p14:creationId xmlns:p14="http://schemas.microsoft.com/office/powerpoint/2010/main" val="192077652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lum/>
          </a:blip>
          <a:srcRect/>
          <a:stretch>
            <a:fillRect l="-16000" r="-16000"/>
          </a:stretch>
        </a:blipFill>
        <a:effectLst/>
      </p:bgPr>
    </p:bg>
    <p:spTree>
      <p:nvGrpSpPr>
        <p:cNvPr id="1" name=""/>
        <p:cNvGrpSpPr/>
        <p:nvPr/>
      </p:nvGrpSpPr>
      <p:grpSpPr>
        <a:xfrm>
          <a:off x="0" y="0"/>
          <a:ext cx="0" cy="0"/>
          <a:chOff x="0" y="0"/>
          <a:chExt cx="0" cy="0"/>
        </a:xfrm>
      </p:grpSpPr>
      <p:sp>
        <p:nvSpPr>
          <p:cNvPr id="5" name="Freeform 4"/>
          <p:cNvSpPr/>
          <p:nvPr/>
        </p:nvSpPr>
        <p:spPr>
          <a:xfrm rot="5400000">
            <a:off x="261144" y="880269"/>
            <a:ext cx="5716587" cy="6245225"/>
          </a:xfrm>
          <a:custGeom>
            <a:avLst/>
            <a:gdLst>
              <a:gd name="connsiteX0" fmla="*/ 0 w 5943600"/>
              <a:gd name="connsiteY0" fmla="*/ 5943600 h 5943600"/>
              <a:gd name="connsiteX1" fmla="*/ 0 w 5943600"/>
              <a:gd name="connsiteY1" fmla="*/ 0 h 5943600"/>
              <a:gd name="connsiteX2" fmla="*/ 5943600 w 5943600"/>
              <a:gd name="connsiteY2" fmla="*/ 5943600 h 5943600"/>
              <a:gd name="connsiteX3" fmla="*/ 0 w 5943600"/>
              <a:gd name="connsiteY3" fmla="*/ 5943600 h 5943600"/>
              <a:gd name="connsiteX0" fmla="*/ 0 w 5943600"/>
              <a:gd name="connsiteY0" fmla="*/ 5943600 h 5943600"/>
              <a:gd name="connsiteX1" fmla="*/ 0 w 5943600"/>
              <a:gd name="connsiteY1" fmla="*/ 0 h 5943600"/>
              <a:gd name="connsiteX2" fmla="*/ 5436537 w 5943600"/>
              <a:gd name="connsiteY2" fmla="*/ 5484583 h 5943600"/>
              <a:gd name="connsiteX3" fmla="*/ 5943600 w 5943600"/>
              <a:gd name="connsiteY3" fmla="*/ 5943600 h 5943600"/>
              <a:gd name="connsiteX4" fmla="*/ 0 w 5943600"/>
              <a:gd name="connsiteY4" fmla="*/ 5943600 h 5943600"/>
              <a:gd name="connsiteX0" fmla="*/ 0 w 5943600"/>
              <a:gd name="connsiteY0" fmla="*/ 5943600 h 5958901"/>
              <a:gd name="connsiteX1" fmla="*/ 0 w 5943600"/>
              <a:gd name="connsiteY1" fmla="*/ 0 h 5958901"/>
              <a:gd name="connsiteX2" fmla="*/ 5436537 w 5943600"/>
              <a:gd name="connsiteY2" fmla="*/ 5484583 h 5958901"/>
              <a:gd name="connsiteX3" fmla="*/ 5943600 w 5943600"/>
              <a:gd name="connsiteY3" fmla="*/ 5943600 h 5958901"/>
              <a:gd name="connsiteX4" fmla="*/ 5421238 w 5943600"/>
              <a:gd name="connsiteY4" fmla="*/ 5958901 h 5958901"/>
              <a:gd name="connsiteX5" fmla="*/ 0 w 5943600"/>
              <a:gd name="connsiteY5" fmla="*/ 5943600 h 5958901"/>
              <a:gd name="connsiteX0" fmla="*/ 0 w 5436537"/>
              <a:gd name="connsiteY0" fmla="*/ 5943600 h 5958901"/>
              <a:gd name="connsiteX1" fmla="*/ 0 w 5436537"/>
              <a:gd name="connsiteY1" fmla="*/ 0 h 5958901"/>
              <a:gd name="connsiteX2" fmla="*/ 5436537 w 5436537"/>
              <a:gd name="connsiteY2" fmla="*/ 5484583 h 5958901"/>
              <a:gd name="connsiteX3" fmla="*/ 5421238 w 5436537"/>
              <a:gd name="connsiteY3" fmla="*/ 5958901 h 5958901"/>
              <a:gd name="connsiteX4" fmla="*/ 0 w 5436537"/>
              <a:gd name="connsiteY4" fmla="*/ 5943600 h 5958901"/>
              <a:gd name="connsiteX0" fmla="*/ 0 w 5436537"/>
              <a:gd name="connsiteY0" fmla="*/ 5943600 h 5943600"/>
              <a:gd name="connsiteX1" fmla="*/ 0 w 5436537"/>
              <a:gd name="connsiteY1" fmla="*/ 0 h 5943600"/>
              <a:gd name="connsiteX2" fmla="*/ 5436537 w 5436537"/>
              <a:gd name="connsiteY2" fmla="*/ 5484583 h 5943600"/>
              <a:gd name="connsiteX3" fmla="*/ 4922763 w 5436537"/>
              <a:gd name="connsiteY3" fmla="*/ 5619176 h 5943600"/>
              <a:gd name="connsiteX4" fmla="*/ 0 w 5436537"/>
              <a:gd name="connsiteY4" fmla="*/ 5943600 h 5943600"/>
              <a:gd name="connsiteX0" fmla="*/ 0 w 5436537"/>
              <a:gd name="connsiteY0" fmla="*/ 5943600 h 5943600"/>
              <a:gd name="connsiteX1" fmla="*/ 0 w 5436537"/>
              <a:gd name="connsiteY1" fmla="*/ 0 h 5943600"/>
              <a:gd name="connsiteX2" fmla="*/ 5436537 w 5436537"/>
              <a:gd name="connsiteY2" fmla="*/ 5484583 h 5943600"/>
              <a:gd name="connsiteX3" fmla="*/ 5272015 w 5436537"/>
              <a:gd name="connsiteY3" fmla="*/ 5831901 h 5943600"/>
              <a:gd name="connsiteX4" fmla="*/ 0 w 5436537"/>
              <a:gd name="connsiteY4" fmla="*/ 5943600 h 5943600"/>
              <a:gd name="connsiteX0" fmla="*/ 0 w 5440292"/>
              <a:gd name="connsiteY0" fmla="*/ 5943600 h 5946201"/>
              <a:gd name="connsiteX1" fmla="*/ 0 w 5440292"/>
              <a:gd name="connsiteY1" fmla="*/ 0 h 5946201"/>
              <a:gd name="connsiteX2" fmla="*/ 5436537 w 5440292"/>
              <a:gd name="connsiteY2" fmla="*/ 5484583 h 5946201"/>
              <a:gd name="connsiteX3" fmla="*/ 5440292 w 5440292"/>
              <a:gd name="connsiteY3" fmla="*/ 5946201 h 5946201"/>
              <a:gd name="connsiteX4" fmla="*/ 0 w 5440292"/>
              <a:gd name="connsiteY4" fmla="*/ 5943600 h 5946201"/>
              <a:gd name="connsiteX0" fmla="*/ 0 w 5444211"/>
              <a:gd name="connsiteY0" fmla="*/ 5943600 h 5946201"/>
              <a:gd name="connsiteX1" fmla="*/ 0 w 5444211"/>
              <a:gd name="connsiteY1" fmla="*/ 0 h 5946201"/>
              <a:gd name="connsiteX2" fmla="*/ 5442959 w 5444211"/>
              <a:gd name="connsiteY2" fmla="*/ 5481406 h 5946201"/>
              <a:gd name="connsiteX3" fmla="*/ 5440292 w 5444211"/>
              <a:gd name="connsiteY3" fmla="*/ 5946201 h 5946201"/>
              <a:gd name="connsiteX4" fmla="*/ 0 w 5444211"/>
              <a:gd name="connsiteY4" fmla="*/ 5943600 h 5946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4211" h="5946201">
                <a:moveTo>
                  <a:pt x="0" y="5943600"/>
                </a:moveTo>
                <a:lnTo>
                  <a:pt x="0" y="0"/>
                </a:lnTo>
                <a:lnTo>
                  <a:pt x="5442959" y="5481406"/>
                </a:lnTo>
                <a:cubicBezTo>
                  <a:pt x="5444211" y="5635279"/>
                  <a:pt x="5439040" y="5792328"/>
                  <a:pt x="5440292" y="5946201"/>
                </a:cubicBezTo>
                <a:lnTo>
                  <a:pt x="0" y="5943600"/>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16200000">
            <a:off x="7661275" y="5375275"/>
            <a:ext cx="1482725" cy="1482725"/>
          </a:xfrm>
          <a:prstGeom prst="rtTriangl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0"/>
            <a:ext cx="9144000" cy="1141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4" descr="Barts_Health_Trust_Shield_Reversal_RGB.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86775" y="6219825"/>
            <a:ext cx="3746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Barts_Health_Trust_Logo_Artwork_Positive_RG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0300" y="0"/>
            <a:ext cx="29337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Subtitle 2"/>
          <p:cNvSpPr>
            <a:spLocks noGrp="1"/>
          </p:cNvSpPr>
          <p:nvPr>
            <p:ph type="subTitle" idx="1"/>
          </p:nvPr>
        </p:nvSpPr>
        <p:spPr>
          <a:xfrm>
            <a:off x="635044" y="2022526"/>
            <a:ext cx="4296846" cy="517554"/>
          </a:xfrm>
          <a:prstGeom prst="rect">
            <a:avLst/>
          </a:prstGeom>
        </p:spPr>
        <p:txBody>
          <a:bodyPr lIns="0" tIns="0" rIns="0" bIns="0">
            <a:no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27" name="Title 1"/>
          <p:cNvSpPr>
            <a:spLocks noGrp="1"/>
          </p:cNvSpPr>
          <p:nvPr>
            <p:ph type="title"/>
          </p:nvPr>
        </p:nvSpPr>
        <p:spPr>
          <a:xfrm>
            <a:off x="638051" y="1334842"/>
            <a:ext cx="4807032" cy="720945"/>
          </a:xfrm>
          <a:prstGeom prst="rect">
            <a:avLst/>
          </a:prstGeom>
        </p:spPr>
        <p:txBody>
          <a:bodyPr wrap="none" lIns="0" tIns="0" rIns="0" bIns="0">
            <a:noAutofit/>
          </a:bodyPr>
          <a:lstStyle>
            <a:lvl1pPr algn="l">
              <a:defRPr sz="4100" b="1" i="0" cap="none">
                <a:solidFill>
                  <a:schemeClr val="bg1"/>
                </a:solidFill>
                <a:latin typeface="Arial"/>
                <a:cs typeface="Arial"/>
              </a:defRPr>
            </a:lvl1pPr>
          </a:lstStyle>
          <a:p>
            <a:r>
              <a:rPr lang="en-US"/>
              <a:t>Click to edit Master title style</a:t>
            </a:r>
            <a:endParaRPr lang="en-US" dirty="0"/>
          </a:p>
        </p:txBody>
      </p:sp>
      <p:sp>
        <p:nvSpPr>
          <p:cNvPr id="28" name="Text Placeholder 32"/>
          <p:cNvSpPr>
            <a:spLocks noGrp="1"/>
          </p:cNvSpPr>
          <p:nvPr>
            <p:ph type="body" sz="quarter" idx="10"/>
          </p:nvPr>
        </p:nvSpPr>
        <p:spPr>
          <a:xfrm>
            <a:off x="634304" y="2531439"/>
            <a:ext cx="3944105" cy="391393"/>
          </a:xfrm>
          <a:prstGeom prst="rect">
            <a:avLst/>
          </a:prstGeom>
        </p:spPr>
        <p:txBody>
          <a:bodyPr vert="horz" lIns="0" tIns="0" rIns="0" bIns="0"/>
          <a:lstStyle>
            <a:lvl1pPr marL="0" indent="0">
              <a:spcBef>
                <a:spcPts val="0"/>
              </a:spcBef>
              <a:spcAft>
                <a:spcPts val="0"/>
              </a:spcAft>
              <a:buNone/>
              <a:defRPr sz="2100">
                <a:solidFill>
                  <a:schemeClr val="bg1"/>
                </a:solidFill>
                <a:latin typeface="Arial"/>
              </a:defRPr>
            </a:lvl1pPr>
          </a:lstStyle>
          <a:p>
            <a:pPr lvl="0"/>
            <a:r>
              <a:rPr lang="en-US"/>
              <a:t>Click to edit Master text styles</a:t>
            </a:r>
          </a:p>
        </p:txBody>
      </p:sp>
    </p:spTree>
    <p:extLst>
      <p:ext uri="{BB962C8B-B14F-4D97-AF65-F5344CB8AC3E}">
        <p14:creationId xmlns:p14="http://schemas.microsoft.com/office/powerpoint/2010/main" val="207011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6858000"/>
          </a:xfrm>
          <a:prstGeom prst="rect">
            <a:avLst/>
          </a:prstGeom>
        </p:spPr>
        <p:txBody>
          <a:bodyPr vert="horz"/>
          <a:lstStyle>
            <a:lvl1pPr>
              <a:buNone/>
              <a:defRPr sz="2000" baseline="0">
                <a:latin typeface="Aria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3539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lum/>
          </a:blip>
          <a:srcRect/>
          <a:stretch>
            <a:fillRect l="-16000" r="-16000"/>
          </a:stretch>
        </a:blipFill>
        <a:effectLst/>
      </p:bgPr>
    </p:bg>
    <p:spTree>
      <p:nvGrpSpPr>
        <p:cNvPr id="1" name=""/>
        <p:cNvGrpSpPr/>
        <p:nvPr/>
      </p:nvGrpSpPr>
      <p:grpSpPr>
        <a:xfrm>
          <a:off x="0" y="0"/>
          <a:ext cx="0" cy="0"/>
          <a:chOff x="0" y="0"/>
          <a:chExt cx="0" cy="0"/>
        </a:xfrm>
      </p:grpSpPr>
      <p:sp>
        <p:nvSpPr>
          <p:cNvPr id="5" name="Freeform 4"/>
          <p:cNvSpPr/>
          <p:nvPr/>
        </p:nvSpPr>
        <p:spPr>
          <a:xfrm rot="5400000">
            <a:off x="261144" y="880269"/>
            <a:ext cx="5716587" cy="6245225"/>
          </a:xfrm>
          <a:custGeom>
            <a:avLst/>
            <a:gdLst>
              <a:gd name="connsiteX0" fmla="*/ 0 w 5943600"/>
              <a:gd name="connsiteY0" fmla="*/ 5943600 h 5943600"/>
              <a:gd name="connsiteX1" fmla="*/ 0 w 5943600"/>
              <a:gd name="connsiteY1" fmla="*/ 0 h 5943600"/>
              <a:gd name="connsiteX2" fmla="*/ 5943600 w 5943600"/>
              <a:gd name="connsiteY2" fmla="*/ 5943600 h 5943600"/>
              <a:gd name="connsiteX3" fmla="*/ 0 w 5943600"/>
              <a:gd name="connsiteY3" fmla="*/ 5943600 h 5943600"/>
              <a:gd name="connsiteX0" fmla="*/ 0 w 5943600"/>
              <a:gd name="connsiteY0" fmla="*/ 5943600 h 5943600"/>
              <a:gd name="connsiteX1" fmla="*/ 0 w 5943600"/>
              <a:gd name="connsiteY1" fmla="*/ 0 h 5943600"/>
              <a:gd name="connsiteX2" fmla="*/ 5436537 w 5943600"/>
              <a:gd name="connsiteY2" fmla="*/ 5484583 h 5943600"/>
              <a:gd name="connsiteX3" fmla="*/ 5943600 w 5943600"/>
              <a:gd name="connsiteY3" fmla="*/ 5943600 h 5943600"/>
              <a:gd name="connsiteX4" fmla="*/ 0 w 5943600"/>
              <a:gd name="connsiteY4" fmla="*/ 5943600 h 5943600"/>
              <a:gd name="connsiteX0" fmla="*/ 0 w 5943600"/>
              <a:gd name="connsiteY0" fmla="*/ 5943600 h 5958901"/>
              <a:gd name="connsiteX1" fmla="*/ 0 w 5943600"/>
              <a:gd name="connsiteY1" fmla="*/ 0 h 5958901"/>
              <a:gd name="connsiteX2" fmla="*/ 5436537 w 5943600"/>
              <a:gd name="connsiteY2" fmla="*/ 5484583 h 5958901"/>
              <a:gd name="connsiteX3" fmla="*/ 5943600 w 5943600"/>
              <a:gd name="connsiteY3" fmla="*/ 5943600 h 5958901"/>
              <a:gd name="connsiteX4" fmla="*/ 5421238 w 5943600"/>
              <a:gd name="connsiteY4" fmla="*/ 5958901 h 5958901"/>
              <a:gd name="connsiteX5" fmla="*/ 0 w 5943600"/>
              <a:gd name="connsiteY5" fmla="*/ 5943600 h 5958901"/>
              <a:gd name="connsiteX0" fmla="*/ 0 w 5436537"/>
              <a:gd name="connsiteY0" fmla="*/ 5943600 h 5958901"/>
              <a:gd name="connsiteX1" fmla="*/ 0 w 5436537"/>
              <a:gd name="connsiteY1" fmla="*/ 0 h 5958901"/>
              <a:gd name="connsiteX2" fmla="*/ 5436537 w 5436537"/>
              <a:gd name="connsiteY2" fmla="*/ 5484583 h 5958901"/>
              <a:gd name="connsiteX3" fmla="*/ 5421238 w 5436537"/>
              <a:gd name="connsiteY3" fmla="*/ 5958901 h 5958901"/>
              <a:gd name="connsiteX4" fmla="*/ 0 w 5436537"/>
              <a:gd name="connsiteY4" fmla="*/ 5943600 h 5958901"/>
              <a:gd name="connsiteX0" fmla="*/ 0 w 5436537"/>
              <a:gd name="connsiteY0" fmla="*/ 5943600 h 5943600"/>
              <a:gd name="connsiteX1" fmla="*/ 0 w 5436537"/>
              <a:gd name="connsiteY1" fmla="*/ 0 h 5943600"/>
              <a:gd name="connsiteX2" fmla="*/ 5436537 w 5436537"/>
              <a:gd name="connsiteY2" fmla="*/ 5484583 h 5943600"/>
              <a:gd name="connsiteX3" fmla="*/ 4922763 w 5436537"/>
              <a:gd name="connsiteY3" fmla="*/ 5619176 h 5943600"/>
              <a:gd name="connsiteX4" fmla="*/ 0 w 5436537"/>
              <a:gd name="connsiteY4" fmla="*/ 5943600 h 5943600"/>
              <a:gd name="connsiteX0" fmla="*/ 0 w 5436537"/>
              <a:gd name="connsiteY0" fmla="*/ 5943600 h 5943600"/>
              <a:gd name="connsiteX1" fmla="*/ 0 w 5436537"/>
              <a:gd name="connsiteY1" fmla="*/ 0 h 5943600"/>
              <a:gd name="connsiteX2" fmla="*/ 5436537 w 5436537"/>
              <a:gd name="connsiteY2" fmla="*/ 5484583 h 5943600"/>
              <a:gd name="connsiteX3" fmla="*/ 5272015 w 5436537"/>
              <a:gd name="connsiteY3" fmla="*/ 5831901 h 5943600"/>
              <a:gd name="connsiteX4" fmla="*/ 0 w 5436537"/>
              <a:gd name="connsiteY4" fmla="*/ 5943600 h 5943600"/>
              <a:gd name="connsiteX0" fmla="*/ 0 w 5440292"/>
              <a:gd name="connsiteY0" fmla="*/ 5943600 h 5946201"/>
              <a:gd name="connsiteX1" fmla="*/ 0 w 5440292"/>
              <a:gd name="connsiteY1" fmla="*/ 0 h 5946201"/>
              <a:gd name="connsiteX2" fmla="*/ 5436537 w 5440292"/>
              <a:gd name="connsiteY2" fmla="*/ 5484583 h 5946201"/>
              <a:gd name="connsiteX3" fmla="*/ 5440292 w 5440292"/>
              <a:gd name="connsiteY3" fmla="*/ 5946201 h 5946201"/>
              <a:gd name="connsiteX4" fmla="*/ 0 w 5440292"/>
              <a:gd name="connsiteY4" fmla="*/ 5943600 h 5946201"/>
              <a:gd name="connsiteX0" fmla="*/ 0 w 5444211"/>
              <a:gd name="connsiteY0" fmla="*/ 5943600 h 5946201"/>
              <a:gd name="connsiteX1" fmla="*/ 0 w 5444211"/>
              <a:gd name="connsiteY1" fmla="*/ 0 h 5946201"/>
              <a:gd name="connsiteX2" fmla="*/ 5442959 w 5444211"/>
              <a:gd name="connsiteY2" fmla="*/ 5481406 h 5946201"/>
              <a:gd name="connsiteX3" fmla="*/ 5440292 w 5444211"/>
              <a:gd name="connsiteY3" fmla="*/ 5946201 h 5946201"/>
              <a:gd name="connsiteX4" fmla="*/ 0 w 5444211"/>
              <a:gd name="connsiteY4" fmla="*/ 5943600 h 5946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4211" h="5946201">
                <a:moveTo>
                  <a:pt x="0" y="5943600"/>
                </a:moveTo>
                <a:lnTo>
                  <a:pt x="0" y="0"/>
                </a:lnTo>
                <a:lnTo>
                  <a:pt x="5442959" y="5481406"/>
                </a:lnTo>
                <a:cubicBezTo>
                  <a:pt x="5444211" y="5635279"/>
                  <a:pt x="5439040" y="5792328"/>
                  <a:pt x="5440292" y="5946201"/>
                </a:cubicBezTo>
                <a:lnTo>
                  <a:pt x="0" y="5943600"/>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a:solidFill>
                <a:prstClr val="white"/>
              </a:solidFill>
            </a:endParaRPr>
          </a:p>
        </p:txBody>
      </p:sp>
      <p:sp>
        <p:nvSpPr>
          <p:cNvPr id="6" name="Right Triangle 5"/>
          <p:cNvSpPr/>
          <p:nvPr/>
        </p:nvSpPr>
        <p:spPr>
          <a:xfrm rot="16200000">
            <a:off x="7661275" y="5375275"/>
            <a:ext cx="1482725" cy="1482725"/>
          </a:xfrm>
          <a:prstGeom prst="rtTriangl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dirty="0">
              <a:solidFill>
                <a:prstClr val="white"/>
              </a:solidFill>
            </a:endParaRPr>
          </a:p>
        </p:txBody>
      </p:sp>
      <p:sp>
        <p:nvSpPr>
          <p:cNvPr id="7" name="Rectangle 6"/>
          <p:cNvSpPr/>
          <p:nvPr/>
        </p:nvSpPr>
        <p:spPr>
          <a:xfrm>
            <a:off x="0" y="0"/>
            <a:ext cx="9144000" cy="1141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a:solidFill>
                <a:prstClr val="white"/>
              </a:solidFill>
            </a:endParaRPr>
          </a:p>
        </p:txBody>
      </p:sp>
      <p:pic>
        <p:nvPicPr>
          <p:cNvPr id="8" name="Picture 4" descr="Barts_Health_Trust_Shield_Reversal_RGB.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86775" y="6219825"/>
            <a:ext cx="3746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Barts_Health_Trust_Logo_Artwork_Positive_RG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0300" y="0"/>
            <a:ext cx="29337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Subtitle 2"/>
          <p:cNvSpPr>
            <a:spLocks noGrp="1"/>
          </p:cNvSpPr>
          <p:nvPr>
            <p:ph type="subTitle" idx="1"/>
          </p:nvPr>
        </p:nvSpPr>
        <p:spPr>
          <a:xfrm>
            <a:off x="635044" y="2022526"/>
            <a:ext cx="4296846" cy="517554"/>
          </a:xfrm>
          <a:prstGeom prst="rect">
            <a:avLst/>
          </a:prstGeom>
        </p:spPr>
        <p:txBody>
          <a:bodyPr lIns="0" tIns="0" rIns="0" bIns="0">
            <a:noAutofit/>
          </a:bodyPr>
          <a:lstStyle>
            <a:lvl1pPr marL="0" indent="0" algn="l">
              <a:spcBef>
                <a:spcPts val="0"/>
              </a:spcBef>
              <a:buNone/>
              <a:defRPr sz="2250" b="1" i="0" baseline="0">
                <a:solidFill>
                  <a:srgbClr val="0099CC"/>
                </a:solidFill>
                <a:latin typeface="Arial"/>
              </a:defRPr>
            </a:lvl1pPr>
            <a:lvl2pPr marL="391078" indent="0" algn="ctr">
              <a:buNone/>
              <a:defRPr>
                <a:solidFill>
                  <a:schemeClr val="tx1">
                    <a:tint val="75000"/>
                  </a:schemeClr>
                </a:solidFill>
              </a:defRPr>
            </a:lvl2pPr>
            <a:lvl3pPr marL="782155" indent="0" algn="ctr">
              <a:buNone/>
              <a:defRPr>
                <a:solidFill>
                  <a:schemeClr val="tx1">
                    <a:tint val="75000"/>
                  </a:schemeClr>
                </a:solidFill>
              </a:defRPr>
            </a:lvl3pPr>
            <a:lvl4pPr marL="1173233" indent="0" algn="ctr">
              <a:buNone/>
              <a:defRPr>
                <a:solidFill>
                  <a:schemeClr val="tx1">
                    <a:tint val="75000"/>
                  </a:schemeClr>
                </a:solidFill>
              </a:defRPr>
            </a:lvl4pPr>
            <a:lvl5pPr marL="1564310" indent="0" algn="ctr">
              <a:buNone/>
              <a:defRPr>
                <a:solidFill>
                  <a:schemeClr val="tx1">
                    <a:tint val="75000"/>
                  </a:schemeClr>
                </a:solidFill>
              </a:defRPr>
            </a:lvl5pPr>
            <a:lvl6pPr marL="1955387" indent="0" algn="ctr">
              <a:buNone/>
              <a:defRPr>
                <a:solidFill>
                  <a:schemeClr val="tx1">
                    <a:tint val="75000"/>
                  </a:schemeClr>
                </a:solidFill>
              </a:defRPr>
            </a:lvl6pPr>
            <a:lvl7pPr marL="2346465" indent="0" algn="ctr">
              <a:buNone/>
              <a:defRPr>
                <a:solidFill>
                  <a:schemeClr val="tx1">
                    <a:tint val="75000"/>
                  </a:schemeClr>
                </a:solidFill>
              </a:defRPr>
            </a:lvl7pPr>
            <a:lvl8pPr marL="2737542" indent="0" algn="ctr">
              <a:buNone/>
              <a:defRPr>
                <a:solidFill>
                  <a:schemeClr val="tx1">
                    <a:tint val="75000"/>
                  </a:schemeClr>
                </a:solidFill>
              </a:defRPr>
            </a:lvl8pPr>
            <a:lvl9pPr marL="3128620" indent="0" algn="ctr">
              <a:buNone/>
              <a:defRPr>
                <a:solidFill>
                  <a:schemeClr val="tx1">
                    <a:tint val="75000"/>
                  </a:schemeClr>
                </a:solidFill>
              </a:defRPr>
            </a:lvl9pPr>
          </a:lstStyle>
          <a:p>
            <a:r>
              <a:rPr lang="en-US"/>
              <a:t>Click to edit Master subtitle style</a:t>
            </a:r>
            <a:endParaRPr lang="en-US" dirty="0"/>
          </a:p>
        </p:txBody>
      </p:sp>
      <p:sp>
        <p:nvSpPr>
          <p:cNvPr id="27" name="Title 1"/>
          <p:cNvSpPr>
            <a:spLocks noGrp="1"/>
          </p:cNvSpPr>
          <p:nvPr>
            <p:ph type="title"/>
          </p:nvPr>
        </p:nvSpPr>
        <p:spPr>
          <a:xfrm>
            <a:off x="638051" y="1334844"/>
            <a:ext cx="4807032" cy="720945"/>
          </a:xfrm>
          <a:prstGeom prst="rect">
            <a:avLst/>
          </a:prstGeom>
        </p:spPr>
        <p:txBody>
          <a:bodyPr wrap="none" lIns="0" tIns="0" rIns="0" bIns="0">
            <a:noAutofit/>
          </a:bodyPr>
          <a:lstStyle>
            <a:lvl1pPr algn="l">
              <a:defRPr sz="3075" b="1" i="0" cap="none">
                <a:solidFill>
                  <a:schemeClr val="bg1"/>
                </a:solidFill>
                <a:latin typeface="Arial"/>
                <a:cs typeface="Arial"/>
              </a:defRPr>
            </a:lvl1pPr>
          </a:lstStyle>
          <a:p>
            <a:r>
              <a:rPr lang="en-US"/>
              <a:t>Click to edit Master title style</a:t>
            </a:r>
            <a:endParaRPr lang="en-US" dirty="0"/>
          </a:p>
        </p:txBody>
      </p:sp>
      <p:sp>
        <p:nvSpPr>
          <p:cNvPr id="28" name="Text Placeholder 32"/>
          <p:cNvSpPr>
            <a:spLocks noGrp="1"/>
          </p:cNvSpPr>
          <p:nvPr>
            <p:ph type="body" sz="quarter" idx="10"/>
          </p:nvPr>
        </p:nvSpPr>
        <p:spPr>
          <a:xfrm>
            <a:off x="634305" y="2531441"/>
            <a:ext cx="3944105" cy="391393"/>
          </a:xfrm>
          <a:prstGeom prst="rect">
            <a:avLst/>
          </a:prstGeom>
        </p:spPr>
        <p:txBody>
          <a:bodyPr vert="horz" lIns="0" tIns="0" rIns="0" bIns="0"/>
          <a:lstStyle>
            <a:lvl1pPr marL="0" indent="0">
              <a:spcBef>
                <a:spcPts val="0"/>
              </a:spcBef>
              <a:spcAft>
                <a:spcPts val="0"/>
              </a:spcAft>
              <a:buNone/>
              <a:defRPr sz="1575">
                <a:solidFill>
                  <a:schemeClr val="bg1"/>
                </a:solidFill>
                <a:latin typeface="Arial"/>
              </a:defRPr>
            </a:lvl1pPr>
          </a:lstStyle>
          <a:p>
            <a:pPr lvl="0"/>
            <a:r>
              <a:rPr lang="en-US"/>
              <a:t>Click to edit Master text styles</a:t>
            </a:r>
          </a:p>
        </p:txBody>
      </p:sp>
    </p:spTree>
    <p:extLst>
      <p:ext uri="{BB962C8B-B14F-4D97-AF65-F5344CB8AC3E}">
        <p14:creationId xmlns:p14="http://schemas.microsoft.com/office/powerpoint/2010/main" val="742019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ight Triangle 4"/>
          <p:cNvSpPr/>
          <p:nvPr/>
        </p:nvSpPr>
        <p:spPr>
          <a:xfrm rot="16200000">
            <a:off x="7661275" y="5375275"/>
            <a:ext cx="1482725" cy="1482725"/>
          </a:xfrm>
          <a:prstGeom prst="rtTriangl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dirty="0">
              <a:solidFill>
                <a:prstClr val="white"/>
              </a:solidFill>
            </a:endParaRPr>
          </a:p>
        </p:txBody>
      </p:sp>
      <p:pic>
        <p:nvPicPr>
          <p:cNvPr id="6" name="Picture 2" descr="Barts_Health_Trust_Shield_Reversal_RGB.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86775" y="6219825"/>
            <a:ext cx="3746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Triangle 6"/>
          <p:cNvSpPr/>
          <p:nvPr/>
        </p:nvSpPr>
        <p:spPr>
          <a:xfrm rot="5400000">
            <a:off x="0" y="0"/>
            <a:ext cx="1482725" cy="1482725"/>
          </a:xfrm>
          <a:prstGeom prst="rtTriangl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dirty="0">
              <a:solidFill>
                <a:prstClr val="white"/>
              </a:solidFill>
            </a:endParaRPr>
          </a:p>
        </p:txBody>
      </p:sp>
      <p:sp>
        <p:nvSpPr>
          <p:cNvPr id="25" name="Subtitle 2"/>
          <p:cNvSpPr>
            <a:spLocks noGrp="1"/>
          </p:cNvSpPr>
          <p:nvPr>
            <p:ph type="subTitle" idx="1"/>
          </p:nvPr>
        </p:nvSpPr>
        <p:spPr>
          <a:xfrm>
            <a:off x="635044" y="2031225"/>
            <a:ext cx="7880511" cy="517554"/>
          </a:xfrm>
          <a:prstGeom prst="rect">
            <a:avLst/>
          </a:prstGeom>
        </p:spPr>
        <p:txBody>
          <a:bodyPr lIns="0" tIns="0" rIns="0" bIns="0">
            <a:noAutofit/>
          </a:bodyPr>
          <a:lstStyle>
            <a:lvl1pPr marL="0" indent="0" algn="l">
              <a:spcBef>
                <a:spcPts val="0"/>
              </a:spcBef>
              <a:buNone/>
              <a:defRPr sz="2250" b="1" i="0" baseline="0">
                <a:solidFill>
                  <a:srgbClr val="0099CC"/>
                </a:solidFill>
                <a:latin typeface="Arial"/>
              </a:defRPr>
            </a:lvl1pPr>
            <a:lvl2pPr marL="391078" indent="0" algn="ctr">
              <a:buNone/>
              <a:defRPr>
                <a:solidFill>
                  <a:schemeClr val="tx1">
                    <a:tint val="75000"/>
                  </a:schemeClr>
                </a:solidFill>
              </a:defRPr>
            </a:lvl2pPr>
            <a:lvl3pPr marL="782155" indent="0" algn="ctr">
              <a:buNone/>
              <a:defRPr>
                <a:solidFill>
                  <a:schemeClr val="tx1">
                    <a:tint val="75000"/>
                  </a:schemeClr>
                </a:solidFill>
              </a:defRPr>
            </a:lvl3pPr>
            <a:lvl4pPr marL="1173233" indent="0" algn="ctr">
              <a:buNone/>
              <a:defRPr>
                <a:solidFill>
                  <a:schemeClr val="tx1">
                    <a:tint val="75000"/>
                  </a:schemeClr>
                </a:solidFill>
              </a:defRPr>
            </a:lvl4pPr>
            <a:lvl5pPr marL="1564310" indent="0" algn="ctr">
              <a:buNone/>
              <a:defRPr>
                <a:solidFill>
                  <a:schemeClr val="tx1">
                    <a:tint val="75000"/>
                  </a:schemeClr>
                </a:solidFill>
              </a:defRPr>
            </a:lvl5pPr>
            <a:lvl6pPr marL="1955387" indent="0" algn="ctr">
              <a:buNone/>
              <a:defRPr>
                <a:solidFill>
                  <a:schemeClr val="tx1">
                    <a:tint val="75000"/>
                  </a:schemeClr>
                </a:solidFill>
              </a:defRPr>
            </a:lvl6pPr>
            <a:lvl7pPr marL="2346465" indent="0" algn="ctr">
              <a:buNone/>
              <a:defRPr>
                <a:solidFill>
                  <a:schemeClr val="tx1">
                    <a:tint val="75000"/>
                  </a:schemeClr>
                </a:solidFill>
              </a:defRPr>
            </a:lvl7pPr>
            <a:lvl8pPr marL="2737542" indent="0" algn="ctr">
              <a:buNone/>
              <a:defRPr>
                <a:solidFill>
                  <a:schemeClr val="tx1">
                    <a:tint val="75000"/>
                  </a:schemeClr>
                </a:solidFill>
              </a:defRPr>
            </a:lvl8pPr>
            <a:lvl9pPr marL="3128620" indent="0" algn="ctr">
              <a:buNone/>
              <a:defRPr>
                <a:solidFill>
                  <a:schemeClr val="tx1">
                    <a:tint val="75000"/>
                  </a:schemeClr>
                </a:solidFill>
              </a:defRPr>
            </a:lvl9pPr>
          </a:lstStyle>
          <a:p>
            <a:r>
              <a:rPr lang="en-US"/>
              <a:t>Click to edit Master subtitle style</a:t>
            </a:r>
            <a:endParaRPr lang="en-US" dirty="0"/>
          </a:p>
        </p:txBody>
      </p:sp>
      <p:sp>
        <p:nvSpPr>
          <p:cNvPr id="23" name="Title 1"/>
          <p:cNvSpPr>
            <a:spLocks noGrp="1"/>
          </p:cNvSpPr>
          <p:nvPr>
            <p:ph type="title"/>
          </p:nvPr>
        </p:nvSpPr>
        <p:spPr>
          <a:xfrm>
            <a:off x="638050" y="1343543"/>
            <a:ext cx="7877504" cy="720945"/>
          </a:xfrm>
          <a:prstGeom prst="rect">
            <a:avLst/>
          </a:prstGeom>
        </p:spPr>
        <p:txBody>
          <a:bodyPr wrap="none" lIns="0" tIns="0" rIns="0" bIns="0">
            <a:noAutofit/>
          </a:bodyPr>
          <a:lstStyle>
            <a:lvl1pPr algn="l">
              <a:defRPr sz="3075" b="1" i="0" cap="none">
                <a:solidFill>
                  <a:schemeClr val="tx1"/>
                </a:solidFill>
                <a:latin typeface="Arial"/>
                <a:cs typeface="Arial"/>
              </a:defRPr>
            </a:lvl1pPr>
          </a:lstStyle>
          <a:p>
            <a:r>
              <a:rPr lang="en-US"/>
              <a:t>Click to edit Master title style</a:t>
            </a:r>
            <a:endParaRPr lang="en-US" dirty="0"/>
          </a:p>
        </p:txBody>
      </p:sp>
      <p:sp>
        <p:nvSpPr>
          <p:cNvPr id="33" name="Text Placeholder 32"/>
          <p:cNvSpPr>
            <a:spLocks noGrp="1"/>
          </p:cNvSpPr>
          <p:nvPr>
            <p:ph type="body" sz="quarter" idx="10"/>
          </p:nvPr>
        </p:nvSpPr>
        <p:spPr>
          <a:xfrm>
            <a:off x="634304" y="2540140"/>
            <a:ext cx="4793382" cy="391393"/>
          </a:xfrm>
          <a:prstGeom prst="rect">
            <a:avLst/>
          </a:prstGeom>
        </p:spPr>
        <p:txBody>
          <a:bodyPr vert="horz" lIns="0" tIns="0" rIns="0" bIns="0"/>
          <a:lstStyle>
            <a:lvl1pPr marL="0" indent="0">
              <a:spcBef>
                <a:spcPts val="0"/>
              </a:spcBef>
              <a:spcAft>
                <a:spcPts val="0"/>
              </a:spcAft>
              <a:buNone/>
              <a:defRPr sz="1575">
                <a:latin typeface="Arial"/>
              </a:defRPr>
            </a:lvl1pPr>
          </a:lstStyle>
          <a:p>
            <a:pPr lvl="0"/>
            <a:r>
              <a:rPr lang="en-US"/>
              <a:t>Click to edit Master text styles</a:t>
            </a:r>
          </a:p>
        </p:txBody>
      </p:sp>
    </p:spTree>
    <p:extLst>
      <p:ext uri="{BB962C8B-B14F-4D97-AF65-F5344CB8AC3E}">
        <p14:creationId xmlns:p14="http://schemas.microsoft.com/office/powerpoint/2010/main" val="949446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00000"/>
        </a:solidFill>
        <a:effectLst/>
      </p:bgPr>
    </p:bg>
    <p:spTree>
      <p:nvGrpSpPr>
        <p:cNvPr id="1" name=""/>
        <p:cNvGrpSpPr/>
        <p:nvPr/>
      </p:nvGrpSpPr>
      <p:grpSpPr>
        <a:xfrm>
          <a:off x="0" y="0"/>
          <a:ext cx="0" cy="0"/>
          <a:chOff x="0" y="0"/>
          <a:chExt cx="0" cy="0"/>
        </a:xfrm>
      </p:grpSpPr>
      <p:sp>
        <p:nvSpPr>
          <p:cNvPr id="5" name="Right Triangle 4"/>
          <p:cNvSpPr/>
          <p:nvPr/>
        </p:nvSpPr>
        <p:spPr>
          <a:xfrm rot="16200000">
            <a:off x="7661275" y="5375275"/>
            <a:ext cx="1482725" cy="14827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dirty="0">
              <a:solidFill>
                <a:prstClr val="white"/>
              </a:solidFill>
            </a:endParaRPr>
          </a:p>
        </p:txBody>
      </p:sp>
      <p:sp>
        <p:nvSpPr>
          <p:cNvPr id="6" name="Right Triangle 5"/>
          <p:cNvSpPr/>
          <p:nvPr/>
        </p:nvSpPr>
        <p:spPr>
          <a:xfrm rot="5400000">
            <a:off x="0" y="0"/>
            <a:ext cx="1482725" cy="14827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dirty="0">
              <a:solidFill>
                <a:prstClr val="white"/>
              </a:solidFill>
            </a:endParaRPr>
          </a:p>
        </p:txBody>
      </p:sp>
      <p:pic>
        <p:nvPicPr>
          <p:cNvPr id="7" name="Picture 3" descr="Barts_Health_Trust_Shield_Positive_RGB.jpg"/>
          <p:cNvPicPr>
            <a:picLocks noChangeAspect="1"/>
          </p:cNvPicPr>
          <p:nvPr/>
        </p:nvPicPr>
        <p:blipFill>
          <a:blip r:embed="rId2">
            <a:extLst>
              <a:ext uri="{28A0092B-C50C-407E-A947-70E740481C1C}">
                <a14:useLocalDpi xmlns:a14="http://schemas.microsoft.com/office/drawing/2010/main" val="0"/>
              </a:ext>
            </a:extLst>
          </a:blip>
          <a:srcRect l="13422" t="13422" r="13422" b="13422"/>
          <a:stretch>
            <a:fillRect/>
          </a:stretch>
        </p:blipFill>
        <p:spPr bwMode="auto">
          <a:xfrm>
            <a:off x="8434388" y="6202363"/>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ubtitle 2"/>
          <p:cNvSpPr>
            <a:spLocks noGrp="1"/>
          </p:cNvSpPr>
          <p:nvPr>
            <p:ph type="subTitle" idx="1"/>
          </p:nvPr>
        </p:nvSpPr>
        <p:spPr>
          <a:xfrm>
            <a:off x="635044" y="2022526"/>
            <a:ext cx="7880511" cy="517554"/>
          </a:xfrm>
          <a:prstGeom prst="rect">
            <a:avLst/>
          </a:prstGeom>
        </p:spPr>
        <p:txBody>
          <a:bodyPr lIns="0" tIns="0" rIns="0" bIns="0">
            <a:noAutofit/>
          </a:bodyPr>
          <a:lstStyle>
            <a:lvl1pPr marL="0" indent="0" algn="l">
              <a:spcBef>
                <a:spcPts val="0"/>
              </a:spcBef>
              <a:buNone/>
              <a:defRPr sz="2250" b="1" i="0" baseline="0">
                <a:solidFill>
                  <a:srgbClr val="0099CC"/>
                </a:solidFill>
                <a:latin typeface="Arial"/>
              </a:defRPr>
            </a:lvl1pPr>
            <a:lvl2pPr marL="391078" indent="0" algn="ctr">
              <a:buNone/>
              <a:defRPr>
                <a:solidFill>
                  <a:schemeClr val="tx1">
                    <a:tint val="75000"/>
                  </a:schemeClr>
                </a:solidFill>
              </a:defRPr>
            </a:lvl2pPr>
            <a:lvl3pPr marL="782155" indent="0" algn="ctr">
              <a:buNone/>
              <a:defRPr>
                <a:solidFill>
                  <a:schemeClr val="tx1">
                    <a:tint val="75000"/>
                  </a:schemeClr>
                </a:solidFill>
              </a:defRPr>
            </a:lvl3pPr>
            <a:lvl4pPr marL="1173233" indent="0" algn="ctr">
              <a:buNone/>
              <a:defRPr>
                <a:solidFill>
                  <a:schemeClr val="tx1">
                    <a:tint val="75000"/>
                  </a:schemeClr>
                </a:solidFill>
              </a:defRPr>
            </a:lvl4pPr>
            <a:lvl5pPr marL="1564310" indent="0" algn="ctr">
              <a:buNone/>
              <a:defRPr>
                <a:solidFill>
                  <a:schemeClr val="tx1">
                    <a:tint val="75000"/>
                  </a:schemeClr>
                </a:solidFill>
              </a:defRPr>
            </a:lvl5pPr>
            <a:lvl6pPr marL="1955387" indent="0" algn="ctr">
              <a:buNone/>
              <a:defRPr>
                <a:solidFill>
                  <a:schemeClr val="tx1">
                    <a:tint val="75000"/>
                  </a:schemeClr>
                </a:solidFill>
              </a:defRPr>
            </a:lvl6pPr>
            <a:lvl7pPr marL="2346465" indent="0" algn="ctr">
              <a:buNone/>
              <a:defRPr>
                <a:solidFill>
                  <a:schemeClr val="tx1">
                    <a:tint val="75000"/>
                  </a:schemeClr>
                </a:solidFill>
              </a:defRPr>
            </a:lvl7pPr>
            <a:lvl8pPr marL="2737542" indent="0" algn="ctr">
              <a:buNone/>
              <a:defRPr>
                <a:solidFill>
                  <a:schemeClr val="tx1">
                    <a:tint val="75000"/>
                  </a:schemeClr>
                </a:solidFill>
              </a:defRPr>
            </a:lvl8pPr>
            <a:lvl9pPr marL="3128620" indent="0" algn="ctr">
              <a:buNone/>
              <a:defRPr>
                <a:solidFill>
                  <a:schemeClr val="tx1">
                    <a:tint val="75000"/>
                  </a:schemeClr>
                </a:solidFill>
              </a:defRPr>
            </a:lvl9pPr>
          </a:lstStyle>
          <a:p>
            <a:r>
              <a:rPr lang="en-US"/>
              <a:t>Click to edit Master subtitle style</a:t>
            </a:r>
            <a:endParaRPr lang="en-US" dirty="0"/>
          </a:p>
        </p:txBody>
      </p:sp>
      <p:sp>
        <p:nvSpPr>
          <p:cNvPr id="14" name="Title 1"/>
          <p:cNvSpPr>
            <a:spLocks noGrp="1"/>
          </p:cNvSpPr>
          <p:nvPr>
            <p:ph type="title"/>
          </p:nvPr>
        </p:nvSpPr>
        <p:spPr>
          <a:xfrm>
            <a:off x="638050" y="1334844"/>
            <a:ext cx="7877504" cy="720945"/>
          </a:xfrm>
          <a:prstGeom prst="rect">
            <a:avLst/>
          </a:prstGeom>
        </p:spPr>
        <p:txBody>
          <a:bodyPr wrap="none" lIns="0" tIns="0" rIns="0" bIns="0">
            <a:noAutofit/>
          </a:bodyPr>
          <a:lstStyle>
            <a:lvl1pPr algn="l">
              <a:defRPr sz="3075" b="1" i="0" cap="none">
                <a:solidFill>
                  <a:schemeClr val="bg1"/>
                </a:solidFill>
                <a:latin typeface="Arial"/>
                <a:cs typeface="Arial"/>
              </a:defRPr>
            </a:lvl1pPr>
          </a:lstStyle>
          <a:p>
            <a:r>
              <a:rPr lang="en-US"/>
              <a:t>Click to edit Master title style</a:t>
            </a:r>
            <a:endParaRPr lang="en-US" dirty="0"/>
          </a:p>
        </p:txBody>
      </p:sp>
      <p:sp>
        <p:nvSpPr>
          <p:cNvPr id="15" name="Text Placeholder 32"/>
          <p:cNvSpPr>
            <a:spLocks noGrp="1"/>
          </p:cNvSpPr>
          <p:nvPr>
            <p:ph type="body" sz="quarter" idx="10"/>
          </p:nvPr>
        </p:nvSpPr>
        <p:spPr>
          <a:xfrm>
            <a:off x="634304" y="2531441"/>
            <a:ext cx="4793382" cy="391393"/>
          </a:xfrm>
          <a:prstGeom prst="rect">
            <a:avLst/>
          </a:prstGeom>
        </p:spPr>
        <p:txBody>
          <a:bodyPr vert="horz" lIns="0" tIns="0" rIns="0" bIns="0"/>
          <a:lstStyle>
            <a:lvl1pPr marL="0" indent="0">
              <a:spcBef>
                <a:spcPts val="0"/>
              </a:spcBef>
              <a:spcAft>
                <a:spcPts val="0"/>
              </a:spcAft>
              <a:buNone/>
              <a:defRPr sz="1575">
                <a:solidFill>
                  <a:schemeClr val="bg1"/>
                </a:solidFill>
                <a:latin typeface="Arial"/>
              </a:defRPr>
            </a:lvl1pPr>
          </a:lstStyle>
          <a:p>
            <a:pPr lvl="0"/>
            <a:r>
              <a:rPr lang="en-US"/>
              <a:t>Click to edit Master text styles</a:t>
            </a:r>
          </a:p>
        </p:txBody>
      </p:sp>
    </p:spTree>
    <p:extLst>
      <p:ext uri="{BB962C8B-B14F-4D97-AF65-F5344CB8AC3E}">
        <p14:creationId xmlns:p14="http://schemas.microsoft.com/office/powerpoint/2010/main" val="3621968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Freeform 4"/>
          <p:cNvSpPr/>
          <p:nvPr/>
        </p:nvSpPr>
        <p:spPr>
          <a:xfrm rot="5400000">
            <a:off x="762000" y="-771525"/>
            <a:ext cx="6859588" cy="8402638"/>
          </a:xfrm>
          <a:custGeom>
            <a:avLst/>
            <a:gdLst>
              <a:gd name="connsiteX0" fmla="*/ 0 w 8392669"/>
              <a:gd name="connsiteY0" fmla="*/ 8392669 h 8392669"/>
              <a:gd name="connsiteX1" fmla="*/ 0 w 8392669"/>
              <a:gd name="connsiteY1" fmla="*/ 0 h 8392669"/>
              <a:gd name="connsiteX2" fmla="*/ 8392669 w 8392669"/>
              <a:gd name="connsiteY2" fmla="*/ 8392669 h 8392669"/>
              <a:gd name="connsiteX3" fmla="*/ 0 w 8392669"/>
              <a:gd name="connsiteY3" fmla="*/ 8392669 h 8392669"/>
              <a:gd name="connsiteX0" fmla="*/ 0 w 8392669"/>
              <a:gd name="connsiteY0" fmla="*/ 8392669 h 8392669"/>
              <a:gd name="connsiteX1" fmla="*/ 0 w 8392669"/>
              <a:gd name="connsiteY1" fmla="*/ 0 h 8392669"/>
              <a:gd name="connsiteX2" fmla="*/ 6859464 w 8392669"/>
              <a:gd name="connsiteY2" fmla="*/ 6870985 h 8392669"/>
              <a:gd name="connsiteX3" fmla="*/ 8392669 w 8392669"/>
              <a:gd name="connsiteY3" fmla="*/ 8392669 h 8392669"/>
              <a:gd name="connsiteX4" fmla="*/ 0 w 8392669"/>
              <a:gd name="connsiteY4" fmla="*/ 8392669 h 8392669"/>
              <a:gd name="connsiteX0" fmla="*/ 0 w 8392669"/>
              <a:gd name="connsiteY0" fmla="*/ 8392669 h 8398521"/>
              <a:gd name="connsiteX1" fmla="*/ 0 w 8392669"/>
              <a:gd name="connsiteY1" fmla="*/ 0 h 8398521"/>
              <a:gd name="connsiteX2" fmla="*/ 6859464 w 8392669"/>
              <a:gd name="connsiteY2" fmla="*/ 6870985 h 8398521"/>
              <a:gd name="connsiteX3" fmla="*/ 8392669 w 8392669"/>
              <a:gd name="connsiteY3" fmla="*/ 8392669 h 8398521"/>
              <a:gd name="connsiteX4" fmla="*/ 6853611 w 8392669"/>
              <a:gd name="connsiteY4" fmla="*/ 8398521 h 8398521"/>
              <a:gd name="connsiteX5" fmla="*/ 0 w 8392669"/>
              <a:gd name="connsiteY5" fmla="*/ 8392669 h 8398521"/>
              <a:gd name="connsiteX0" fmla="*/ 0 w 6859464"/>
              <a:gd name="connsiteY0" fmla="*/ 8392669 h 8398521"/>
              <a:gd name="connsiteX1" fmla="*/ 0 w 6859464"/>
              <a:gd name="connsiteY1" fmla="*/ 0 h 8398521"/>
              <a:gd name="connsiteX2" fmla="*/ 6859464 w 6859464"/>
              <a:gd name="connsiteY2" fmla="*/ 6870985 h 8398521"/>
              <a:gd name="connsiteX3" fmla="*/ 6853611 w 6859464"/>
              <a:gd name="connsiteY3" fmla="*/ 8398521 h 8398521"/>
              <a:gd name="connsiteX4" fmla="*/ 0 w 6859464"/>
              <a:gd name="connsiteY4" fmla="*/ 8392669 h 8398521"/>
              <a:gd name="connsiteX0" fmla="*/ 0 w 6859961"/>
              <a:gd name="connsiteY0" fmla="*/ 8392669 h 8401697"/>
              <a:gd name="connsiteX1" fmla="*/ 0 w 6859961"/>
              <a:gd name="connsiteY1" fmla="*/ 0 h 8401697"/>
              <a:gd name="connsiteX2" fmla="*/ 6859464 w 6859961"/>
              <a:gd name="connsiteY2" fmla="*/ 6870985 h 8401697"/>
              <a:gd name="connsiteX3" fmla="*/ 6859961 w 6859961"/>
              <a:gd name="connsiteY3" fmla="*/ 8401697 h 8401697"/>
              <a:gd name="connsiteX4" fmla="*/ 0 w 6859961"/>
              <a:gd name="connsiteY4" fmla="*/ 8392669 h 8401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9961" h="8401697">
                <a:moveTo>
                  <a:pt x="0" y="8392669"/>
                </a:moveTo>
                <a:lnTo>
                  <a:pt x="0" y="0"/>
                </a:lnTo>
                <a:lnTo>
                  <a:pt x="6859464" y="6870985"/>
                </a:lnTo>
                <a:cubicBezTo>
                  <a:pt x="6859630" y="7381222"/>
                  <a:pt x="6859795" y="7891460"/>
                  <a:pt x="6859961" y="8401697"/>
                </a:cubicBezTo>
                <a:lnTo>
                  <a:pt x="0" y="8392669"/>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dirty="0">
              <a:solidFill>
                <a:prstClr val="white"/>
              </a:solidFill>
            </a:endParaRPr>
          </a:p>
        </p:txBody>
      </p:sp>
      <p:sp>
        <p:nvSpPr>
          <p:cNvPr id="6" name="Right Triangle 5"/>
          <p:cNvSpPr/>
          <p:nvPr/>
        </p:nvSpPr>
        <p:spPr>
          <a:xfrm rot="5400000">
            <a:off x="0" y="0"/>
            <a:ext cx="1482725" cy="14827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dirty="0">
              <a:solidFill>
                <a:prstClr val="white"/>
              </a:solidFill>
            </a:endParaRPr>
          </a:p>
        </p:txBody>
      </p:sp>
      <p:sp>
        <p:nvSpPr>
          <p:cNvPr id="14" name="Subtitle 2"/>
          <p:cNvSpPr>
            <a:spLocks noGrp="1"/>
          </p:cNvSpPr>
          <p:nvPr>
            <p:ph type="subTitle" idx="1"/>
          </p:nvPr>
        </p:nvSpPr>
        <p:spPr>
          <a:xfrm>
            <a:off x="635044" y="2022526"/>
            <a:ext cx="5305839" cy="517554"/>
          </a:xfrm>
          <a:prstGeom prst="rect">
            <a:avLst/>
          </a:prstGeom>
        </p:spPr>
        <p:txBody>
          <a:bodyPr lIns="0" tIns="0" rIns="0" bIns="0">
            <a:noAutofit/>
          </a:bodyPr>
          <a:lstStyle>
            <a:lvl1pPr marL="0" indent="0" algn="l">
              <a:spcBef>
                <a:spcPts val="0"/>
              </a:spcBef>
              <a:buNone/>
              <a:defRPr sz="2250" b="1" i="0" baseline="0">
                <a:solidFill>
                  <a:srgbClr val="0099CC"/>
                </a:solidFill>
                <a:latin typeface="Arial"/>
              </a:defRPr>
            </a:lvl1pPr>
            <a:lvl2pPr marL="391078" indent="0" algn="ctr">
              <a:buNone/>
              <a:defRPr>
                <a:solidFill>
                  <a:schemeClr val="tx1">
                    <a:tint val="75000"/>
                  </a:schemeClr>
                </a:solidFill>
              </a:defRPr>
            </a:lvl2pPr>
            <a:lvl3pPr marL="782155" indent="0" algn="ctr">
              <a:buNone/>
              <a:defRPr>
                <a:solidFill>
                  <a:schemeClr val="tx1">
                    <a:tint val="75000"/>
                  </a:schemeClr>
                </a:solidFill>
              </a:defRPr>
            </a:lvl3pPr>
            <a:lvl4pPr marL="1173233" indent="0" algn="ctr">
              <a:buNone/>
              <a:defRPr>
                <a:solidFill>
                  <a:schemeClr val="tx1">
                    <a:tint val="75000"/>
                  </a:schemeClr>
                </a:solidFill>
              </a:defRPr>
            </a:lvl4pPr>
            <a:lvl5pPr marL="1564310" indent="0" algn="ctr">
              <a:buNone/>
              <a:defRPr>
                <a:solidFill>
                  <a:schemeClr val="tx1">
                    <a:tint val="75000"/>
                  </a:schemeClr>
                </a:solidFill>
              </a:defRPr>
            </a:lvl5pPr>
            <a:lvl6pPr marL="1955387" indent="0" algn="ctr">
              <a:buNone/>
              <a:defRPr>
                <a:solidFill>
                  <a:schemeClr val="tx1">
                    <a:tint val="75000"/>
                  </a:schemeClr>
                </a:solidFill>
              </a:defRPr>
            </a:lvl6pPr>
            <a:lvl7pPr marL="2346465" indent="0" algn="ctr">
              <a:buNone/>
              <a:defRPr>
                <a:solidFill>
                  <a:schemeClr val="tx1">
                    <a:tint val="75000"/>
                  </a:schemeClr>
                </a:solidFill>
              </a:defRPr>
            </a:lvl7pPr>
            <a:lvl8pPr marL="2737542" indent="0" algn="ctr">
              <a:buNone/>
              <a:defRPr>
                <a:solidFill>
                  <a:schemeClr val="tx1">
                    <a:tint val="75000"/>
                  </a:schemeClr>
                </a:solidFill>
              </a:defRPr>
            </a:lvl8pPr>
            <a:lvl9pPr marL="3128620" indent="0" algn="ctr">
              <a:buNone/>
              <a:defRPr>
                <a:solidFill>
                  <a:schemeClr val="tx1">
                    <a:tint val="75000"/>
                  </a:schemeClr>
                </a:solidFill>
              </a:defRPr>
            </a:lvl9pPr>
          </a:lstStyle>
          <a:p>
            <a:r>
              <a:rPr lang="en-US"/>
              <a:t>Click to edit Master subtitle style</a:t>
            </a:r>
            <a:endParaRPr lang="en-US" dirty="0"/>
          </a:p>
        </p:txBody>
      </p:sp>
      <p:sp>
        <p:nvSpPr>
          <p:cNvPr id="15" name="Title 1"/>
          <p:cNvSpPr>
            <a:spLocks noGrp="1"/>
          </p:cNvSpPr>
          <p:nvPr>
            <p:ph type="title"/>
          </p:nvPr>
        </p:nvSpPr>
        <p:spPr>
          <a:xfrm>
            <a:off x="638051" y="1334844"/>
            <a:ext cx="5842121" cy="720945"/>
          </a:xfrm>
          <a:prstGeom prst="rect">
            <a:avLst/>
          </a:prstGeom>
        </p:spPr>
        <p:txBody>
          <a:bodyPr wrap="none" lIns="0" tIns="0" rIns="0" bIns="0">
            <a:noAutofit/>
          </a:bodyPr>
          <a:lstStyle>
            <a:lvl1pPr algn="l">
              <a:defRPr sz="3075" b="1" i="0" cap="none">
                <a:solidFill>
                  <a:schemeClr val="bg1"/>
                </a:solidFill>
                <a:latin typeface="Arial"/>
                <a:cs typeface="Arial"/>
              </a:defRPr>
            </a:lvl1pPr>
          </a:lstStyle>
          <a:p>
            <a:r>
              <a:rPr lang="en-US"/>
              <a:t>Click to edit Master title style</a:t>
            </a:r>
            <a:endParaRPr lang="en-US" dirty="0"/>
          </a:p>
        </p:txBody>
      </p:sp>
      <p:sp>
        <p:nvSpPr>
          <p:cNvPr id="16" name="Text Placeholder 32"/>
          <p:cNvSpPr>
            <a:spLocks noGrp="1"/>
          </p:cNvSpPr>
          <p:nvPr>
            <p:ph type="body" sz="quarter" idx="10"/>
          </p:nvPr>
        </p:nvSpPr>
        <p:spPr>
          <a:xfrm>
            <a:off x="634304" y="2531441"/>
            <a:ext cx="4793382" cy="391393"/>
          </a:xfrm>
          <a:prstGeom prst="rect">
            <a:avLst/>
          </a:prstGeom>
        </p:spPr>
        <p:txBody>
          <a:bodyPr vert="horz" lIns="0" tIns="0" rIns="0" bIns="0"/>
          <a:lstStyle>
            <a:lvl1pPr marL="0" indent="0">
              <a:spcBef>
                <a:spcPts val="0"/>
              </a:spcBef>
              <a:spcAft>
                <a:spcPts val="0"/>
              </a:spcAft>
              <a:buNone/>
              <a:defRPr sz="1575">
                <a:solidFill>
                  <a:schemeClr val="bg1"/>
                </a:solidFill>
                <a:latin typeface="Arial"/>
              </a:defRPr>
            </a:lvl1pPr>
          </a:lstStyle>
          <a:p>
            <a:pPr lvl="0"/>
            <a:r>
              <a:rPr lang="en-US"/>
              <a:t>Click to edit Master text styles</a:t>
            </a:r>
          </a:p>
        </p:txBody>
      </p:sp>
    </p:spTree>
    <p:extLst>
      <p:ext uri="{BB962C8B-B14F-4D97-AF65-F5344CB8AC3E}">
        <p14:creationId xmlns:p14="http://schemas.microsoft.com/office/powerpoint/2010/main" val="2416988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3"/>
          <p:cNvSpPr/>
          <p:nvPr/>
        </p:nvSpPr>
        <p:spPr>
          <a:xfrm rot="5400000">
            <a:off x="762000" y="-771525"/>
            <a:ext cx="6859588" cy="8402638"/>
          </a:xfrm>
          <a:custGeom>
            <a:avLst/>
            <a:gdLst>
              <a:gd name="connsiteX0" fmla="*/ 0 w 8392669"/>
              <a:gd name="connsiteY0" fmla="*/ 8392669 h 8392669"/>
              <a:gd name="connsiteX1" fmla="*/ 0 w 8392669"/>
              <a:gd name="connsiteY1" fmla="*/ 0 h 8392669"/>
              <a:gd name="connsiteX2" fmla="*/ 8392669 w 8392669"/>
              <a:gd name="connsiteY2" fmla="*/ 8392669 h 8392669"/>
              <a:gd name="connsiteX3" fmla="*/ 0 w 8392669"/>
              <a:gd name="connsiteY3" fmla="*/ 8392669 h 8392669"/>
              <a:gd name="connsiteX0" fmla="*/ 0 w 8392669"/>
              <a:gd name="connsiteY0" fmla="*/ 8392669 h 8392669"/>
              <a:gd name="connsiteX1" fmla="*/ 0 w 8392669"/>
              <a:gd name="connsiteY1" fmla="*/ 0 h 8392669"/>
              <a:gd name="connsiteX2" fmla="*/ 6859464 w 8392669"/>
              <a:gd name="connsiteY2" fmla="*/ 6870985 h 8392669"/>
              <a:gd name="connsiteX3" fmla="*/ 8392669 w 8392669"/>
              <a:gd name="connsiteY3" fmla="*/ 8392669 h 8392669"/>
              <a:gd name="connsiteX4" fmla="*/ 0 w 8392669"/>
              <a:gd name="connsiteY4" fmla="*/ 8392669 h 8392669"/>
              <a:gd name="connsiteX0" fmla="*/ 0 w 8392669"/>
              <a:gd name="connsiteY0" fmla="*/ 8392669 h 8398521"/>
              <a:gd name="connsiteX1" fmla="*/ 0 w 8392669"/>
              <a:gd name="connsiteY1" fmla="*/ 0 h 8398521"/>
              <a:gd name="connsiteX2" fmla="*/ 6859464 w 8392669"/>
              <a:gd name="connsiteY2" fmla="*/ 6870985 h 8398521"/>
              <a:gd name="connsiteX3" fmla="*/ 8392669 w 8392669"/>
              <a:gd name="connsiteY3" fmla="*/ 8392669 h 8398521"/>
              <a:gd name="connsiteX4" fmla="*/ 6853611 w 8392669"/>
              <a:gd name="connsiteY4" fmla="*/ 8398521 h 8398521"/>
              <a:gd name="connsiteX5" fmla="*/ 0 w 8392669"/>
              <a:gd name="connsiteY5" fmla="*/ 8392669 h 8398521"/>
              <a:gd name="connsiteX0" fmla="*/ 0 w 6859464"/>
              <a:gd name="connsiteY0" fmla="*/ 8392669 h 8398521"/>
              <a:gd name="connsiteX1" fmla="*/ 0 w 6859464"/>
              <a:gd name="connsiteY1" fmla="*/ 0 h 8398521"/>
              <a:gd name="connsiteX2" fmla="*/ 6859464 w 6859464"/>
              <a:gd name="connsiteY2" fmla="*/ 6870985 h 8398521"/>
              <a:gd name="connsiteX3" fmla="*/ 6853611 w 6859464"/>
              <a:gd name="connsiteY3" fmla="*/ 8398521 h 8398521"/>
              <a:gd name="connsiteX4" fmla="*/ 0 w 6859464"/>
              <a:gd name="connsiteY4" fmla="*/ 8392669 h 8398521"/>
              <a:gd name="connsiteX0" fmla="*/ 0 w 6859961"/>
              <a:gd name="connsiteY0" fmla="*/ 8392669 h 8401697"/>
              <a:gd name="connsiteX1" fmla="*/ 0 w 6859961"/>
              <a:gd name="connsiteY1" fmla="*/ 0 h 8401697"/>
              <a:gd name="connsiteX2" fmla="*/ 6859464 w 6859961"/>
              <a:gd name="connsiteY2" fmla="*/ 6870985 h 8401697"/>
              <a:gd name="connsiteX3" fmla="*/ 6859961 w 6859961"/>
              <a:gd name="connsiteY3" fmla="*/ 8401697 h 8401697"/>
              <a:gd name="connsiteX4" fmla="*/ 0 w 6859961"/>
              <a:gd name="connsiteY4" fmla="*/ 8392669 h 8401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9961" h="8401697">
                <a:moveTo>
                  <a:pt x="0" y="8392669"/>
                </a:moveTo>
                <a:lnTo>
                  <a:pt x="0" y="0"/>
                </a:lnTo>
                <a:lnTo>
                  <a:pt x="6859464" y="6870985"/>
                </a:lnTo>
                <a:cubicBezTo>
                  <a:pt x="6859630" y="7381222"/>
                  <a:pt x="6859795" y="7891460"/>
                  <a:pt x="6859961" y="8401697"/>
                </a:cubicBezTo>
                <a:lnTo>
                  <a:pt x="0" y="8392669"/>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dirty="0">
              <a:solidFill>
                <a:prstClr val="white"/>
              </a:solidFill>
            </a:endParaRPr>
          </a:p>
        </p:txBody>
      </p:sp>
      <p:sp>
        <p:nvSpPr>
          <p:cNvPr id="5" name="Right Triangle 4"/>
          <p:cNvSpPr/>
          <p:nvPr/>
        </p:nvSpPr>
        <p:spPr>
          <a:xfrm rot="5400000">
            <a:off x="0" y="0"/>
            <a:ext cx="1482725" cy="14827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dirty="0">
              <a:solidFill>
                <a:prstClr val="white"/>
              </a:solidFill>
            </a:endParaRPr>
          </a:p>
        </p:txBody>
      </p:sp>
      <p:sp>
        <p:nvSpPr>
          <p:cNvPr id="11" name="Subtitle 2"/>
          <p:cNvSpPr>
            <a:spLocks noGrp="1"/>
          </p:cNvSpPr>
          <p:nvPr>
            <p:ph type="subTitle" idx="1"/>
          </p:nvPr>
        </p:nvSpPr>
        <p:spPr>
          <a:xfrm>
            <a:off x="635044" y="2022526"/>
            <a:ext cx="5305839" cy="517554"/>
          </a:xfrm>
          <a:prstGeom prst="rect">
            <a:avLst/>
          </a:prstGeom>
        </p:spPr>
        <p:txBody>
          <a:bodyPr lIns="0" tIns="0" rIns="0" bIns="0">
            <a:noAutofit/>
          </a:bodyPr>
          <a:lstStyle>
            <a:lvl1pPr marL="0" indent="0" algn="l">
              <a:spcBef>
                <a:spcPts val="0"/>
              </a:spcBef>
              <a:buNone/>
              <a:defRPr sz="2250" b="1" i="0" baseline="0">
                <a:solidFill>
                  <a:srgbClr val="0099CC"/>
                </a:solidFill>
                <a:latin typeface="Arial"/>
              </a:defRPr>
            </a:lvl1pPr>
            <a:lvl2pPr marL="391078" indent="0" algn="ctr">
              <a:buNone/>
              <a:defRPr>
                <a:solidFill>
                  <a:schemeClr val="tx1">
                    <a:tint val="75000"/>
                  </a:schemeClr>
                </a:solidFill>
              </a:defRPr>
            </a:lvl2pPr>
            <a:lvl3pPr marL="782155" indent="0" algn="ctr">
              <a:buNone/>
              <a:defRPr>
                <a:solidFill>
                  <a:schemeClr val="tx1">
                    <a:tint val="75000"/>
                  </a:schemeClr>
                </a:solidFill>
              </a:defRPr>
            </a:lvl3pPr>
            <a:lvl4pPr marL="1173233" indent="0" algn="ctr">
              <a:buNone/>
              <a:defRPr>
                <a:solidFill>
                  <a:schemeClr val="tx1">
                    <a:tint val="75000"/>
                  </a:schemeClr>
                </a:solidFill>
              </a:defRPr>
            </a:lvl4pPr>
            <a:lvl5pPr marL="1564310" indent="0" algn="ctr">
              <a:buNone/>
              <a:defRPr>
                <a:solidFill>
                  <a:schemeClr val="tx1">
                    <a:tint val="75000"/>
                  </a:schemeClr>
                </a:solidFill>
              </a:defRPr>
            </a:lvl5pPr>
            <a:lvl6pPr marL="1955387" indent="0" algn="ctr">
              <a:buNone/>
              <a:defRPr>
                <a:solidFill>
                  <a:schemeClr val="tx1">
                    <a:tint val="75000"/>
                  </a:schemeClr>
                </a:solidFill>
              </a:defRPr>
            </a:lvl6pPr>
            <a:lvl7pPr marL="2346465" indent="0" algn="ctr">
              <a:buNone/>
              <a:defRPr>
                <a:solidFill>
                  <a:schemeClr val="tx1">
                    <a:tint val="75000"/>
                  </a:schemeClr>
                </a:solidFill>
              </a:defRPr>
            </a:lvl7pPr>
            <a:lvl8pPr marL="2737542" indent="0" algn="ctr">
              <a:buNone/>
              <a:defRPr>
                <a:solidFill>
                  <a:schemeClr val="tx1">
                    <a:tint val="75000"/>
                  </a:schemeClr>
                </a:solidFill>
              </a:defRPr>
            </a:lvl8pPr>
            <a:lvl9pPr marL="3128620" indent="0" algn="ctr">
              <a:buNone/>
              <a:defRPr>
                <a:solidFill>
                  <a:schemeClr val="tx1">
                    <a:tint val="75000"/>
                  </a:schemeClr>
                </a:solidFill>
              </a:defRPr>
            </a:lvl9pPr>
          </a:lstStyle>
          <a:p>
            <a:r>
              <a:rPr lang="en-US"/>
              <a:t>Click to edit Master subtitle style</a:t>
            </a:r>
            <a:endParaRPr lang="en-US" dirty="0"/>
          </a:p>
        </p:txBody>
      </p:sp>
      <p:sp>
        <p:nvSpPr>
          <p:cNvPr id="12" name="Title 1"/>
          <p:cNvSpPr>
            <a:spLocks noGrp="1"/>
          </p:cNvSpPr>
          <p:nvPr>
            <p:ph type="title"/>
          </p:nvPr>
        </p:nvSpPr>
        <p:spPr>
          <a:xfrm>
            <a:off x="638051" y="1334844"/>
            <a:ext cx="5842121" cy="720945"/>
          </a:xfrm>
          <a:prstGeom prst="rect">
            <a:avLst/>
          </a:prstGeom>
        </p:spPr>
        <p:txBody>
          <a:bodyPr wrap="none" lIns="0" tIns="0" rIns="0" bIns="0">
            <a:noAutofit/>
          </a:bodyPr>
          <a:lstStyle>
            <a:lvl1pPr algn="l">
              <a:defRPr sz="3075" b="1" i="0" cap="none">
                <a:solidFill>
                  <a:schemeClr val="bg1"/>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1371456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Freeform 3"/>
          <p:cNvSpPr/>
          <p:nvPr/>
        </p:nvSpPr>
        <p:spPr>
          <a:xfrm rot="5400000">
            <a:off x="762000" y="-771525"/>
            <a:ext cx="6859588" cy="8402638"/>
          </a:xfrm>
          <a:custGeom>
            <a:avLst/>
            <a:gdLst>
              <a:gd name="connsiteX0" fmla="*/ 0 w 8392669"/>
              <a:gd name="connsiteY0" fmla="*/ 8392669 h 8392669"/>
              <a:gd name="connsiteX1" fmla="*/ 0 w 8392669"/>
              <a:gd name="connsiteY1" fmla="*/ 0 h 8392669"/>
              <a:gd name="connsiteX2" fmla="*/ 8392669 w 8392669"/>
              <a:gd name="connsiteY2" fmla="*/ 8392669 h 8392669"/>
              <a:gd name="connsiteX3" fmla="*/ 0 w 8392669"/>
              <a:gd name="connsiteY3" fmla="*/ 8392669 h 8392669"/>
              <a:gd name="connsiteX0" fmla="*/ 0 w 8392669"/>
              <a:gd name="connsiteY0" fmla="*/ 8392669 h 8392669"/>
              <a:gd name="connsiteX1" fmla="*/ 0 w 8392669"/>
              <a:gd name="connsiteY1" fmla="*/ 0 h 8392669"/>
              <a:gd name="connsiteX2" fmla="*/ 6859464 w 8392669"/>
              <a:gd name="connsiteY2" fmla="*/ 6870985 h 8392669"/>
              <a:gd name="connsiteX3" fmla="*/ 8392669 w 8392669"/>
              <a:gd name="connsiteY3" fmla="*/ 8392669 h 8392669"/>
              <a:gd name="connsiteX4" fmla="*/ 0 w 8392669"/>
              <a:gd name="connsiteY4" fmla="*/ 8392669 h 8392669"/>
              <a:gd name="connsiteX0" fmla="*/ 0 w 8392669"/>
              <a:gd name="connsiteY0" fmla="*/ 8392669 h 8398521"/>
              <a:gd name="connsiteX1" fmla="*/ 0 w 8392669"/>
              <a:gd name="connsiteY1" fmla="*/ 0 h 8398521"/>
              <a:gd name="connsiteX2" fmla="*/ 6859464 w 8392669"/>
              <a:gd name="connsiteY2" fmla="*/ 6870985 h 8398521"/>
              <a:gd name="connsiteX3" fmla="*/ 8392669 w 8392669"/>
              <a:gd name="connsiteY3" fmla="*/ 8392669 h 8398521"/>
              <a:gd name="connsiteX4" fmla="*/ 6853611 w 8392669"/>
              <a:gd name="connsiteY4" fmla="*/ 8398521 h 8398521"/>
              <a:gd name="connsiteX5" fmla="*/ 0 w 8392669"/>
              <a:gd name="connsiteY5" fmla="*/ 8392669 h 8398521"/>
              <a:gd name="connsiteX0" fmla="*/ 0 w 6859464"/>
              <a:gd name="connsiteY0" fmla="*/ 8392669 h 8398521"/>
              <a:gd name="connsiteX1" fmla="*/ 0 w 6859464"/>
              <a:gd name="connsiteY1" fmla="*/ 0 h 8398521"/>
              <a:gd name="connsiteX2" fmla="*/ 6859464 w 6859464"/>
              <a:gd name="connsiteY2" fmla="*/ 6870985 h 8398521"/>
              <a:gd name="connsiteX3" fmla="*/ 6853611 w 6859464"/>
              <a:gd name="connsiteY3" fmla="*/ 8398521 h 8398521"/>
              <a:gd name="connsiteX4" fmla="*/ 0 w 6859464"/>
              <a:gd name="connsiteY4" fmla="*/ 8392669 h 8398521"/>
              <a:gd name="connsiteX0" fmla="*/ 0 w 6859961"/>
              <a:gd name="connsiteY0" fmla="*/ 8392669 h 8401697"/>
              <a:gd name="connsiteX1" fmla="*/ 0 w 6859961"/>
              <a:gd name="connsiteY1" fmla="*/ 0 h 8401697"/>
              <a:gd name="connsiteX2" fmla="*/ 6859464 w 6859961"/>
              <a:gd name="connsiteY2" fmla="*/ 6870985 h 8401697"/>
              <a:gd name="connsiteX3" fmla="*/ 6859961 w 6859961"/>
              <a:gd name="connsiteY3" fmla="*/ 8401697 h 8401697"/>
              <a:gd name="connsiteX4" fmla="*/ 0 w 6859961"/>
              <a:gd name="connsiteY4" fmla="*/ 8392669 h 8401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9961" h="8401697">
                <a:moveTo>
                  <a:pt x="0" y="8392669"/>
                </a:moveTo>
                <a:lnTo>
                  <a:pt x="0" y="0"/>
                </a:lnTo>
                <a:lnTo>
                  <a:pt x="6859464" y="6870985"/>
                </a:lnTo>
                <a:cubicBezTo>
                  <a:pt x="6859630" y="7381222"/>
                  <a:pt x="6859795" y="7891460"/>
                  <a:pt x="6859961" y="8401697"/>
                </a:cubicBezTo>
                <a:lnTo>
                  <a:pt x="0" y="8392669"/>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dirty="0">
              <a:solidFill>
                <a:prstClr val="white"/>
              </a:solidFill>
            </a:endParaRPr>
          </a:p>
        </p:txBody>
      </p:sp>
      <p:sp>
        <p:nvSpPr>
          <p:cNvPr id="5" name="Right Triangle 4"/>
          <p:cNvSpPr/>
          <p:nvPr/>
        </p:nvSpPr>
        <p:spPr>
          <a:xfrm rot="5400000">
            <a:off x="0" y="0"/>
            <a:ext cx="1482725" cy="14827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dirty="0">
              <a:solidFill>
                <a:prstClr val="white"/>
              </a:solidFill>
            </a:endParaRPr>
          </a:p>
        </p:txBody>
      </p:sp>
      <p:sp>
        <p:nvSpPr>
          <p:cNvPr id="11" name="Subtitle 2"/>
          <p:cNvSpPr>
            <a:spLocks noGrp="1"/>
          </p:cNvSpPr>
          <p:nvPr>
            <p:ph type="subTitle" idx="1"/>
          </p:nvPr>
        </p:nvSpPr>
        <p:spPr>
          <a:xfrm>
            <a:off x="635044" y="2022526"/>
            <a:ext cx="5305839" cy="517554"/>
          </a:xfrm>
          <a:prstGeom prst="rect">
            <a:avLst/>
          </a:prstGeom>
        </p:spPr>
        <p:txBody>
          <a:bodyPr lIns="0" tIns="0" rIns="0" bIns="0">
            <a:noAutofit/>
          </a:bodyPr>
          <a:lstStyle>
            <a:lvl1pPr marL="0" indent="0" algn="l">
              <a:spcBef>
                <a:spcPts val="0"/>
              </a:spcBef>
              <a:buNone/>
              <a:defRPr sz="2250" b="1" i="0" baseline="0">
                <a:solidFill>
                  <a:srgbClr val="0099CC"/>
                </a:solidFill>
                <a:latin typeface="Arial"/>
              </a:defRPr>
            </a:lvl1pPr>
            <a:lvl2pPr marL="391078" indent="0" algn="ctr">
              <a:buNone/>
              <a:defRPr>
                <a:solidFill>
                  <a:schemeClr val="tx1">
                    <a:tint val="75000"/>
                  </a:schemeClr>
                </a:solidFill>
              </a:defRPr>
            </a:lvl2pPr>
            <a:lvl3pPr marL="782155" indent="0" algn="ctr">
              <a:buNone/>
              <a:defRPr>
                <a:solidFill>
                  <a:schemeClr val="tx1">
                    <a:tint val="75000"/>
                  </a:schemeClr>
                </a:solidFill>
              </a:defRPr>
            </a:lvl3pPr>
            <a:lvl4pPr marL="1173233" indent="0" algn="ctr">
              <a:buNone/>
              <a:defRPr>
                <a:solidFill>
                  <a:schemeClr val="tx1">
                    <a:tint val="75000"/>
                  </a:schemeClr>
                </a:solidFill>
              </a:defRPr>
            </a:lvl4pPr>
            <a:lvl5pPr marL="1564310" indent="0" algn="ctr">
              <a:buNone/>
              <a:defRPr>
                <a:solidFill>
                  <a:schemeClr val="tx1">
                    <a:tint val="75000"/>
                  </a:schemeClr>
                </a:solidFill>
              </a:defRPr>
            </a:lvl5pPr>
            <a:lvl6pPr marL="1955387" indent="0" algn="ctr">
              <a:buNone/>
              <a:defRPr>
                <a:solidFill>
                  <a:schemeClr val="tx1">
                    <a:tint val="75000"/>
                  </a:schemeClr>
                </a:solidFill>
              </a:defRPr>
            </a:lvl6pPr>
            <a:lvl7pPr marL="2346465" indent="0" algn="ctr">
              <a:buNone/>
              <a:defRPr>
                <a:solidFill>
                  <a:schemeClr val="tx1">
                    <a:tint val="75000"/>
                  </a:schemeClr>
                </a:solidFill>
              </a:defRPr>
            </a:lvl7pPr>
            <a:lvl8pPr marL="2737542" indent="0" algn="ctr">
              <a:buNone/>
              <a:defRPr>
                <a:solidFill>
                  <a:schemeClr val="tx1">
                    <a:tint val="75000"/>
                  </a:schemeClr>
                </a:solidFill>
              </a:defRPr>
            </a:lvl8pPr>
            <a:lvl9pPr marL="3128620" indent="0" algn="ctr">
              <a:buNone/>
              <a:defRPr>
                <a:solidFill>
                  <a:schemeClr val="tx1">
                    <a:tint val="75000"/>
                  </a:schemeClr>
                </a:solidFill>
              </a:defRPr>
            </a:lvl9pPr>
          </a:lstStyle>
          <a:p>
            <a:r>
              <a:rPr lang="en-US"/>
              <a:t>Click to edit Master subtitle style</a:t>
            </a:r>
            <a:endParaRPr lang="en-US" dirty="0"/>
          </a:p>
        </p:txBody>
      </p:sp>
      <p:sp>
        <p:nvSpPr>
          <p:cNvPr id="13" name="Title 1"/>
          <p:cNvSpPr>
            <a:spLocks noGrp="1"/>
          </p:cNvSpPr>
          <p:nvPr>
            <p:ph type="title"/>
          </p:nvPr>
        </p:nvSpPr>
        <p:spPr>
          <a:xfrm>
            <a:off x="638051" y="1334844"/>
            <a:ext cx="5842121" cy="720945"/>
          </a:xfrm>
          <a:prstGeom prst="rect">
            <a:avLst/>
          </a:prstGeom>
        </p:spPr>
        <p:txBody>
          <a:bodyPr wrap="none" lIns="0" tIns="0" rIns="0" bIns="0">
            <a:noAutofit/>
          </a:bodyPr>
          <a:lstStyle>
            <a:lvl1pPr algn="l">
              <a:defRPr sz="3075" b="1" i="0" cap="none">
                <a:solidFill>
                  <a:schemeClr val="bg1"/>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3278707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ight Triangle 3"/>
          <p:cNvSpPr/>
          <p:nvPr/>
        </p:nvSpPr>
        <p:spPr>
          <a:xfrm rot="16200000">
            <a:off x="7661275" y="5375275"/>
            <a:ext cx="1482725" cy="1482725"/>
          </a:xfrm>
          <a:prstGeom prst="rtTriangl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dirty="0">
              <a:solidFill>
                <a:prstClr val="white"/>
              </a:solidFill>
            </a:endParaRPr>
          </a:p>
        </p:txBody>
      </p:sp>
      <p:pic>
        <p:nvPicPr>
          <p:cNvPr id="5" name="Picture 2" descr="Barts_Health_Trust_Shield_Reversal_RGB.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86775" y="6219825"/>
            <a:ext cx="3746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a:xfrm rot="5400000">
            <a:off x="0" y="0"/>
            <a:ext cx="1482725" cy="1482725"/>
          </a:xfrm>
          <a:prstGeom prst="rtTriangl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dirty="0">
              <a:solidFill>
                <a:prstClr val="white"/>
              </a:solidFill>
            </a:endParaRPr>
          </a:p>
        </p:txBody>
      </p:sp>
      <p:sp>
        <p:nvSpPr>
          <p:cNvPr id="13" name="Title 1"/>
          <p:cNvSpPr>
            <a:spLocks noGrp="1"/>
          </p:cNvSpPr>
          <p:nvPr>
            <p:ph type="title"/>
          </p:nvPr>
        </p:nvSpPr>
        <p:spPr>
          <a:xfrm>
            <a:off x="638051" y="1378339"/>
            <a:ext cx="7851409" cy="518025"/>
          </a:xfrm>
          <a:prstGeom prst="rect">
            <a:avLst/>
          </a:prstGeom>
        </p:spPr>
        <p:txBody>
          <a:bodyPr wrap="none" lIns="0" tIns="0" rIns="0" bIns="0">
            <a:noAutofit/>
          </a:bodyPr>
          <a:lstStyle>
            <a:lvl1pPr algn="l">
              <a:defRPr sz="2250" b="1" i="0" cap="none">
                <a:solidFill>
                  <a:srgbClr val="0099CC"/>
                </a:solidFill>
                <a:latin typeface="Arial"/>
                <a:cs typeface="Arial"/>
              </a:defRPr>
            </a:lvl1pPr>
          </a:lstStyle>
          <a:p>
            <a:r>
              <a:rPr lang="en-US"/>
              <a:t>Click to edit Master title style</a:t>
            </a:r>
            <a:endParaRPr lang="en-US" dirty="0"/>
          </a:p>
        </p:txBody>
      </p:sp>
      <p:sp>
        <p:nvSpPr>
          <p:cNvPr id="16" name="Text Placeholder 14"/>
          <p:cNvSpPr>
            <a:spLocks noGrp="1"/>
          </p:cNvSpPr>
          <p:nvPr>
            <p:ph type="body" sz="quarter" idx="13"/>
          </p:nvPr>
        </p:nvSpPr>
        <p:spPr>
          <a:xfrm>
            <a:off x="635001" y="2009775"/>
            <a:ext cx="7872413" cy="3600450"/>
          </a:xfrm>
          <a:prstGeom prst="rect">
            <a:avLst/>
          </a:prstGeom>
        </p:spPr>
        <p:txBody>
          <a:bodyPr vert="horz" lIns="0" tIns="0" rIns="0" bIns="0"/>
          <a:lstStyle>
            <a:lvl1pPr marL="0" indent="0" algn="l">
              <a:spcBef>
                <a:spcPts val="0"/>
              </a:spcBef>
              <a:spcAft>
                <a:spcPts val="0"/>
              </a:spcAft>
              <a:buNone/>
              <a:defRPr sz="1500" baseline="0">
                <a:latin typeface="Arial"/>
              </a:defRPr>
            </a:lvl1pPr>
          </a:lstStyle>
          <a:p>
            <a:pPr lvl="0"/>
            <a:r>
              <a:rPr lang="en-US"/>
              <a:t>Click to edit Master text styles</a:t>
            </a:r>
          </a:p>
        </p:txBody>
      </p:sp>
    </p:spTree>
    <p:extLst>
      <p:ext uri="{BB962C8B-B14F-4D97-AF65-F5344CB8AC3E}">
        <p14:creationId xmlns:p14="http://schemas.microsoft.com/office/powerpoint/2010/main" val="1411033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Right Triangle 4"/>
          <p:cNvSpPr/>
          <p:nvPr/>
        </p:nvSpPr>
        <p:spPr>
          <a:xfrm rot="16200000">
            <a:off x="7661275" y="5375275"/>
            <a:ext cx="1482725" cy="1482725"/>
          </a:xfrm>
          <a:prstGeom prst="rtTriangl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dirty="0">
              <a:solidFill>
                <a:prstClr val="white"/>
              </a:solidFill>
            </a:endParaRPr>
          </a:p>
        </p:txBody>
      </p:sp>
      <p:pic>
        <p:nvPicPr>
          <p:cNvPr id="6" name="Picture 2" descr="Barts_Health_Trust_Shield_Reversal_RGB.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86775" y="6219825"/>
            <a:ext cx="3746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Triangle 6"/>
          <p:cNvSpPr/>
          <p:nvPr/>
        </p:nvSpPr>
        <p:spPr>
          <a:xfrm rot="5400000">
            <a:off x="0" y="0"/>
            <a:ext cx="1482725" cy="1482725"/>
          </a:xfrm>
          <a:prstGeom prst="rtTriangl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dirty="0">
              <a:solidFill>
                <a:prstClr val="white"/>
              </a:solidFill>
            </a:endParaRPr>
          </a:p>
        </p:txBody>
      </p:sp>
      <p:sp>
        <p:nvSpPr>
          <p:cNvPr id="9" name="Title 1"/>
          <p:cNvSpPr>
            <a:spLocks noGrp="1"/>
          </p:cNvSpPr>
          <p:nvPr>
            <p:ph type="title"/>
          </p:nvPr>
        </p:nvSpPr>
        <p:spPr>
          <a:xfrm>
            <a:off x="638051" y="1378339"/>
            <a:ext cx="7851409" cy="518025"/>
          </a:xfrm>
          <a:prstGeom prst="rect">
            <a:avLst/>
          </a:prstGeom>
        </p:spPr>
        <p:txBody>
          <a:bodyPr wrap="none" lIns="0" tIns="0" rIns="0" bIns="0">
            <a:noAutofit/>
          </a:bodyPr>
          <a:lstStyle>
            <a:lvl1pPr algn="l">
              <a:defRPr sz="2250" b="1" i="0" cap="none">
                <a:solidFill>
                  <a:srgbClr val="0099CC"/>
                </a:solidFill>
                <a:latin typeface="Arial"/>
                <a:cs typeface="Arial"/>
              </a:defRPr>
            </a:lvl1pPr>
          </a:lstStyle>
          <a:p>
            <a:r>
              <a:rPr lang="en-US"/>
              <a:t>Click to edit Master title style</a:t>
            </a:r>
            <a:endParaRPr lang="en-US" dirty="0"/>
          </a:p>
        </p:txBody>
      </p:sp>
      <p:sp>
        <p:nvSpPr>
          <p:cNvPr id="11" name="Text Placeholder 14"/>
          <p:cNvSpPr>
            <a:spLocks noGrp="1"/>
          </p:cNvSpPr>
          <p:nvPr>
            <p:ph type="body" sz="quarter" idx="14"/>
          </p:nvPr>
        </p:nvSpPr>
        <p:spPr>
          <a:xfrm>
            <a:off x="635001" y="2001076"/>
            <a:ext cx="3780000" cy="3600450"/>
          </a:xfrm>
          <a:prstGeom prst="rect">
            <a:avLst/>
          </a:prstGeom>
        </p:spPr>
        <p:txBody>
          <a:bodyPr vert="horz" lIns="0" tIns="0" rIns="0" bIns="0"/>
          <a:lstStyle>
            <a:lvl1pPr marL="0" indent="0" algn="l">
              <a:spcBef>
                <a:spcPts val="0"/>
              </a:spcBef>
              <a:spcAft>
                <a:spcPts val="0"/>
              </a:spcAft>
              <a:buNone/>
              <a:defRPr sz="1500" baseline="0">
                <a:latin typeface="Arial"/>
              </a:defRPr>
            </a:lvl1pPr>
          </a:lstStyle>
          <a:p>
            <a:pPr lvl="0"/>
            <a:r>
              <a:rPr lang="en-US"/>
              <a:t>Click to edit Master text styles</a:t>
            </a:r>
          </a:p>
        </p:txBody>
      </p:sp>
      <p:sp>
        <p:nvSpPr>
          <p:cNvPr id="13" name="Picture Placeholder 12"/>
          <p:cNvSpPr>
            <a:spLocks noGrp="1"/>
          </p:cNvSpPr>
          <p:nvPr>
            <p:ph type="pic" sz="quarter" idx="15"/>
          </p:nvPr>
        </p:nvSpPr>
        <p:spPr>
          <a:xfrm>
            <a:off x="4705682" y="2001076"/>
            <a:ext cx="3780000" cy="3600450"/>
          </a:xfrm>
          <a:prstGeom prst="rect">
            <a:avLst/>
          </a:prstGeom>
        </p:spPr>
        <p:txBody>
          <a:bodyPr vert="horz" lIns="0" tIns="0" rIns="0" bIns="0"/>
          <a:lstStyle>
            <a:lvl1pPr marL="0" indent="0">
              <a:spcBef>
                <a:spcPts val="0"/>
              </a:spcBef>
              <a:spcAft>
                <a:spcPts val="0"/>
              </a:spcAft>
              <a:buNone/>
              <a:defRPr sz="1500" b="0" i="0" baseline="0">
                <a:latin typeface="Aria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43364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Right Triangle 3"/>
          <p:cNvSpPr/>
          <p:nvPr/>
        </p:nvSpPr>
        <p:spPr>
          <a:xfrm rot="16200000">
            <a:off x="7661275" y="5375275"/>
            <a:ext cx="1482725" cy="1482725"/>
          </a:xfrm>
          <a:prstGeom prst="rtTriangl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dirty="0">
              <a:solidFill>
                <a:prstClr val="white"/>
              </a:solidFill>
            </a:endParaRPr>
          </a:p>
        </p:txBody>
      </p:sp>
      <p:pic>
        <p:nvPicPr>
          <p:cNvPr id="5" name="Picture 2" descr="Barts_Health_Trust_Shield_Reversal_RGB.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86775" y="6219825"/>
            <a:ext cx="3746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a:xfrm rot="5400000">
            <a:off x="0" y="0"/>
            <a:ext cx="1482725" cy="1482725"/>
          </a:xfrm>
          <a:prstGeom prst="rtTriangl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dirty="0">
              <a:solidFill>
                <a:prstClr val="white"/>
              </a:solidFill>
            </a:endParaRPr>
          </a:p>
        </p:txBody>
      </p:sp>
      <p:sp>
        <p:nvSpPr>
          <p:cNvPr id="9" name="Title 1"/>
          <p:cNvSpPr>
            <a:spLocks noGrp="1"/>
          </p:cNvSpPr>
          <p:nvPr>
            <p:ph type="title"/>
          </p:nvPr>
        </p:nvSpPr>
        <p:spPr>
          <a:xfrm>
            <a:off x="638051" y="1378339"/>
            <a:ext cx="7851409" cy="518025"/>
          </a:xfrm>
          <a:prstGeom prst="rect">
            <a:avLst/>
          </a:prstGeom>
        </p:spPr>
        <p:txBody>
          <a:bodyPr wrap="none" lIns="0" tIns="0" rIns="0" bIns="0">
            <a:noAutofit/>
          </a:bodyPr>
          <a:lstStyle>
            <a:lvl1pPr algn="l">
              <a:defRPr sz="2250" b="1" i="0" cap="none">
                <a:solidFill>
                  <a:srgbClr val="0099CC"/>
                </a:solidFill>
                <a:latin typeface="Arial"/>
                <a:cs typeface="Arial"/>
              </a:defRPr>
            </a:lvl1pPr>
          </a:lstStyle>
          <a:p>
            <a:r>
              <a:rPr lang="en-US"/>
              <a:t>Click to edit Master title style</a:t>
            </a:r>
            <a:endParaRPr lang="en-US" dirty="0"/>
          </a:p>
        </p:txBody>
      </p:sp>
      <p:sp>
        <p:nvSpPr>
          <p:cNvPr id="12" name="Picture Placeholder 12"/>
          <p:cNvSpPr>
            <a:spLocks noGrp="1"/>
          </p:cNvSpPr>
          <p:nvPr>
            <p:ph type="pic" sz="quarter" idx="15"/>
          </p:nvPr>
        </p:nvSpPr>
        <p:spPr>
          <a:xfrm>
            <a:off x="634970" y="2001076"/>
            <a:ext cx="7850712" cy="3600450"/>
          </a:xfrm>
          <a:prstGeom prst="rect">
            <a:avLst/>
          </a:prstGeom>
        </p:spPr>
        <p:txBody>
          <a:bodyPr vert="horz" lIns="0" tIns="0" rIns="0" bIns="0"/>
          <a:lstStyle>
            <a:lvl1pPr marL="0" indent="0">
              <a:spcBef>
                <a:spcPts val="0"/>
              </a:spcBef>
              <a:spcAft>
                <a:spcPts val="0"/>
              </a:spcAft>
              <a:buNone/>
              <a:defRPr sz="1500" b="0" i="0" baseline="0">
                <a:latin typeface="Aria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980735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ight Triangle 4"/>
          <p:cNvSpPr/>
          <p:nvPr/>
        </p:nvSpPr>
        <p:spPr>
          <a:xfrm rot="16200000">
            <a:off x="7661275" y="5375275"/>
            <a:ext cx="1482725" cy="1482725"/>
          </a:xfrm>
          <a:prstGeom prst="rtTriangl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2" descr="Barts_Health_Trust_Shield_Reversal_RGB.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86775" y="6219825"/>
            <a:ext cx="3746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Triangle 6"/>
          <p:cNvSpPr/>
          <p:nvPr/>
        </p:nvSpPr>
        <p:spPr>
          <a:xfrm rot="5400000">
            <a:off x="0" y="0"/>
            <a:ext cx="1482725" cy="1482725"/>
          </a:xfrm>
          <a:prstGeom prst="rtTriangl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 name="Subtitle 2"/>
          <p:cNvSpPr>
            <a:spLocks noGrp="1"/>
          </p:cNvSpPr>
          <p:nvPr>
            <p:ph type="subTitle" idx="1"/>
          </p:nvPr>
        </p:nvSpPr>
        <p:spPr>
          <a:xfrm>
            <a:off x="635043" y="2031225"/>
            <a:ext cx="7880511" cy="517554"/>
          </a:xfrm>
          <a:prstGeom prst="rect">
            <a:avLst/>
          </a:prstGeom>
        </p:spPr>
        <p:txBody>
          <a:bodyPr lIns="0" tIns="0" rIns="0" bIns="0">
            <a:no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23" name="Title 1"/>
          <p:cNvSpPr>
            <a:spLocks noGrp="1"/>
          </p:cNvSpPr>
          <p:nvPr>
            <p:ph type="title"/>
          </p:nvPr>
        </p:nvSpPr>
        <p:spPr>
          <a:xfrm>
            <a:off x="638050" y="1343541"/>
            <a:ext cx="7877504" cy="720945"/>
          </a:xfrm>
          <a:prstGeom prst="rect">
            <a:avLst/>
          </a:prstGeom>
        </p:spPr>
        <p:txBody>
          <a:bodyPr wrap="none" lIns="0" tIns="0" rIns="0" bIns="0">
            <a:noAutofit/>
          </a:bodyPr>
          <a:lstStyle>
            <a:lvl1pPr algn="l">
              <a:defRPr sz="4100" b="1" i="0" cap="none">
                <a:solidFill>
                  <a:schemeClr val="tx1"/>
                </a:solidFill>
                <a:latin typeface="Arial"/>
                <a:cs typeface="Arial"/>
              </a:defRPr>
            </a:lvl1pPr>
          </a:lstStyle>
          <a:p>
            <a:r>
              <a:rPr lang="en-US"/>
              <a:t>Click to edit Master title style</a:t>
            </a:r>
            <a:endParaRPr lang="en-US" dirty="0"/>
          </a:p>
        </p:txBody>
      </p:sp>
      <p:sp>
        <p:nvSpPr>
          <p:cNvPr id="33" name="Text Placeholder 32"/>
          <p:cNvSpPr>
            <a:spLocks noGrp="1"/>
          </p:cNvSpPr>
          <p:nvPr>
            <p:ph type="body" sz="quarter" idx="10"/>
          </p:nvPr>
        </p:nvSpPr>
        <p:spPr>
          <a:xfrm>
            <a:off x="634304" y="2540138"/>
            <a:ext cx="4793382" cy="391393"/>
          </a:xfrm>
          <a:prstGeom prst="rect">
            <a:avLst/>
          </a:prstGeom>
        </p:spPr>
        <p:txBody>
          <a:bodyPr vert="horz" lIns="0" tIns="0" rIns="0" bIns="0"/>
          <a:lstStyle>
            <a:lvl1pPr marL="0" indent="0">
              <a:spcBef>
                <a:spcPts val="0"/>
              </a:spcBef>
              <a:spcAft>
                <a:spcPts val="0"/>
              </a:spcAft>
              <a:buNone/>
              <a:defRPr sz="2100">
                <a:latin typeface="Arial"/>
              </a:defRPr>
            </a:lvl1pPr>
          </a:lstStyle>
          <a:p>
            <a:pPr lvl="0"/>
            <a:r>
              <a:rPr lang="en-US"/>
              <a:t>Click to edit Master text styles</a:t>
            </a:r>
          </a:p>
        </p:txBody>
      </p:sp>
    </p:spTree>
    <p:extLst>
      <p:ext uri="{BB962C8B-B14F-4D97-AF65-F5344CB8AC3E}">
        <p14:creationId xmlns:p14="http://schemas.microsoft.com/office/powerpoint/2010/main" val="638817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6858000"/>
          </a:xfrm>
          <a:prstGeom prst="rect">
            <a:avLst/>
          </a:prstGeom>
        </p:spPr>
        <p:txBody>
          <a:bodyPr vert="horz"/>
          <a:lstStyle>
            <a:lvl1pPr>
              <a:buNone/>
              <a:defRPr sz="1500" baseline="0">
                <a:latin typeface="Aria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773188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00000"/>
        </a:solidFill>
        <a:effectLst/>
      </p:bgPr>
    </p:bg>
    <p:spTree>
      <p:nvGrpSpPr>
        <p:cNvPr id="1" name=""/>
        <p:cNvGrpSpPr/>
        <p:nvPr/>
      </p:nvGrpSpPr>
      <p:grpSpPr>
        <a:xfrm>
          <a:off x="0" y="0"/>
          <a:ext cx="0" cy="0"/>
          <a:chOff x="0" y="0"/>
          <a:chExt cx="0" cy="0"/>
        </a:xfrm>
      </p:grpSpPr>
      <p:sp>
        <p:nvSpPr>
          <p:cNvPr id="5" name="Right Triangle 4"/>
          <p:cNvSpPr/>
          <p:nvPr/>
        </p:nvSpPr>
        <p:spPr>
          <a:xfrm rot="16200000">
            <a:off x="7661275" y="5375275"/>
            <a:ext cx="1482725" cy="14827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ight Triangle 5"/>
          <p:cNvSpPr/>
          <p:nvPr/>
        </p:nvSpPr>
        <p:spPr>
          <a:xfrm rot="5400000">
            <a:off x="0" y="0"/>
            <a:ext cx="1482725" cy="14827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3" descr="Barts_Health_Trust_Shield_Positive_RGB.jpg"/>
          <p:cNvPicPr>
            <a:picLocks noChangeAspect="1"/>
          </p:cNvPicPr>
          <p:nvPr/>
        </p:nvPicPr>
        <p:blipFill>
          <a:blip r:embed="rId2">
            <a:extLst>
              <a:ext uri="{28A0092B-C50C-407E-A947-70E740481C1C}">
                <a14:useLocalDpi xmlns:a14="http://schemas.microsoft.com/office/drawing/2010/main" val="0"/>
              </a:ext>
            </a:extLst>
          </a:blip>
          <a:srcRect l="13422" t="13422" r="13422" b="13422"/>
          <a:stretch>
            <a:fillRect/>
          </a:stretch>
        </p:blipFill>
        <p:spPr bwMode="auto">
          <a:xfrm>
            <a:off x="8434388" y="6202363"/>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ubtitle 2"/>
          <p:cNvSpPr>
            <a:spLocks noGrp="1"/>
          </p:cNvSpPr>
          <p:nvPr>
            <p:ph type="subTitle" idx="1"/>
          </p:nvPr>
        </p:nvSpPr>
        <p:spPr>
          <a:xfrm>
            <a:off x="635043" y="2022526"/>
            <a:ext cx="7880511" cy="517554"/>
          </a:xfrm>
          <a:prstGeom prst="rect">
            <a:avLst/>
          </a:prstGeom>
        </p:spPr>
        <p:txBody>
          <a:bodyPr lIns="0" tIns="0" rIns="0" bIns="0">
            <a:no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14" name="Title 1"/>
          <p:cNvSpPr>
            <a:spLocks noGrp="1"/>
          </p:cNvSpPr>
          <p:nvPr>
            <p:ph type="title"/>
          </p:nvPr>
        </p:nvSpPr>
        <p:spPr>
          <a:xfrm>
            <a:off x="638050" y="1334842"/>
            <a:ext cx="7877504" cy="720945"/>
          </a:xfrm>
          <a:prstGeom prst="rect">
            <a:avLst/>
          </a:prstGeom>
        </p:spPr>
        <p:txBody>
          <a:bodyPr wrap="none" lIns="0" tIns="0" rIns="0" bIns="0">
            <a:noAutofit/>
          </a:bodyPr>
          <a:lstStyle>
            <a:lvl1pPr algn="l">
              <a:defRPr sz="4100" b="1" i="0" cap="none">
                <a:solidFill>
                  <a:schemeClr val="bg1"/>
                </a:solidFill>
                <a:latin typeface="Arial"/>
                <a:cs typeface="Arial"/>
              </a:defRPr>
            </a:lvl1pPr>
          </a:lstStyle>
          <a:p>
            <a:r>
              <a:rPr lang="en-US"/>
              <a:t>Click to edit Master title style</a:t>
            </a:r>
            <a:endParaRPr lang="en-US" dirty="0"/>
          </a:p>
        </p:txBody>
      </p:sp>
      <p:sp>
        <p:nvSpPr>
          <p:cNvPr id="15" name="Text Placeholder 32"/>
          <p:cNvSpPr>
            <a:spLocks noGrp="1"/>
          </p:cNvSpPr>
          <p:nvPr>
            <p:ph type="body" sz="quarter" idx="10"/>
          </p:nvPr>
        </p:nvSpPr>
        <p:spPr>
          <a:xfrm>
            <a:off x="634304" y="2531439"/>
            <a:ext cx="4793382" cy="391393"/>
          </a:xfrm>
          <a:prstGeom prst="rect">
            <a:avLst/>
          </a:prstGeom>
        </p:spPr>
        <p:txBody>
          <a:bodyPr vert="horz" lIns="0" tIns="0" rIns="0" bIns="0"/>
          <a:lstStyle>
            <a:lvl1pPr marL="0" indent="0">
              <a:spcBef>
                <a:spcPts val="0"/>
              </a:spcBef>
              <a:spcAft>
                <a:spcPts val="0"/>
              </a:spcAft>
              <a:buNone/>
              <a:defRPr sz="2100">
                <a:solidFill>
                  <a:schemeClr val="bg1"/>
                </a:solidFill>
                <a:latin typeface="Arial"/>
              </a:defRPr>
            </a:lvl1pPr>
          </a:lstStyle>
          <a:p>
            <a:pPr lvl="0"/>
            <a:r>
              <a:rPr lang="en-US"/>
              <a:t>Click to edit Master text styles</a:t>
            </a:r>
          </a:p>
        </p:txBody>
      </p:sp>
    </p:spTree>
    <p:extLst>
      <p:ext uri="{BB962C8B-B14F-4D97-AF65-F5344CB8AC3E}">
        <p14:creationId xmlns:p14="http://schemas.microsoft.com/office/powerpoint/2010/main" val="2002540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Freeform 4"/>
          <p:cNvSpPr/>
          <p:nvPr/>
        </p:nvSpPr>
        <p:spPr>
          <a:xfrm rot="5400000">
            <a:off x="762000" y="-771525"/>
            <a:ext cx="6859588" cy="8402638"/>
          </a:xfrm>
          <a:custGeom>
            <a:avLst/>
            <a:gdLst>
              <a:gd name="connsiteX0" fmla="*/ 0 w 8392669"/>
              <a:gd name="connsiteY0" fmla="*/ 8392669 h 8392669"/>
              <a:gd name="connsiteX1" fmla="*/ 0 w 8392669"/>
              <a:gd name="connsiteY1" fmla="*/ 0 h 8392669"/>
              <a:gd name="connsiteX2" fmla="*/ 8392669 w 8392669"/>
              <a:gd name="connsiteY2" fmla="*/ 8392669 h 8392669"/>
              <a:gd name="connsiteX3" fmla="*/ 0 w 8392669"/>
              <a:gd name="connsiteY3" fmla="*/ 8392669 h 8392669"/>
              <a:gd name="connsiteX0" fmla="*/ 0 w 8392669"/>
              <a:gd name="connsiteY0" fmla="*/ 8392669 h 8392669"/>
              <a:gd name="connsiteX1" fmla="*/ 0 w 8392669"/>
              <a:gd name="connsiteY1" fmla="*/ 0 h 8392669"/>
              <a:gd name="connsiteX2" fmla="*/ 6859464 w 8392669"/>
              <a:gd name="connsiteY2" fmla="*/ 6870985 h 8392669"/>
              <a:gd name="connsiteX3" fmla="*/ 8392669 w 8392669"/>
              <a:gd name="connsiteY3" fmla="*/ 8392669 h 8392669"/>
              <a:gd name="connsiteX4" fmla="*/ 0 w 8392669"/>
              <a:gd name="connsiteY4" fmla="*/ 8392669 h 8392669"/>
              <a:gd name="connsiteX0" fmla="*/ 0 w 8392669"/>
              <a:gd name="connsiteY0" fmla="*/ 8392669 h 8398521"/>
              <a:gd name="connsiteX1" fmla="*/ 0 w 8392669"/>
              <a:gd name="connsiteY1" fmla="*/ 0 h 8398521"/>
              <a:gd name="connsiteX2" fmla="*/ 6859464 w 8392669"/>
              <a:gd name="connsiteY2" fmla="*/ 6870985 h 8398521"/>
              <a:gd name="connsiteX3" fmla="*/ 8392669 w 8392669"/>
              <a:gd name="connsiteY3" fmla="*/ 8392669 h 8398521"/>
              <a:gd name="connsiteX4" fmla="*/ 6853611 w 8392669"/>
              <a:gd name="connsiteY4" fmla="*/ 8398521 h 8398521"/>
              <a:gd name="connsiteX5" fmla="*/ 0 w 8392669"/>
              <a:gd name="connsiteY5" fmla="*/ 8392669 h 8398521"/>
              <a:gd name="connsiteX0" fmla="*/ 0 w 6859464"/>
              <a:gd name="connsiteY0" fmla="*/ 8392669 h 8398521"/>
              <a:gd name="connsiteX1" fmla="*/ 0 w 6859464"/>
              <a:gd name="connsiteY1" fmla="*/ 0 h 8398521"/>
              <a:gd name="connsiteX2" fmla="*/ 6859464 w 6859464"/>
              <a:gd name="connsiteY2" fmla="*/ 6870985 h 8398521"/>
              <a:gd name="connsiteX3" fmla="*/ 6853611 w 6859464"/>
              <a:gd name="connsiteY3" fmla="*/ 8398521 h 8398521"/>
              <a:gd name="connsiteX4" fmla="*/ 0 w 6859464"/>
              <a:gd name="connsiteY4" fmla="*/ 8392669 h 8398521"/>
              <a:gd name="connsiteX0" fmla="*/ 0 w 6859961"/>
              <a:gd name="connsiteY0" fmla="*/ 8392669 h 8401697"/>
              <a:gd name="connsiteX1" fmla="*/ 0 w 6859961"/>
              <a:gd name="connsiteY1" fmla="*/ 0 h 8401697"/>
              <a:gd name="connsiteX2" fmla="*/ 6859464 w 6859961"/>
              <a:gd name="connsiteY2" fmla="*/ 6870985 h 8401697"/>
              <a:gd name="connsiteX3" fmla="*/ 6859961 w 6859961"/>
              <a:gd name="connsiteY3" fmla="*/ 8401697 h 8401697"/>
              <a:gd name="connsiteX4" fmla="*/ 0 w 6859961"/>
              <a:gd name="connsiteY4" fmla="*/ 8392669 h 8401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9961" h="8401697">
                <a:moveTo>
                  <a:pt x="0" y="8392669"/>
                </a:moveTo>
                <a:lnTo>
                  <a:pt x="0" y="0"/>
                </a:lnTo>
                <a:lnTo>
                  <a:pt x="6859464" y="6870985"/>
                </a:lnTo>
                <a:cubicBezTo>
                  <a:pt x="6859630" y="7381222"/>
                  <a:pt x="6859795" y="7891460"/>
                  <a:pt x="6859961" y="8401697"/>
                </a:cubicBezTo>
                <a:lnTo>
                  <a:pt x="0" y="8392669"/>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ight Triangle 5"/>
          <p:cNvSpPr/>
          <p:nvPr/>
        </p:nvSpPr>
        <p:spPr>
          <a:xfrm rot="5400000">
            <a:off x="0" y="0"/>
            <a:ext cx="1482725" cy="14827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Subtitle 2"/>
          <p:cNvSpPr>
            <a:spLocks noGrp="1"/>
          </p:cNvSpPr>
          <p:nvPr>
            <p:ph type="subTitle" idx="1"/>
          </p:nvPr>
        </p:nvSpPr>
        <p:spPr>
          <a:xfrm>
            <a:off x="635043" y="2022526"/>
            <a:ext cx="5305839" cy="517554"/>
          </a:xfrm>
          <a:prstGeom prst="rect">
            <a:avLst/>
          </a:prstGeom>
        </p:spPr>
        <p:txBody>
          <a:bodyPr lIns="0" tIns="0" rIns="0" bIns="0">
            <a:no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15" name="Title 1"/>
          <p:cNvSpPr>
            <a:spLocks noGrp="1"/>
          </p:cNvSpPr>
          <p:nvPr>
            <p:ph type="title"/>
          </p:nvPr>
        </p:nvSpPr>
        <p:spPr>
          <a:xfrm>
            <a:off x="638050" y="1334842"/>
            <a:ext cx="5842121" cy="720945"/>
          </a:xfrm>
          <a:prstGeom prst="rect">
            <a:avLst/>
          </a:prstGeom>
        </p:spPr>
        <p:txBody>
          <a:bodyPr wrap="none" lIns="0" tIns="0" rIns="0" bIns="0">
            <a:noAutofit/>
          </a:bodyPr>
          <a:lstStyle>
            <a:lvl1pPr algn="l">
              <a:defRPr sz="4100" b="1" i="0" cap="none">
                <a:solidFill>
                  <a:schemeClr val="bg1"/>
                </a:solidFill>
                <a:latin typeface="Arial"/>
                <a:cs typeface="Arial"/>
              </a:defRPr>
            </a:lvl1pPr>
          </a:lstStyle>
          <a:p>
            <a:r>
              <a:rPr lang="en-US"/>
              <a:t>Click to edit Master title style</a:t>
            </a:r>
            <a:endParaRPr lang="en-US" dirty="0"/>
          </a:p>
        </p:txBody>
      </p:sp>
      <p:sp>
        <p:nvSpPr>
          <p:cNvPr id="16" name="Text Placeholder 32"/>
          <p:cNvSpPr>
            <a:spLocks noGrp="1"/>
          </p:cNvSpPr>
          <p:nvPr>
            <p:ph type="body" sz="quarter" idx="10"/>
          </p:nvPr>
        </p:nvSpPr>
        <p:spPr>
          <a:xfrm>
            <a:off x="634304" y="2531439"/>
            <a:ext cx="4793382" cy="391393"/>
          </a:xfrm>
          <a:prstGeom prst="rect">
            <a:avLst/>
          </a:prstGeom>
        </p:spPr>
        <p:txBody>
          <a:bodyPr vert="horz" lIns="0" tIns="0" rIns="0" bIns="0"/>
          <a:lstStyle>
            <a:lvl1pPr marL="0" indent="0">
              <a:spcBef>
                <a:spcPts val="0"/>
              </a:spcBef>
              <a:spcAft>
                <a:spcPts val="0"/>
              </a:spcAft>
              <a:buNone/>
              <a:defRPr sz="2100">
                <a:solidFill>
                  <a:schemeClr val="bg1"/>
                </a:solidFill>
                <a:latin typeface="Arial"/>
              </a:defRPr>
            </a:lvl1pPr>
          </a:lstStyle>
          <a:p>
            <a:pPr lvl="0"/>
            <a:r>
              <a:rPr lang="en-US"/>
              <a:t>Click to edit Master text styles</a:t>
            </a:r>
          </a:p>
        </p:txBody>
      </p:sp>
    </p:spTree>
    <p:extLst>
      <p:ext uri="{BB962C8B-B14F-4D97-AF65-F5344CB8AC3E}">
        <p14:creationId xmlns:p14="http://schemas.microsoft.com/office/powerpoint/2010/main" val="1407745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3"/>
          <p:cNvSpPr/>
          <p:nvPr/>
        </p:nvSpPr>
        <p:spPr>
          <a:xfrm rot="5400000">
            <a:off x="762000" y="-771525"/>
            <a:ext cx="6859588" cy="8402638"/>
          </a:xfrm>
          <a:custGeom>
            <a:avLst/>
            <a:gdLst>
              <a:gd name="connsiteX0" fmla="*/ 0 w 8392669"/>
              <a:gd name="connsiteY0" fmla="*/ 8392669 h 8392669"/>
              <a:gd name="connsiteX1" fmla="*/ 0 w 8392669"/>
              <a:gd name="connsiteY1" fmla="*/ 0 h 8392669"/>
              <a:gd name="connsiteX2" fmla="*/ 8392669 w 8392669"/>
              <a:gd name="connsiteY2" fmla="*/ 8392669 h 8392669"/>
              <a:gd name="connsiteX3" fmla="*/ 0 w 8392669"/>
              <a:gd name="connsiteY3" fmla="*/ 8392669 h 8392669"/>
              <a:gd name="connsiteX0" fmla="*/ 0 w 8392669"/>
              <a:gd name="connsiteY0" fmla="*/ 8392669 h 8392669"/>
              <a:gd name="connsiteX1" fmla="*/ 0 w 8392669"/>
              <a:gd name="connsiteY1" fmla="*/ 0 h 8392669"/>
              <a:gd name="connsiteX2" fmla="*/ 6859464 w 8392669"/>
              <a:gd name="connsiteY2" fmla="*/ 6870985 h 8392669"/>
              <a:gd name="connsiteX3" fmla="*/ 8392669 w 8392669"/>
              <a:gd name="connsiteY3" fmla="*/ 8392669 h 8392669"/>
              <a:gd name="connsiteX4" fmla="*/ 0 w 8392669"/>
              <a:gd name="connsiteY4" fmla="*/ 8392669 h 8392669"/>
              <a:gd name="connsiteX0" fmla="*/ 0 w 8392669"/>
              <a:gd name="connsiteY0" fmla="*/ 8392669 h 8398521"/>
              <a:gd name="connsiteX1" fmla="*/ 0 w 8392669"/>
              <a:gd name="connsiteY1" fmla="*/ 0 h 8398521"/>
              <a:gd name="connsiteX2" fmla="*/ 6859464 w 8392669"/>
              <a:gd name="connsiteY2" fmla="*/ 6870985 h 8398521"/>
              <a:gd name="connsiteX3" fmla="*/ 8392669 w 8392669"/>
              <a:gd name="connsiteY3" fmla="*/ 8392669 h 8398521"/>
              <a:gd name="connsiteX4" fmla="*/ 6853611 w 8392669"/>
              <a:gd name="connsiteY4" fmla="*/ 8398521 h 8398521"/>
              <a:gd name="connsiteX5" fmla="*/ 0 w 8392669"/>
              <a:gd name="connsiteY5" fmla="*/ 8392669 h 8398521"/>
              <a:gd name="connsiteX0" fmla="*/ 0 w 6859464"/>
              <a:gd name="connsiteY0" fmla="*/ 8392669 h 8398521"/>
              <a:gd name="connsiteX1" fmla="*/ 0 w 6859464"/>
              <a:gd name="connsiteY1" fmla="*/ 0 h 8398521"/>
              <a:gd name="connsiteX2" fmla="*/ 6859464 w 6859464"/>
              <a:gd name="connsiteY2" fmla="*/ 6870985 h 8398521"/>
              <a:gd name="connsiteX3" fmla="*/ 6853611 w 6859464"/>
              <a:gd name="connsiteY3" fmla="*/ 8398521 h 8398521"/>
              <a:gd name="connsiteX4" fmla="*/ 0 w 6859464"/>
              <a:gd name="connsiteY4" fmla="*/ 8392669 h 8398521"/>
              <a:gd name="connsiteX0" fmla="*/ 0 w 6859961"/>
              <a:gd name="connsiteY0" fmla="*/ 8392669 h 8401697"/>
              <a:gd name="connsiteX1" fmla="*/ 0 w 6859961"/>
              <a:gd name="connsiteY1" fmla="*/ 0 h 8401697"/>
              <a:gd name="connsiteX2" fmla="*/ 6859464 w 6859961"/>
              <a:gd name="connsiteY2" fmla="*/ 6870985 h 8401697"/>
              <a:gd name="connsiteX3" fmla="*/ 6859961 w 6859961"/>
              <a:gd name="connsiteY3" fmla="*/ 8401697 h 8401697"/>
              <a:gd name="connsiteX4" fmla="*/ 0 w 6859961"/>
              <a:gd name="connsiteY4" fmla="*/ 8392669 h 8401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9961" h="8401697">
                <a:moveTo>
                  <a:pt x="0" y="8392669"/>
                </a:moveTo>
                <a:lnTo>
                  <a:pt x="0" y="0"/>
                </a:lnTo>
                <a:lnTo>
                  <a:pt x="6859464" y="6870985"/>
                </a:lnTo>
                <a:cubicBezTo>
                  <a:pt x="6859630" y="7381222"/>
                  <a:pt x="6859795" y="7891460"/>
                  <a:pt x="6859961" y="8401697"/>
                </a:cubicBezTo>
                <a:lnTo>
                  <a:pt x="0" y="8392669"/>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ight Triangle 4"/>
          <p:cNvSpPr/>
          <p:nvPr/>
        </p:nvSpPr>
        <p:spPr>
          <a:xfrm rot="5400000">
            <a:off x="0" y="0"/>
            <a:ext cx="1482725" cy="14827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Subtitle 2"/>
          <p:cNvSpPr>
            <a:spLocks noGrp="1"/>
          </p:cNvSpPr>
          <p:nvPr>
            <p:ph type="subTitle" idx="1"/>
          </p:nvPr>
        </p:nvSpPr>
        <p:spPr>
          <a:xfrm>
            <a:off x="635043" y="2022526"/>
            <a:ext cx="5305839" cy="517554"/>
          </a:xfrm>
          <a:prstGeom prst="rect">
            <a:avLst/>
          </a:prstGeom>
        </p:spPr>
        <p:txBody>
          <a:bodyPr lIns="0" tIns="0" rIns="0" bIns="0">
            <a:no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12" name="Title 1"/>
          <p:cNvSpPr>
            <a:spLocks noGrp="1"/>
          </p:cNvSpPr>
          <p:nvPr>
            <p:ph type="title"/>
          </p:nvPr>
        </p:nvSpPr>
        <p:spPr>
          <a:xfrm>
            <a:off x="638050" y="1334842"/>
            <a:ext cx="5842121" cy="720945"/>
          </a:xfrm>
          <a:prstGeom prst="rect">
            <a:avLst/>
          </a:prstGeom>
        </p:spPr>
        <p:txBody>
          <a:bodyPr wrap="none" lIns="0" tIns="0" rIns="0" bIns="0">
            <a:noAutofit/>
          </a:bodyPr>
          <a:lstStyle>
            <a:lvl1pPr algn="l">
              <a:defRPr sz="4100" b="1" i="0" cap="none">
                <a:solidFill>
                  <a:schemeClr val="bg1"/>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4061883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Freeform 3"/>
          <p:cNvSpPr/>
          <p:nvPr/>
        </p:nvSpPr>
        <p:spPr>
          <a:xfrm rot="5400000">
            <a:off x="762000" y="-771525"/>
            <a:ext cx="6859588" cy="8402638"/>
          </a:xfrm>
          <a:custGeom>
            <a:avLst/>
            <a:gdLst>
              <a:gd name="connsiteX0" fmla="*/ 0 w 8392669"/>
              <a:gd name="connsiteY0" fmla="*/ 8392669 h 8392669"/>
              <a:gd name="connsiteX1" fmla="*/ 0 w 8392669"/>
              <a:gd name="connsiteY1" fmla="*/ 0 h 8392669"/>
              <a:gd name="connsiteX2" fmla="*/ 8392669 w 8392669"/>
              <a:gd name="connsiteY2" fmla="*/ 8392669 h 8392669"/>
              <a:gd name="connsiteX3" fmla="*/ 0 w 8392669"/>
              <a:gd name="connsiteY3" fmla="*/ 8392669 h 8392669"/>
              <a:gd name="connsiteX0" fmla="*/ 0 w 8392669"/>
              <a:gd name="connsiteY0" fmla="*/ 8392669 h 8392669"/>
              <a:gd name="connsiteX1" fmla="*/ 0 w 8392669"/>
              <a:gd name="connsiteY1" fmla="*/ 0 h 8392669"/>
              <a:gd name="connsiteX2" fmla="*/ 6859464 w 8392669"/>
              <a:gd name="connsiteY2" fmla="*/ 6870985 h 8392669"/>
              <a:gd name="connsiteX3" fmla="*/ 8392669 w 8392669"/>
              <a:gd name="connsiteY3" fmla="*/ 8392669 h 8392669"/>
              <a:gd name="connsiteX4" fmla="*/ 0 w 8392669"/>
              <a:gd name="connsiteY4" fmla="*/ 8392669 h 8392669"/>
              <a:gd name="connsiteX0" fmla="*/ 0 w 8392669"/>
              <a:gd name="connsiteY0" fmla="*/ 8392669 h 8398521"/>
              <a:gd name="connsiteX1" fmla="*/ 0 w 8392669"/>
              <a:gd name="connsiteY1" fmla="*/ 0 h 8398521"/>
              <a:gd name="connsiteX2" fmla="*/ 6859464 w 8392669"/>
              <a:gd name="connsiteY2" fmla="*/ 6870985 h 8398521"/>
              <a:gd name="connsiteX3" fmla="*/ 8392669 w 8392669"/>
              <a:gd name="connsiteY3" fmla="*/ 8392669 h 8398521"/>
              <a:gd name="connsiteX4" fmla="*/ 6853611 w 8392669"/>
              <a:gd name="connsiteY4" fmla="*/ 8398521 h 8398521"/>
              <a:gd name="connsiteX5" fmla="*/ 0 w 8392669"/>
              <a:gd name="connsiteY5" fmla="*/ 8392669 h 8398521"/>
              <a:gd name="connsiteX0" fmla="*/ 0 w 6859464"/>
              <a:gd name="connsiteY0" fmla="*/ 8392669 h 8398521"/>
              <a:gd name="connsiteX1" fmla="*/ 0 w 6859464"/>
              <a:gd name="connsiteY1" fmla="*/ 0 h 8398521"/>
              <a:gd name="connsiteX2" fmla="*/ 6859464 w 6859464"/>
              <a:gd name="connsiteY2" fmla="*/ 6870985 h 8398521"/>
              <a:gd name="connsiteX3" fmla="*/ 6853611 w 6859464"/>
              <a:gd name="connsiteY3" fmla="*/ 8398521 h 8398521"/>
              <a:gd name="connsiteX4" fmla="*/ 0 w 6859464"/>
              <a:gd name="connsiteY4" fmla="*/ 8392669 h 8398521"/>
              <a:gd name="connsiteX0" fmla="*/ 0 w 6859961"/>
              <a:gd name="connsiteY0" fmla="*/ 8392669 h 8401697"/>
              <a:gd name="connsiteX1" fmla="*/ 0 w 6859961"/>
              <a:gd name="connsiteY1" fmla="*/ 0 h 8401697"/>
              <a:gd name="connsiteX2" fmla="*/ 6859464 w 6859961"/>
              <a:gd name="connsiteY2" fmla="*/ 6870985 h 8401697"/>
              <a:gd name="connsiteX3" fmla="*/ 6859961 w 6859961"/>
              <a:gd name="connsiteY3" fmla="*/ 8401697 h 8401697"/>
              <a:gd name="connsiteX4" fmla="*/ 0 w 6859961"/>
              <a:gd name="connsiteY4" fmla="*/ 8392669 h 8401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9961" h="8401697">
                <a:moveTo>
                  <a:pt x="0" y="8392669"/>
                </a:moveTo>
                <a:lnTo>
                  <a:pt x="0" y="0"/>
                </a:lnTo>
                <a:lnTo>
                  <a:pt x="6859464" y="6870985"/>
                </a:lnTo>
                <a:cubicBezTo>
                  <a:pt x="6859630" y="7381222"/>
                  <a:pt x="6859795" y="7891460"/>
                  <a:pt x="6859961" y="8401697"/>
                </a:cubicBezTo>
                <a:lnTo>
                  <a:pt x="0" y="8392669"/>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ight Triangle 4"/>
          <p:cNvSpPr/>
          <p:nvPr/>
        </p:nvSpPr>
        <p:spPr>
          <a:xfrm rot="5400000">
            <a:off x="0" y="0"/>
            <a:ext cx="1482725" cy="14827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Subtitle 2"/>
          <p:cNvSpPr>
            <a:spLocks noGrp="1"/>
          </p:cNvSpPr>
          <p:nvPr>
            <p:ph type="subTitle" idx="1"/>
          </p:nvPr>
        </p:nvSpPr>
        <p:spPr>
          <a:xfrm>
            <a:off x="635043" y="2022526"/>
            <a:ext cx="5305839" cy="517554"/>
          </a:xfrm>
          <a:prstGeom prst="rect">
            <a:avLst/>
          </a:prstGeom>
        </p:spPr>
        <p:txBody>
          <a:bodyPr lIns="0" tIns="0" rIns="0" bIns="0">
            <a:no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13" name="Title 1"/>
          <p:cNvSpPr>
            <a:spLocks noGrp="1"/>
          </p:cNvSpPr>
          <p:nvPr>
            <p:ph type="title"/>
          </p:nvPr>
        </p:nvSpPr>
        <p:spPr>
          <a:xfrm>
            <a:off x="638050" y="1334842"/>
            <a:ext cx="5842121" cy="720945"/>
          </a:xfrm>
          <a:prstGeom prst="rect">
            <a:avLst/>
          </a:prstGeom>
        </p:spPr>
        <p:txBody>
          <a:bodyPr wrap="none" lIns="0" tIns="0" rIns="0" bIns="0">
            <a:noAutofit/>
          </a:bodyPr>
          <a:lstStyle>
            <a:lvl1pPr algn="l">
              <a:defRPr sz="4100" b="1" i="0" cap="none">
                <a:solidFill>
                  <a:schemeClr val="bg1"/>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3733335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ight Triangle 3"/>
          <p:cNvSpPr/>
          <p:nvPr/>
        </p:nvSpPr>
        <p:spPr>
          <a:xfrm rot="16200000">
            <a:off x="7661275" y="5375275"/>
            <a:ext cx="1482725" cy="1482725"/>
          </a:xfrm>
          <a:prstGeom prst="rtTriangl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2" descr="Barts_Health_Trust_Shield_Reversal_RGB.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86775" y="6219825"/>
            <a:ext cx="3746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a:xfrm rot="5400000">
            <a:off x="0" y="0"/>
            <a:ext cx="1482725" cy="1482725"/>
          </a:xfrm>
          <a:prstGeom prst="rtTriangl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itle 1"/>
          <p:cNvSpPr>
            <a:spLocks noGrp="1"/>
          </p:cNvSpPr>
          <p:nvPr>
            <p:ph type="title"/>
          </p:nvPr>
        </p:nvSpPr>
        <p:spPr>
          <a:xfrm>
            <a:off x="638050" y="1378337"/>
            <a:ext cx="7851409" cy="518025"/>
          </a:xfrm>
          <a:prstGeom prst="rect">
            <a:avLst/>
          </a:prstGeom>
        </p:spPr>
        <p:txBody>
          <a:bodyPr wrap="none" lIns="0" tIns="0" rIns="0" bIns="0">
            <a:noAutofit/>
          </a:bodyPr>
          <a:lstStyle>
            <a:lvl1pPr algn="l">
              <a:defRPr sz="3000" b="1" i="0" cap="none">
                <a:solidFill>
                  <a:srgbClr val="0099CC"/>
                </a:solidFill>
                <a:latin typeface="Arial"/>
                <a:cs typeface="Arial"/>
              </a:defRPr>
            </a:lvl1pPr>
          </a:lstStyle>
          <a:p>
            <a:r>
              <a:rPr lang="en-US"/>
              <a:t>Click to edit Master title style</a:t>
            </a:r>
            <a:endParaRPr lang="en-US" dirty="0"/>
          </a:p>
        </p:txBody>
      </p:sp>
      <p:sp>
        <p:nvSpPr>
          <p:cNvPr id="16" name="Text Placeholder 14"/>
          <p:cNvSpPr>
            <a:spLocks noGrp="1"/>
          </p:cNvSpPr>
          <p:nvPr>
            <p:ph type="body" sz="quarter" idx="13"/>
          </p:nvPr>
        </p:nvSpPr>
        <p:spPr>
          <a:xfrm>
            <a:off x="635000" y="2009775"/>
            <a:ext cx="7872413" cy="3600450"/>
          </a:xfrm>
          <a:prstGeom prst="rect">
            <a:avLst/>
          </a:prstGeom>
        </p:spPr>
        <p:txBody>
          <a:bodyPr vert="horz" lIns="0" tIns="0" rIns="0" bIns="0"/>
          <a:lstStyle>
            <a:lvl1pPr marL="0" indent="0" algn="l">
              <a:spcBef>
                <a:spcPts val="0"/>
              </a:spcBef>
              <a:spcAft>
                <a:spcPts val="0"/>
              </a:spcAft>
              <a:buNone/>
              <a:defRPr sz="2000" baseline="0">
                <a:latin typeface="Arial"/>
              </a:defRPr>
            </a:lvl1pPr>
          </a:lstStyle>
          <a:p>
            <a:pPr lvl="0"/>
            <a:r>
              <a:rPr lang="en-US"/>
              <a:t>Click to edit Master text styles</a:t>
            </a:r>
          </a:p>
        </p:txBody>
      </p:sp>
    </p:spTree>
    <p:extLst>
      <p:ext uri="{BB962C8B-B14F-4D97-AF65-F5344CB8AC3E}">
        <p14:creationId xmlns:p14="http://schemas.microsoft.com/office/powerpoint/2010/main" val="2273085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Right Triangle 4"/>
          <p:cNvSpPr/>
          <p:nvPr/>
        </p:nvSpPr>
        <p:spPr>
          <a:xfrm rot="16200000">
            <a:off x="7661275" y="5375275"/>
            <a:ext cx="1482725" cy="1482725"/>
          </a:xfrm>
          <a:prstGeom prst="rtTriangl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2" descr="Barts_Health_Trust_Shield_Reversal_RGB.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86775" y="6219825"/>
            <a:ext cx="3746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Triangle 6"/>
          <p:cNvSpPr/>
          <p:nvPr/>
        </p:nvSpPr>
        <p:spPr>
          <a:xfrm rot="5400000">
            <a:off x="0" y="0"/>
            <a:ext cx="1482725" cy="1482725"/>
          </a:xfrm>
          <a:prstGeom prst="rtTriangl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1"/>
          <p:cNvSpPr>
            <a:spLocks noGrp="1"/>
          </p:cNvSpPr>
          <p:nvPr>
            <p:ph type="title"/>
          </p:nvPr>
        </p:nvSpPr>
        <p:spPr>
          <a:xfrm>
            <a:off x="638050" y="1378337"/>
            <a:ext cx="7851409" cy="518025"/>
          </a:xfrm>
          <a:prstGeom prst="rect">
            <a:avLst/>
          </a:prstGeom>
        </p:spPr>
        <p:txBody>
          <a:bodyPr wrap="none" lIns="0" tIns="0" rIns="0" bIns="0">
            <a:noAutofit/>
          </a:bodyPr>
          <a:lstStyle>
            <a:lvl1pPr algn="l">
              <a:defRPr sz="3000" b="1" i="0" cap="none">
                <a:solidFill>
                  <a:srgbClr val="0099CC"/>
                </a:solidFill>
                <a:latin typeface="Arial"/>
                <a:cs typeface="Arial"/>
              </a:defRPr>
            </a:lvl1pPr>
          </a:lstStyle>
          <a:p>
            <a:r>
              <a:rPr lang="en-US"/>
              <a:t>Click to edit Master title style</a:t>
            </a:r>
            <a:endParaRPr lang="en-US" dirty="0"/>
          </a:p>
        </p:txBody>
      </p:sp>
      <p:sp>
        <p:nvSpPr>
          <p:cNvPr id="11" name="Text Placeholder 14"/>
          <p:cNvSpPr>
            <a:spLocks noGrp="1"/>
          </p:cNvSpPr>
          <p:nvPr>
            <p:ph type="body" sz="quarter" idx="14"/>
          </p:nvPr>
        </p:nvSpPr>
        <p:spPr>
          <a:xfrm>
            <a:off x="635001" y="2001076"/>
            <a:ext cx="3780000" cy="3600450"/>
          </a:xfrm>
          <a:prstGeom prst="rect">
            <a:avLst/>
          </a:prstGeom>
        </p:spPr>
        <p:txBody>
          <a:bodyPr vert="horz" lIns="0" tIns="0" rIns="0" bIns="0"/>
          <a:lstStyle>
            <a:lvl1pPr marL="0" indent="0" algn="l">
              <a:spcBef>
                <a:spcPts val="0"/>
              </a:spcBef>
              <a:spcAft>
                <a:spcPts val="0"/>
              </a:spcAft>
              <a:buNone/>
              <a:defRPr sz="2000" baseline="0">
                <a:latin typeface="Arial"/>
              </a:defRPr>
            </a:lvl1pPr>
          </a:lstStyle>
          <a:p>
            <a:pPr lvl="0"/>
            <a:r>
              <a:rPr lang="en-US"/>
              <a:t>Click to edit Master text styles</a:t>
            </a:r>
          </a:p>
        </p:txBody>
      </p:sp>
      <p:sp>
        <p:nvSpPr>
          <p:cNvPr id="13" name="Picture Placeholder 12"/>
          <p:cNvSpPr>
            <a:spLocks noGrp="1"/>
          </p:cNvSpPr>
          <p:nvPr>
            <p:ph type="pic" sz="quarter" idx="15"/>
          </p:nvPr>
        </p:nvSpPr>
        <p:spPr>
          <a:xfrm>
            <a:off x="4705682" y="2001076"/>
            <a:ext cx="3780000" cy="3600450"/>
          </a:xfrm>
          <a:prstGeom prst="rect">
            <a:avLst/>
          </a:prstGeom>
        </p:spPr>
        <p:txBody>
          <a:bodyPr vert="horz" lIns="0" tIns="0" rIns="0" bIns="0"/>
          <a:lstStyle>
            <a:lvl1pPr marL="0" indent="0">
              <a:spcBef>
                <a:spcPts val="0"/>
              </a:spcBef>
              <a:spcAft>
                <a:spcPts val="0"/>
              </a:spcAft>
              <a:buNone/>
              <a:defRPr sz="2000" b="0" i="0" baseline="0">
                <a:latin typeface="Aria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899291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Right Triangle 3"/>
          <p:cNvSpPr/>
          <p:nvPr/>
        </p:nvSpPr>
        <p:spPr>
          <a:xfrm rot="16200000">
            <a:off x="7661275" y="5375275"/>
            <a:ext cx="1482725" cy="1482725"/>
          </a:xfrm>
          <a:prstGeom prst="rtTriangl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2" descr="Barts_Health_Trust_Shield_Reversal_RGB.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86775" y="6219825"/>
            <a:ext cx="3746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a:xfrm rot="5400000">
            <a:off x="0" y="0"/>
            <a:ext cx="1482725" cy="1482725"/>
          </a:xfrm>
          <a:prstGeom prst="rtTriangl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1"/>
          <p:cNvSpPr>
            <a:spLocks noGrp="1"/>
          </p:cNvSpPr>
          <p:nvPr>
            <p:ph type="title"/>
          </p:nvPr>
        </p:nvSpPr>
        <p:spPr>
          <a:xfrm>
            <a:off x="638050" y="1378337"/>
            <a:ext cx="7851409" cy="518025"/>
          </a:xfrm>
          <a:prstGeom prst="rect">
            <a:avLst/>
          </a:prstGeom>
        </p:spPr>
        <p:txBody>
          <a:bodyPr wrap="none" lIns="0" tIns="0" rIns="0" bIns="0">
            <a:noAutofit/>
          </a:bodyPr>
          <a:lstStyle>
            <a:lvl1pPr algn="l">
              <a:defRPr sz="3000" b="1" i="0" cap="none">
                <a:solidFill>
                  <a:srgbClr val="0099CC"/>
                </a:solidFill>
                <a:latin typeface="Arial"/>
                <a:cs typeface="Arial"/>
              </a:defRPr>
            </a:lvl1pPr>
          </a:lstStyle>
          <a:p>
            <a:r>
              <a:rPr lang="en-US"/>
              <a:t>Click to edit Master title style</a:t>
            </a:r>
            <a:endParaRPr lang="en-US" dirty="0"/>
          </a:p>
        </p:txBody>
      </p:sp>
      <p:sp>
        <p:nvSpPr>
          <p:cNvPr id="12" name="Picture Placeholder 12"/>
          <p:cNvSpPr>
            <a:spLocks noGrp="1"/>
          </p:cNvSpPr>
          <p:nvPr>
            <p:ph type="pic" sz="quarter" idx="15"/>
          </p:nvPr>
        </p:nvSpPr>
        <p:spPr>
          <a:xfrm>
            <a:off x="634970" y="2001076"/>
            <a:ext cx="7850712" cy="3600450"/>
          </a:xfrm>
          <a:prstGeom prst="rect">
            <a:avLst/>
          </a:prstGeom>
        </p:spPr>
        <p:txBody>
          <a:bodyPr vert="horz" lIns="0" tIns="0" rIns="0" bIns="0"/>
          <a:lstStyle>
            <a:lvl1pPr marL="0" indent="0">
              <a:spcBef>
                <a:spcPts val="0"/>
              </a:spcBef>
              <a:spcAft>
                <a:spcPts val="0"/>
              </a:spcAft>
              <a:buNone/>
              <a:defRPr sz="2000" b="0" i="0" baseline="0">
                <a:latin typeface="Aria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969026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699" r:id="rId10"/>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65" charset="-128"/>
          <a:cs typeface="+mj-cs"/>
        </a:defRPr>
      </a:lvl1pPr>
      <a:lvl2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2pPr>
      <a:lvl3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3pPr>
      <a:lvl4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4pPr>
      <a:lvl5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60275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txStyles>
    <p:titleStyle>
      <a:lvl1pPr algn="ctr" defTabSz="342900" rtl="0" eaLnBrk="0" fontAlgn="base" hangingPunct="0">
        <a:spcBef>
          <a:spcPct val="0"/>
        </a:spcBef>
        <a:spcAft>
          <a:spcPct val="0"/>
        </a:spcAft>
        <a:defRPr sz="3300" kern="1200">
          <a:solidFill>
            <a:schemeClr val="tx1"/>
          </a:solidFill>
          <a:latin typeface="+mj-lt"/>
          <a:ea typeface="ＭＳ Ｐゴシック" pitchFamily="-65" charset="-128"/>
          <a:cs typeface="+mj-cs"/>
        </a:defRPr>
      </a:lvl1pPr>
      <a:lvl2pPr algn="ctr" defTabSz="342900" rtl="0" eaLnBrk="0" fontAlgn="base" hangingPunct="0">
        <a:spcBef>
          <a:spcPct val="0"/>
        </a:spcBef>
        <a:spcAft>
          <a:spcPct val="0"/>
        </a:spcAft>
        <a:defRPr sz="3300">
          <a:solidFill>
            <a:schemeClr val="tx1"/>
          </a:solidFill>
          <a:latin typeface="Calibri" pitchFamily="-65" charset="0"/>
          <a:ea typeface="ＭＳ Ｐゴシック" pitchFamily="-65" charset="-128"/>
        </a:defRPr>
      </a:lvl2pPr>
      <a:lvl3pPr algn="ctr" defTabSz="342900" rtl="0" eaLnBrk="0" fontAlgn="base" hangingPunct="0">
        <a:spcBef>
          <a:spcPct val="0"/>
        </a:spcBef>
        <a:spcAft>
          <a:spcPct val="0"/>
        </a:spcAft>
        <a:defRPr sz="3300">
          <a:solidFill>
            <a:schemeClr val="tx1"/>
          </a:solidFill>
          <a:latin typeface="Calibri" pitchFamily="-65" charset="0"/>
          <a:ea typeface="ＭＳ Ｐゴシック" pitchFamily="-65" charset="-128"/>
        </a:defRPr>
      </a:lvl3pPr>
      <a:lvl4pPr algn="ctr" defTabSz="342900" rtl="0" eaLnBrk="0" fontAlgn="base" hangingPunct="0">
        <a:spcBef>
          <a:spcPct val="0"/>
        </a:spcBef>
        <a:spcAft>
          <a:spcPct val="0"/>
        </a:spcAft>
        <a:defRPr sz="3300">
          <a:solidFill>
            <a:schemeClr val="tx1"/>
          </a:solidFill>
          <a:latin typeface="Calibri" pitchFamily="-65" charset="0"/>
          <a:ea typeface="ＭＳ Ｐゴシック" pitchFamily="-65" charset="-128"/>
        </a:defRPr>
      </a:lvl4pPr>
      <a:lvl5pPr algn="ctr" defTabSz="342900" rtl="0" eaLnBrk="0" fontAlgn="base" hangingPunct="0">
        <a:spcBef>
          <a:spcPct val="0"/>
        </a:spcBef>
        <a:spcAft>
          <a:spcPct val="0"/>
        </a:spcAft>
        <a:defRPr sz="3300">
          <a:solidFill>
            <a:schemeClr val="tx1"/>
          </a:solidFill>
          <a:latin typeface="Calibri" pitchFamily="-65" charset="0"/>
          <a:ea typeface="ＭＳ Ｐゴシック" pitchFamily="-65" charset="-128"/>
        </a:defRPr>
      </a:lvl5pPr>
      <a:lvl6pPr marL="342900"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6pPr>
      <a:lvl7pPr marL="685800"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7pPr>
      <a:lvl8pPr marL="1028700"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8pPr>
      <a:lvl9pPr marL="1371600"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65" charset="-128"/>
          <a:cs typeface="+mn-cs"/>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65" charset="-128"/>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ＭＳ Ｐゴシック" pitchFamily="-65"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65"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65"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amp;ehk=sjEgaRF2NwGEBlZiKm"/><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amp;ehk=AMrEAHr18NlohX6A8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amp;ehk=PhT7oVTQFP0ZP"/><Relationship Id="rId2" Type="http://schemas.openxmlformats.org/officeDocument/2006/relationships/image" Target="../media/image26.jpg&amp;ehk=utH3vh"/><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9.com"/><Relationship Id="rId2" Type="http://schemas.openxmlformats.org/officeDocument/2006/relationships/image" Target="../media/image28.jpg&amp;ehk=TNfBUbFD5kkQuV7b7MAM5A&amp;r=0&amp;pid=OfficeInsert"/><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g&amp;ehk=c9tBU31CHtnzGagwvHQ"/><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17.xml"/><Relationship Id="rId4" Type="http://schemas.openxmlformats.org/officeDocument/2006/relationships/image" Target="../media/image42.jpg"/></Relationships>
</file>

<file path=ppt/slides/_rels/slide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ubtitle 1"/>
          <p:cNvSpPr>
            <a:spLocks noGrp="1"/>
          </p:cNvSpPr>
          <p:nvPr>
            <p:ph type="subTitle" idx="1"/>
          </p:nvPr>
        </p:nvSpPr>
        <p:spPr bwMode="auto">
          <a:xfrm>
            <a:off x="660563" y="3511010"/>
            <a:ext cx="5305425"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ct val="0"/>
              </a:spcBef>
            </a:pPr>
            <a:r>
              <a:rPr lang="en-US" sz="2400" dirty="0">
                <a:solidFill>
                  <a:schemeClr val="bg1"/>
                </a:solidFill>
                <a:latin typeface="Arial" charset="0"/>
              </a:rPr>
              <a:t>Sebastian Dawson-Bowling</a:t>
            </a:r>
          </a:p>
          <a:p>
            <a:pPr>
              <a:spcBef>
                <a:spcPct val="0"/>
              </a:spcBef>
            </a:pPr>
            <a:r>
              <a:rPr lang="en-US" sz="2400" dirty="0">
                <a:solidFill>
                  <a:schemeClr val="bg1"/>
                </a:solidFill>
                <a:latin typeface="Arial" charset="0"/>
              </a:rPr>
              <a:t>MA, MSc, LLM, FRCS(</a:t>
            </a:r>
            <a:r>
              <a:rPr lang="en-US" sz="2400" dirty="0" err="1">
                <a:solidFill>
                  <a:schemeClr val="bg1"/>
                </a:solidFill>
                <a:latin typeface="Arial" charset="0"/>
              </a:rPr>
              <a:t>Tr&amp;Orth</a:t>
            </a:r>
            <a:r>
              <a:rPr lang="en-US" sz="2400" dirty="0">
                <a:solidFill>
                  <a:schemeClr val="bg1"/>
                </a:solidFill>
                <a:latin typeface="Arial" charset="0"/>
              </a:rPr>
              <a:t>)</a:t>
            </a:r>
          </a:p>
          <a:p>
            <a:pPr>
              <a:spcBef>
                <a:spcPct val="0"/>
              </a:spcBef>
            </a:pPr>
            <a:r>
              <a:rPr lang="en-US" sz="2400" dirty="0">
                <a:solidFill>
                  <a:schemeClr val="bg1"/>
                </a:solidFill>
                <a:latin typeface="Arial" charset="0"/>
              </a:rPr>
              <a:t>Consultant </a:t>
            </a:r>
            <a:r>
              <a:rPr lang="en-US" sz="2400" dirty="0" err="1">
                <a:solidFill>
                  <a:schemeClr val="bg1"/>
                </a:solidFill>
                <a:latin typeface="Arial" charset="0"/>
              </a:rPr>
              <a:t>Orthopaedic</a:t>
            </a:r>
            <a:r>
              <a:rPr lang="en-US" sz="2400" dirty="0">
                <a:solidFill>
                  <a:schemeClr val="bg1"/>
                </a:solidFill>
                <a:latin typeface="Arial" charset="0"/>
              </a:rPr>
              <a:t> Surgeon</a:t>
            </a:r>
          </a:p>
        </p:txBody>
      </p:sp>
      <p:sp>
        <p:nvSpPr>
          <p:cNvPr id="14339" name="Title 2"/>
          <p:cNvSpPr>
            <a:spLocks noGrp="1"/>
          </p:cNvSpPr>
          <p:nvPr>
            <p:ph type="title"/>
          </p:nvPr>
        </p:nvSpPr>
        <p:spPr bwMode="auto">
          <a:xfrm>
            <a:off x="660563" y="1055193"/>
            <a:ext cx="5842000" cy="72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p>
            <a:r>
              <a:rPr lang="en-GB" dirty="0">
                <a:latin typeface="Arial" charset="0"/>
                <a:cs typeface="Arial" charset="0"/>
              </a:rPr>
              <a:t>Biomechanics of Hip</a:t>
            </a:r>
            <a:br>
              <a:rPr lang="en-GB" dirty="0">
                <a:latin typeface="Arial" charset="0"/>
                <a:cs typeface="Arial" charset="0"/>
              </a:rPr>
            </a:br>
            <a:r>
              <a:rPr lang="en-GB" dirty="0">
                <a:latin typeface="Arial" charset="0"/>
                <a:cs typeface="Arial" charset="0"/>
              </a:rPr>
              <a:t>and Knee</a:t>
            </a:r>
            <a:br>
              <a:rPr lang="en-GB" dirty="0">
                <a:latin typeface="Arial" charset="0"/>
                <a:cs typeface="Arial" charset="0"/>
              </a:rPr>
            </a:br>
            <a:r>
              <a:rPr lang="en-GB" dirty="0">
                <a:latin typeface="Arial" charset="0"/>
                <a:cs typeface="Arial" charset="0"/>
              </a:rPr>
              <a:t>Replacement</a:t>
            </a:r>
            <a:br>
              <a:rPr lang="en-US" dirty="0">
                <a:latin typeface="Arial" charset="0"/>
                <a:cs typeface="Arial" charset="0"/>
              </a:rPr>
            </a:br>
            <a:endParaRPr lang="en-US" sz="3200" dirty="0">
              <a:latin typeface="Arial" charset="0"/>
              <a:cs typeface="Arial" charset="0"/>
            </a:endParaRPr>
          </a:p>
        </p:txBody>
      </p:sp>
    </p:spTree>
    <p:extLst>
      <p:ext uri="{BB962C8B-B14F-4D97-AF65-F5344CB8AC3E}">
        <p14:creationId xmlns:p14="http://schemas.microsoft.com/office/powerpoint/2010/main" val="1758911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22875" y="1300126"/>
            <a:ext cx="5568042" cy="4468512"/>
          </a:xfrm>
          <a:prstGeom prst="rect">
            <a:avLst/>
          </a:prstGeom>
        </p:spPr>
      </p:pic>
      <p:sp>
        <p:nvSpPr>
          <p:cNvPr id="2" name="Title 1"/>
          <p:cNvSpPr>
            <a:spLocks noGrp="1"/>
          </p:cNvSpPr>
          <p:nvPr>
            <p:ph type="title"/>
          </p:nvPr>
        </p:nvSpPr>
        <p:spPr>
          <a:xfrm>
            <a:off x="1292591" y="723378"/>
            <a:ext cx="7851409" cy="518025"/>
          </a:xfrm>
        </p:spPr>
        <p:txBody>
          <a:bodyPr/>
          <a:lstStyle/>
          <a:p>
            <a:r>
              <a:rPr lang="en-GB" sz="4400" dirty="0">
                <a:solidFill>
                  <a:schemeClr val="tx2"/>
                </a:solidFill>
              </a:rPr>
              <a:t>Altering A:B ratio</a:t>
            </a:r>
          </a:p>
        </p:txBody>
      </p:sp>
      <p:sp>
        <p:nvSpPr>
          <p:cNvPr id="4" name="Rectangle 7"/>
          <p:cNvSpPr>
            <a:spLocks noChangeArrowheads="1"/>
          </p:cNvSpPr>
          <p:nvPr/>
        </p:nvSpPr>
        <p:spPr bwMode="auto">
          <a:xfrm>
            <a:off x="1722875" y="5349838"/>
            <a:ext cx="5743327" cy="117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buClr>
                <a:schemeClr val="hlink"/>
              </a:buClr>
              <a:buSzPct val="70000"/>
            </a:pPr>
            <a:r>
              <a:rPr lang="en-GB" altLang="en-US" sz="3200" dirty="0">
                <a:effectLst>
                  <a:outerShdw blurRad="38100" dist="38100" dir="2700000" algn="tl">
                    <a:srgbClr val="000000"/>
                  </a:outerShdw>
                </a:effectLst>
                <a:sym typeface="Wingdings" panose="05000000000000000000" pitchFamily="2" charset="2"/>
              </a:rPr>
              <a:t></a:t>
            </a:r>
            <a:r>
              <a:rPr lang="en-GB" altLang="en-US" sz="3200" dirty="0">
                <a:effectLst>
                  <a:outerShdw blurRad="38100" dist="38100" dir="2700000" algn="tl">
                    <a:srgbClr val="000000"/>
                  </a:outerShdw>
                </a:effectLst>
              </a:rPr>
              <a:t>ratio A:B causes </a:t>
            </a:r>
            <a:r>
              <a:rPr lang="en-GB" altLang="en-US" sz="3200" dirty="0">
                <a:effectLst>
                  <a:outerShdw blurRad="38100" dist="38100" dir="2700000" algn="tl">
                    <a:srgbClr val="000000"/>
                  </a:outerShdw>
                </a:effectLst>
                <a:sym typeface="Wingdings" panose="05000000000000000000" pitchFamily="2" charset="2"/>
              </a:rPr>
              <a:t></a:t>
            </a:r>
            <a:r>
              <a:rPr lang="en-GB" altLang="en-US" sz="3200" i="1" dirty="0">
                <a:effectLst>
                  <a:outerShdw blurRad="38100" dist="38100" dir="2700000" algn="tl">
                    <a:srgbClr val="000000"/>
                  </a:outerShdw>
                </a:effectLst>
                <a:sym typeface="Wingdings" panose="05000000000000000000" pitchFamily="2" charset="2"/>
              </a:rPr>
              <a:t>R</a:t>
            </a:r>
          </a:p>
          <a:p>
            <a:pPr algn="ctr">
              <a:spcBef>
                <a:spcPct val="20000"/>
              </a:spcBef>
              <a:buClr>
                <a:schemeClr val="hlink"/>
              </a:buClr>
              <a:buSzPct val="70000"/>
            </a:pPr>
            <a:r>
              <a:rPr lang="en-GB" altLang="en-US" sz="3200" i="1" dirty="0">
                <a:sym typeface="Wingdings" panose="05000000000000000000" pitchFamily="2" charset="2"/>
              </a:rPr>
              <a:t>How can this be achieved?</a:t>
            </a:r>
          </a:p>
        </p:txBody>
      </p:sp>
    </p:spTree>
    <p:extLst>
      <p:ext uri="{BB962C8B-B14F-4D97-AF65-F5344CB8AC3E}">
        <p14:creationId xmlns:p14="http://schemas.microsoft.com/office/powerpoint/2010/main" val="1848675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591" y="723378"/>
            <a:ext cx="7851409" cy="518025"/>
          </a:xfrm>
        </p:spPr>
        <p:txBody>
          <a:bodyPr/>
          <a:lstStyle/>
          <a:p>
            <a:r>
              <a:rPr lang="en-GB" sz="4400" dirty="0">
                <a:solidFill>
                  <a:schemeClr val="tx2"/>
                </a:solidFill>
              </a:rPr>
              <a:t>Increasing A:B achieved by:</a:t>
            </a:r>
          </a:p>
        </p:txBody>
      </p:sp>
      <p:pic>
        <p:nvPicPr>
          <p:cNvPr id="5" name="Picture 4"/>
          <p:cNvPicPr>
            <a:picLocks noChangeAspect="1"/>
          </p:cNvPicPr>
          <p:nvPr/>
        </p:nvPicPr>
        <p:blipFill>
          <a:blip r:embed="rId2"/>
          <a:stretch>
            <a:fillRect/>
          </a:stretch>
        </p:blipFill>
        <p:spPr>
          <a:xfrm>
            <a:off x="4502845" y="1668378"/>
            <a:ext cx="4641155" cy="3724659"/>
          </a:xfrm>
          <a:prstGeom prst="rect">
            <a:avLst/>
          </a:prstGeom>
        </p:spPr>
      </p:pic>
      <p:sp>
        <p:nvSpPr>
          <p:cNvPr id="6" name="Text Placeholder 2"/>
          <p:cNvSpPr>
            <a:spLocks noGrp="1"/>
          </p:cNvSpPr>
          <p:nvPr>
            <p:ph type="body" sz="quarter" idx="13"/>
          </p:nvPr>
        </p:nvSpPr>
        <p:spPr>
          <a:xfrm>
            <a:off x="635001" y="1862814"/>
            <a:ext cx="4177631" cy="3600450"/>
          </a:xfrm>
        </p:spPr>
        <p:txBody>
          <a:bodyPr/>
          <a:lstStyle/>
          <a:p>
            <a:pPr marL="457200" lvl="0" indent="-457200">
              <a:spcBef>
                <a:spcPct val="0"/>
              </a:spcBef>
              <a:spcAft>
                <a:spcPts val="600"/>
              </a:spcAft>
              <a:buFont typeface="Arial" panose="020B0604020202020204" pitchFamily="34" charset="0"/>
              <a:buChar char="•"/>
            </a:pPr>
            <a:r>
              <a:rPr lang="en-GB" altLang="en-US" sz="2300" dirty="0">
                <a:solidFill>
                  <a:srgbClr val="000000"/>
                </a:solidFill>
                <a:latin typeface="Arial" panose="020B0604020202020204" pitchFamily="34" charset="0"/>
                <a:ea typeface="MS PGothic" panose="020B0600070205080204" pitchFamily="34" charset="-128"/>
              </a:rPr>
              <a:t>Medialising acetabulum (</a:t>
            </a:r>
            <a:r>
              <a:rPr lang="en-GB" altLang="en-US" sz="2300" dirty="0">
                <a:solidFill>
                  <a:srgbClr val="000000"/>
                </a:solidFill>
                <a:latin typeface="Arial" panose="020B0604020202020204" pitchFamily="34" charset="0"/>
                <a:ea typeface="MS PGothic" panose="020B0600070205080204" pitchFamily="34" charset="-128"/>
                <a:sym typeface="Wingdings" panose="05000000000000000000" pitchFamily="2" charset="2"/>
              </a:rPr>
              <a:t></a:t>
            </a:r>
            <a:r>
              <a:rPr lang="en-GB" altLang="en-US" sz="2300" dirty="0">
                <a:solidFill>
                  <a:srgbClr val="000000"/>
                </a:solidFill>
                <a:latin typeface="Arial" panose="020B0604020202020204" pitchFamily="34" charset="0"/>
                <a:ea typeface="MS PGothic" panose="020B0600070205080204" pitchFamily="34" charset="-128"/>
              </a:rPr>
              <a:t>B)</a:t>
            </a:r>
          </a:p>
          <a:p>
            <a:pPr marL="457200" lvl="0" indent="-457200">
              <a:spcBef>
                <a:spcPct val="0"/>
              </a:spcBef>
              <a:spcAft>
                <a:spcPts val="600"/>
              </a:spcAft>
              <a:buFont typeface="Arial" panose="020B0604020202020204" pitchFamily="34" charset="0"/>
              <a:buChar char="•"/>
            </a:pPr>
            <a:r>
              <a:rPr lang="en-GB" altLang="en-US" sz="2300" dirty="0">
                <a:solidFill>
                  <a:srgbClr val="000000"/>
                </a:solidFill>
                <a:latin typeface="Arial" panose="020B0604020202020204" pitchFamily="34" charset="0"/>
                <a:ea typeface="MS PGothic" panose="020B0600070205080204" pitchFamily="34" charset="-128"/>
              </a:rPr>
              <a:t>Lateralising </a:t>
            </a:r>
            <a:r>
              <a:rPr lang="en-GB" altLang="en-US" sz="2300" dirty="0" err="1">
                <a:solidFill>
                  <a:srgbClr val="000000"/>
                </a:solidFill>
                <a:latin typeface="Arial" panose="020B0604020202020204" pitchFamily="34" charset="0"/>
                <a:ea typeface="MS PGothic" panose="020B0600070205080204" pitchFamily="34" charset="-128"/>
              </a:rPr>
              <a:t>gtr.</a:t>
            </a:r>
            <a:r>
              <a:rPr lang="en-GB" altLang="en-US" sz="2300" dirty="0">
                <a:solidFill>
                  <a:srgbClr val="000000"/>
                </a:solidFill>
                <a:latin typeface="Arial" panose="020B0604020202020204" pitchFamily="34" charset="0"/>
                <a:ea typeface="MS PGothic" panose="020B0600070205080204" pitchFamily="34" charset="-128"/>
              </a:rPr>
              <a:t> trochanter (</a:t>
            </a:r>
            <a:r>
              <a:rPr lang="en-GB" altLang="en-US" sz="2300" dirty="0">
                <a:solidFill>
                  <a:srgbClr val="000000"/>
                </a:solidFill>
                <a:latin typeface="Arial" panose="020B0604020202020204" pitchFamily="34" charset="0"/>
                <a:ea typeface="MS PGothic" panose="020B0600070205080204" pitchFamily="34" charset="-128"/>
                <a:sym typeface="Wingdings" panose="05000000000000000000" pitchFamily="2" charset="2"/>
              </a:rPr>
              <a:t> </a:t>
            </a:r>
            <a:r>
              <a:rPr lang="en-GB" altLang="en-US" sz="2300" dirty="0">
                <a:solidFill>
                  <a:srgbClr val="000000"/>
                </a:solidFill>
                <a:latin typeface="Arial" panose="020B0604020202020204" pitchFamily="34" charset="0"/>
                <a:ea typeface="MS PGothic" panose="020B0600070205080204" pitchFamily="34" charset="-128"/>
              </a:rPr>
              <a:t>A)</a:t>
            </a:r>
          </a:p>
          <a:p>
            <a:pPr lvl="0">
              <a:spcBef>
                <a:spcPct val="0"/>
              </a:spcBef>
              <a:spcAft>
                <a:spcPts val="600"/>
              </a:spcAft>
            </a:pPr>
            <a:r>
              <a:rPr lang="en-GB" altLang="en-US" sz="2300" dirty="0">
                <a:solidFill>
                  <a:srgbClr val="000000"/>
                </a:solidFill>
                <a:latin typeface="Arial" panose="020B0604020202020204" pitchFamily="34" charset="0"/>
                <a:ea typeface="MS PGothic" panose="020B0600070205080204" pitchFamily="34" charset="-128"/>
              </a:rPr>
              <a:t>		- </a:t>
            </a:r>
            <a:r>
              <a:rPr lang="en-GB" altLang="en-US" sz="2300" dirty="0">
                <a:solidFill>
                  <a:srgbClr val="000000"/>
                </a:solidFill>
                <a:latin typeface="Arial" panose="020B0604020202020204" pitchFamily="34" charset="0"/>
                <a:ea typeface="MS PGothic" panose="020B0600070205080204" pitchFamily="34" charset="-128"/>
                <a:sym typeface="Wingdings" panose="05000000000000000000" pitchFamily="2" charset="2"/>
              </a:rPr>
              <a:t> </a:t>
            </a:r>
            <a:r>
              <a:rPr lang="en-GB" altLang="en-US" sz="2300" dirty="0">
                <a:solidFill>
                  <a:srgbClr val="000000"/>
                </a:solidFill>
                <a:latin typeface="Arial" panose="020B0604020202020204" pitchFamily="34" charset="0"/>
                <a:ea typeface="MS PGothic" panose="020B0600070205080204" pitchFamily="34" charset="-128"/>
              </a:rPr>
              <a:t>offset</a:t>
            </a:r>
          </a:p>
          <a:p>
            <a:pPr lvl="0">
              <a:spcBef>
                <a:spcPct val="0"/>
              </a:spcBef>
              <a:spcAft>
                <a:spcPts val="600"/>
              </a:spcAft>
            </a:pPr>
            <a:r>
              <a:rPr lang="en-GB" altLang="en-US" sz="2300" dirty="0">
                <a:solidFill>
                  <a:srgbClr val="000000"/>
                </a:solidFill>
                <a:latin typeface="Arial" panose="020B0604020202020204" pitchFamily="34" charset="0"/>
                <a:ea typeface="MS PGothic" panose="020B0600070205080204" pitchFamily="34" charset="-128"/>
              </a:rPr>
              <a:t>		- trochanteric osteotomy 	 		(Charnley)</a:t>
            </a:r>
          </a:p>
          <a:p>
            <a:pPr lvl="0">
              <a:spcBef>
                <a:spcPct val="0"/>
              </a:spcBef>
              <a:spcAft>
                <a:spcPts val="600"/>
              </a:spcAft>
            </a:pPr>
            <a:r>
              <a:rPr lang="en-GB" altLang="en-US" sz="2300" dirty="0">
                <a:solidFill>
                  <a:srgbClr val="000000"/>
                </a:solidFill>
                <a:latin typeface="Arial" panose="020B0604020202020204" pitchFamily="34" charset="0"/>
                <a:ea typeface="MS PGothic" panose="020B0600070205080204" pitchFamily="34" charset="-128"/>
              </a:rPr>
              <a:t>		- </a:t>
            </a:r>
            <a:r>
              <a:rPr lang="en-GB" altLang="en-US" sz="2300" dirty="0" err="1">
                <a:solidFill>
                  <a:srgbClr val="000000"/>
                </a:solidFill>
                <a:latin typeface="Arial" panose="020B0604020202020204" pitchFamily="34" charset="0"/>
                <a:ea typeface="MS PGothic" panose="020B0600070205080204" pitchFamily="34" charset="-128"/>
              </a:rPr>
              <a:t>varus</a:t>
            </a:r>
            <a:r>
              <a:rPr lang="en-GB" altLang="en-US" sz="2300" dirty="0">
                <a:solidFill>
                  <a:srgbClr val="000000"/>
                </a:solidFill>
                <a:latin typeface="Arial" panose="020B0604020202020204" pitchFamily="34" charset="0"/>
                <a:ea typeface="MS PGothic" panose="020B0600070205080204" pitchFamily="34" charset="-128"/>
              </a:rPr>
              <a:t> osteotomy</a:t>
            </a:r>
          </a:p>
          <a:p>
            <a:pPr marL="457200" lvl="0" indent="-457200">
              <a:spcBef>
                <a:spcPct val="0"/>
              </a:spcBef>
              <a:spcAft>
                <a:spcPts val="600"/>
              </a:spcAft>
              <a:buFont typeface="Arial" panose="020B0604020202020204" pitchFamily="34" charset="0"/>
              <a:buChar char="•"/>
            </a:pPr>
            <a:r>
              <a:rPr lang="en-GB" altLang="en-US" sz="2300" dirty="0">
                <a:solidFill>
                  <a:srgbClr val="000000"/>
                </a:solidFill>
                <a:latin typeface="Arial" panose="020B0604020202020204" pitchFamily="34" charset="0"/>
                <a:ea typeface="MS PGothic" panose="020B0600070205080204" pitchFamily="34" charset="-128"/>
              </a:rPr>
              <a:t>Trendelenburg gait – effectively reduces distance B and thus reduces abductor force</a:t>
            </a:r>
          </a:p>
          <a:p>
            <a:endParaRPr lang="en-GB" dirty="0"/>
          </a:p>
        </p:txBody>
      </p:sp>
    </p:spTree>
    <p:extLst>
      <p:ext uri="{BB962C8B-B14F-4D97-AF65-F5344CB8AC3E}">
        <p14:creationId xmlns:p14="http://schemas.microsoft.com/office/powerpoint/2010/main" val="1442666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950" t="24210" r="20686" b="11155"/>
          <a:stretch/>
        </p:blipFill>
        <p:spPr>
          <a:xfrm>
            <a:off x="876625" y="1535318"/>
            <a:ext cx="7238676" cy="4849153"/>
          </a:xfrm>
          <a:prstGeom prst="rect">
            <a:avLst/>
          </a:prstGeom>
        </p:spPr>
      </p:pic>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Femoral osteotomies:</a:t>
            </a:r>
          </a:p>
        </p:txBody>
      </p:sp>
    </p:spTree>
    <p:extLst>
      <p:ext uri="{BB962C8B-B14F-4D97-AF65-F5344CB8AC3E}">
        <p14:creationId xmlns:p14="http://schemas.microsoft.com/office/powerpoint/2010/main" val="3598650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8331" r="55272"/>
          <a:stretch/>
        </p:blipFill>
        <p:spPr>
          <a:xfrm>
            <a:off x="3906823" y="1728132"/>
            <a:ext cx="3236752" cy="2988928"/>
          </a:xfrm>
          <a:prstGeom prst="rect">
            <a:avLst/>
          </a:prstGeom>
        </p:spPr>
      </p:pic>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Femoral osteotomies:</a:t>
            </a:r>
          </a:p>
        </p:txBody>
      </p:sp>
      <p:sp>
        <p:nvSpPr>
          <p:cNvPr id="6" name="Rectangle 4"/>
          <p:cNvSpPr>
            <a:spLocks noGrp="1" noChangeArrowheads="1"/>
          </p:cNvSpPr>
          <p:nvPr>
            <p:ph type="body" sz="half" idx="4294967295"/>
          </p:nvPr>
        </p:nvSpPr>
        <p:spPr>
          <a:xfrm>
            <a:off x="1066800" y="1981200"/>
            <a:ext cx="3695700" cy="4114800"/>
          </a:xfrm>
          <a:prstGeom prst="rect">
            <a:avLst/>
          </a:prstGeom>
        </p:spPr>
        <p:txBody>
          <a:bodyPr/>
          <a:lstStyle/>
          <a:p>
            <a:r>
              <a:rPr lang="en-GB" altLang="en-US" sz="2800" b="1" dirty="0"/>
              <a:t>VARUS</a:t>
            </a:r>
          </a:p>
          <a:p>
            <a:r>
              <a:rPr lang="en-GB" altLang="en-US" sz="2800" dirty="0">
                <a:sym typeface="Wingdings" panose="05000000000000000000" pitchFamily="2" charset="2"/>
              </a:rPr>
              <a:t>abductor lever arm</a:t>
            </a:r>
          </a:p>
          <a:p>
            <a:r>
              <a:rPr lang="en-GB" altLang="en-US" sz="2800" dirty="0" err="1">
                <a:sym typeface="Wingdings" panose="05000000000000000000" pitchFamily="2" charset="2"/>
              </a:rPr>
              <a:t>Horizontalises</a:t>
            </a:r>
            <a:r>
              <a:rPr lang="en-GB" altLang="en-US" sz="2800" dirty="0">
                <a:sym typeface="Wingdings" panose="05000000000000000000" pitchFamily="2" charset="2"/>
              </a:rPr>
              <a:t> abductors pull</a:t>
            </a:r>
          </a:p>
          <a:p>
            <a:r>
              <a:rPr lang="en-GB" altLang="en-US" sz="2800" dirty="0">
                <a:sym typeface="Wingdings" panose="05000000000000000000" pitchFamily="2" charset="2"/>
              </a:rPr>
              <a:t>joint congruency</a:t>
            </a:r>
          </a:p>
          <a:p>
            <a:r>
              <a:rPr lang="en-GB" altLang="en-US" sz="2800" dirty="0" err="1">
                <a:sym typeface="Wingdings" panose="05000000000000000000" pitchFamily="2" charset="2"/>
              </a:rPr>
              <a:t>Medialises</a:t>
            </a:r>
            <a:r>
              <a:rPr lang="en-GB" altLang="en-US" sz="2800" dirty="0">
                <a:sym typeface="Wingdings" panose="05000000000000000000" pitchFamily="2" charset="2"/>
              </a:rPr>
              <a:t> </a:t>
            </a:r>
            <a:r>
              <a:rPr lang="en-GB" altLang="en-US" sz="2800" i="1" dirty="0">
                <a:sym typeface="Wingdings" panose="05000000000000000000" pitchFamily="2" charset="2"/>
              </a:rPr>
              <a:t>R</a:t>
            </a:r>
            <a:endParaRPr lang="en-GB" altLang="en-US" sz="2800" dirty="0">
              <a:sym typeface="Wingdings" panose="05000000000000000000" pitchFamily="2" charset="2"/>
            </a:endParaRPr>
          </a:p>
          <a:p>
            <a:pPr>
              <a:buFont typeface="Wingdings" panose="05000000000000000000" pitchFamily="2" charset="2"/>
              <a:buNone/>
            </a:pPr>
            <a:endParaRPr lang="en-GB" altLang="en-US" sz="2800" dirty="0">
              <a:sym typeface="Wingdings" panose="05000000000000000000" pitchFamily="2" charset="2"/>
            </a:endParaRPr>
          </a:p>
        </p:txBody>
      </p:sp>
    </p:spTree>
    <p:extLst>
      <p:ext uri="{BB962C8B-B14F-4D97-AF65-F5344CB8AC3E}">
        <p14:creationId xmlns:p14="http://schemas.microsoft.com/office/powerpoint/2010/main" val="3530078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Femoral osteotomies:</a:t>
            </a:r>
          </a:p>
        </p:txBody>
      </p:sp>
      <p:sp>
        <p:nvSpPr>
          <p:cNvPr id="5" name="Rectangle 5"/>
          <p:cNvSpPr>
            <a:spLocks noGrp="1" noChangeArrowheads="1"/>
          </p:cNvSpPr>
          <p:nvPr>
            <p:ph type="body" sz="half" idx="4294967295"/>
          </p:nvPr>
        </p:nvSpPr>
        <p:spPr>
          <a:xfrm>
            <a:off x="1066800" y="1982598"/>
            <a:ext cx="3695700" cy="4114800"/>
          </a:xfrm>
          <a:prstGeom prst="rect">
            <a:avLst/>
          </a:prstGeom>
        </p:spPr>
        <p:txBody>
          <a:bodyPr/>
          <a:lstStyle/>
          <a:p>
            <a:r>
              <a:rPr lang="en-GB" altLang="en-US" sz="2800" b="1" dirty="0"/>
              <a:t>VALGUS</a:t>
            </a:r>
          </a:p>
          <a:p>
            <a:r>
              <a:rPr lang="en-GB" altLang="en-US" sz="2800" dirty="0">
                <a:sym typeface="Wingdings" panose="05000000000000000000" pitchFamily="2" charset="2"/>
              </a:rPr>
              <a:t>Lengthens abductors</a:t>
            </a:r>
          </a:p>
        </p:txBody>
      </p:sp>
      <p:pic>
        <p:nvPicPr>
          <p:cNvPr id="3" name="Picture 2"/>
          <p:cNvPicPr>
            <a:picLocks noChangeAspect="1"/>
          </p:cNvPicPr>
          <p:nvPr/>
        </p:nvPicPr>
        <p:blipFill rotWithShape="1">
          <a:blip r:embed="rId2"/>
          <a:srcRect l="82459" t="28062"/>
          <a:stretch/>
        </p:blipFill>
        <p:spPr>
          <a:xfrm>
            <a:off x="5100506" y="1904300"/>
            <a:ext cx="1269372" cy="3486675"/>
          </a:xfrm>
          <a:prstGeom prst="rect">
            <a:avLst/>
          </a:prstGeom>
        </p:spPr>
      </p:pic>
    </p:spTree>
    <p:extLst>
      <p:ext uri="{BB962C8B-B14F-4D97-AF65-F5344CB8AC3E}">
        <p14:creationId xmlns:p14="http://schemas.microsoft.com/office/powerpoint/2010/main" val="1435290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Femoral osteotomies:</a:t>
            </a:r>
          </a:p>
        </p:txBody>
      </p:sp>
      <p:sp>
        <p:nvSpPr>
          <p:cNvPr id="5" name="Rectangle 5"/>
          <p:cNvSpPr>
            <a:spLocks noGrp="1" noChangeArrowheads="1"/>
          </p:cNvSpPr>
          <p:nvPr>
            <p:ph type="body" sz="half" idx="4294967295"/>
          </p:nvPr>
        </p:nvSpPr>
        <p:spPr>
          <a:xfrm>
            <a:off x="1066800" y="1982598"/>
            <a:ext cx="3695700" cy="4114800"/>
          </a:xfrm>
          <a:prstGeom prst="rect">
            <a:avLst/>
          </a:prstGeom>
        </p:spPr>
        <p:txBody>
          <a:bodyPr/>
          <a:lstStyle/>
          <a:p>
            <a:r>
              <a:rPr lang="en-GB" altLang="en-US" sz="2800" b="1" dirty="0"/>
              <a:t>VALGUS</a:t>
            </a:r>
          </a:p>
          <a:p>
            <a:r>
              <a:rPr lang="en-GB" altLang="en-US" sz="2800" dirty="0">
                <a:sym typeface="Wingdings" panose="05000000000000000000" pitchFamily="2" charset="2"/>
              </a:rPr>
              <a:t>Lengthens abductors</a:t>
            </a:r>
          </a:p>
          <a:p>
            <a:r>
              <a:rPr lang="en-GB" altLang="en-US" sz="2800" dirty="0">
                <a:sym typeface="Wingdings" panose="05000000000000000000" pitchFamily="2" charset="2"/>
              </a:rPr>
              <a:t>weight-bearing S.A. by causing lateral capital drop osteophyte to become weight-bearing</a:t>
            </a:r>
          </a:p>
        </p:txBody>
      </p:sp>
      <p:pic>
        <p:nvPicPr>
          <p:cNvPr id="7" name="Picture 6"/>
          <p:cNvPicPr>
            <a:picLocks noChangeAspect="1"/>
          </p:cNvPicPr>
          <p:nvPr/>
        </p:nvPicPr>
        <p:blipFill>
          <a:blip r:embed="rId2"/>
          <a:stretch>
            <a:fillRect/>
          </a:stretch>
        </p:blipFill>
        <p:spPr>
          <a:xfrm>
            <a:off x="4885535" y="2651447"/>
            <a:ext cx="4013276" cy="2256113"/>
          </a:xfrm>
          <a:prstGeom prst="rect">
            <a:avLst/>
          </a:prstGeom>
        </p:spPr>
      </p:pic>
    </p:spTree>
    <p:extLst>
      <p:ext uri="{BB962C8B-B14F-4D97-AF65-F5344CB8AC3E}">
        <p14:creationId xmlns:p14="http://schemas.microsoft.com/office/powerpoint/2010/main" val="2455452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3848" y="217193"/>
            <a:ext cx="7851409" cy="518025"/>
          </a:xfrm>
        </p:spPr>
        <p:txBody>
          <a:bodyPr/>
          <a:lstStyle/>
          <a:p>
            <a:r>
              <a:rPr lang="en-GB" sz="4400" dirty="0">
                <a:solidFill>
                  <a:schemeClr val="tx2"/>
                </a:solidFill>
              </a:rPr>
              <a:t>Principles of Total</a:t>
            </a:r>
            <a:br>
              <a:rPr lang="en-GB" sz="4400" dirty="0">
                <a:solidFill>
                  <a:schemeClr val="tx2"/>
                </a:solidFill>
              </a:rPr>
            </a:br>
            <a:r>
              <a:rPr lang="en-GB" sz="4400" dirty="0">
                <a:solidFill>
                  <a:schemeClr val="tx2"/>
                </a:solidFill>
              </a:rPr>
              <a:t>Hip Replacement</a:t>
            </a:r>
          </a:p>
        </p:txBody>
      </p:sp>
      <p:sp>
        <p:nvSpPr>
          <p:cNvPr id="7" name="Text Placeholder 2"/>
          <p:cNvSpPr>
            <a:spLocks noGrp="1"/>
          </p:cNvSpPr>
          <p:nvPr>
            <p:ph type="body" sz="quarter" idx="13"/>
          </p:nvPr>
        </p:nvSpPr>
        <p:spPr>
          <a:xfrm>
            <a:off x="635001" y="1862814"/>
            <a:ext cx="7872413" cy="3600450"/>
          </a:xfrm>
        </p:spPr>
        <p:txBody>
          <a:bodyPr/>
          <a:lstStyle/>
          <a:p>
            <a:pPr marL="457200" lvl="0" indent="-457200">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Charnley </a:t>
            </a:r>
            <a:r>
              <a:rPr lang="en-GB" altLang="en-US" sz="2800" dirty="0" err="1">
                <a:solidFill>
                  <a:srgbClr val="000000"/>
                </a:solidFill>
                <a:latin typeface="Arial" panose="020B0604020202020204" pitchFamily="34" charset="0"/>
                <a:ea typeface="MS PGothic" panose="020B0600070205080204" pitchFamily="34" charset="-128"/>
              </a:rPr>
              <a:t>medialised</a:t>
            </a:r>
            <a:r>
              <a:rPr lang="en-GB" altLang="en-US" sz="2800" dirty="0">
                <a:solidFill>
                  <a:srgbClr val="000000"/>
                </a:solidFill>
                <a:latin typeface="Arial" panose="020B0604020202020204" pitchFamily="34" charset="0"/>
                <a:ea typeface="MS PGothic" panose="020B0600070205080204" pitchFamily="34" charset="-128"/>
              </a:rPr>
              <a:t> cup, lateralised trochanter and used small head</a:t>
            </a:r>
          </a:p>
          <a:p>
            <a:pPr marL="457200" lvl="0" indent="-457200">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However, soft medial cancellous bone </a:t>
            </a:r>
            <a:r>
              <a:rPr lang="en-GB" altLang="en-US" sz="2800" dirty="0" err="1">
                <a:solidFill>
                  <a:srgbClr val="000000"/>
                </a:solidFill>
                <a:latin typeface="Arial" panose="020B0604020202020204" pitchFamily="34" charset="0"/>
                <a:ea typeface="MS PGothic" panose="020B0600070205080204" pitchFamily="34" charset="-128"/>
              </a:rPr>
              <a:t>necroses</a:t>
            </a:r>
            <a:r>
              <a:rPr lang="en-GB" altLang="en-US" sz="2800" dirty="0">
                <a:solidFill>
                  <a:srgbClr val="000000"/>
                </a:solidFill>
                <a:latin typeface="Arial" panose="020B0604020202020204" pitchFamily="34" charset="0"/>
                <a:ea typeface="MS PGothic" panose="020B0600070205080204" pitchFamily="34" charset="-128"/>
              </a:rPr>
              <a:t> with subsequent potential loosening</a:t>
            </a:r>
          </a:p>
          <a:p>
            <a:pPr marL="457200" lvl="0" indent="-457200">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Trochanteric non-union also a concern</a:t>
            </a:r>
          </a:p>
          <a:p>
            <a:pPr marL="457200" lvl="0" indent="-457200">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Thus now considered better to preserve bone stock (also important for subsequent revision surgery)</a:t>
            </a:r>
          </a:p>
          <a:p>
            <a:endParaRPr lang="en-GB" dirty="0"/>
          </a:p>
        </p:txBody>
      </p:sp>
    </p:spTree>
    <p:extLst>
      <p:ext uri="{BB962C8B-B14F-4D97-AF65-F5344CB8AC3E}">
        <p14:creationId xmlns:p14="http://schemas.microsoft.com/office/powerpoint/2010/main" val="2686140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Factors affecting hip stability</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Dislocation rates after primary hip vary from 0-9.5%</a:t>
            </a:r>
          </a:p>
          <a:p>
            <a:pPr marL="342900" lvl="0" indent="-342900">
              <a:spcBef>
                <a:spcPct val="20000"/>
              </a:spcBef>
              <a:spcAft>
                <a:spcPct val="0"/>
              </a:spcAft>
              <a:buFont typeface="Arial" charset="0"/>
              <a:buChar char="•"/>
            </a:pPr>
            <a:r>
              <a:rPr lang="en-GB" altLang="en-US" sz="3200" dirty="0">
                <a:solidFill>
                  <a:prstClr val="black"/>
                </a:solidFill>
                <a:latin typeface="Calibri"/>
              </a:rPr>
              <a:t>Higher after revision THR, or conversion from NOF# </a:t>
            </a:r>
            <a:r>
              <a:rPr lang="en-GB" altLang="en-US" sz="3200" dirty="0" err="1">
                <a:solidFill>
                  <a:prstClr val="black"/>
                </a:solidFill>
                <a:latin typeface="Calibri"/>
              </a:rPr>
              <a:t>fix</a:t>
            </a:r>
            <a:r>
              <a:rPr lang="en-GB" altLang="en-US" sz="3200" u="sng" baseline="30000" dirty="0" err="1">
                <a:solidFill>
                  <a:prstClr val="black"/>
                </a:solidFill>
                <a:latin typeface="Calibri"/>
              </a:rPr>
              <a:t>n</a:t>
            </a:r>
            <a:r>
              <a:rPr lang="en-GB" altLang="en-US" sz="3200" baseline="30000" dirty="0">
                <a:solidFill>
                  <a:prstClr val="black"/>
                </a:solidFill>
                <a:latin typeface="Calibri"/>
              </a:rPr>
              <a:t>.</a:t>
            </a:r>
            <a:endParaRPr lang="en-GB" altLang="en-US" sz="3200" dirty="0">
              <a:solidFill>
                <a:prstClr val="black"/>
              </a:solidFill>
              <a:latin typeface="Calibri"/>
            </a:endParaRPr>
          </a:p>
          <a:p>
            <a:pPr marL="342900" lvl="0" indent="-342900">
              <a:spcBef>
                <a:spcPct val="20000"/>
              </a:spcBef>
              <a:spcAft>
                <a:spcPct val="0"/>
              </a:spcAft>
              <a:buFont typeface="Arial" charset="0"/>
              <a:buChar char="•"/>
            </a:pPr>
            <a:r>
              <a:rPr lang="en-GB" altLang="en-US" sz="3200" dirty="0">
                <a:solidFill>
                  <a:prstClr val="black"/>
                </a:solidFill>
                <a:latin typeface="Calibri"/>
              </a:rPr>
              <a:t>Can broadly be attributed to Patient, Surgeon or Implant factors</a:t>
            </a:r>
          </a:p>
          <a:p>
            <a:endParaRPr lang="en-GB" dirty="0"/>
          </a:p>
        </p:txBody>
      </p:sp>
    </p:spTree>
    <p:extLst>
      <p:ext uri="{BB962C8B-B14F-4D97-AF65-F5344CB8AC3E}">
        <p14:creationId xmlns:p14="http://schemas.microsoft.com/office/powerpoint/2010/main" val="1519588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Implant factors</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1º arc range = ROM before impingement/levering out</a:t>
            </a:r>
          </a:p>
          <a:p>
            <a:pPr marL="342900" lvl="0" indent="-342900">
              <a:spcBef>
                <a:spcPct val="20000"/>
              </a:spcBef>
              <a:spcAft>
                <a:spcPct val="0"/>
              </a:spcAft>
              <a:buFont typeface="Arial" charset="0"/>
              <a:buChar char="•"/>
            </a:pPr>
            <a:r>
              <a:rPr lang="en-GB" altLang="en-US" sz="3200" dirty="0">
                <a:solidFill>
                  <a:prstClr val="black"/>
                </a:solidFill>
                <a:latin typeface="Calibri"/>
              </a:rPr>
              <a:t>Main determinant is </a:t>
            </a:r>
            <a:r>
              <a:rPr lang="en-GB" altLang="en-US" sz="3200" dirty="0" err="1">
                <a:solidFill>
                  <a:prstClr val="black"/>
                </a:solidFill>
                <a:latin typeface="Calibri"/>
              </a:rPr>
              <a:t>head:neck</a:t>
            </a:r>
            <a:r>
              <a:rPr lang="en-GB" altLang="en-US" sz="3200" dirty="0">
                <a:solidFill>
                  <a:prstClr val="black"/>
                </a:solidFill>
                <a:latin typeface="Calibri"/>
              </a:rPr>
              <a:t> ratio</a:t>
            </a:r>
          </a:p>
          <a:p>
            <a:pPr marL="342900" lvl="0" indent="-342900">
              <a:spcBef>
                <a:spcPct val="20000"/>
              </a:spcBef>
              <a:spcAft>
                <a:spcPct val="0"/>
              </a:spcAft>
              <a:buFont typeface="Arial" charset="0"/>
              <a:buChar char="•"/>
            </a:pPr>
            <a:r>
              <a:rPr lang="en-GB" altLang="en-US" sz="3200" dirty="0">
                <a:solidFill>
                  <a:prstClr val="black"/>
                </a:solidFill>
                <a:latin typeface="Calibri"/>
              </a:rPr>
              <a:t>For given neck size, larger head allows greater 1º arc range before impingement/potential dislocation</a:t>
            </a:r>
          </a:p>
          <a:p>
            <a:pPr marL="342900" lvl="0" indent="-342900">
              <a:spcBef>
                <a:spcPct val="20000"/>
              </a:spcBef>
              <a:spcAft>
                <a:spcPct val="0"/>
              </a:spcAft>
              <a:buFont typeface="Arial" charset="0"/>
              <a:buChar char="•"/>
            </a:pPr>
            <a:r>
              <a:rPr lang="en-GB" altLang="en-US" sz="3200" dirty="0">
                <a:solidFill>
                  <a:prstClr val="black"/>
                </a:solidFill>
                <a:latin typeface="Calibri"/>
              </a:rPr>
              <a:t>Repeated impingement also increases risk of component damage – esp. with ceramic bearings</a:t>
            </a:r>
          </a:p>
          <a:p>
            <a:endParaRPr lang="en-GB" dirty="0"/>
          </a:p>
        </p:txBody>
      </p:sp>
    </p:spTree>
    <p:extLst>
      <p:ext uri="{BB962C8B-B14F-4D97-AF65-F5344CB8AC3E}">
        <p14:creationId xmlns:p14="http://schemas.microsoft.com/office/powerpoint/2010/main" val="1220734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Effect of head/neck ratio</a:t>
            </a:r>
            <a:br>
              <a:rPr lang="en-GB" sz="4400" dirty="0">
                <a:solidFill>
                  <a:schemeClr val="tx2"/>
                </a:solidFill>
              </a:rPr>
            </a:br>
            <a:r>
              <a:rPr lang="en-GB" sz="4400" dirty="0">
                <a:solidFill>
                  <a:schemeClr val="tx2"/>
                </a:solidFill>
              </a:rPr>
              <a:t>on 1º arc range</a:t>
            </a:r>
          </a:p>
        </p:txBody>
      </p:sp>
      <p:pic>
        <p:nvPicPr>
          <p:cNvPr id="5" name="Picture 4"/>
          <p:cNvPicPr>
            <a:picLocks noChangeAspect="1"/>
          </p:cNvPicPr>
          <p:nvPr/>
        </p:nvPicPr>
        <p:blipFill>
          <a:blip r:embed="rId2"/>
          <a:stretch>
            <a:fillRect/>
          </a:stretch>
        </p:blipFill>
        <p:spPr>
          <a:xfrm>
            <a:off x="2122714" y="2553540"/>
            <a:ext cx="5688796" cy="3906700"/>
          </a:xfrm>
          <a:prstGeom prst="rect">
            <a:avLst/>
          </a:prstGeom>
        </p:spPr>
      </p:pic>
    </p:spTree>
    <p:extLst>
      <p:ext uri="{BB962C8B-B14F-4D97-AF65-F5344CB8AC3E}">
        <p14:creationId xmlns:p14="http://schemas.microsoft.com/office/powerpoint/2010/main" val="1443481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902990"/>
            <a:ext cx="7851409" cy="518025"/>
          </a:xfrm>
        </p:spPr>
        <p:txBody>
          <a:bodyPr/>
          <a:lstStyle/>
          <a:p>
            <a:r>
              <a:rPr lang="en-GB" sz="4400" dirty="0">
                <a:solidFill>
                  <a:schemeClr val="tx2"/>
                </a:solidFill>
              </a:rPr>
              <a:t>Introduction</a:t>
            </a:r>
          </a:p>
        </p:txBody>
      </p:sp>
      <p:sp>
        <p:nvSpPr>
          <p:cNvPr id="3" name="Text Placeholder 2"/>
          <p:cNvSpPr>
            <a:spLocks noGrp="1"/>
          </p:cNvSpPr>
          <p:nvPr>
            <p:ph type="body" sz="quarter" idx="13"/>
          </p:nvPr>
        </p:nvSpPr>
        <p:spPr>
          <a:xfrm>
            <a:off x="635001" y="1666866"/>
            <a:ext cx="7872413" cy="3600450"/>
          </a:xfrm>
        </p:spPr>
        <p:txBody>
          <a:bodyPr/>
          <a:lstStyle/>
          <a:p>
            <a:pPr marL="457200" lvl="0" indent="-457200">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Understanding biomechanics of hip and knee is crucial to enable surgical preservation/restoration of functional anatomy</a:t>
            </a:r>
          </a:p>
          <a:p>
            <a:pPr marL="457200" lvl="0" indent="-457200">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Longevity of prostheses likely to compromised if normal biomechanics not preserved</a:t>
            </a:r>
          </a:p>
          <a:p>
            <a:pPr marL="457200" lvl="0" indent="-457200">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Free body diagrams frequently asked in basic science viva</a:t>
            </a:r>
          </a:p>
          <a:p>
            <a:pPr marL="457200" lvl="0" indent="-457200">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Principles of how to do THR/TKR also commonly comes up</a:t>
            </a:r>
          </a:p>
          <a:p>
            <a:pPr marL="457200" lvl="0" indent="-457200">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Level required is generalist not revision specialist</a:t>
            </a:r>
          </a:p>
          <a:p>
            <a:endParaRPr lang="en-GB" dirty="0"/>
          </a:p>
        </p:txBody>
      </p:sp>
    </p:spTree>
    <p:extLst>
      <p:ext uri="{BB962C8B-B14F-4D97-AF65-F5344CB8AC3E}">
        <p14:creationId xmlns:p14="http://schemas.microsoft.com/office/powerpoint/2010/main" val="3999773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22714" y="2533062"/>
            <a:ext cx="5688796" cy="3927177"/>
          </a:xfrm>
          <a:prstGeom prst="rect">
            <a:avLst/>
          </a:prstGeom>
        </p:spPr>
      </p:pic>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Effect of head/neck ratio</a:t>
            </a:r>
            <a:br>
              <a:rPr lang="en-GB" sz="4400" dirty="0">
                <a:solidFill>
                  <a:schemeClr val="tx2"/>
                </a:solidFill>
              </a:rPr>
            </a:br>
            <a:r>
              <a:rPr lang="en-GB" sz="4400" dirty="0">
                <a:solidFill>
                  <a:schemeClr val="tx2"/>
                </a:solidFill>
              </a:rPr>
              <a:t>on 1º arc range</a:t>
            </a:r>
          </a:p>
        </p:txBody>
      </p:sp>
    </p:spTree>
    <p:extLst>
      <p:ext uri="{BB962C8B-B14F-4D97-AF65-F5344CB8AC3E}">
        <p14:creationId xmlns:p14="http://schemas.microsoft.com/office/powerpoint/2010/main" val="980423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Head excursion</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Excursion or ‘jump’ distance = how far head must travel from full seating to dislocation    (½ x head diameter)</a:t>
            </a:r>
          </a:p>
          <a:p>
            <a:pPr marL="342900" lvl="0" indent="-342900">
              <a:spcBef>
                <a:spcPct val="20000"/>
              </a:spcBef>
              <a:spcAft>
                <a:spcPct val="0"/>
              </a:spcAft>
              <a:buFont typeface="Arial" charset="0"/>
              <a:buChar char="•"/>
            </a:pPr>
            <a:r>
              <a:rPr lang="en-GB" altLang="en-US" sz="3200" dirty="0" err="1">
                <a:solidFill>
                  <a:prstClr val="black"/>
                </a:solidFill>
                <a:latin typeface="Calibri"/>
              </a:rPr>
              <a:t>Charnley’s</a:t>
            </a:r>
            <a:r>
              <a:rPr lang="en-GB" altLang="en-US" sz="3200" dirty="0">
                <a:solidFill>
                  <a:prstClr val="black"/>
                </a:solidFill>
                <a:latin typeface="Calibri"/>
              </a:rPr>
              <a:t> 22mm head would only have to travel 11mm to dislocate</a:t>
            </a:r>
          </a:p>
          <a:p>
            <a:pPr marL="342900" lvl="0" indent="-342900">
              <a:spcBef>
                <a:spcPct val="20000"/>
              </a:spcBef>
              <a:spcAft>
                <a:spcPct val="0"/>
              </a:spcAft>
              <a:buFont typeface="Arial" charset="0"/>
              <a:buChar char="•"/>
            </a:pPr>
            <a:r>
              <a:rPr lang="en-GB" altLang="en-US" sz="3200" dirty="0">
                <a:solidFill>
                  <a:prstClr val="black"/>
                </a:solidFill>
                <a:latin typeface="Calibri"/>
              </a:rPr>
              <a:t>A modern 36mm head has to travel 18mm</a:t>
            </a:r>
          </a:p>
          <a:p>
            <a:pPr marL="342900" lvl="0" indent="-342900">
              <a:spcBef>
                <a:spcPct val="20000"/>
              </a:spcBef>
              <a:spcAft>
                <a:spcPct val="0"/>
              </a:spcAft>
              <a:buFont typeface="Arial" charset="0"/>
              <a:buChar char="•"/>
            </a:pPr>
            <a:r>
              <a:rPr lang="en-GB" altLang="en-US" sz="3200" dirty="0">
                <a:solidFill>
                  <a:prstClr val="black"/>
                </a:solidFill>
                <a:latin typeface="Calibri"/>
              </a:rPr>
              <a:t>(Note though some issues with larger heads esp. increased volumetric wear)</a:t>
            </a:r>
          </a:p>
          <a:p>
            <a:endParaRPr lang="en-GB" dirty="0"/>
          </a:p>
        </p:txBody>
      </p:sp>
    </p:spTree>
    <p:extLst>
      <p:ext uri="{BB962C8B-B14F-4D97-AF65-F5344CB8AC3E}">
        <p14:creationId xmlns:p14="http://schemas.microsoft.com/office/powerpoint/2010/main" val="3496040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Head size therefore influences</a:t>
            </a:r>
            <a:br>
              <a:rPr lang="en-GB" sz="4400" dirty="0">
                <a:solidFill>
                  <a:schemeClr val="tx2"/>
                </a:solidFill>
              </a:rPr>
            </a:br>
            <a:r>
              <a:rPr lang="en-GB" sz="4400" dirty="0">
                <a:solidFill>
                  <a:schemeClr val="tx2"/>
                </a:solidFill>
              </a:rPr>
              <a:t>stability through two</a:t>
            </a:r>
            <a:br>
              <a:rPr lang="en-GB" sz="4400" dirty="0">
                <a:solidFill>
                  <a:schemeClr val="tx2"/>
                </a:solidFill>
              </a:rPr>
            </a:br>
            <a:r>
              <a:rPr lang="en-GB" sz="4400" dirty="0">
                <a:solidFill>
                  <a:schemeClr val="tx2"/>
                </a:solidFill>
              </a:rPr>
              <a:t>independent mechanisms</a:t>
            </a:r>
          </a:p>
        </p:txBody>
      </p:sp>
    </p:spTree>
    <p:extLst>
      <p:ext uri="{BB962C8B-B14F-4D97-AF65-F5344CB8AC3E}">
        <p14:creationId xmlns:p14="http://schemas.microsoft.com/office/powerpoint/2010/main" val="3561144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591" y="315164"/>
            <a:ext cx="7851409" cy="518025"/>
          </a:xfrm>
        </p:spPr>
        <p:txBody>
          <a:bodyPr/>
          <a:lstStyle/>
          <a:p>
            <a:r>
              <a:rPr lang="en-GB" sz="4400" dirty="0">
                <a:solidFill>
                  <a:schemeClr val="tx2"/>
                </a:solidFill>
              </a:rPr>
              <a:t>Other implant related factors</a:t>
            </a:r>
            <a:br>
              <a:rPr lang="en-GB" sz="4400" dirty="0">
                <a:solidFill>
                  <a:schemeClr val="tx2"/>
                </a:solidFill>
              </a:rPr>
            </a:br>
            <a:r>
              <a:rPr lang="en-GB" sz="4400" dirty="0">
                <a:solidFill>
                  <a:schemeClr val="tx2"/>
                </a:solidFill>
              </a:rPr>
              <a:t>affecting stability</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Hooded liners – may increase stability in a given direction but reduced 1º arc range</a:t>
            </a:r>
          </a:p>
        </p:txBody>
      </p:sp>
      <p:pic>
        <p:nvPicPr>
          <p:cNvPr id="5" name="Picture 4"/>
          <p:cNvPicPr>
            <a:picLocks noChangeAspect="1"/>
          </p:cNvPicPr>
          <p:nvPr/>
        </p:nvPicPr>
        <p:blipFill>
          <a:blip r:embed="rId2"/>
          <a:stretch>
            <a:fillRect/>
          </a:stretch>
        </p:blipFill>
        <p:spPr>
          <a:xfrm>
            <a:off x="3142457" y="3320139"/>
            <a:ext cx="2857500" cy="2143125"/>
          </a:xfrm>
          <a:prstGeom prst="rect">
            <a:avLst/>
          </a:prstGeom>
        </p:spPr>
      </p:pic>
    </p:spTree>
    <p:extLst>
      <p:ext uri="{BB962C8B-B14F-4D97-AF65-F5344CB8AC3E}">
        <p14:creationId xmlns:p14="http://schemas.microsoft.com/office/powerpoint/2010/main" val="1651951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591" y="315164"/>
            <a:ext cx="7851409" cy="518025"/>
          </a:xfrm>
        </p:spPr>
        <p:txBody>
          <a:bodyPr/>
          <a:lstStyle/>
          <a:p>
            <a:r>
              <a:rPr lang="en-GB" sz="4400" dirty="0">
                <a:solidFill>
                  <a:schemeClr val="tx2"/>
                </a:solidFill>
              </a:rPr>
              <a:t>Other implant related factors</a:t>
            </a:r>
            <a:br>
              <a:rPr lang="en-GB" sz="4400" dirty="0">
                <a:solidFill>
                  <a:schemeClr val="tx2"/>
                </a:solidFill>
              </a:rPr>
            </a:br>
            <a:r>
              <a:rPr lang="en-GB" sz="4400" dirty="0">
                <a:solidFill>
                  <a:schemeClr val="tx2"/>
                </a:solidFill>
              </a:rPr>
              <a:t>affecting stability</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Hooded liners – may increase stability in a given direction but reduced 1º arc range</a:t>
            </a:r>
          </a:p>
          <a:p>
            <a:pPr marL="342900" lvl="0" indent="-342900">
              <a:spcBef>
                <a:spcPct val="20000"/>
              </a:spcBef>
              <a:spcAft>
                <a:spcPct val="0"/>
              </a:spcAft>
              <a:buFont typeface="Arial" charset="0"/>
              <a:buChar char="•"/>
            </a:pPr>
            <a:r>
              <a:rPr lang="en-GB" altLang="en-US" sz="3200" dirty="0">
                <a:solidFill>
                  <a:prstClr val="black"/>
                </a:solidFill>
                <a:latin typeface="Calibri"/>
              </a:rPr>
              <a:t>Narrow neck taper – increases </a:t>
            </a:r>
            <a:r>
              <a:rPr lang="en-GB" altLang="en-US" sz="3200" dirty="0" err="1">
                <a:solidFill>
                  <a:prstClr val="black"/>
                </a:solidFill>
                <a:latin typeface="Calibri"/>
              </a:rPr>
              <a:t>head:neck</a:t>
            </a:r>
            <a:r>
              <a:rPr lang="en-GB" altLang="en-US" sz="3200" dirty="0">
                <a:solidFill>
                  <a:prstClr val="black"/>
                </a:solidFill>
                <a:latin typeface="Calibri"/>
              </a:rPr>
              <a:t> ratio</a:t>
            </a:r>
          </a:p>
          <a:p>
            <a:pPr marL="342900" lvl="0" indent="-342900">
              <a:spcBef>
                <a:spcPct val="20000"/>
              </a:spcBef>
              <a:spcAft>
                <a:spcPct val="0"/>
              </a:spcAft>
              <a:buFont typeface="Arial" charset="0"/>
              <a:buChar char="•"/>
            </a:pPr>
            <a:r>
              <a:rPr lang="en-GB" altLang="en-US" sz="3200" dirty="0">
                <a:solidFill>
                  <a:prstClr val="black"/>
                </a:solidFill>
                <a:latin typeface="Calibri"/>
              </a:rPr>
              <a:t>Constrained liner – used if (e.g.) severe soft tissue dysfunction; but v. limited 1º arc range causes repeated impingement with likelihood of early failure of bone-cement-implant interface</a:t>
            </a:r>
          </a:p>
        </p:txBody>
      </p:sp>
    </p:spTree>
    <p:extLst>
      <p:ext uri="{BB962C8B-B14F-4D97-AF65-F5344CB8AC3E}">
        <p14:creationId xmlns:p14="http://schemas.microsoft.com/office/powerpoint/2010/main" val="257550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Constrained liner</a:t>
            </a:r>
          </a:p>
        </p:txBody>
      </p:sp>
      <p:pic>
        <p:nvPicPr>
          <p:cNvPr id="4" name="Picture 3"/>
          <p:cNvPicPr>
            <a:picLocks noChangeAspect="1"/>
          </p:cNvPicPr>
          <p:nvPr/>
        </p:nvPicPr>
        <p:blipFill>
          <a:blip r:embed="rId2"/>
          <a:stretch>
            <a:fillRect/>
          </a:stretch>
        </p:blipFill>
        <p:spPr>
          <a:xfrm>
            <a:off x="1057218" y="1862814"/>
            <a:ext cx="7188712" cy="4276605"/>
          </a:xfrm>
          <a:prstGeom prst="rect">
            <a:avLst/>
          </a:prstGeom>
        </p:spPr>
      </p:pic>
    </p:spTree>
    <p:extLst>
      <p:ext uri="{BB962C8B-B14F-4D97-AF65-F5344CB8AC3E}">
        <p14:creationId xmlns:p14="http://schemas.microsoft.com/office/powerpoint/2010/main" val="3087981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Surgeon factors</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Component alignment</a:t>
            </a:r>
          </a:p>
          <a:p>
            <a:pPr marL="342900" lvl="0" indent="-342900">
              <a:spcBef>
                <a:spcPct val="20000"/>
              </a:spcBef>
              <a:spcAft>
                <a:spcPct val="0"/>
              </a:spcAft>
              <a:buFont typeface="Arial" charset="0"/>
              <a:buChar char="•"/>
            </a:pPr>
            <a:r>
              <a:rPr lang="en-GB" altLang="en-US" sz="3200" dirty="0">
                <a:solidFill>
                  <a:prstClr val="black"/>
                </a:solidFill>
                <a:latin typeface="Calibri"/>
              </a:rPr>
              <a:t>Soft tissue tensioning</a:t>
            </a:r>
          </a:p>
          <a:p>
            <a:pPr marL="342900" lvl="0" indent="-342900">
              <a:spcBef>
                <a:spcPct val="20000"/>
              </a:spcBef>
              <a:spcAft>
                <a:spcPct val="0"/>
              </a:spcAft>
              <a:buFont typeface="Arial" charset="0"/>
              <a:buChar char="•"/>
            </a:pPr>
            <a:r>
              <a:rPr lang="en-GB" altLang="en-US" sz="3200" dirty="0">
                <a:solidFill>
                  <a:prstClr val="black"/>
                </a:solidFill>
                <a:latin typeface="Calibri"/>
              </a:rPr>
              <a:t>Clearly choice of implant is ultimate also a surgeon factor (though often with interference from managers and others…!)</a:t>
            </a:r>
          </a:p>
          <a:p>
            <a:endParaRPr lang="en-GB" dirty="0"/>
          </a:p>
        </p:txBody>
      </p:sp>
    </p:spTree>
    <p:extLst>
      <p:ext uri="{BB962C8B-B14F-4D97-AF65-F5344CB8AC3E}">
        <p14:creationId xmlns:p14="http://schemas.microsoft.com/office/powerpoint/2010/main" val="95179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080" y="380479"/>
            <a:ext cx="7851409" cy="518025"/>
          </a:xfrm>
        </p:spPr>
        <p:txBody>
          <a:bodyPr/>
          <a:lstStyle/>
          <a:p>
            <a:r>
              <a:rPr lang="en-GB" sz="4400" dirty="0">
                <a:solidFill>
                  <a:schemeClr val="tx2"/>
                </a:solidFill>
              </a:rPr>
              <a:t>Graphical representation </a:t>
            </a:r>
            <a:br>
              <a:rPr lang="en-GB" sz="4400" dirty="0">
                <a:solidFill>
                  <a:schemeClr val="tx2"/>
                </a:solidFill>
              </a:rPr>
            </a:br>
            <a:r>
              <a:rPr lang="en-GB" sz="4400" dirty="0">
                <a:solidFill>
                  <a:schemeClr val="tx2"/>
                </a:solidFill>
              </a:rPr>
              <a:t>of alignment &amp; stability</a:t>
            </a:r>
          </a:p>
        </p:txBody>
      </p:sp>
      <p:pic>
        <p:nvPicPr>
          <p:cNvPr id="4" name="Picture 3"/>
          <p:cNvPicPr>
            <a:picLocks noChangeAspect="1"/>
          </p:cNvPicPr>
          <p:nvPr/>
        </p:nvPicPr>
        <p:blipFill>
          <a:blip r:embed="rId2"/>
          <a:stretch>
            <a:fillRect/>
          </a:stretch>
        </p:blipFill>
        <p:spPr>
          <a:xfrm>
            <a:off x="1033393" y="1796391"/>
            <a:ext cx="7273158" cy="4310246"/>
          </a:xfrm>
          <a:prstGeom prst="rect">
            <a:avLst/>
          </a:prstGeom>
        </p:spPr>
      </p:pic>
    </p:spTree>
    <p:extLst>
      <p:ext uri="{BB962C8B-B14F-4D97-AF65-F5344CB8AC3E}">
        <p14:creationId xmlns:p14="http://schemas.microsoft.com/office/powerpoint/2010/main" val="4216866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080" y="380479"/>
            <a:ext cx="7851409" cy="518025"/>
          </a:xfrm>
        </p:spPr>
        <p:txBody>
          <a:bodyPr/>
          <a:lstStyle/>
          <a:p>
            <a:r>
              <a:rPr lang="en-GB" sz="4400" dirty="0">
                <a:solidFill>
                  <a:schemeClr val="tx2"/>
                </a:solidFill>
              </a:rPr>
              <a:t>Graphical representation </a:t>
            </a:r>
            <a:br>
              <a:rPr lang="en-GB" sz="4400" dirty="0">
                <a:solidFill>
                  <a:schemeClr val="tx2"/>
                </a:solidFill>
              </a:rPr>
            </a:br>
            <a:r>
              <a:rPr lang="en-GB" sz="4400" dirty="0">
                <a:solidFill>
                  <a:schemeClr val="tx2"/>
                </a:solidFill>
              </a:rPr>
              <a:t>of alignment &amp; stability</a:t>
            </a:r>
          </a:p>
        </p:txBody>
      </p:sp>
      <p:pic>
        <p:nvPicPr>
          <p:cNvPr id="3" name="Picture 2"/>
          <p:cNvPicPr>
            <a:picLocks noChangeAspect="1"/>
          </p:cNvPicPr>
          <p:nvPr/>
        </p:nvPicPr>
        <p:blipFill>
          <a:blip r:embed="rId2"/>
          <a:stretch>
            <a:fillRect/>
          </a:stretch>
        </p:blipFill>
        <p:spPr>
          <a:xfrm>
            <a:off x="1102632" y="1843217"/>
            <a:ext cx="7200000" cy="4249280"/>
          </a:xfrm>
          <a:prstGeom prst="rect">
            <a:avLst/>
          </a:prstGeom>
        </p:spPr>
      </p:pic>
    </p:spTree>
    <p:extLst>
      <p:ext uri="{BB962C8B-B14F-4D97-AF65-F5344CB8AC3E}">
        <p14:creationId xmlns:p14="http://schemas.microsoft.com/office/powerpoint/2010/main" val="989401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‘Optimum’ positioning</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Matter of surgeon preference</a:t>
            </a:r>
          </a:p>
          <a:p>
            <a:pPr marL="342900" lvl="0" indent="-342900">
              <a:spcBef>
                <a:spcPct val="20000"/>
              </a:spcBef>
              <a:spcAft>
                <a:spcPct val="0"/>
              </a:spcAft>
              <a:buFont typeface="Arial" charset="0"/>
              <a:buChar char="•"/>
            </a:pPr>
            <a:r>
              <a:rPr lang="en-GB" altLang="en-US" sz="3200" dirty="0">
                <a:solidFill>
                  <a:prstClr val="black"/>
                </a:solidFill>
                <a:latin typeface="Calibri"/>
              </a:rPr>
              <a:t>Acetabular </a:t>
            </a:r>
            <a:r>
              <a:rPr lang="en-GB" altLang="en-US" sz="3200" dirty="0" err="1">
                <a:solidFill>
                  <a:prstClr val="black"/>
                </a:solidFill>
                <a:latin typeface="Calibri"/>
              </a:rPr>
              <a:t>anteversion</a:t>
            </a:r>
            <a:r>
              <a:rPr lang="en-GB" altLang="en-US" sz="3200" dirty="0">
                <a:solidFill>
                  <a:prstClr val="black"/>
                </a:solidFill>
                <a:latin typeface="Calibri"/>
              </a:rPr>
              <a:t> 15-30°</a:t>
            </a:r>
          </a:p>
          <a:p>
            <a:pPr marL="342900" lvl="0" indent="-342900">
              <a:spcBef>
                <a:spcPct val="20000"/>
              </a:spcBef>
              <a:spcAft>
                <a:spcPct val="0"/>
              </a:spcAft>
              <a:buFont typeface="Arial" charset="0"/>
              <a:buChar char="•"/>
            </a:pPr>
            <a:r>
              <a:rPr lang="en-GB" altLang="en-US" sz="3200" dirty="0">
                <a:solidFill>
                  <a:prstClr val="black"/>
                </a:solidFill>
                <a:latin typeface="Calibri"/>
              </a:rPr>
              <a:t>35-45°coronal tilt</a:t>
            </a:r>
          </a:p>
          <a:p>
            <a:pPr marL="342900" lvl="0" indent="-342900">
              <a:spcBef>
                <a:spcPct val="20000"/>
              </a:spcBef>
              <a:spcAft>
                <a:spcPct val="0"/>
              </a:spcAft>
              <a:buFont typeface="Arial" charset="0"/>
              <a:buChar char="•"/>
            </a:pPr>
            <a:r>
              <a:rPr lang="en-GB" altLang="en-US" sz="3200" dirty="0">
                <a:solidFill>
                  <a:prstClr val="black"/>
                </a:solidFill>
                <a:latin typeface="Calibri"/>
              </a:rPr>
              <a:t>Femoral </a:t>
            </a:r>
            <a:r>
              <a:rPr lang="en-GB" altLang="en-US" sz="3200" dirty="0" err="1">
                <a:solidFill>
                  <a:prstClr val="black"/>
                </a:solidFill>
                <a:latin typeface="Calibri"/>
              </a:rPr>
              <a:t>anteversion</a:t>
            </a:r>
            <a:r>
              <a:rPr lang="en-GB" altLang="en-US" sz="3200" dirty="0">
                <a:solidFill>
                  <a:prstClr val="black"/>
                </a:solidFill>
                <a:latin typeface="Calibri"/>
              </a:rPr>
              <a:t> 10-20° (mean≈15 in native hip)</a:t>
            </a:r>
          </a:p>
          <a:p>
            <a:pPr marL="342900" lvl="0" indent="-342900">
              <a:spcBef>
                <a:spcPct val="20000"/>
              </a:spcBef>
              <a:spcAft>
                <a:spcPct val="0"/>
              </a:spcAft>
              <a:buFont typeface="Arial" charset="0"/>
              <a:buChar char="•"/>
            </a:pPr>
            <a:r>
              <a:rPr lang="en-GB" altLang="en-US" sz="3200" dirty="0">
                <a:solidFill>
                  <a:prstClr val="black"/>
                </a:solidFill>
                <a:latin typeface="Calibri"/>
              </a:rPr>
              <a:t>Surgical approach will affect exact component positioning)</a:t>
            </a:r>
          </a:p>
          <a:p>
            <a:endParaRPr lang="en-GB" dirty="0"/>
          </a:p>
        </p:txBody>
      </p:sp>
    </p:spTree>
    <p:extLst>
      <p:ext uri="{BB962C8B-B14F-4D97-AF65-F5344CB8AC3E}">
        <p14:creationId xmlns:p14="http://schemas.microsoft.com/office/powerpoint/2010/main" val="3536202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ubtitle 1"/>
          <p:cNvSpPr>
            <a:spLocks noGrp="1"/>
          </p:cNvSpPr>
          <p:nvPr>
            <p:ph type="subTitle" idx="1"/>
          </p:nvPr>
        </p:nvSpPr>
        <p:spPr bwMode="auto">
          <a:xfrm>
            <a:off x="660563" y="3511010"/>
            <a:ext cx="5305425"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ct val="0"/>
              </a:spcBef>
            </a:pPr>
            <a:endParaRPr lang="en-US" sz="2400" dirty="0">
              <a:solidFill>
                <a:schemeClr val="bg1"/>
              </a:solidFill>
              <a:latin typeface="Arial" charset="0"/>
            </a:endParaRPr>
          </a:p>
        </p:txBody>
      </p:sp>
      <p:sp>
        <p:nvSpPr>
          <p:cNvPr id="14339" name="Title 2"/>
          <p:cNvSpPr>
            <a:spLocks noGrp="1"/>
          </p:cNvSpPr>
          <p:nvPr>
            <p:ph type="title"/>
          </p:nvPr>
        </p:nvSpPr>
        <p:spPr bwMode="auto">
          <a:xfrm>
            <a:off x="626630" y="1332778"/>
            <a:ext cx="5842000" cy="72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p>
            <a:r>
              <a:rPr lang="en-GB" sz="9600" dirty="0">
                <a:latin typeface="Arial" charset="0"/>
                <a:cs typeface="Arial" charset="0"/>
              </a:rPr>
              <a:t>1.HIP</a:t>
            </a:r>
            <a:br>
              <a:rPr lang="en-US" dirty="0">
                <a:latin typeface="Arial" charset="0"/>
                <a:cs typeface="Arial" charset="0"/>
              </a:rPr>
            </a:br>
            <a:endParaRPr lang="en-US" sz="3200" dirty="0">
              <a:latin typeface="Arial" charset="0"/>
              <a:cs typeface="Arial" charset="0"/>
            </a:endParaRPr>
          </a:p>
        </p:txBody>
      </p:sp>
    </p:spTree>
    <p:extLst>
      <p:ext uri="{BB962C8B-B14F-4D97-AF65-F5344CB8AC3E}">
        <p14:creationId xmlns:p14="http://schemas.microsoft.com/office/powerpoint/2010/main" val="2848672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Soft tissue tensioning</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Offset is key determinant due to effect on abductor function</a:t>
            </a:r>
          </a:p>
          <a:p>
            <a:pPr marL="342900" lvl="0" indent="-342900">
              <a:spcBef>
                <a:spcPct val="20000"/>
              </a:spcBef>
              <a:spcAft>
                <a:spcPct val="0"/>
              </a:spcAft>
              <a:buFont typeface="Arial" charset="0"/>
              <a:buChar char="•"/>
            </a:pPr>
            <a:r>
              <a:rPr lang="en-GB" altLang="en-US" sz="3200" dirty="0">
                <a:solidFill>
                  <a:prstClr val="black"/>
                </a:solidFill>
                <a:latin typeface="Calibri"/>
              </a:rPr>
              <a:t>Low offset results in poor abductor function and reduced stability</a:t>
            </a:r>
          </a:p>
          <a:p>
            <a:pPr marL="342900" lvl="0" indent="-342900">
              <a:spcBef>
                <a:spcPct val="20000"/>
              </a:spcBef>
              <a:spcAft>
                <a:spcPct val="0"/>
              </a:spcAft>
              <a:buFont typeface="Arial" charset="0"/>
              <a:buChar char="•"/>
            </a:pPr>
            <a:r>
              <a:rPr lang="en-GB" altLang="en-US" sz="3200" dirty="0">
                <a:solidFill>
                  <a:prstClr val="black"/>
                </a:solidFill>
                <a:latin typeface="Calibri"/>
              </a:rPr>
              <a:t>Can also result in trochanteric impingement with resultant dislocation</a:t>
            </a:r>
          </a:p>
          <a:p>
            <a:endParaRPr lang="en-GB" dirty="0"/>
          </a:p>
        </p:txBody>
      </p:sp>
    </p:spTree>
    <p:extLst>
      <p:ext uri="{BB962C8B-B14F-4D97-AF65-F5344CB8AC3E}">
        <p14:creationId xmlns:p14="http://schemas.microsoft.com/office/powerpoint/2010/main" val="2008806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Soft tissue tensioning</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Broad guideline might be 37.5mm in ♀ and 44mm in ♂</a:t>
            </a:r>
          </a:p>
          <a:p>
            <a:pPr marL="342900" lvl="0" indent="-342900">
              <a:spcBef>
                <a:spcPct val="20000"/>
              </a:spcBef>
              <a:spcAft>
                <a:spcPct val="0"/>
              </a:spcAft>
              <a:buFont typeface="Arial" charset="0"/>
              <a:buChar char="•"/>
            </a:pPr>
            <a:r>
              <a:rPr lang="en-GB" altLang="en-US" sz="3200" dirty="0">
                <a:solidFill>
                  <a:prstClr val="black"/>
                </a:solidFill>
                <a:latin typeface="Calibri"/>
              </a:rPr>
              <a:t>Best option is to restore preoperative anatomy (</a:t>
            </a:r>
            <a:r>
              <a:rPr lang="en-GB" altLang="en-US" sz="3200" dirty="0" err="1">
                <a:solidFill>
                  <a:prstClr val="black"/>
                </a:solidFill>
                <a:latin typeface="Calibri"/>
              </a:rPr>
              <a:t>eg</a:t>
            </a:r>
            <a:r>
              <a:rPr lang="en-GB" altLang="en-US" sz="3200" dirty="0">
                <a:solidFill>
                  <a:prstClr val="black"/>
                </a:solidFill>
                <a:latin typeface="Calibri"/>
              </a:rPr>
              <a:t>. pre-op. templating)</a:t>
            </a:r>
          </a:p>
          <a:p>
            <a:pPr marL="342900" lvl="0" indent="-342900">
              <a:spcBef>
                <a:spcPct val="20000"/>
              </a:spcBef>
              <a:spcAft>
                <a:spcPct val="0"/>
              </a:spcAft>
              <a:buFont typeface="Arial" charset="0"/>
              <a:buChar char="•"/>
            </a:pPr>
            <a:r>
              <a:rPr lang="en-GB" altLang="en-US" sz="3200" dirty="0">
                <a:solidFill>
                  <a:prstClr val="black"/>
                </a:solidFill>
                <a:latin typeface="Calibri"/>
              </a:rPr>
              <a:t>Note that increasing offset/neck length may come at expense of higher stress transfer at component tip, and greater strain on the medial cement mantle</a:t>
            </a:r>
          </a:p>
          <a:p>
            <a:endParaRPr lang="en-GB" dirty="0"/>
          </a:p>
        </p:txBody>
      </p:sp>
    </p:spTree>
    <p:extLst>
      <p:ext uri="{BB962C8B-B14F-4D97-AF65-F5344CB8AC3E}">
        <p14:creationId xmlns:p14="http://schemas.microsoft.com/office/powerpoint/2010/main" val="2370596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080" y="380479"/>
            <a:ext cx="7851409" cy="518025"/>
          </a:xfrm>
        </p:spPr>
        <p:txBody>
          <a:bodyPr/>
          <a:lstStyle/>
          <a:p>
            <a:r>
              <a:rPr lang="en-GB" sz="4400" dirty="0">
                <a:solidFill>
                  <a:schemeClr val="tx2"/>
                </a:solidFill>
              </a:rPr>
              <a:t>Offset, neck angle &amp; neck</a:t>
            </a:r>
            <a:br>
              <a:rPr lang="en-GB" sz="4400" dirty="0">
                <a:solidFill>
                  <a:schemeClr val="tx2"/>
                </a:solidFill>
              </a:rPr>
            </a:br>
            <a:r>
              <a:rPr lang="en-GB" sz="4400" dirty="0">
                <a:solidFill>
                  <a:schemeClr val="tx2"/>
                </a:solidFill>
              </a:rPr>
              <a:t>length are interrelated</a:t>
            </a:r>
          </a:p>
        </p:txBody>
      </p:sp>
      <p:pic>
        <p:nvPicPr>
          <p:cNvPr id="4" name="Picture 3"/>
          <p:cNvPicPr>
            <a:picLocks noChangeAspect="1"/>
          </p:cNvPicPr>
          <p:nvPr/>
        </p:nvPicPr>
        <p:blipFill rotWithShape="1">
          <a:blip r:embed="rId2"/>
          <a:srcRect l="8888" t="25718" r="3042" b="11707"/>
          <a:stretch/>
        </p:blipFill>
        <p:spPr>
          <a:xfrm>
            <a:off x="1028700" y="1910449"/>
            <a:ext cx="7445829" cy="3967841"/>
          </a:xfrm>
          <a:prstGeom prst="rect">
            <a:avLst/>
          </a:prstGeom>
        </p:spPr>
      </p:pic>
    </p:spTree>
    <p:extLst>
      <p:ext uri="{BB962C8B-B14F-4D97-AF65-F5344CB8AC3E}">
        <p14:creationId xmlns:p14="http://schemas.microsoft.com/office/powerpoint/2010/main" val="907750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Choice of surgical approach</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Each has potential pro &amp; cons</a:t>
            </a:r>
          </a:p>
          <a:p>
            <a:pPr marL="342900" lvl="0" indent="-342900">
              <a:spcBef>
                <a:spcPct val="20000"/>
              </a:spcBef>
              <a:spcAft>
                <a:spcPct val="0"/>
              </a:spcAft>
              <a:buFont typeface="Arial" charset="0"/>
              <a:buChar char="•"/>
            </a:pPr>
            <a:r>
              <a:rPr lang="en-GB" altLang="en-US" sz="3200" dirty="0">
                <a:solidFill>
                  <a:prstClr val="black"/>
                </a:solidFill>
                <a:latin typeface="Calibri"/>
              </a:rPr>
              <a:t>Posterior approach popular amongst hip surgeons but criticised because of concerns over dislocation and sciatic nerve injury</a:t>
            </a:r>
          </a:p>
          <a:p>
            <a:pPr marL="342900" lvl="0" indent="-342900">
              <a:spcBef>
                <a:spcPct val="20000"/>
              </a:spcBef>
              <a:spcAft>
                <a:spcPct val="0"/>
              </a:spcAft>
              <a:buFont typeface="Arial" charset="0"/>
              <a:buChar char="•"/>
            </a:pPr>
            <a:r>
              <a:rPr lang="en-GB" altLang="en-US" sz="3200" dirty="0">
                <a:solidFill>
                  <a:prstClr val="black"/>
                </a:solidFill>
                <a:latin typeface="Calibri"/>
              </a:rPr>
              <a:t>Both avoidable with accurate surgical technique</a:t>
            </a:r>
            <a:endParaRPr lang="en-GB" dirty="0"/>
          </a:p>
        </p:txBody>
      </p:sp>
    </p:spTree>
    <p:extLst>
      <p:ext uri="{BB962C8B-B14F-4D97-AF65-F5344CB8AC3E}">
        <p14:creationId xmlns:p14="http://schemas.microsoft.com/office/powerpoint/2010/main" val="28218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Choice of surgical approach</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Direct lateral (with trochanteric osteotomy), Watson-Jones, modified </a:t>
            </a:r>
            <a:r>
              <a:rPr lang="en-GB" altLang="en-US" sz="3200" dirty="0" err="1">
                <a:solidFill>
                  <a:prstClr val="black"/>
                </a:solidFill>
                <a:latin typeface="Calibri"/>
              </a:rPr>
              <a:t>Hardinge</a:t>
            </a:r>
            <a:r>
              <a:rPr lang="en-GB" altLang="en-US" sz="3200" dirty="0">
                <a:solidFill>
                  <a:prstClr val="black"/>
                </a:solidFill>
                <a:latin typeface="Calibri"/>
              </a:rPr>
              <a:t> approach all run risk of damaging/</a:t>
            </a:r>
            <a:r>
              <a:rPr lang="en-GB" altLang="en-US" sz="3200" dirty="0" err="1">
                <a:solidFill>
                  <a:prstClr val="black"/>
                </a:solidFill>
                <a:latin typeface="Calibri"/>
              </a:rPr>
              <a:t>defunctioning</a:t>
            </a:r>
            <a:r>
              <a:rPr lang="en-GB" altLang="en-US" sz="3200" dirty="0">
                <a:solidFill>
                  <a:prstClr val="black"/>
                </a:solidFill>
                <a:latin typeface="Calibri"/>
              </a:rPr>
              <a:t> abductor complex</a:t>
            </a:r>
          </a:p>
          <a:p>
            <a:pPr marL="342900" lvl="0" indent="-342900">
              <a:spcBef>
                <a:spcPct val="20000"/>
              </a:spcBef>
              <a:spcAft>
                <a:spcPct val="0"/>
              </a:spcAft>
              <a:buFont typeface="Arial" charset="0"/>
              <a:buChar char="•"/>
            </a:pPr>
            <a:r>
              <a:rPr lang="en-GB" altLang="en-US" sz="3200" dirty="0">
                <a:solidFill>
                  <a:prstClr val="black"/>
                </a:solidFill>
                <a:latin typeface="Calibri"/>
              </a:rPr>
              <a:t>Anterior gaining popularity – but long learning curve, only demonstrable benefit to date is mildly better function at 6 weeks (plus ability to screen intraoperatively)</a:t>
            </a:r>
          </a:p>
          <a:p>
            <a:endParaRPr lang="en-GB" dirty="0"/>
          </a:p>
        </p:txBody>
      </p:sp>
    </p:spTree>
    <p:extLst>
      <p:ext uri="{BB962C8B-B14F-4D97-AF65-F5344CB8AC3E}">
        <p14:creationId xmlns:p14="http://schemas.microsoft.com/office/powerpoint/2010/main" val="1642510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Choice of surgical approach</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Need to be able to describe all common approaches in both general adult and basic science viva</a:t>
            </a:r>
          </a:p>
          <a:p>
            <a:pPr marL="342900" lvl="0" indent="-342900">
              <a:spcBef>
                <a:spcPct val="20000"/>
              </a:spcBef>
              <a:spcAft>
                <a:spcPct val="0"/>
              </a:spcAft>
              <a:buFont typeface="Arial" charset="0"/>
              <a:buChar char="•"/>
            </a:pPr>
            <a:r>
              <a:rPr lang="en-GB" altLang="en-US" sz="3200" dirty="0">
                <a:solidFill>
                  <a:prstClr val="black"/>
                </a:solidFill>
                <a:latin typeface="Calibri"/>
              </a:rPr>
              <a:t>If you can give ‘tips’ it gives the impression you have actually done it, not just learnt from book</a:t>
            </a:r>
          </a:p>
          <a:p>
            <a:pPr marL="342900" lvl="0" indent="-342900">
              <a:spcBef>
                <a:spcPct val="20000"/>
              </a:spcBef>
              <a:spcAft>
                <a:spcPct val="0"/>
              </a:spcAft>
              <a:buFont typeface="Arial" charset="0"/>
              <a:buChar char="•"/>
            </a:pPr>
            <a:r>
              <a:rPr lang="en-GB" altLang="en-US" sz="3200" dirty="0">
                <a:solidFill>
                  <a:prstClr val="black"/>
                </a:solidFill>
                <a:latin typeface="Calibri"/>
              </a:rPr>
              <a:t>E.g. ‘I would then ask my assistant to internally rotate the leg’</a:t>
            </a:r>
            <a:endParaRPr lang="en-GB" dirty="0"/>
          </a:p>
        </p:txBody>
      </p:sp>
    </p:spTree>
    <p:extLst>
      <p:ext uri="{BB962C8B-B14F-4D97-AF65-F5344CB8AC3E}">
        <p14:creationId xmlns:p14="http://schemas.microsoft.com/office/powerpoint/2010/main" val="2924187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Patient factors</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CNS dysfunction</a:t>
            </a:r>
          </a:p>
          <a:p>
            <a:pPr marL="342900" lvl="0" indent="-342900">
              <a:spcBef>
                <a:spcPct val="20000"/>
              </a:spcBef>
              <a:spcAft>
                <a:spcPct val="0"/>
              </a:spcAft>
              <a:buFont typeface="Arial" charset="0"/>
              <a:buChar char="•"/>
            </a:pPr>
            <a:r>
              <a:rPr lang="en-GB" altLang="en-US" sz="3200" dirty="0">
                <a:solidFill>
                  <a:prstClr val="black"/>
                </a:solidFill>
                <a:latin typeface="Calibri"/>
              </a:rPr>
              <a:t>Peripheral neuropathy/myopathy</a:t>
            </a:r>
          </a:p>
          <a:p>
            <a:pPr marL="342900" lvl="0" indent="-342900">
              <a:spcBef>
                <a:spcPct val="20000"/>
              </a:spcBef>
              <a:spcAft>
                <a:spcPct val="0"/>
              </a:spcAft>
              <a:buFont typeface="Arial" charset="0"/>
              <a:buChar char="•"/>
            </a:pPr>
            <a:r>
              <a:rPr lang="en-GB" altLang="en-US" sz="3200" dirty="0">
                <a:solidFill>
                  <a:prstClr val="black"/>
                </a:solidFill>
                <a:latin typeface="Calibri"/>
              </a:rPr>
              <a:t>High BMI</a:t>
            </a:r>
          </a:p>
          <a:p>
            <a:pPr marL="342900" lvl="0" indent="-342900">
              <a:spcBef>
                <a:spcPct val="20000"/>
              </a:spcBef>
              <a:spcAft>
                <a:spcPct val="0"/>
              </a:spcAft>
              <a:buFont typeface="Arial" charset="0"/>
              <a:buChar char="•"/>
            </a:pPr>
            <a:r>
              <a:rPr lang="en-GB" altLang="en-US" sz="3200" dirty="0">
                <a:solidFill>
                  <a:prstClr val="black"/>
                </a:solidFill>
                <a:latin typeface="Calibri"/>
              </a:rPr>
              <a:t>Poor compliance with post-op. instructions (although hip precautions shown to confer slower rehabilitation with no reduction in dislocation)</a:t>
            </a:r>
          </a:p>
          <a:p>
            <a:endParaRPr lang="en-GB" dirty="0"/>
          </a:p>
        </p:txBody>
      </p:sp>
    </p:spTree>
    <p:extLst>
      <p:ext uri="{BB962C8B-B14F-4D97-AF65-F5344CB8AC3E}">
        <p14:creationId xmlns:p14="http://schemas.microsoft.com/office/powerpoint/2010/main" val="3873105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Fixation method</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Highly controversial and subjective – for the exam you can say whatever you like provided you can support it with some ort of evidence (esp. NJR)</a:t>
            </a:r>
          </a:p>
          <a:p>
            <a:pPr marL="342900" lvl="0" indent="-342900">
              <a:spcBef>
                <a:spcPct val="20000"/>
              </a:spcBef>
              <a:spcAft>
                <a:spcPct val="0"/>
              </a:spcAft>
              <a:buFont typeface="Arial" charset="0"/>
              <a:buChar char="•"/>
            </a:pPr>
            <a:r>
              <a:rPr lang="en-GB" altLang="en-US" sz="3200" dirty="0">
                <a:solidFill>
                  <a:prstClr val="black"/>
                </a:solidFill>
                <a:latin typeface="Calibri"/>
              </a:rPr>
              <a:t>A safe bet might be to talk about the Exeter stem</a:t>
            </a:r>
          </a:p>
          <a:p>
            <a:endParaRPr lang="en-GB" dirty="0"/>
          </a:p>
        </p:txBody>
      </p:sp>
    </p:spTree>
    <p:extLst>
      <p:ext uri="{BB962C8B-B14F-4D97-AF65-F5344CB8AC3E}">
        <p14:creationId xmlns:p14="http://schemas.microsoft.com/office/powerpoint/2010/main" val="1243418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Acetabular fixation</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Cemented component generally only an option with polyethylene</a:t>
            </a:r>
          </a:p>
          <a:p>
            <a:pPr marL="342900" lvl="0" indent="-342900">
              <a:spcBef>
                <a:spcPct val="20000"/>
              </a:spcBef>
              <a:spcAft>
                <a:spcPct val="0"/>
              </a:spcAft>
              <a:buFont typeface="Arial" charset="0"/>
              <a:buChar char="•"/>
            </a:pPr>
            <a:r>
              <a:rPr lang="en-GB" altLang="en-US" sz="3200" dirty="0">
                <a:solidFill>
                  <a:prstClr val="black"/>
                </a:solidFill>
                <a:latin typeface="Calibri"/>
              </a:rPr>
              <a:t>Strongest hold shown to be achieved with 3 large keyholes &amp; preservation of subchondral plate</a:t>
            </a:r>
          </a:p>
          <a:p>
            <a:pPr marL="342900" lvl="0" indent="-342900">
              <a:spcBef>
                <a:spcPct val="20000"/>
              </a:spcBef>
              <a:spcAft>
                <a:spcPct val="0"/>
              </a:spcAft>
              <a:buFont typeface="Arial" charset="0"/>
              <a:buChar char="•"/>
            </a:pPr>
            <a:r>
              <a:rPr lang="en-GB" altLang="en-US" sz="3200" dirty="0">
                <a:solidFill>
                  <a:prstClr val="black"/>
                </a:solidFill>
                <a:latin typeface="Calibri"/>
              </a:rPr>
              <a:t>Variety of designs but must not be at expense of mantle; flange gives best longevity</a:t>
            </a:r>
          </a:p>
        </p:txBody>
      </p:sp>
    </p:spTree>
    <p:extLst>
      <p:ext uri="{BB962C8B-B14F-4D97-AF65-F5344CB8AC3E}">
        <p14:creationId xmlns:p14="http://schemas.microsoft.com/office/powerpoint/2010/main" val="1949858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Acetabular fixation</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Uncemented may be press-fit (hoop stresses) or line-to-line</a:t>
            </a:r>
          </a:p>
          <a:p>
            <a:pPr marL="342900" lvl="0" indent="-342900">
              <a:spcBef>
                <a:spcPct val="20000"/>
              </a:spcBef>
              <a:spcAft>
                <a:spcPct val="0"/>
              </a:spcAft>
              <a:buFont typeface="Arial" charset="0"/>
              <a:buChar char="•"/>
            </a:pPr>
            <a:r>
              <a:rPr lang="en-GB" altLang="en-US" sz="3200" dirty="0">
                <a:solidFill>
                  <a:prstClr val="black"/>
                </a:solidFill>
                <a:latin typeface="Calibri"/>
              </a:rPr>
              <a:t>Some are ‘peripherally expanded’ requiring over-reaming (e.g. </a:t>
            </a:r>
            <a:r>
              <a:rPr lang="en-GB" altLang="en-US" sz="3200" i="1" dirty="0">
                <a:solidFill>
                  <a:prstClr val="black"/>
                </a:solidFill>
                <a:latin typeface="Calibri"/>
              </a:rPr>
              <a:t>Trident</a:t>
            </a:r>
            <a:r>
              <a:rPr lang="en-GB" altLang="en-US" sz="3200" dirty="0">
                <a:solidFill>
                  <a:prstClr val="black"/>
                </a:solidFill>
                <a:latin typeface="Calibri"/>
              </a:rPr>
              <a:t>) </a:t>
            </a:r>
          </a:p>
          <a:p>
            <a:pPr marL="342900" lvl="0" indent="-342900">
              <a:spcBef>
                <a:spcPct val="20000"/>
              </a:spcBef>
              <a:spcAft>
                <a:spcPct val="0"/>
              </a:spcAft>
              <a:buFont typeface="Arial" charset="0"/>
              <a:buChar char="•"/>
            </a:pPr>
            <a:r>
              <a:rPr lang="en-GB" altLang="en-US" sz="3200" dirty="0">
                <a:solidFill>
                  <a:prstClr val="black"/>
                </a:solidFill>
                <a:latin typeface="Calibri"/>
              </a:rPr>
              <a:t>Screws – matter of surgeon preference</a:t>
            </a:r>
          </a:p>
          <a:p>
            <a:pPr marL="342900" lvl="0" indent="-342900">
              <a:spcBef>
                <a:spcPct val="20000"/>
              </a:spcBef>
              <a:spcAft>
                <a:spcPct val="0"/>
              </a:spcAft>
              <a:buFont typeface="Arial" charset="0"/>
              <a:buChar char="•"/>
            </a:pPr>
            <a:r>
              <a:rPr lang="en-GB" sz="3200" dirty="0">
                <a:solidFill>
                  <a:prstClr val="black"/>
                </a:solidFill>
                <a:latin typeface="Calibri"/>
              </a:rPr>
              <a:t>No evidence for any of these principles being superior; need to be familiar with one so you can talk about it</a:t>
            </a:r>
            <a:endParaRPr lang="en-GB" dirty="0"/>
          </a:p>
        </p:txBody>
      </p:sp>
    </p:spTree>
    <p:extLst>
      <p:ext uri="{BB962C8B-B14F-4D97-AF65-F5344CB8AC3E}">
        <p14:creationId xmlns:p14="http://schemas.microsoft.com/office/powerpoint/2010/main" val="4004290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957" y="342904"/>
            <a:ext cx="7402703" cy="1306718"/>
          </a:xfrm>
        </p:spPr>
        <p:txBody>
          <a:bodyPr/>
          <a:lstStyle/>
          <a:p>
            <a:r>
              <a:rPr lang="en-GB" sz="4400" dirty="0">
                <a:solidFill>
                  <a:schemeClr val="tx2"/>
                </a:solidFill>
              </a:rPr>
              <a:t>Expected range of motion</a:t>
            </a:r>
            <a:br>
              <a:rPr lang="en-GB" sz="4400" dirty="0">
                <a:solidFill>
                  <a:schemeClr val="tx2"/>
                </a:solidFill>
              </a:rPr>
            </a:br>
            <a:r>
              <a:rPr lang="en-GB" sz="4400" dirty="0">
                <a:solidFill>
                  <a:schemeClr val="tx2"/>
                </a:solidFill>
              </a:rPr>
              <a:t>in hip joint</a:t>
            </a:r>
          </a:p>
        </p:txBody>
      </p:sp>
      <p:pic>
        <p:nvPicPr>
          <p:cNvPr id="4" name="Picture 3"/>
          <p:cNvPicPr>
            <a:picLocks noChangeAspect="1"/>
          </p:cNvPicPr>
          <p:nvPr/>
        </p:nvPicPr>
        <p:blipFill rotWithShape="1">
          <a:blip r:embed="rId2"/>
          <a:srcRect l="-1" r="49934"/>
          <a:stretch/>
        </p:blipFill>
        <p:spPr>
          <a:xfrm>
            <a:off x="1404257" y="1862814"/>
            <a:ext cx="3293419" cy="4627265"/>
          </a:xfrm>
          <a:prstGeom prst="rect">
            <a:avLst/>
          </a:prstGeom>
        </p:spPr>
      </p:pic>
    </p:spTree>
    <p:extLst>
      <p:ext uri="{BB962C8B-B14F-4D97-AF65-F5344CB8AC3E}">
        <p14:creationId xmlns:p14="http://schemas.microsoft.com/office/powerpoint/2010/main" val="697207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Cementless femoral fixation</a:t>
            </a:r>
          </a:p>
        </p:txBody>
      </p:sp>
      <p:pic>
        <p:nvPicPr>
          <p:cNvPr id="4" name="Picture 3"/>
          <p:cNvPicPr>
            <a:picLocks noChangeAspect="1"/>
          </p:cNvPicPr>
          <p:nvPr/>
        </p:nvPicPr>
        <p:blipFill rotWithShape="1">
          <a:blip r:embed="rId2"/>
          <a:srcRect l="11433" t="27622" r="7149" b="11910"/>
          <a:stretch/>
        </p:blipFill>
        <p:spPr>
          <a:xfrm>
            <a:off x="841251" y="1812472"/>
            <a:ext cx="7504457" cy="4180114"/>
          </a:xfrm>
          <a:prstGeom prst="rect">
            <a:avLst/>
          </a:prstGeom>
        </p:spPr>
      </p:pic>
    </p:spTree>
    <p:extLst>
      <p:ext uri="{BB962C8B-B14F-4D97-AF65-F5344CB8AC3E}">
        <p14:creationId xmlns:p14="http://schemas.microsoft.com/office/powerpoint/2010/main" val="547387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Polished v. unpolished stems</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Polished taper – ‘slides down’ as cement undergoes creep (definition?)</a:t>
            </a:r>
          </a:p>
          <a:p>
            <a:pPr marL="342900" lvl="0" indent="-342900">
              <a:spcBef>
                <a:spcPct val="20000"/>
              </a:spcBef>
              <a:spcAft>
                <a:spcPct val="0"/>
              </a:spcAft>
              <a:buFont typeface="Arial" charset="0"/>
              <a:buChar char="•"/>
            </a:pPr>
            <a:r>
              <a:rPr lang="en-GB" altLang="en-US" sz="3200" dirty="0">
                <a:solidFill>
                  <a:prstClr val="black"/>
                </a:solidFill>
                <a:latin typeface="Calibri"/>
              </a:rPr>
              <a:t>Cement and bone both best at withstanding compressive forces – outstanding Exeter results</a:t>
            </a:r>
          </a:p>
        </p:txBody>
      </p:sp>
    </p:spTree>
    <p:extLst>
      <p:ext uri="{BB962C8B-B14F-4D97-AF65-F5344CB8AC3E}">
        <p14:creationId xmlns:p14="http://schemas.microsoft.com/office/powerpoint/2010/main" val="571463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Polished v. unpolished stems</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Unpolished: composite beam – all interfaces fixed, gives high shear, low compressive forces (similar to uncemented); hence poorer unpolished Exeter results</a:t>
            </a:r>
          </a:p>
          <a:p>
            <a:pPr marL="342900" lvl="0" indent="-342900">
              <a:spcBef>
                <a:spcPct val="20000"/>
              </a:spcBef>
              <a:spcAft>
                <a:spcPct val="0"/>
              </a:spcAft>
              <a:buFont typeface="Arial" charset="0"/>
              <a:buChar char="•"/>
            </a:pPr>
            <a:r>
              <a:rPr lang="en-GB" altLang="en-US" sz="3200" dirty="0">
                <a:solidFill>
                  <a:prstClr val="black"/>
                </a:solidFill>
                <a:latin typeface="Calibri"/>
              </a:rPr>
              <a:t>However, other systems (e.g. Stanmore) excellent results</a:t>
            </a:r>
          </a:p>
        </p:txBody>
      </p:sp>
    </p:spTree>
    <p:extLst>
      <p:ext uri="{BB962C8B-B14F-4D97-AF65-F5344CB8AC3E}">
        <p14:creationId xmlns:p14="http://schemas.microsoft.com/office/powerpoint/2010/main" val="1374612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Polished v. unpolished stems</a:t>
            </a:r>
          </a:p>
        </p:txBody>
      </p:sp>
      <p:pic>
        <p:nvPicPr>
          <p:cNvPr id="5" name="Picture 4"/>
          <p:cNvPicPr>
            <a:picLocks noChangeAspect="1"/>
          </p:cNvPicPr>
          <p:nvPr/>
        </p:nvPicPr>
        <p:blipFill rotWithShape="1">
          <a:blip r:embed="rId2"/>
          <a:srcRect l="14487" t="2319" r="32493" b="5125"/>
          <a:stretch/>
        </p:blipFill>
        <p:spPr>
          <a:xfrm rot="21150438">
            <a:off x="727953" y="2364007"/>
            <a:ext cx="2801401" cy="3667769"/>
          </a:xfrm>
          <a:prstGeom prst="rect">
            <a:avLst/>
          </a:prstGeom>
        </p:spPr>
      </p:pic>
      <p:pic>
        <p:nvPicPr>
          <p:cNvPr id="7" name="Picture 6"/>
          <p:cNvPicPr>
            <a:picLocks noChangeAspect="1"/>
          </p:cNvPicPr>
          <p:nvPr/>
        </p:nvPicPr>
        <p:blipFill rotWithShape="1">
          <a:blip r:embed="rId3"/>
          <a:srcRect t="12043" r="55528"/>
          <a:stretch/>
        </p:blipFill>
        <p:spPr>
          <a:xfrm>
            <a:off x="4084652" y="1702964"/>
            <a:ext cx="2693653" cy="4373679"/>
          </a:xfrm>
          <a:prstGeom prst="rect">
            <a:avLst/>
          </a:prstGeom>
        </p:spPr>
      </p:pic>
    </p:spTree>
    <p:extLst>
      <p:ext uri="{BB962C8B-B14F-4D97-AF65-F5344CB8AC3E}">
        <p14:creationId xmlns:p14="http://schemas.microsoft.com/office/powerpoint/2010/main" val="1986549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Polished v. unpolished stems</a:t>
            </a:r>
          </a:p>
        </p:txBody>
      </p:sp>
      <p:pic>
        <p:nvPicPr>
          <p:cNvPr id="5" name="Picture 4"/>
          <p:cNvPicPr>
            <a:picLocks noChangeAspect="1"/>
          </p:cNvPicPr>
          <p:nvPr/>
        </p:nvPicPr>
        <p:blipFill>
          <a:blip r:embed="rId2"/>
          <a:stretch>
            <a:fillRect/>
          </a:stretch>
        </p:blipFill>
        <p:spPr>
          <a:xfrm rot="3651009">
            <a:off x="1302692" y="2117781"/>
            <a:ext cx="3594598" cy="3576624"/>
          </a:xfrm>
          <a:prstGeom prst="rect">
            <a:avLst/>
          </a:prstGeom>
        </p:spPr>
      </p:pic>
      <p:pic>
        <p:nvPicPr>
          <p:cNvPr id="7" name="Picture 6"/>
          <p:cNvPicPr>
            <a:picLocks noChangeAspect="1"/>
          </p:cNvPicPr>
          <p:nvPr/>
        </p:nvPicPr>
        <p:blipFill rotWithShape="1">
          <a:blip r:embed="rId3"/>
          <a:srcRect r="54062" b="10843"/>
          <a:stretch/>
        </p:blipFill>
        <p:spPr>
          <a:xfrm>
            <a:off x="4339219" y="2063593"/>
            <a:ext cx="2715922" cy="4264928"/>
          </a:xfrm>
          <a:prstGeom prst="rect">
            <a:avLst/>
          </a:prstGeom>
        </p:spPr>
      </p:pic>
    </p:spTree>
    <p:extLst>
      <p:ext uri="{BB962C8B-B14F-4D97-AF65-F5344CB8AC3E}">
        <p14:creationId xmlns:p14="http://schemas.microsoft.com/office/powerpoint/2010/main" val="28288266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Stress shielding</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Loss of bone density in prox. femur</a:t>
            </a:r>
          </a:p>
          <a:p>
            <a:pPr marL="342900" lvl="0" indent="-342900">
              <a:spcBef>
                <a:spcPct val="20000"/>
              </a:spcBef>
              <a:spcAft>
                <a:spcPct val="0"/>
              </a:spcAft>
              <a:buFont typeface="Arial" charset="0"/>
              <a:buChar char="•"/>
            </a:pPr>
            <a:r>
              <a:rPr lang="en-GB" altLang="en-US" sz="3200" dirty="0">
                <a:solidFill>
                  <a:prstClr val="black"/>
                </a:solidFill>
                <a:latin typeface="Calibri"/>
              </a:rPr>
              <a:t>Stem stiffness single biggest determinant</a:t>
            </a:r>
          </a:p>
          <a:p>
            <a:pPr marL="342900" lvl="0" indent="-342900">
              <a:spcBef>
                <a:spcPct val="20000"/>
              </a:spcBef>
              <a:spcAft>
                <a:spcPct val="0"/>
              </a:spcAft>
              <a:buFont typeface="Arial" charset="0"/>
              <a:buChar char="•"/>
            </a:pPr>
            <a:r>
              <a:rPr lang="en-GB" altLang="en-US" sz="3200" dirty="0">
                <a:solidFill>
                  <a:prstClr val="black"/>
                </a:solidFill>
                <a:latin typeface="Calibri"/>
              </a:rPr>
              <a:t>A product of implant size, design and material</a:t>
            </a:r>
          </a:p>
          <a:p>
            <a:pPr marL="342900" lvl="0" indent="-342900">
              <a:spcBef>
                <a:spcPct val="20000"/>
              </a:spcBef>
              <a:spcAft>
                <a:spcPct val="0"/>
              </a:spcAft>
              <a:buFont typeface="Arial" charset="0"/>
              <a:buChar char="•"/>
            </a:pPr>
            <a:r>
              <a:rPr lang="en-GB" altLang="en-US" sz="3200" dirty="0">
                <a:solidFill>
                  <a:prstClr val="black"/>
                </a:solidFill>
                <a:latin typeface="Calibri"/>
              </a:rPr>
              <a:t>Partially reducible by limiting porous coating to proximal section of stem only</a:t>
            </a:r>
          </a:p>
        </p:txBody>
      </p:sp>
    </p:spTree>
    <p:extLst>
      <p:ext uri="{BB962C8B-B14F-4D97-AF65-F5344CB8AC3E}">
        <p14:creationId xmlns:p14="http://schemas.microsoft.com/office/powerpoint/2010/main" val="3235052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t="1473" r="72805" b="-1"/>
          <a:stretch/>
        </p:blipFill>
        <p:spPr>
          <a:xfrm>
            <a:off x="2643942" y="282011"/>
            <a:ext cx="3030466" cy="6287015"/>
          </a:xfrm>
          <a:prstGeom prst="rect">
            <a:avLst/>
          </a:prstGeom>
        </p:spPr>
      </p:pic>
      <p:sp>
        <p:nvSpPr>
          <p:cNvPr id="11" name="Title 10"/>
          <p:cNvSpPr>
            <a:spLocks noGrp="1"/>
          </p:cNvSpPr>
          <p:nvPr>
            <p:ph type="title"/>
          </p:nvPr>
        </p:nvSpPr>
        <p:spPr/>
        <p:txBody>
          <a:bodyPr/>
          <a:lstStyle/>
          <a:p>
            <a:endParaRPr lang="en-GB" dirty="0"/>
          </a:p>
        </p:txBody>
      </p:sp>
    </p:spTree>
    <p:extLst>
      <p:ext uri="{BB962C8B-B14F-4D97-AF65-F5344CB8AC3E}">
        <p14:creationId xmlns:p14="http://schemas.microsoft.com/office/powerpoint/2010/main" val="957643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Stress shielding</a:t>
            </a:r>
          </a:p>
        </p:txBody>
      </p:sp>
      <p:sp>
        <p:nvSpPr>
          <p:cNvPr id="3" name="Text Placeholder 2"/>
          <p:cNvSpPr>
            <a:spLocks noGrp="1"/>
          </p:cNvSpPr>
          <p:nvPr>
            <p:ph type="body" sz="quarter" idx="13"/>
          </p:nvPr>
        </p:nvSpPr>
        <p:spPr>
          <a:xfrm>
            <a:off x="635001" y="18628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Less common but still possible with cemented stems</a:t>
            </a:r>
          </a:p>
          <a:p>
            <a:pPr marL="342900" lvl="0" indent="-342900">
              <a:spcBef>
                <a:spcPct val="20000"/>
              </a:spcBef>
              <a:spcAft>
                <a:spcPct val="0"/>
              </a:spcAft>
              <a:buFont typeface="Arial" charset="0"/>
              <a:buChar char="•"/>
            </a:pPr>
            <a:r>
              <a:rPr lang="en-GB" altLang="en-US" sz="3200" dirty="0">
                <a:solidFill>
                  <a:prstClr val="black"/>
                </a:solidFill>
                <a:latin typeface="Calibri"/>
              </a:rPr>
              <a:t>Not shown to affect survival but can cause  problems with subsequent revision THR </a:t>
            </a:r>
          </a:p>
        </p:txBody>
      </p:sp>
    </p:spTree>
    <p:extLst>
      <p:ext uri="{BB962C8B-B14F-4D97-AF65-F5344CB8AC3E}">
        <p14:creationId xmlns:p14="http://schemas.microsoft.com/office/powerpoint/2010/main" val="4104436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886" y="568114"/>
            <a:ext cx="7851409" cy="518025"/>
          </a:xfrm>
        </p:spPr>
        <p:txBody>
          <a:bodyPr/>
          <a:lstStyle/>
          <a:p>
            <a:r>
              <a:rPr lang="en-GB" sz="4400" dirty="0">
                <a:solidFill>
                  <a:schemeClr val="tx2"/>
                </a:solidFill>
              </a:rPr>
              <a:t>To summarise:</a:t>
            </a:r>
          </a:p>
        </p:txBody>
      </p:sp>
      <p:sp>
        <p:nvSpPr>
          <p:cNvPr id="3" name="Text Placeholder 2"/>
          <p:cNvSpPr>
            <a:spLocks noGrp="1"/>
          </p:cNvSpPr>
          <p:nvPr>
            <p:ph type="body" sz="quarter" idx="13"/>
          </p:nvPr>
        </p:nvSpPr>
        <p:spPr>
          <a:xfrm>
            <a:off x="618959" y="1558014"/>
            <a:ext cx="7872413" cy="3600450"/>
          </a:xfrm>
        </p:spPr>
        <p:txBody>
          <a:bodyPr/>
          <a:lstStyle/>
          <a:p>
            <a:pPr marL="342900" lvl="0" indent="-342900">
              <a:spcBef>
                <a:spcPct val="20000"/>
              </a:spcBef>
              <a:spcAft>
                <a:spcPct val="0"/>
              </a:spcAft>
              <a:buFont typeface="Arial" charset="0"/>
              <a:buChar char="•"/>
            </a:pPr>
            <a:r>
              <a:rPr lang="en-GB" altLang="en-US" sz="3200" dirty="0">
                <a:solidFill>
                  <a:prstClr val="black"/>
                </a:solidFill>
                <a:latin typeface="Calibri"/>
              </a:rPr>
              <a:t>Abductors support pelvis during single stance phase</a:t>
            </a:r>
          </a:p>
          <a:p>
            <a:pPr marL="342900" lvl="0" indent="-342900">
              <a:spcBef>
                <a:spcPct val="20000"/>
              </a:spcBef>
              <a:spcAft>
                <a:spcPct val="0"/>
              </a:spcAft>
              <a:buFont typeface="Arial" charset="0"/>
              <a:buChar char="•"/>
            </a:pPr>
            <a:r>
              <a:rPr lang="en-GB" altLang="en-US" sz="3200" dirty="0">
                <a:solidFill>
                  <a:prstClr val="black"/>
                </a:solidFill>
                <a:latin typeface="Calibri"/>
              </a:rPr>
              <a:t>Their pull is closer to the centre of the femoral head than the body centre of gravity so contraction force (pulling down on iliac wing) must be greater than body weight, giving R =4-6 x W</a:t>
            </a:r>
          </a:p>
          <a:p>
            <a:pPr marL="342900" lvl="0" indent="-342900">
              <a:spcBef>
                <a:spcPct val="20000"/>
              </a:spcBef>
              <a:spcAft>
                <a:spcPct val="0"/>
              </a:spcAft>
              <a:buFont typeface="Arial" charset="0"/>
              <a:buChar char="•"/>
            </a:pPr>
            <a:r>
              <a:rPr lang="en-GB" altLang="en-US" sz="3200" dirty="0">
                <a:solidFill>
                  <a:prstClr val="black"/>
                </a:solidFill>
                <a:latin typeface="Calibri"/>
              </a:rPr>
              <a:t>Any measure bringing abductor pull away from, or centre of gravity towards, femoral head will reduce R</a:t>
            </a:r>
          </a:p>
        </p:txBody>
      </p:sp>
    </p:spTree>
    <p:extLst>
      <p:ext uri="{BB962C8B-B14F-4D97-AF65-F5344CB8AC3E}">
        <p14:creationId xmlns:p14="http://schemas.microsoft.com/office/powerpoint/2010/main" val="1551604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886" y="568114"/>
            <a:ext cx="7851409" cy="518025"/>
          </a:xfrm>
        </p:spPr>
        <p:txBody>
          <a:bodyPr/>
          <a:lstStyle/>
          <a:p>
            <a:r>
              <a:rPr lang="en-GB" sz="4400" dirty="0">
                <a:solidFill>
                  <a:schemeClr val="tx2"/>
                </a:solidFill>
              </a:rPr>
              <a:t>What factors affect</a:t>
            </a:r>
            <a:br>
              <a:rPr lang="en-GB" sz="4400" dirty="0">
                <a:solidFill>
                  <a:schemeClr val="tx2"/>
                </a:solidFill>
              </a:rPr>
            </a:br>
            <a:r>
              <a:rPr lang="en-GB" sz="4400" dirty="0">
                <a:solidFill>
                  <a:schemeClr val="tx2"/>
                </a:solidFill>
              </a:rPr>
              <a:t>stability after THR?</a:t>
            </a:r>
          </a:p>
        </p:txBody>
      </p:sp>
      <p:sp>
        <p:nvSpPr>
          <p:cNvPr id="3" name="Text Placeholder 2"/>
          <p:cNvSpPr>
            <a:spLocks noGrp="1"/>
          </p:cNvSpPr>
          <p:nvPr>
            <p:ph type="body" sz="quarter" idx="13"/>
          </p:nvPr>
        </p:nvSpPr>
        <p:spPr>
          <a:xfrm>
            <a:off x="635001" y="2536582"/>
            <a:ext cx="7872413" cy="3600450"/>
          </a:xfrm>
        </p:spPr>
        <p:txBody>
          <a:bodyPr/>
          <a:lstStyle/>
          <a:p>
            <a:pPr marL="342900" lvl="0" indent="-342900">
              <a:spcBef>
                <a:spcPct val="20000"/>
              </a:spcBef>
              <a:spcAft>
                <a:spcPct val="0"/>
              </a:spcAft>
              <a:buFont typeface="Arial" charset="0"/>
              <a:buChar char="•"/>
            </a:pPr>
            <a:r>
              <a:rPr lang="en-GB" altLang="en-US" sz="3600" dirty="0">
                <a:solidFill>
                  <a:prstClr val="black"/>
                </a:solidFill>
                <a:latin typeface="Calibri"/>
              </a:rPr>
              <a:t>Patient factors – N-M. disease, non-avoidance of hip precautions, etc.</a:t>
            </a:r>
          </a:p>
          <a:p>
            <a:pPr marL="342900" lvl="0" indent="-342900">
              <a:spcBef>
                <a:spcPct val="20000"/>
              </a:spcBef>
              <a:spcAft>
                <a:spcPct val="0"/>
              </a:spcAft>
              <a:buFont typeface="Arial" charset="0"/>
              <a:buChar char="•"/>
            </a:pPr>
            <a:r>
              <a:rPr lang="en-GB" altLang="en-US" sz="3600" dirty="0">
                <a:solidFill>
                  <a:prstClr val="black"/>
                </a:solidFill>
                <a:latin typeface="Calibri"/>
              </a:rPr>
              <a:t>Surgeon factors – surgical approach, implant positioning</a:t>
            </a:r>
          </a:p>
          <a:p>
            <a:pPr marL="342900" lvl="0" indent="-342900">
              <a:spcBef>
                <a:spcPct val="20000"/>
              </a:spcBef>
              <a:spcAft>
                <a:spcPct val="0"/>
              </a:spcAft>
              <a:buFont typeface="Arial" charset="0"/>
              <a:buChar char="•"/>
            </a:pPr>
            <a:r>
              <a:rPr lang="en-GB" altLang="en-US" sz="3600" dirty="0">
                <a:solidFill>
                  <a:prstClr val="black"/>
                </a:solidFill>
                <a:latin typeface="Calibri"/>
              </a:rPr>
              <a:t>Implant factors – head size, offset</a:t>
            </a:r>
          </a:p>
        </p:txBody>
      </p:sp>
    </p:spTree>
    <p:extLst>
      <p:ext uri="{BB962C8B-B14F-4D97-AF65-F5344CB8AC3E}">
        <p14:creationId xmlns:p14="http://schemas.microsoft.com/office/powerpoint/2010/main" val="1162634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957" y="342904"/>
            <a:ext cx="7402703" cy="1306718"/>
          </a:xfrm>
        </p:spPr>
        <p:txBody>
          <a:bodyPr/>
          <a:lstStyle/>
          <a:p>
            <a:r>
              <a:rPr lang="en-GB" sz="4400" dirty="0">
                <a:solidFill>
                  <a:schemeClr val="tx2"/>
                </a:solidFill>
              </a:rPr>
              <a:t>Expected range of motion</a:t>
            </a:r>
            <a:br>
              <a:rPr lang="en-GB" sz="4400" dirty="0">
                <a:solidFill>
                  <a:schemeClr val="tx2"/>
                </a:solidFill>
              </a:rPr>
            </a:br>
            <a:r>
              <a:rPr lang="en-GB" sz="4400" dirty="0">
                <a:solidFill>
                  <a:schemeClr val="tx2"/>
                </a:solidFill>
              </a:rPr>
              <a:t>in hip joint</a:t>
            </a:r>
          </a:p>
        </p:txBody>
      </p:sp>
      <p:pic>
        <p:nvPicPr>
          <p:cNvPr id="4" name="Picture 3"/>
          <p:cNvPicPr>
            <a:picLocks noChangeAspect="1"/>
          </p:cNvPicPr>
          <p:nvPr/>
        </p:nvPicPr>
        <p:blipFill>
          <a:blip r:embed="rId2"/>
          <a:stretch>
            <a:fillRect/>
          </a:stretch>
        </p:blipFill>
        <p:spPr>
          <a:xfrm>
            <a:off x="1404257" y="1862814"/>
            <a:ext cx="6578154" cy="4627265"/>
          </a:xfrm>
          <a:prstGeom prst="rect">
            <a:avLst/>
          </a:prstGeom>
        </p:spPr>
      </p:pic>
    </p:spTree>
    <p:extLst>
      <p:ext uri="{BB962C8B-B14F-4D97-AF65-F5344CB8AC3E}">
        <p14:creationId xmlns:p14="http://schemas.microsoft.com/office/powerpoint/2010/main" val="17886322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ubtitle 1"/>
          <p:cNvSpPr>
            <a:spLocks noGrp="1"/>
          </p:cNvSpPr>
          <p:nvPr>
            <p:ph type="subTitle" idx="1"/>
          </p:nvPr>
        </p:nvSpPr>
        <p:spPr bwMode="auto">
          <a:xfrm>
            <a:off x="660563" y="3511010"/>
            <a:ext cx="5305425"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ct val="0"/>
              </a:spcBef>
            </a:pPr>
            <a:endParaRPr lang="en-US" sz="2400" dirty="0">
              <a:solidFill>
                <a:schemeClr val="bg1"/>
              </a:solidFill>
              <a:latin typeface="Arial" charset="0"/>
            </a:endParaRPr>
          </a:p>
        </p:txBody>
      </p:sp>
      <p:sp>
        <p:nvSpPr>
          <p:cNvPr id="14339" name="Title 2"/>
          <p:cNvSpPr>
            <a:spLocks noGrp="1"/>
          </p:cNvSpPr>
          <p:nvPr>
            <p:ph type="title"/>
          </p:nvPr>
        </p:nvSpPr>
        <p:spPr bwMode="auto">
          <a:xfrm>
            <a:off x="626630" y="1332778"/>
            <a:ext cx="5842000" cy="72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p>
            <a:r>
              <a:rPr lang="en-GB" sz="9600" dirty="0">
                <a:latin typeface="Arial" charset="0"/>
                <a:cs typeface="Arial" charset="0"/>
              </a:rPr>
              <a:t>2.KNEE</a:t>
            </a:r>
            <a:br>
              <a:rPr lang="en-US" dirty="0">
                <a:latin typeface="Arial" charset="0"/>
                <a:cs typeface="Arial" charset="0"/>
              </a:rPr>
            </a:br>
            <a:endParaRPr lang="en-US" sz="3200" dirty="0">
              <a:latin typeface="Arial" charset="0"/>
              <a:cs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131596"/>
            <a:ext cx="7851409" cy="518025"/>
          </a:xfrm>
        </p:spPr>
        <p:txBody>
          <a:bodyPr/>
          <a:lstStyle/>
          <a:p>
            <a:r>
              <a:rPr lang="en-GB" sz="4400" dirty="0">
                <a:solidFill>
                  <a:schemeClr val="tx2"/>
                </a:solidFill>
              </a:rPr>
              <a:t>How many degrees</a:t>
            </a:r>
            <a:br>
              <a:rPr lang="en-GB" sz="4400" dirty="0">
                <a:solidFill>
                  <a:schemeClr val="tx2"/>
                </a:solidFill>
              </a:rPr>
            </a:br>
            <a:r>
              <a:rPr lang="en-GB" sz="4400" dirty="0">
                <a:solidFill>
                  <a:schemeClr val="tx2"/>
                </a:solidFill>
              </a:rPr>
              <a:t>of freedom are there in native</a:t>
            </a:r>
            <a:br>
              <a:rPr lang="en-GB" sz="4400" dirty="0">
                <a:solidFill>
                  <a:schemeClr val="tx2"/>
                </a:solidFill>
              </a:rPr>
            </a:br>
            <a:r>
              <a:rPr lang="en-GB" sz="4400" dirty="0">
                <a:solidFill>
                  <a:schemeClr val="tx2"/>
                </a:solidFill>
              </a:rPr>
              <a:t>knee movement?</a:t>
            </a:r>
          </a:p>
        </p:txBody>
      </p:sp>
      <p:sp>
        <p:nvSpPr>
          <p:cNvPr id="3" name="Text Placeholder 2"/>
          <p:cNvSpPr>
            <a:spLocks noGrp="1"/>
          </p:cNvSpPr>
          <p:nvPr>
            <p:ph type="body" sz="quarter" idx="13"/>
          </p:nvPr>
        </p:nvSpPr>
        <p:spPr>
          <a:xfrm>
            <a:off x="605972" y="3388633"/>
            <a:ext cx="7872413" cy="3600450"/>
          </a:xfrm>
        </p:spPr>
        <p:txBody>
          <a:bodyPr/>
          <a:lstStyle/>
          <a:p>
            <a:endParaRPr lang="en-GB" dirty="0"/>
          </a:p>
        </p:txBody>
      </p:sp>
    </p:spTree>
    <p:extLst>
      <p:ext uri="{BB962C8B-B14F-4D97-AF65-F5344CB8AC3E}">
        <p14:creationId xmlns:p14="http://schemas.microsoft.com/office/powerpoint/2010/main" val="2252224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131596"/>
            <a:ext cx="7851409" cy="518025"/>
          </a:xfrm>
        </p:spPr>
        <p:txBody>
          <a:bodyPr/>
          <a:lstStyle/>
          <a:p>
            <a:r>
              <a:rPr lang="en-GB" sz="4400" dirty="0">
                <a:solidFill>
                  <a:schemeClr val="tx2"/>
                </a:solidFill>
              </a:rPr>
              <a:t>How many degrees</a:t>
            </a:r>
            <a:br>
              <a:rPr lang="en-GB" sz="4400" dirty="0">
                <a:solidFill>
                  <a:schemeClr val="tx2"/>
                </a:solidFill>
              </a:rPr>
            </a:br>
            <a:r>
              <a:rPr lang="en-GB" sz="4400" dirty="0">
                <a:solidFill>
                  <a:schemeClr val="tx2"/>
                </a:solidFill>
              </a:rPr>
              <a:t>of freedom are there in native</a:t>
            </a:r>
            <a:br>
              <a:rPr lang="en-GB" sz="4400" dirty="0">
                <a:solidFill>
                  <a:schemeClr val="tx2"/>
                </a:solidFill>
              </a:rPr>
            </a:br>
            <a:r>
              <a:rPr lang="en-GB" sz="4400" dirty="0">
                <a:solidFill>
                  <a:schemeClr val="tx2"/>
                </a:solidFill>
              </a:rPr>
              <a:t>knee movement?</a:t>
            </a:r>
          </a:p>
        </p:txBody>
      </p:sp>
      <p:sp>
        <p:nvSpPr>
          <p:cNvPr id="3" name="Text Placeholder 2"/>
          <p:cNvSpPr>
            <a:spLocks noGrp="1"/>
          </p:cNvSpPr>
          <p:nvPr>
            <p:ph type="body" sz="quarter" idx="13"/>
          </p:nvPr>
        </p:nvSpPr>
        <p:spPr>
          <a:xfrm>
            <a:off x="562429" y="3403147"/>
            <a:ext cx="7872413" cy="3600450"/>
          </a:xfrm>
        </p:spPr>
        <p:txBody>
          <a:bodyPr/>
          <a:lstStyle/>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SIX</a:t>
            </a:r>
          </a:p>
          <a:p>
            <a:pPr lvl="0" defTabSz="457200" eaLnBrk="1" hangingPunct="1">
              <a:spcBef>
                <a:spcPct val="0"/>
              </a:spcBef>
              <a:spcAft>
                <a:spcPts val="600"/>
              </a:spcAft>
            </a:pPr>
            <a:r>
              <a:rPr lang="en-GB" altLang="en-US" sz="2800" dirty="0">
                <a:solidFill>
                  <a:srgbClr val="000000"/>
                </a:solidFill>
                <a:latin typeface="Arial" panose="020B0604020202020204" pitchFamily="34" charset="0"/>
                <a:ea typeface="MS PGothic" panose="020B0600070205080204" pitchFamily="34" charset="-128"/>
              </a:rPr>
              <a:t>– Rotation in three planes</a:t>
            </a:r>
          </a:p>
          <a:p>
            <a:pPr lvl="0" defTabSz="457200" eaLnBrk="1" hangingPunct="1">
              <a:spcBef>
                <a:spcPct val="0"/>
              </a:spcBef>
              <a:spcAft>
                <a:spcPts val="600"/>
              </a:spcAft>
            </a:pPr>
            <a:r>
              <a:rPr lang="en-GB" altLang="en-US" sz="2800" dirty="0">
                <a:solidFill>
                  <a:srgbClr val="000000"/>
                </a:solidFill>
                <a:latin typeface="Arial" panose="020B0604020202020204" pitchFamily="34" charset="0"/>
                <a:ea typeface="MS PGothic" panose="020B0600070205080204" pitchFamily="34" charset="-128"/>
              </a:rPr>
              <a:t>– Translation in three planes</a:t>
            </a:r>
          </a:p>
          <a:p>
            <a:endParaRPr lang="en-GB" dirty="0"/>
          </a:p>
        </p:txBody>
      </p:sp>
    </p:spTree>
    <p:extLst>
      <p:ext uri="{BB962C8B-B14F-4D97-AF65-F5344CB8AC3E}">
        <p14:creationId xmlns:p14="http://schemas.microsoft.com/office/powerpoint/2010/main" val="2425963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208" y="837682"/>
            <a:ext cx="7851409" cy="518025"/>
          </a:xfrm>
        </p:spPr>
        <p:txBody>
          <a:bodyPr/>
          <a:lstStyle/>
          <a:p>
            <a:r>
              <a:rPr lang="en-GB" sz="4400" dirty="0">
                <a:solidFill>
                  <a:schemeClr val="tx2"/>
                </a:solidFill>
              </a:rPr>
              <a:t>Requirements of TKR</a:t>
            </a:r>
          </a:p>
        </p:txBody>
      </p:sp>
      <p:sp>
        <p:nvSpPr>
          <p:cNvPr id="3" name="Text Placeholder 2"/>
          <p:cNvSpPr>
            <a:spLocks noGrp="1"/>
          </p:cNvSpPr>
          <p:nvPr>
            <p:ph type="body" sz="quarter" idx="13"/>
          </p:nvPr>
        </p:nvSpPr>
        <p:spPr/>
        <p:txBody>
          <a:bodyPr/>
          <a:lstStyle/>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15-20°rotation</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5-10°varus/valgus motion</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Flexion requirements:</a:t>
            </a:r>
          </a:p>
          <a:p>
            <a:pPr lvl="0" defTabSz="457200" eaLnBrk="1" hangingPunct="1">
              <a:spcBef>
                <a:spcPct val="0"/>
              </a:spcBef>
              <a:spcAft>
                <a:spcPts val="600"/>
              </a:spcAft>
            </a:pPr>
            <a:r>
              <a:rPr lang="en-GB" altLang="en-US" sz="2800" dirty="0">
                <a:solidFill>
                  <a:srgbClr val="000000"/>
                </a:solidFill>
                <a:latin typeface="Arial" panose="020B0604020202020204" pitchFamily="34" charset="0"/>
                <a:ea typeface="MS PGothic" panose="020B0600070205080204" pitchFamily="34" charset="-128"/>
              </a:rPr>
              <a:t>	– walking; 65°</a:t>
            </a:r>
          </a:p>
          <a:p>
            <a:pPr lvl="0" defTabSz="457200" eaLnBrk="1" hangingPunct="1">
              <a:spcBef>
                <a:spcPct val="0"/>
              </a:spcBef>
              <a:spcAft>
                <a:spcPts val="600"/>
              </a:spcAft>
            </a:pPr>
            <a:r>
              <a:rPr lang="en-GB" altLang="en-US" sz="2800" dirty="0">
                <a:solidFill>
                  <a:srgbClr val="000000"/>
                </a:solidFill>
                <a:latin typeface="Arial" panose="020B0604020202020204" pitchFamily="34" charset="0"/>
                <a:ea typeface="MS PGothic" panose="020B0600070205080204" pitchFamily="34" charset="-128"/>
              </a:rPr>
              <a:t>	– walking upstairs; 95°</a:t>
            </a:r>
          </a:p>
          <a:p>
            <a:pPr lvl="0" defTabSz="457200" eaLnBrk="1" hangingPunct="1">
              <a:spcBef>
                <a:spcPct val="0"/>
              </a:spcBef>
              <a:spcAft>
                <a:spcPts val="600"/>
              </a:spcAft>
            </a:pPr>
            <a:r>
              <a:rPr lang="en-GB" altLang="en-US" sz="2800" dirty="0">
                <a:solidFill>
                  <a:srgbClr val="000000"/>
                </a:solidFill>
                <a:latin typeface="Arial" panose="020B0604020202020204" pitchFamily="34" charset="0"/>
                <a:ea typeface="MS PGothic" panose="020B0600070205080204" pitchFamily="34" charset="-128"/>
              </a:rPr>
              <a:t>	– rising from chair; 110°</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Certain religious and ethnic cohorts require deeper flexion for prayer</a:t>
            </a:r>
          </a:p>
          <a:p>
            <a:endParaRPr lang="en-GB" dirty="0"/>
          </a:p>
        </p:txBody>
      </p:sp>
    </p:spTree>
    <p:extLst>
      <p:ext uri="{BB962C8B-B14F-4D97-AF65-F5344CB8AC3E}">
        <p14:creationId xmlns:p14="http://schemas.microsoft.com/office/powerpoint/2010/main" val="38080150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508" y="902996"/>
            <a:ext cx="7851409" cy="518025"/>
          </a:xfrm>
        </p:spPr>
        <p:txBody>
          <a:bodyPr/>
          <a:lstStyle/>
          <a:p>
            <a:r>
              <a:rPr lang="en-GB" sz="4400" dirty="0">
                <a:solidFill>
                  <a:schemeClr val="tx2"/>
                </a:solidFill>
              </a:rPr>
              <a:t>Distal femoral anatomy</a:t>
            </a:r>
          </a:p>
        </p:txBody>
      </p:sp>
      <p:sp>
        <p:nvSpPr>
          <p:cNvPr id="3" name="Text Placeholder 2"/>
          <p:cNvSpPr>
            <a:spLocks noGrp="1"/>
          </p:cNvSpPr>
          <p:nvPr>
            <p:ph type="body" sz="quarter" idx="13"/>
          </p:nvPr>
        </p:nvSpPr>
        <p:spPr/>
        <p:txBody>
          <a:bodyPr/>
          <a:lstStyle/>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Anatomical axis of femur is ~6°of valgus from the mechanical axis</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Condyles project posteriorly, almost flush with the anterior cortex of the femur</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Allows clearance in flexion</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Medial condyle bigger than lateral</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Produces valgus in extension, femoral external rotation in flexion</a:t>
            </a:r>
          </a:p>
          <a:p>
            <a:endParaRPr lang="en-GB" dirty="0"/>
          </a:p>
        </p:txBody>
      </p:sp>
    </p:spTree>
    <p:extLst>
      <p:ext uri="{BB962C8B-B14F-4D97-AF65-F5344CB8AC3E}">
        <p14:creationId xmlns:p14="http://schemas.microsoft.com/office/powerpoint/2010/main" val="3306440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194" y="951982"/>
            <a:ext cx="7851409" cy="518025"/>
          </a:xfrm>
        </p:spPr>
        <p:txBody>
          <a:bodyPr/>
          <a:lstStyle/>
          <a:p>
            <a:r>
              <a:rPr lang="en-GB" sz="4400" dirty="0">
                <a:solidFill>
                  <a:schemeClr val="tx2"/>
                </a:solidFill>
              </a:rPr>
              <a:t>Proximal </a:t>
            </a:r>
            <a:r>
              <a:rPr lang="en-GB" sz="4400" dirty="0" err="1">
                <a:solidFill>
                  <a:schemeClr val="tx2"/>
                </a:solidFill>
              </a:rPr>
              <a:t>tibial</a:t>
            </a:r>
            <a:r>
              <a:rPr lang="en-GB" sz="4400" dirty="0">
                <a:solidFill>
                  <a:schemeClr val="tx2"/>
                </a:solidFill>
              </a:rPr>
              <a:t> anatomy</a:t>
            </a:r>
          </a:p>
        </p:txBody>
      </p:sp>
      <p:sp>
        <p:nvSpPr>
          <p:cNvPr id="3" name="Text Placeholder 2"/>
          <p:cNvSpPr>
            <a:spLocks noGrp="1"/>
          </p:cNvSpPr>
          <p:nvPr>
            <p:ph type="body" sz="quarter" idx="13"/>
          </p:nvPr>
        </p:nvSpPr>
        <p:spPr/>
        <p:txBody>
          <a:bodyPr/>
          <a:lstStyle/>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Anatomical axis of tibia is in ~3°varus from mechanical axis line</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Plateau is in ~3°varus relative to anatomical axis of tibia</a:t>
            </a:r>
          </a:p>
          <a:p>
            <a:endParaRPr lang="en-GB" dirty="0"/>
          </a:p>
        </p:txBody>
      </p:sp>
    </p:spTree>
    <p:extLst>
      <p:ext uri="{BB962C8B-B14F-4D97-AF65-F5344CB8AC3E}">
        <p14:creationId xmlns:p14="http://schemas.microsoft.com/office/powerpoint/2010/main" val="12039052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651" y="1019110"/>
            <a:ext cx="7851409" cy="518025"/>
          </a:xfrm>
        </p:spPr>
        <p:txBody>
          <a:bodyPr/>
          <a:lstStyle/>
          <a:p>
            <a:r>
              <a:rPr lang="en-GB" sz="4000" dirty="0">
                <a:solidFill>
                  <a:schemeClr val="tx2"/>
                </a:solidFill>
              </a:rPr>
              <a:t>What happens as the knee </a:t>
            </a:r>
            <a:br>
              <a:rPr lang="en-GB" sz="4000" dirty="0">
                <a:solidFill>
                  <a:schemeClr val="tx2"/>
                </a:solidFill>
              </a:rPr>
            </a:br>
            <a:r>
              <a:rPr lang="en-GB" sz="4000" dirty="0">
                <a:solidFill>
                  <a:schemeClr val="tx2"/>
                </a:solidFill>
              </a:rPr>
              <a:t>flexes and extends?</a:t>
            </a:r>
          </a:p>
        </p:txBody>
      </p:sp>
      <p:sp>
        <p:nvSpPr>
          <p:cNvPr id="3" name="Text Placeholder 2"/>
          <p:cNvSpPr>
            <a:spLocks noGrp="1"/>
          </p:cNvSpPr>
          <p:nvPr>
            <p:ph type="body" sz="quarter" idx="13"/>
          </p:nvPr>
        </p:nvSpPr>
        <p:spPr>
          <a:xfrm>
            <a:off x="635001" y="2982213"/>
            <a:ext cx="7872413" cy="3055730"/>
          </a:xfrm>
        </p:spPr>
        <p:txBody>
          <a:bodyPr/>
          <a:lstStyle/>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Previously thought to be a ‘four bar linkage’ system</a:t>
            </a:r>
          </a:p>
          <a:p>
            <a:pPr lvl="0" defTabSz="457200" eaLnBrk="1" hangingPunct="1">
              <a:spcAft>
                <a:spcPts val="600"/>
              </a:spcAft>
              <a:defRPr/>
            </a:pPr>
            <a:r>
              <a:rPr lang="en-GB" sz="2800" dirty="0">
                <a:solidFill>
                  <a:prstClr val="black"/>
                </a:solidFill>
              </a:rPr>
              <a:t>	– ACL</a:t>
            </a:r>
          </a:p>
          <a:p>
            <a:pPr lvl="0" defTabSz="457200" eaLnBrk="1" hangingPunct="1">
              <a:spcAft>
                <a:spcPts val="600"/>
              </a:spcAft>
              <a:defRPr/>
            </a:pPr>
            <a:r>
              <a:rPr lang="en-GB" sz="2800" dirty="0">
                <a:solidFill>
                  <a:prstClr val="black"/>
                </a:solidFill>
              </a:rPr>
              <a:t>	– PCL</a:t>
            </a:r>
          </a:p>
          <a:p>
            <a:pPr lvl="0" defTabSz="457200" eaLnBrk="1" hangingPunct="1">
              <a:spcAft>
                <a:spcPts val="600"/>
              </a:spcAft>
              <a:defRPr/>
            </a:pPr>
            <a:r>
              <a:rPr lang="en-GB" sz="2800" dirty="0">
                <a:solidFill>
                  <a:prstClr val="black"/>
                </a:solidFill>
              </a:rPr>
              <a:t>	– Tibial bar</a:t>
            </a:r>
          </a:p>
          <a:p>
            <a:pPr lvl="0" defTabSz="457200" eaLnBrk="1" hangingPunct="1">
              <a:spcAft>
                <a:spcPts val="600"/>
              </a:spcAft>
              <a:defRPr/>
            </a:pPr>
            <a:r>
              <a:rPr lang="en-GB" sz="2800" dirty="0">
                <a:solidFill>
                  <a:prstClr val="black"/>
                </a:solidFill>
              </a:rPr>
              <a:t>	– Femoral bar</a:t>
            </a:r>
          </a:p>
          <a:p>
            <a:endParaRPr lang="en-GB" dirty="0"/>
          </a:p>
        </p:txBody>
      </p:sp>
    </p:spTree>
    <p:extLst>
      <p:ext uri="{BB962C8B-B14F-4D97-AF65-F5344CB8AC3E}">
        <p14:creationId xmlns:p14="http://schemas.microsoft.com/office/powerpoint/2010/main" val="31103988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321" y="953796"/>
            <a:ext cx="7851409" cy="1451947"/>
          </a:xfrm>
        </p:spPr>
        <p:txBody>
          <a:bodyPr/>
          <a:lstStyle/>
          <a:p>
            <a:r>
              <a:rPr lang="en-GB" sz="4000" dirty="0">
                <a:solidFill>
                  <a:schemeClr val="tx2"/>
                </a:solidFill>
              </a:rPr>
              <a:t>Concept of rollback now</a:t>
            </a:r>
            <a:br>
              <a:rPr lang="en-GB" sz="4000" dirty="0">
                <a:solidFill>
                  <a:schemeClr val="tx2"/>
                </a:solidFill>
              </a:rPr>
            </a:br>
            <a:r>
              <a:rPr lang="en-GB" sz="4000" dirty="0">
                <a:solidFill>
                  <a:schemeClr val="tx2"/>
                </a:solidFill>
              </a:rPr>
              <a:t>understood</a:t>
            </a:r>
          </a:p>
        </p:txBody>
      </p:sp>
      <p:sp>
        <p:nvSpPr>
          <p:cNvPr id="3" name="Text Placeholder 2"/>
          <p:cNvSpPr>
            <a:spLocks noGrp="1"/>
          </p:cNvSpPr>
          <p:nvPr>
            <p:ph type="body" sz="quarter" idx="13"/>
          </p:nvPr>
        </p:nvSpPr>
        <p:spPr>
          <a:xfrm>
            <a:off x="635001" y="5704114"/>
            <a:ext cx="7872413" cy="986971"/>
          </a:xfrm>
        </p:spPr>
        <p:txBody>
          <a:bodyPr/>
          <a:lstStyle/>
          <a:p>
            <a:pPr lvl="0" defTabSz="457200" eaLnBrk="1" hangingPunct="1">
              <a:spcAft>
                <a:spcPts val="600"/>
              </a:spcAft>
              <a:defRPr/>
            </a:pPr>
            <a:r>
              <a:rPr lang="en-GB" sz="2800" dirty="0">
                <a:solidFill>
                  <a:prstClr val="black"/>
                </a:solidFill>
              </a:rPr>
              <a:t>As knee flexes, femur rolls backwards on tibia</a:t>
            </a:r>
          </a:p>
          <a:p>
            <a:pPr lvl="0" defTabSz="457200" eaLnBrk="1" hangingPunct="1">
              <a:spcAft>
                <a:spcPts val="600"/>
              </a:spcAft>
              <a:defRPr/>
            </a:pPr>
            <a:r>
              <a:rPr lang="en-GB" sz="2800" dirty="0">
                <a:solidFill>
                  <a:prstClr val="black"/>
                </a:solidFill>
              </a:rPr>
              <a:t>– a bit like a wheel</a:t>
            </a:r>
          </a:p>
          <a:p>
            <a:pPr lvl="0" defTabSz="457200" eaLnBrk="1" hangingPunct="1">
              <a:spcAft>
                <a:spcPts val="600"/>
              </a:spcAft>
              <a:defRPr/>
            </a:pPr>
            <a:r>
              <a:rPr lang="en-GB" sz="2800" dirty="0">
                <a:solidFill>
                  <a:prstClr val="black"/>
                </a:solidFill>
              </a:rPr>
              <a:t>	</a:t>
            </a:r>
            <a:endParaRPr lang="en-GB"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10666" y="2274219"/>
            <a:ext cx="4888621" cy="3146867"/>
          </a:xfrm>
          <a:prstGeom prst="rect">
            <a:avLst/>
          </a:prstGeom>
          <a:ln w="12700">
            <a:solidFill>
              <a:schemeClr val="tx1"/>
            </a:solidFill>
            <a:miter lim="800000"/>
            <a:headEnd/>
            <a:tailEnd/>
          </a:ln>
        </p:spPr>
      </p:pic>
    </p:spTree>
    <p:extLst>
      <p:ext uri="{BB962C8B-B14F-4D97-AF65-F5344CB8AC3E}">
        <p14:creationId xmlns:p14="http://schemas.microsoft.com/office/powerpoint/2010/main" val="1873466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933012"/>
            <a:ext cx="7851409" cy="518025"/>
          </a:xfrm>
        </p:spPr>
        <p:txBody>
          <a:bodyPr/>
          <a:lstStyle/>
          <a:p>
            <a:r>
              <a:rPr lang="en-GB" sz="4000" dirty="0">
                <a:solidFill>
                  <a:schemeClr val="tx2"/>
                </a:solidFill>
              </a:rPr>
              <a:t>What functions does rollback</a:t>
            </a:r>
            <a:br>
              <a:rPr lang="en-GB" sz="4000" dirty="0">
                <a:solidFill>
                  <a:schemeClr val="tx2"/>
                </a:solidFill>
              </a:rPr>
            </a:br>
            <a:r>
              <a:rPr lang="en-GB" sz="4000" dirty="0">
                <a:solidFill>
                  <a:schemeClr val="tx2"/>
                </a:solidFill>
              </a:rPr>
              <a:t>achieve?</a:t>
            </a:r>
          </a:p>
        </p:txBody>
      </p:sp>
      <p:sp>
        <p:nvSpPr>
          <p:cNvPr id="3" name="Text Placeholder 2"/>
          <p:cNvSpPr>
            <a:spLocks noGrp="1"/>
          </p:cNvSpPr>
          <p:nvPr>
            <p:ph type="body" sz="quarter" idx="13"/>
          </p:nvPr>
        </p:nvSpPr>
        <p:spPr>
          <a:xfrm>
            <a:off x="635001" y="2596243"/>
            <a:ext cx="7872413" cy="4261756"/>
          </a:xfrm>
        </p:spPr>
        <p:txBody>
          <a:bodyPr/>
          <a:lstStyle/>
          <a:p>
            <a:endParaRPr lang="en-GB" sz="2800" dirty="0"/>
          </a:p>
        </p:txBody>
      </p:sp>
    </p:spTree>
    <p:extLst>
      <p:ext uri="{BB962C8B-B14F-4D97-AF65-F5344CB8AC3E}">
        <p14:creationId xmlns:p14="http://schemas.microsoft.com/office/powerpoint/2010/main" val="27281015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933012"/>
            <a:ext cx="7851409" cy="518025"/>
          </a:xfrm>
        </p:spPr>
        <p:txBody>
          <a:bodyPr/>
          <a:lstStyle/>
          <a:p>
            <a:r>
              <a:rPr lang="en-GB" sz="4000" dirty="0">
                <a:solidFill>
                  <a:schemeClr val="tx2"/>
                </a:solidFill>
              </a:rPr>
              <a:t>What functions does rollback</a:t>
            </a:r>
            <a:br>
              <a:rPr lang="en-GB" sz="4000" dirty="0">
                <a:solidFill>
                  <a:schemeClr val="tx2"/>
                </a:solidFill>
              </a:rPr>
            </a:br>
            <a:r>
              <a:rPr lang="en-GB" sz="4000" dirty="0">
                <a:solidFill>
                  <a:schemeClr val="tx2"/>
                </a:solidFill>
              </a:rPr>
              <a:t>achieve?</a:t>
            </a:r>
          </a:p>
        </p:txBody>
      </p:sp>
      <p:sp>
        <p:nvSpPr>
          <p:cNvPr id="3" name="Text Placeholder 2"/>
          <p:cNvSpPr>
            <a:spLocks noGrp="1"/>
          </p:cNvSpPr>
          <p:nvPr>
            <p:ph type="body" sz="quarter" idx="13"/>
          </p:nvPr>
        </p:nvSpPr>
        <p:spPr>
          <a:xfrm>
            <a:off x="635001" y="2596243"/>
            <a:ext cx="7872413" cy="4261756"/>
          </a:xfrm>
        </p:spPr>
        <p:txBody>
          <a:bodyPr/>
          <a:lstStyle/>
          <a:p>
            <a:pPr marL="285750" indent="-285750">
              <a:buFont typeface="Arial" panose="020B0604020202020204" pitchFamily="34" charset="0"/>
              <a:buChar char="•"/>
            </a:pPr>
            <a:r>
              <a:rPr lang="en-GB" sz="2800" dirty="0"/>
              <a:t>Improves moment arm of extensor mechanism</a:t>
            </a:r>
          </a:p>
          <a:p>
            <a:pPr marL="285750" indent="-285750">
              <a:buFont typeface="Arial" panose="020B0604020202020204" pitchFamily="34" charset="0"/>
              <a:buChar char="•"/>
            </a:pPr>
            <a:r>
              <a:rPr lang="en-GB" sz="2800" dirty="0"/>
              <a:t>Allows deep flexion</a:t>
            </a:r>
          </a:p>
          <a:p>
            <a:endParaRPr lang="en-GB" sz="2800" dirty="0"/>
          </a:p>
        </p:txBody>
      </p:sp>
    </p:spTree>
    <p:extLst>
      <p:ext uri="{BB962C8B-B14F-4D97-AF65-F5344CB8AC3E}">
        <p14:creationId xmlns:p14="http://schemas.microsoft.com/office/powerpoint/2010/main" val="3027661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Hip kinetics</a:t>
            </a:r>
          </a:p>
        </p:txBody>
      </p:sp>
      <p:sp>
        <p:nvSpPr>
          <p:cNvPr id="3" name="Text Placeholder 2"/>
          <p:cNvSpPr>
            <a:spLocks noGrp="1"/>
          </p:cNvSpPr>
          <p:nvPr>
            <p:ph type="body" sz="quarter" idx="13"/>
          </p:nvPr>
        </p:nvSpPr>
        <p:spPr>
          <a:xfrm>
            <a:off x="635001" y="1862814"/>
            <a:ext cx="7872413" cy="3600450"/>
          </a:xfrm>
        </p:spPr>
        <p:txBody>
          <a:bodyPr/>
          <a:lstStyle/>
          <a:p>
            <a:pPr marL="457200" lvl="0" indent="-457200">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During stance phase of gait cycle, joint reaction force R can = 3-6x body weight</a:t>
            </a:r>
          </a:p>
          <a:p>
            <a:pPr marL="457200" lvl="0" indent="-457200">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Up to 10x when running/climbing stairs</a:t>
            </a:r>
          </a:p>
          <a:p>
            <a:pPr marL="457200" lvl="0" indent="-457200">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Largely results from contraction of muscle groups around hip</a:t>
            </a:r>
          </a:p>
          <a:p>
            <a:pPr marL="457200" lvl="0" indent="-457200">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Primarily abductors – which are…?</a:t>
            </a:r>
          </a:p>
          <a:p>
            <a:pPr marL="457200" lvl="0" indent="-457200">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Understanding free body diagram crucial to understanding hip biomechanics</a:t>
            </a:r>
          </a:p>
          <a:p>
            <a:endParaRPr lang="en-GB" dirty="0"/>
          </a:p>
        </p:txBody>
      </p:sp>
    </p:spTree>
    <p:extLst>
      <p:ext uri="{BB962C8B-B14F-4D97-AF65-F5344CB8AC3E}">
        <p14:creationId xmlns:p14="http://schemas.microsoft.com/office/powerpoint/2010/main" val="26960806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051" y="1378339"/>
            <a:ext cx="7851409" cy="1451947"/>
          </a:xfrm>
        </p:spPr>
        <p:txBody>
          <a:bodyPr/>
          <a:lstStyle/>
          <a:p>
            <a:r>
              <a:rPr lang="en-GB" sz="4000" dirty="0">
                <a:solidFill>
                  <a:schemeClr val="tx2"/>
                </a:solidFill>
              </a:rPr>
              <a:t>Flexion achieved with/</a:t>
            </a:r>
            <a:br>
              <a:rPr lang="en-GB" sz="4000" dirty="0">
                <a:solidFill>
                  <a:schemeClr val="tx2"/>
                </a:solidFill>
              </a:rPr>
            </a:br>
            <a:r>
              <a:rPr lang="en-GB" sz="4000" dirty="0">
                <a:solidFill>
                  <a:schemeClr val="tx2"/>
                </a:solidFill>
              </a:rPr>
              <a:t>without rollback</a:t>
            </a:r>
          </a:p>
        </p:txBody>
      </p:sp>
      <p:sp>
        <p:nvSpPr>
          <p:cNvPr id="3" name="Text Placeholder 2"/>
          <p:cNvSpPr>
            <a:spLocks noGrp="1"/>
          </p:cNvSpPr>
          <p:nvPr>
            <p:ph type="body" sz="quarter" idx="13"/>
          </p:nvPr>
        </p:nvSpPr>
        <p:spPr>
          <a:xfrm>
            <a:off x="635001" y="5704114"/>
            <a:ext cx="7872413" cy="986971"/>
          </a:xfrm>
        </p:spPr>
        <p:txBody>
          <a:bodyPr/>
          <a:lstStyle/>
          <a:p>
            <a:pPr lvl="0" defTabSz="457200" eaLnBrk="1" hangingPunct="1">
              <a:spcAft>
                <a:spcPts val="600"/>
              </a:spcAft>
              <a:defRPr/>
            </a:pPr>
            <a:r>
              <a:rPr lang="en-GB" sz="2800" dirty="0">
                <a:solidFill>
                  <a:prstClr val="black"/>
                </a:solidFill>
              </a:rPr>
              <a:t>	</a:t>
            </a:r>
            <a:endParaRPr lang="en-GB"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408598" y="2654072"/>
            <a:ext cx="6310313" cy="4037013"/>
          </a:xfrm>
          <a:prstGeom prst="rect">
            <a:avLst/>
          </a:prstGeom>
          <a:ln w="12700">
            <a:solidFill>
              <a:schemeClr val="tx1"/>
            </a:solidFill>
            <a:miter lim="800000"/>
            <a:headEnd/>
            <a:tailEnd/>
          </a:ln>
        </p:spPr>
      </p:pic>
    </p:spTree>
    <p:extLst>
      <p:ext uri="{BB962C8B-B14F-4D97-AF65-F5344CB8AC3E}">
        <p14:creationId xmlns:p14="http://schemas.microsoft.com/office/powerpoint/2010/main" val="3030494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933012"/>
            <a:ext cx="7851409" cy="518025"/>
          </a:xfrm>
        </p:spPr>
        <p:txBody>
          <a:bodyPr/>
          <a:lstStyle/>
          <a:p>
            <a:r>
              <a:rPr lang="en-GB" altLang="en-US" sz="4000" dirty="0">
                <a:solidFill>
                  <a:schemeClr val="tx2"/>
                </a:solidFill>
              </a:rPr>
              <a:t>Reality is a combination of</a:t>
            </a:r>
            <a:br>
              <a:rPr lang="en-GB" altLang="en-US" sz="4000" dirty="0">
                <a:solidFill>
                  <a:schemeClr val="tx2"/>
                </a:solidFill>
              </a:rPr>
            </a:br>
            <a:r>
              <a:rPr lang="en-GB" altLang="en-US" sz="4000" dirty="0">
                <a:solidFill>
                  <a:schemeClr val="tx2"/>
                </a:solidFill>
              </a:rPr>
              <a:t>rollback/4-bar linkage</a:t>
            </a:r>
            <a:endParaRPr lang="en-GB" sz="4000" dirty="0">
              <a:solidFill>
                <a:schemeClr val="tx2"/>
              </a:solidFill>
            </a:endParaRPr>
          </a:p>
        </p:txBody>
      </p:sp>
      <p:sp>
        <p:nvSpPr>
          <p:cNvPr id="3" name="Text Placeholder 2"/>
          <p:cNvSpPr>
            <a:spLocks noGrp="1"/>
          </p:cNvSpPr>
          <p:nvPr>
            <p:ph type="body" sz="quarter" idx="13"/>
          </p:nvPr>
        </p:nvSpPr>
        <p:spPr>
          <a:xfrm>
            <a:off x="635001" y="2596243"/>
            <a:ext cx="7872413" cy="4261756"/>
          </a:xfrm>
        </p:spPr>
        <p:txBody>
          <a:bodyPr/>
          <a:lstStyle/>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Kinematics controlled largely by PCL</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Rollback is pronounced in lateral compartment </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Medial compartment more like a ball &amp; socket joint</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Up to 1cm rollback medially in deep flexion</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Thus during flexion, tibia internally rotates w.r.t. femur</a:t>
            </a:r>
          </a:p>
          <a:p>
            <a:endParaRPr lang="en-GB" sz="2800" dirty="0"/>
          </a:p>
        </p:txBody>
      </p:sp>
    </p:spTree>
    <p:extLst>
      <p:ext uri="{BB962C8B-B14F-4D97-AF65-F5344CB8AC3E}">
        <p14:creationId xmlns:p14="http://schemas.microsoft.com/office/powerpoint/2010/main" val="11016683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933012"/>
            <a:ext cx="7851409" cy="518025"/>
          </a:xfrm>
        </p:spPr>
        <p:txBody>
          <a:bodyPr/>
          <a:lstStyle/>
          <a:p>
            <a:r>
              <a:rPr lang="en-GB" altLang="en-US" sz="4000" dirty="0">
                <a:solidFill>
                  <a:schemeClr val="tx2"/>
                </a:solidFill>
              </a:rPr>
              <a:t>And in extension….</a:t>
            </a:r>
            <a:endParaRPr lang="en-GB" sz="4000" dirty="0">
              <a:solidFill>
                <a:schemeClr val="tx2"/>
              </a:solidFill>
            </a:endParaRPr>
          </a:p>
        </p:txBody>
      </p:sp>
      <p:sp>
        <p:nvSpPr>
          <p:cNvPr id="3" name="Text Placeholder 2"/>
          <p:cNvSpPr>
            <a:spLocks noGrp="1"/>
          </p:cNvSpPr>
          <p:nvPr>
            <p:ph type="body" sz="quarter" idx="13"/>
          </p:nvPr>
        </p:nvSpPr>
        <p:spPr>
          <a:xfrm>
            <a:off x="635001" y="2596243"/>
            <a:ext cx="7872413" cy="4261756"/>
          </a:xfrm>
        </p:spPr>
        <p:txBody>
          <a:bodyPr/>
          <a:lstStyle/>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Conversely the femur rolls forward and ‘screws home’ during terminal extension</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i.e. tibia externally rotates w.r.t. femur</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This ensures that knee is locked during stance phase</a:t>
            </a:r>
          </a:p>
          <a:p>
            <a:endParaRPr lang="en-GB" sz="2800" dirty="0"/>
          </a:p>
        </p:txBody>
      </p:sp>
    </p:spTree>
    <p:extLst>
      <p:ext uri="{BB962C8B-B14F-4D97-AF65-F5344CB8AC3E}">
        <p14:creationId xmlns:p14="http://schemas.microsoft.com/office/powerpoint/2010/main" val="1923649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1684128"/>
            <a:ext cx="7851409" cy="518025"/>
          </a:xfrm>
        </p:spPr>
        <p:txBody>
          <a:bodyPr/>
          <a:lstStyle/>
          <a:p>
            <a:pPr algn="ctr"/>
            <a:r>
              <a:rPr lang="en-GB" altLang="en-US" sz="4000" dirty="0">
                <a:solidFill>
                  <a:schemeClr val="tx2"/>
                </a:solidFill>
              </a:rPr>
              <a:t>So what else is there to discuss?</a:t>
            </a:r>
            <a:br>
              <a:rPr lang="en-GB" altLang="en-US" sz="4000" dirty="0">
                <a:solidFill>
                  <a:schemeClr val="tx2"/>
                </a:solidFill>
              </a:rPr>
            </a:br>
            <a:r>
              <a:rPr lang="en-GB" altLang="en-US" sz="4000" dirty="0">
                <a:solidFill>
                  <a:schemeClr val="tx2"/>
                </a:solidFill>
              </a:rPr>
              <a:t>– surely all knee prostheses can</a:t>
            </a:r>
            <a:br>
              <a:rPr lang="en-GB" altLang="en-US" sz="4000" dirty="0">
                <a:solidFill>
                  <a:schemeClr val="tx2"/>
                </a:solidFill>
              </a:rPr>
            </a:br>
            <a:r>
              <a:rPr lang="en-GB" altLang="en-US" sz="4000" dirty="0">
                <a:solidFill>
                  <a:schemeClr val="tx2"/>
                </a:solidFill>
              </a:rPr>
              <a:t>just be designed to roll back and</a:t>
            </a:r>
            <a:br>
              <a:rPr lang="en-GB" altLang="en-US" sz="4000" dirty="0">
                <a:solidFill>
                  <a:schemeClr val="tx2"/>
                </a:solidFill>
              </a:rPr>
            </a:br>
            <a:r>
              <a:rPr lang="en-GB" altLang="en-US" sz="4000" dirty="0">
                <a:solidFill>
                  <a:schemeClr val="tx2"/>
                </a:solidFill>
              </a:rPr>
              <a:t>rotate during flexion to replicate</a:t>
            </a:r>
            <a:br>
              <a:rPr lang="en-GB" altLang="en-US" sz="4000" dirty="0">
                <a:solidFill>
                  <a:schemeClr val="tx2"/>
                </a:solidFill>
              </a:rPr>
            </a:br>
            <a:r>
              <a:rPr lang="en-GB" altLang="en-US" sz="4000" dirty="0">
                <a:solidFill>
                  <a:schemeClr val="tx2"/>
                </a:solidFill>
              </a:rPr>
              <a:t>these biomechanical advantages</a:t>
            </a:r>
            <a:endParaRPr lang="en-GB" sz="4000" dirty="0">
              <a:solidFill>
                <a:schemeClr val="tx2"/>
              </a:solidFill>
            </a:endParaRPr>
          </a:p>
        </p:txBody>
      </p:sp>
      <p:sp>
        <p:nvSpPr>
          <p:cNvPr id="3" name="Text Placeholder 2"/>
          <p:cNvSpPr>
            <a:spLocks noGrp="1"/>
          </p:cNvSpPr>
          <p:nvPr>
            <p:ph type="body" sz="quarter" idx="13"/>
          </p:nvPr>
        </p:nvSpPr>
        <p:spPr>
          <a:xfrm>
            <a:off x="8461695" y="6662057"/>
            <a:ext cx="45719" cy="195941"/>
          </a:xfrm>
        </p:spPr>
        <p:txBody>
          <a:bodyPr/>
          <a:lstStyle/>
          <a:p>
            <a:endParaRPr lang="en-GB" sz="2800" dirty="0"/>
          </a:p>
        </p:txBody>
      </p:sp>
    </p:spTree>
    <p:extLst>
      <p:ext uri="{BB962C8B-B14F-4D97-AF65-F5344CB8AC3E}">
        <p14:creationId xmlns:p14="http://schemas.microsoft.com/office/powerpoint/2010/main" val="6055094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933012"/>
            <a:ext cx="7851409" cy="518025"/>
          </a:xfrm>
        </p:spPr>
        <p:txBody>
          <a:bodyPr/>
          <a:lstStyle/>
          <a:p>
            <a:r>
              <a:rPr lang="en-GB" altLang="en-US" sz="4000" dirty="0">
                <a:solidFill>
                  <a:schemeClr val="tx2"/>
                </a:solidFill>
              </a:rPr>
              <a:t>TKR design is a compromise</a:t>
            </a:r>
            <a:endParaRPr lang="en-GB" sz="4000" dirty="0">
              <a:solidFill>
                <a:schemeClr val="tx2"/>
              </a:solidFill>
            </a:endParaRPr>
          </a:p>
        </p:txBody>
      </p:sp>
      <p:sp>
        <p:nvSpPr>
          <p:cNvPr id="3" name="Text Placeholder 2"/>
          <p:cNvSpPr>
            <a:spLocks noGrp="1"/>
          </p:cNvSpPr>
          <p:nvPr>
            <p:ph type="body" sz="quarter" idx="13"/>
          </p:nvPr>
        </p:nvSpPr>
        <p:spPr>
          <a:xfrm>
            <a:off x="618673" y="2188028"/>
            <a:ext cx="7872413" cy="4261756"/>
          </a:xfrm>
        </p:spPr>
        <p:txBody>
          <a:bodyPr/>
          <a:lstStyle/>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Rollback is possible with many PCL-retaining systems</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If this varies between lat./med. compartments rotation can also occur</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Comes at the expense of reduced conformity</a:t>
            </a:r>
          </a:p>
          <a:p>
            <a:pPr lvl="0" defTabSz="457200" eaLnBrk="1" hangingPunct="1">
              <a:spcAft>
                <a:spcPts val="600"/>
              </a:spcAft>
              <a:defRPr/>
            </a:pPr>
            <a:r>
              <a:rPr lang="en-GB" sz="2800" dirty="0">
                <a:solidFill>
                  <a:prstClr val="black"/>
                </a:solidFill>
              </a:rPr>
              <a:t>	– Is this a problem?</a:t>
            </a:r>
          </a:p>
          <a:p>
            <a:endParaRPr lang="en-GB" sz="2800" dirty="0"/>
          </a:p>
        </p:txBody>
      </p:sp>
    </p:spTree>
    <p:extLst>
      <p:ext uri="{BB962C8B-B14F-4D97-AF65-F5344CB8AC3E}">
        <p14:creationId xmlns:p14="http://schemas.microsoft.com/office/powerpoint/2010/main" val="32214347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933012"/>
            <a:ext cx="7851409" cy="518025"/>
          </a:xfrm>
        </p:spPr>
        <p:txBody>
          <a:bodyPr/>
          <a:lstStyle/>
          <a:p>
            <a:r>
              <a:rPr lang="en-GB" altLang="en-US" sz="4000" dirty="0">
                <a:solidFill>
                  <a:schemeClr val="tx2"/>
                </a:solidFill>
              </a:rPr>
              <a:t>‘Round on flat’ TKR</a:t>
            </a:r>
            <a:endParaRPr lang="en-GB" sz="4000" dirty="0">
              <a:solidFill>
                <a:schemeClr val="tx2"/>
              </a:solidFill>
            </a:endParaRPr>
          </a:p>
        </p:txBody>
      </p:sp>
      <p:sp>
        <p:nvSpPr>
          <p:cNvPr id="3" name="Text Placeholder 2"/>
          <p:cNvSpPr>
            <a:spLocks noGrp="1"/>
          </p:cNvSpPr>
          <p:nvPr>
            <p:ph type="body" sz="quarter" idx="13"/>
          </p:nvPr>
        </p:nvSpPr>
        <p:spPr>
          <a:xfrm>
            <a:off x="618673" y="2188028"/>
            <a:ext cx="7872413" cy="4261756"/>
          </a:xfrm>
        </p:spPr>
        <p:txBody>
          <a:bodyPr/>
          <a:lstStyle/>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Tibial component fairly flat; condylar-shaped femoral component rolls over it</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Very limited contact area</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Allows considerable amount of rollback/rotation between femur and tibia</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Comes at a cost…</a:t>
            </a:r>
          </a:p>
          <a:p>
            <a:endParaRPr lang="en-GB" sz="2800" dirty="0"/>
          </a:p>
        </p:txBody>
      </p:sp>
    </p:spTree>
    <p:extLst>
      <p:ext uri="{BB962C8B-B14F-4D97-AF65-F5344CB8AC3E}">
        <p14:creationId xmlns:p14="http://schemas.microsoft.com/office/powerpoint/2010/main" val="21455577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933012"/>
            <a:ext cx="7851409" cy="518025"/>
          </a:xfrm>
        </p:spPr>
        <p:txBody>
          <a:bodyPr/>
          <a:lstStyle/>
          <a:p>
            <a:r>
              <a:rPr lang="en-GB" altLang="en-US" sz="4000" dirty="0">
                <a:solidFill>
                  <a:schemeClr val="tx2"/>
                </a:solidFill>
              </a:rPr>
              <a:t>‘Round on flat’ TKR</a:t>
            </a:r>
            <a:endParaRPr lang="en-GB" sz="4000" dirty="0">
              <a:solidFill>
                <a:schemeClr val="tx2"/>
              </a:solidFill>
            </a:endParaRPr>
          </a:p>
        </p:txBody>
      </p:sp>
      <p:sp>
        <p:nvSpPr>
          <p:cNvPr id="3" name="Text Placeholder 2"/>
          <p:cNvSpPr>
            <a:spLocks noGrp="1"/>
          </p:cNvSpPr>
          <p:nvPr>
            <p:ph type="body" sz="quarter" idx="13"/>
          </p:nvPr>
        </p:nvSpPr>
        <p:spPr>
          <a:xfrm>
            <a:off x="618674" y="2188028"/>
            <a:ext cx="3626756" cy="4261756"/>
          </a:xfrm>
        </p:spPr>
        <p:txBody>
          <a:bodyPr/>
          <a:lstStyle/>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↑contact stresses</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↓stability in all planes</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↑lift-off/</a:t>
            </a:r>
            <a:r>
              <a:rPr lang="en-GB" sz="2800" dirty="0" err="1">
                <a:solidFill>
                  <a:prstClr val="black"/>
                </a:solidFill>
              </a:rPr>
              <a:t>slamdown</a:t>
            </a:r>
            <a:endParaRPr lang="en-GB" sz="2800" dirty="0">
              <a:solidFill>
                <a:prstClr val="black"/>
              </a:solidFill>
            </a:endParaRP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Increases risk of P.E. wear, delamination, catastrophic failure</a:t>
            </a:r>
          </a:p>
          <a:p>
            <a:pPr lvl="0" defTabSz="457200" eaLnBrk="1" hangingPunct="1">
              <a:spcAft>
                <a:spcPts val="600"/>
              </a:spcAft>
              <a:defRPr/>
            </a:pPr>
            <a:endParaRPr lang="en-GB" sz="2800" dirty="0">
              <a:solidFill>
                <a:prstClr val="black"/>
              </a:solidFill>
            </a:endParaRPr>
          </a:p>
          <a:p>
            <a:endParaRPr lang="en-GB"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840" y="1812471"/>
            <a:ext cx="3834001" cy="3712400"/>
          </a:xfrm>
          <a:prstGeom prst="rect">
            <a:avLst/>
          </a:prstGeom>
        </p:spPr>
      </p:pic>
    </p:spTree>
    <p:extLst>
      <p:ext uri="{BB962C8B-B14F-4D97-AF65-F5344CB8AC3E}">
        <p14:creationId xmlns:p14="http://schemas.microsoft.com/office/powerpoint/2010/main" val="12590012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530" y="916683"/>
            <a:ext cx="7851409" cy="518025"/>
          </a:xfrm>
        </p:spPr>
        <p:txBody>
          <a:bodyPr/>
          <a:lstStyle/>
          <a:p>
            <a:r>
              <a:rPr lang="en-GB" altLang="en-US" sz="4000" dirty="0">
                <a:solidFill>
                  <a:schemeClr val="tx2"/>
                </a:solidFill>
              </a:rPr>
              <a:t>Another way is to think of a ball</a:t>
            </a:r>
            <a:br>
              <a:rPr lang="en-GB" altLang="en-US" sz="4000" dirty="0">
                <a:solidFill>
                  <a:schemeClr val="tx2"/>
                </a:solidFill>
              </a:rPr>
            </a:br>
            <a:r>
              <a:rPr lang="en-GB" altLang="en-US" sz="4000" dirty="0">
                <a:solidFill>
                  <a:schemeClr val="tx2"/>
                </a:solidFill>
              </a:rPr>
              <a:t>on a flat surface – lots of</a:t>
            </a:r>
            <a:br>
              <a:rPr lang="en-GB" altLang="en-US" sz="4000" dirty="0">
                <a:solidFill>
                  <a:schemeClr val="tx2"/>
                </a:solidFill>
              </a:rPr>
            </a:br>
            <a:r>
              <a:rPr lang="en-GB" altLang="en-US" sz="4000" dirty="0">
                <a:solidFill>
                  <a:schemeClr val="tx2"/>
                </a:solidFill>
              </a:rPr>
              <a:t>movement but high contact stress</a:t>
            </a:r>
            <a:endParaRPr lang="en-GB" sz="4000" dirty="0">
              <a:solidFill>
                <a:schemeClr val="tx2"/>
              </a:solidFill>
            </a:endParaRPr>
          </a:p>
        </p:txBody>
      </p:sp>
      <p:sp>
        <p:nvSpPr>
          <p:cNvPr id="5" name="Oval 4"/>
          <p:cNvSpPr/>
          <p:nvPr/>
        </p:nvSpPr>
        <p:spPr>
          <a:xfrm>
            <a:off x="2328226" y="3037114"/>
            <a:ext cx="2465614" cy="2661557"/>
          </a:xfrm>
          <a:prstGeom prst="ellipse">
            <a:avLst/>
          </a:prstGeom>
          <a:solidFill>
            <a:schemeClr val="bg1">
              <a:lumMod val="65000"/>
            </a:schemeClr>
          </a:solidFill>
          <a:ln w="762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9" name="Straight Arrow Connector 8"/>
          <p:cNvCxnSpPr/>
          <p:nvPr/>
        </p:nvCxnSpPr>
        <p:spPr>
          <a:xfrm flipV="1">
            <a:off x="4995333" y="4371829"/>
            <a:ext cx="1168400" cy="16933"/>
          </a:xfrm>
          <a:prstGeom prst="straightConnector1">
            <a:avLst/>
          </a:prstGeom>
          <a:ln w="635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308897" y="5774268"/>
            <a:ext cx="4673600" cy="931333"/>
          </a:xfrm>
          <a:prstGeom prst="rect">
            <a:avLst/>
          </a:prstGeom>
          <a:solidFill>
            <a:srgbClr val="0099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18737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933012"/>
            <a:ext cx="7851409" cy="518025"/>
          </a:xfrm>
        </p:spPr>
        <p:txBody>
          <a:bodyPr/>
          <a:lstStyle/>
          <a:p>
            <a:r>
              <a:rPr lang="en-GB" altLang="en-US" sz="4000" dirty="0">
                <a:solidFill>
                  <a:schemeClr val="tx2"/>
                </a:solidFill>
              </a:rPr>
              <a:t>You start off with this…</a:t>
            </a:r>
            <a:endParaRPr lang="en-GB" sz="4000" dirty="0">
              <a:solidFill>
                <a:schemeClr val="tx2"/>
              </a:solidFill>
            </a:endParaRPr>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09788" y="1973263"/>
            <a:ext cx="4924425" cy="3779837"/>
          </a:xfrm>
          <a:prstGeom prst="rect">
            <a:avLst/>
          </a:prstGeom>
        </p:spPr>
      </p:pic>
    </p:spTree>
    <p:extLst>
      <p:ext uri="{BB962C8B-B14F-4D97-AF65-F5344CB8AC3E}">
        <p14:creationId xmlns:p14="http://schemas.microsoft.com/office/powerpoint/2010/main" val="24067316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933012"/>
            <a:ext cx="7851409" cy="518025"/>
          </a:xfrm>
        </p:spPr>
        <p:txBody>
          <a:bodyPr/>
          <a:lstStyle/>
          <a:p>
            <a:r>
              <a:rPr lang="en-GB" altLang="en-US" sz="4000" dirty="0">
                <a:solidFill>
                  <a:schemeClr val="tx2"/>
                </a:solidFill>
              </a:rPr>
              <a:t>…but you end up with this</a:t>
            </a:r>
            <a:endParaRPr lang="en-GB" sz="4000" dirty="0">
              <a:solidFill>
                <a:schemeClr val="tx2"/>
              </a:solidFill>
            </a:endParaRPr>
          </a:p>
        </p:txBody>
      </p:sp>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95513" y="2030413"/>
            <a:ext cx="5227637" cy="3665537"/>
          </a:xfrm>
          <a:prstGeom prst="rect">
            <a:avLst/>
          </a:prstGeom>
          <a:ln w="12700">
            <a:solidFill>
              <a:schemeClr val="tx1"/>
            </a:solidFill>
            <a:miter lim="800000"/>
            <a:headEnd/>
            <a:tailEnd/>
          </a:ln>
        </p:spPr>
      </p:pic>
    </p:spTree>
    <p:extLst>
      <p:ext uri="{BB962C8B-B14F-4D97-AF65-F5344CB8AC3E}">
        <p14:creationId xmlns:p14="http://schemas.microsoft.com/office/powerpoint/2010/main" val="1713665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51" y="1017293"/>
            <a:ext cx="7851409" cy="518025"/>
          </a:xfrm>
        </p:spPr>
        <p:txBody>
          <a:bodyPr/>
          <a:lstStyle/>
          <a:p>
            <a:r>
              <a:rPr lang="en-GB" sz="4400" dirty="0">
                <a:solidFill>
                  <a:schemeClr val="tx2"/>
                </a:solidFill>
              </a:rPr>
              <a:t>Hip free body diagram</a:t>
            </a:r>
          </a:p>
        </p:txBody>
      </p:sp>
      <p:pic>
        <p:nvPicPr>
          <p:cNvPr id="5" name="Picture 4"/>
          <p:cNvPicPr>
            <a:picLocks noChangeAspect="1"/>
          </p:cNvPicPr>
          <p:nvPr/>
        </p:nvPicPr>
        <p:blipFill>
          <a:blip r:embed="rId2"/>
          <a:stretch>
            <a:fillRect/>
          </a:stretch>
        </p:blipFill>
        <p:spPr>
          <a:xfrm>
            <a:off x="1982934" y="1951221"/>
            <a:ext cx="5568042" cy="4468512"/>
          </a:xfrm>
          <a:prstGeom prst="rect">
            <a:avLst/>
          </a:prstGeom>
        </p:spPr>
      </p:pic>
    </p:spTree>
    <p:extLst>
      <p:ext uri="{BB962C8B-B14F-4D97-AF65-F5344CB8AC3E}">
        <p14:creationId xmlns:p14="http://schemas.microsoft.com/office/powerpoint/2010/main" val="19048263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933012"/>
            <a:ext cx="7851409" cy="518025"/>
          </a:xfrm>
        </p:spPr>
        <p:txBody>
          <a:bodyPr/>
          <a:lstStyle/>
          <a:p>
            <a:r>
              <a:rPr lang="en-GB" sz="4000" dirty="0">
                <a:solidFill>
                  <a:schemeClr val="tx2"/>
                </a:solidFill>
              </a:rPr>
              <a:t>Conversely, with a ‘rounded’</a:t>
            </a:r>
            <a:br>
              <a:rPr lang="en-GB" sz="4000" dirty="0">
                <a:solidFill>
                  <a:schemeClr val="tx2"/>
                </a:solidFill>
              </a:rPr>
            </a:br>
            <a:r>
              <a:rPr lang="en-GB" sz="4000" dirty="0">
                <a:solidFill>
                  <a:schemeClr val="tx2"/>
                </a:solidFill>
              </a:rPr>
              <a:t>(conforming) </a:t>
            </a:r>
            <a:r>
              <a:rPr lang="en-GB" sz="4000" dirty="0" err="1">
                <a:solidFill>
                  <a:schemeClr val="tx2"/>
                </a:solidFill>
              </a:rPr>
              <a:t>tibial</a:t>
            </a:r>
            <a:r>
              <a:rPr lang="en-GB" sz="4000" dirty="0">
                <a:solidFill>
                  <a:schemeClr val="tx2"/>
                </a:solidFill>
              </a:rPr>
              <a:t> tray</a:t>
            </a:r>
          </a:p>
        </p:txBody>
      </p:sp>
      <p:sp>
        <p:nvSpPr>
          <p:cNvPr id="3" name="Text Placeholder 2"/>
          <p:cNvSpPr>
            <a:spLocks noGrp="1"/>
          </p:cNvSpPr>
          <p:nvPr>
            <p:ph type="body" sz="quarter" idx="13"/>
          </p:nvPr>
        </p:nvSpPr>
        <p:spPr>
          <a:xfrm>
            <a:off x="618674" y="3932160"/>
            <a:ext cx="3626756" cy="2367039"/>
          </a:xfrm>
        </p:spPr>
        <p:txBody>
          <a:bodyPr/>
          <a:lstStyle/>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↓contact stresses</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↑stability in all planes</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↓lift-off/</a:t>
            </a:r>
            <a:r>
              <a:rPr lang="en-GB" sz="2800" dirty="0" err="1">
                <a:solidFill>
                  <a:prstClr val="black"/>
                </a:solidFill>
              </a:rPr>
              <a:t>slamdown</a:t>
            </a:r>
            <a:endParaRPr lang="en-GB" sz="2800" dirty="0">
              <a:solidFill>
                <a:prstClr val="black"/>
              </a:solidFill>
            </a:endParaRPr>
          </a:p>
          <a:p>
            <a:endParaRPr lang="en-GB" sz="2800" dirty="0"/>
          </a:p>
        </p:txBody>
      </p:sp>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3681" t="59506" r="60323" b="635"/>
          <a:stretch/>
        </p:blipFill>
        <p:spPr>
          <a:xfrm>
            <a:off x="4425043" y="3404808"/>
            <a:ext cx="3270759" cy="3167743"/>
          </a:xfrm>
          <a:prstGeom prst="rect">
            <a:avLst/>
          </a:prstGeom>
          <a:ln w="12700">
            <a:noFill/>
            <a:miter lim="800000"/>
            <a:headEnd/>
            <a:tailEnd/>
          </a:ln>
        </p:spPr>
      </p:pic>
    </p:spTree>
    <p:extLst>
      <p:ext uri="{BB962C8B-B14F-4D97-AF65-F5344CB8AC3E}">
        <p14:creationId xmlns:p14="http://schemas.microsoft.com/office/powerpoint/2010/main" val="7588482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933012"/>
            <a:ext cx="7851409" cy="518025"/>
          </a:xfrm>
        </p:spPr>
        <p:txBody>
          <a:bodyPr/>
          <a:lstStyle/>
          <a:p>
            <a:r>
              <a:rPr lang="en-GB" altLang="en-US" sz="4000" dirty="0">
                <a:solidFill>
                  <a:schemeClr val="tx2"/>
                </a:solidFill>
              </a:rPr>
              <a:t>Going back to our ball image;</a:t>
            </a:r>
            <a:br>
              <a:rPr lang="en-GB" altLang="en-US" sz="4000" dirty="0">
                <a:solidFill>
                  <a:schemeClr val="tx2"/>
                </a:solidFill>
              </a:rPr>
            </a:br>
            <a:r>
              <a:rPr lang="en-GB" altLang="en-US" sz="4000" dirty="0">
                <a:solidFill>
                  <a:schemeClr val="tx2"/>
                </a:solidFill>
              </a:rPr>
              <a:t>if the ball sits in a concavity</a:t>
            </a:r>
            <a:br>
              <a:rPr lang="en-GB" altLang="en-US" sz="4000" dirty="0">
                <a:solidFill>
                  <a:schemeClr val="tx2"/>
                </a:solidFill>
              </a:rPr>
            </a:br>
            <a:r>
              <a:rPr lang="en-GB" altLang="en-US" sz="4000" dirty="0">
                <a:solidFill>
                  <a:schemeClr val="tx2"/>
                </a:solidFill>
              </a:rPr>
              <a:t>– high surface area, low stress</a:t>
            </a:r>
            <a:endParaRPr lang="en-GB" sz="4000" dirty="0">
              <a:solidFill>
                <a:schemeClr val="tx2"/>
              </a:solidFill>
            </a:endParaRPr>
          </a:p>
        </p:txBody>
      </p:sp>
      <p:sp>
        <p:nvSpPr>
          <p:cNvPr id="8" name="Rectangle 7"/>
          <p:cNvSpPr/>
          <p:nvPr/>
        </p:nvSpPr>
        <p:spPr>
          <a:xfrm>
            <a:off x="1727197" y="5520266"/>
            <a:ext cx="4927604" cy="812801"/>
          </a:xfrm>
          <a:prstGeom prst="rect">
            <a:avLst/>
          </a:prstGeom>
          <a:solidFill>
            <a:srgbClr val="0099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Oval 4"/>
          <p:cNvSpPr/>
          <p:nvPr/>
        </p:nvSpPr>
        <p:spPr>
          <a:xfrm>
            <a:off x="2966657" y="3405278"/>
            <a:ext cx="2465614" cy="2661557"/>
          </a:xfrm>
          <a:prstGeom prst="ellipse">
            <a:avLst/>
          </a:prstGeom>
          <a:solidFill>
            <a:schemeClr val="bg1">
              <a:lumMod val="65000"/>
            </a:schemeClr>
          </a:solidFill>
          <a:ln w="762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1238646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739" y="1119645"/>
            <a:ext cx="7851409" cy="2136765"/>
          </a:xfrm>
        </p:spPr>
        <p:txBody>
          <a:bodyPr/>
          <a:lstStyle/>
          <a:p>
            <a:r>
              <a:rPr lang="en-GB" altLang="en-US" sz="4800" dirty="0">
                <a:solidFill>
                  <a:schemeClr val="tx2"/>
                </a:solidFill>
              </a:rPr>
              <a:t>So why isn’t increased </a:t>
            </a:r>
            <a:br>
              <a:rPr lang="en-GB" altLang="en-US" sz="4800" dirty="0">
                <a:solidFill>
                  <a:schemeClr val="tx2"/>
                </a:solidFill>
              </a:rPr>
            </a:br>
            <a:r>
              <a:rPr lang="en-GB" altLang="en-US" sz="4800" dirty="0">
                <a:solidFill>
                  <a:schemeClr val="tx2"/>
                </a:solidFill>
              </a:rPr>
              <a:t>conformity – with its</a:t>
            </a:r>
            <a:br>
              <a:rPr lang="en-GB" altLang="en-US" sz="4800" dirty="0">
                <a:solidFill>
                  <a:schemeClr val="tx2"/>
                </a:solidFill>
              </a:rPr>
            </a:br>
            <a:r>
              <a:rPr lang="en-GB" altLang="en-US" sz="4800" dirty="0">
                <a:solidFill>
                  <a:schemeClr val="tx2"/>
                </a:solidFill>
              </a:rPr>
              <a:t>associated reduced</a:t>
            </a:r>
            <a:br>
              <a:rPr lang="en-GB" altLang="en-US" sz="4800" dirty="0">
                <a:solidFill>
                  <a:schemeClr val="tx2"/>
                </a:solidFill>
              </a:rPr>
            </a:br>
            <a:r>
              <a:rPr lang="en-GB" altLang="en-US" sz="4800" dirty="0">
                <a:solidFill>
                  <a:schemeClr val="tx2"/>
                </a:solidFill>
              </a:rPr>
              <a:t>contact stresses –</a:t>
            </a:r>
            <a:br>
              <a:rPr lang="en-GB" altLang="en-US" sz="4800" dirty="0">
                <a:solidFill>
                  <a:schemeClr val="tx2"/>
                </a:solidFill>
              </a:rPr>
            </a:br>
            <a:r>
              <a:rPr lang="en-GB" altLang="en-US" sz="4800" dirty="0">
                <a:solidFill>
                  <a:schemeClr val="tx2"/>
                </a:solidFill>
              </a:rPr>
              <a:t>the answer?</a:t>
            </a:r>
            <a:endParaRPr lang="en-GB" sz="4800" dirty="0">
              <a:solidFill>
                <a:schemeClr val="tx2"/>
              </a:solidFill>
            </a:endParaRPr>
          </a:p>
        </p:txBody>
      </p:sp>
    </p:spTree>
    <p:extLst>
      <p:ext uri="{BB962C8B-B14F-4D97-AF65-F5344CB8AC3E}">
        <p14:creationId xmlns:p14="http://schemas.microsoft.com/office/powerpoint/2010/main" val="814196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5" y="622769"/>
            <a:ext cx="7851409" cy="518025"/>
          </a:xfrm>
        </p:spPr>
        <p:txBody>
          <a:bodyPr/>
          <a:lstStyle/>
          <a:p>
            <a:r>
              <a:rPr lang="en-GB" altLang="en-US" sz="3600" dirty="0">
                <a:solidFill>
                  <a:srgbClr val="1F497D"/>
                </a:solidFill>
              </a:rPr>
              <a:t>Increasing contact surface area</a:t>
            </a:r>
            <a:br>
              <a:rPr lang="en-GB" altLang="en-US" sz="3600" dirty="0">
                <a:solidFill>
                  <a:srgbClr val="1F497D"/>
                </a:solidFill>
              </a:rPr>
            </a:br>
            <a:r>
              <a:rPr lang="en-GB" altLang="en-US" sz="3600" dirty="0">
                <a:solidFill>
                  <a:srgbClr val="1F497D"/>
                </a:solidFill>
              </a:rPr>
              <a:t>(by increasing conformity) comes</a:t>
            </a:r>
            <a:br>
              <a:rPr lang="en-GB" altLang="en-US" sz="3600" dirty="0">
                <a:solidFill>
                  <a:srgbClr val="1F497D"/>
                </a:solidFill>
              </a:rPr>
            </a:br>
            <a:r>
              <a:rPr lang="en-GB" altLang="en-US" sz="3600" dirty="0">
                <a:solidFill>
                  <a:srgbClr val="1F497D"/>
                </a:solidFill>
              </a:rPr>
              <a:t>at the expense of reduced movement </a:t>
            </a:r>
            <a:br>
              <a:rPr lang="en-GB" altLang="en-US" sz="3600" dirty="0">
                <a:solidFill>
                  <a:srgbClr val="1F497D"/>
                </a:solidFill>
              </a:rPr>
            </a:br>
            <a:r>
              <a:rPr lang="en-GB" altLang="en-US" sz="3600" dirty="0">
                <a:solidFill>
                  <a:srgbClr val="1F497D"/>
                </a:solidFill>
              </a:rPr>
              <a:t>between ball and bearing surface</a:t>
            </a:r>
            <a:endParaRPr lang="en-GB" sz="4000" dirty="0">
              <a:solidFill>
                <a:schemeClr val="tx2"/>
              </a:solidFill>
            </a:endParaRPr>
          </a:p>
        </p:txBody>
      </p:sp>
      <p:sp>
        <p:nvSpPr>
          <p:cNvPr id="5" name="Oval 4"/>
          <p:cNvSpPr/>
          <p:nvPr/>
        </p:nvSpPr>
        <p:spPr>
          <a:xfrm>
            <a:off x="2328226" y="3037114"/>
            <a:ext cx="2465614" cy="2661557"/>
          </a:xfrm>
          <a:prstGeom prst="ellipse">
            <a:avLst/>
          </a:prstGeom>
          <a:solidFill>
            <a:schemeClr val="bg1">
              <a:lumMod val="65000"/>
            </a:schemeClr>
          </a:solidFill>
          <a:ln w="762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cxnSp>
        <p:nvCxnSpPr>
          <p:cNvPr id="9" name="Straight Arrow Connector 8"/>
          <p:cNvCxnSpPr/>
          <p:nvPr/>
        </p:nvCxnSpPr>
        <p:spPr>
          <a:xfrm flipV="1">
            <a:off x="4995333" y="4371829"/>
            <a:ext cx="1168400" cy="16933"/>
          </a:xfrm>
          <a:prstGeom prst="straightConnector1">
            <a:avLst/>
          </a:prstGeom>
          <a:ln w="635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308897" y="5774268"/>
            <a:ext cx="4673600" cy="931333"/>
          </a:xfrm>
          <a:prstGeom prst="rect">
            <a:avLst/>
          </a:prstGeom>
          <a:solidFill>
            <a:srgbClr val="0099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64834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5" y="622769"/>
            <a:ext cx="7851409" cy="518025"/>
          </a:xfrm>
        </p:spPr>
        <p:txBody>
          <a:bodyPr/>
          <a:lstStyle/>
          <a:p>
            <a:r>
              <a:rPr lang="en-GB" altLang="en-US" sz="3600" dirty="0">
                <a:solidFill>
                  <a:srgbClr val="1F497D"/>
                </a:solidFill>
              </a:rPr>
              <a:t>Increasing contact surface area</a:t>
            </a:r>
            <a:br>
              <a:rPr lang="en-GB" altLang="en-US" sz="3600" dirty="0">
                <a:solidFill>
                  <a:srgbClr val="1F497D"/>
                </a:solidFill>
              </a:rPr>
            </a:br>
            <a:r>
              <a:rPr lang="en-GB" altLang="en-US" sz="3600" dirty="0">
                <a:solidFill>
                  <a:srgbClr val="1F497D"/>
                </a:solidFill>
              </a:rPr>
              <a:t>(by increasing conformity) comes</a:t>
            </a:r>
            <a:br>
              <a:rPr lang="en-GB" altLang="en-US" sz="3600" dirty="0">
                <a:solidFill>
                  <a:srgbClr val="1F497D"/>
                </a:solidFill>
              </a:rPr>
            </a:br>
            <a:r>
              <a:rPr lang="en-GB" altLang="en-US" sz="3600" dirty="0">
                <a:solidFill>
                  <a:srgbClr val="1F497D"/>
                </a:solidFill>
              </a:rPr>
              <a:t>at the expense of reduced movement </a:t>
            </a:r>
            <a:br>
              <a:rPr lang="en-GB" altLang="en-US" sz="3600" dirty="0">
                <a:solidFill>
                  <a:srgbClr val="1F497D"/>
                </a:solidFill>
              </a:rPr>
            </a:br>
            <a:r>
              <a:rPr lang="en-GB" altLang="en-US" sz="3600" dirty="0">
                <a:solidFill>
                  <a:srgbClr val="1F497D"/>
                </a:solidFill>
              </a:rPr>
              <a:t>between ball and bearing surface</a:t>
            </a:r>
            <a:endParaRPr lang="en-GB" sz="4000" dirty="0">
              <a:solidFill>
                <a:schemeClr val="tx2"/>
              </a:solidFill>
            </a:endParaRPr>
          </a:p>
        </p:txBody>
      </p:sp>
      <p:cxnSp>
        <p:nvCxnSpPr>
          <p:cNvPr id="9" name="Straight Arrow Connector 8"/>
          <p:cNvCxnSpPr/>
          <p:nvPr/>
        </p:nvCxnSpPr>
        <p:spPr>
          <a:xfrm flipV="1">
            <a:off x="4995333" y="4371829"/>
            <a:ext cx="1168400" cy="16933"/>
          </a:xfrm>
          <a:prstGeom prst="straightConnector1">
            <a:avLst/>
          </a:prstGeom>
          <a:ln w="635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308897" y="4947558"/>
            <a:ext cx="4673600" cy="1758044"/>
          </a:xfrm>
          <a:prstGeom prst="rect">
            <a:avLst/>
          </a:prstGeom>
          <a:solidFill>
            <a:srgbClr val="0099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Multiply 5"/>
          <p:cNvSpPr/>
          <p:nvPr/>
        </p:nvSpPr>
        <p:spPr>
          <a:xfrm>
            <a:off x="5122333" y="3566679"/>
            <a:ext cx="914400" cy="1627231"/>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 name="Oval 2"/>
          <p:cNvSpPr/>
          <p:nvPr/>
        </p:nvSpPr>
        <p:spPr>
          <a:xfrm>
            <a:off x="2273990" y="3037113"/>
            <a:ext cx="2594343" cy="277585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Oval 4"/>
          <p:cNvSpPr/>
          <p:nvPr/>
        </p:nvSpPr>
        <p:spPr>
          <a:xfrm>
            <a:off x="2328226" y="3069772"/>
            <a:ext cx="2465614" cy="2661557"/>
          </a:xfrm>
          <a:prstGeom prst="ellipse">
            <a:avLst/>
          </a:prstGeom>
          <a:solidFill>
            <a:schemeClr val="bg1">
              <a:lumMod val="65000"/>
            </a:schemeClr>
          </a:solidFill>
          <a:ln w="762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230170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933012"/>
            <a:ext cx="7851409" cy="518025"/>
          </a:xfrm>
        </p:spPr>
        <p:txBody>
          <a:bodyPr/>
          <a:lstStyle/>
          <a:p>
            <a:r>
              <a:rPr lang="en-GB" altLang="en-US" sz="4000" dirty="0">
                <a:solidFill>
                  <a:schemeClr val="tx2"/>
                </a:solidFill>
              </a:rPr>
              <a:t>In other words…</a:t>
            </a:r>
            <a:endParaRPr lang="en-GB" sz="4000" dirty="0">
              <a:solidFill>
                <a:schemeClr val="tx2"/>
              </a:solidFill>
            </a:endParaRPr>
          </a:p>
        </p:txBody>
      </p:sp>
      <p:sp>
        <p:nvSpPr>
          <p:cNvPr id="3" name="Text Placeholder 2"/>
          <p:cNvSpPr>
            <a:spLocks noGrp="1"/>
          </p:cNvSpPr>
          <p:nvPr>
            <p:ph type="body" sz="quarter" idx="13"/>
          </p:nvPr>
        </p:nvSpPr>
        <p:spPr>
          <a:xfrm>
            <a:off x="618673" y="2188028"/>
            <a:ext cx="7872413" cy="4261756"/>
          </a:xfrm>
        </p:spPr>
        <p:txBody>
          <a:bodyPr/>
          <a:lstStyle/>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High level of conformity between </a:t>
            </a:r>
            <a:r>
              <a:rPr lang="en-GB" sz="2800" dirty="0" err="1">
                <a:solidFill>
                  <a:prstClr val="black"/>
                </a:solidFill>
              </a:rPr>
              <a:t>tibial</a:t>
            </a:r>
            <a:r>
              <a:rPr lang="en-GB" sz="2800" dirty="0">
                <a:solidFill>
                  <a:prstClr val="black"/>
                </a:solidFill>
              </a:rPr>
              <a:t> and femoral sides greatly increases contact surface area</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Thus stresses at articular surface hugely reduced – along with P.E. wear</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But this too comes at a cost</a:t>
            </a:r>
            <a:endParaRPr lang="en-GB" sz="2800" dirty="0"/>
          </a:p>
        </p:txBody>
      </p:sp>
    </p:spTree>
    <p:extLst>
      <p:ext uri="{BB962C8B-B14F-4D97-AF65-F5344CB8AC3E}">
        <p14:creationId xmlns:p14="http://schemas.microsoft.com/office/powerpoint/2010/main" val="32331590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933012"/>
            <a:ext cx="7851409" cy="518025"/>
          </a:xfrm>
        </p:spPr>
        <p:txBody>
          <a:bodyPr/>
          <a:lstStyle/>
          <a:p>
            <a:r>
              <a:rPr lang="en-GB" altLang="en-US" sz="4000" dirty="0">
                <a:solidFill>
                  <a:schemeClr val="tx2"/>
                </a:solidFill>
              </a:rPr>
              <a:t>In other words…</a:t>
            </a:r>
            <a:endParaRPr lang="en-GB" sz="4000" dirty="0">
              <a:solidFill>
                <a:schemeClr val="tx2"/>
              </a:solidFill>
            </a:endParaRPr>
          </a:p>
        </p:txBody>
      </p:sp>
      <p:sp>
        <p:nvSpPr>
          <p:cNvPr id="3" name="Text Placeholder 2"/>
          <p:cNvSpPr>
            <a:spLocks noGrp="1"/>
          </p:cNvSpPr>
          <p:nvPr>
            <p:ph type="body" sz="quarter" idx="13"/>
          </p:nvPr>
        </p:nvSpPr>
        <p:spPr>
          <a:xfrm>
            <a:off x="618673" y="2188028"/>
            <a:ext cx="7872413" cy="4261756"/>
          </a:xfrm>
        </p:spPr>
        <p:txBody>
          <a:bodyPr/>
          <a:lstStyle/>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Conformity=constraint</a:t>
            </a:r>
          </a:p>
          <a:p>
            <a:pPr lvl="0" defTabSz="457200" eaLnBrk="1" hangingPunct="1">
              <a:spcAft>
                <a:spcPts val="600"/>
              </a:spcAft>
              <a:defRPr/>
            </a:pPr>
            <a:r>
              <a:rPr lang="en-GB" sz="2800" dirty="0">
                <a:solidFill>
                  <a:prstClr val="black"/>
                </a:solidFill>
              </a:rPr>
              <a:t>	– allows virtually no rollback</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Femur still ‘tries’ to rollback, tibia still ‘tries’ to internally rotate, flexion limited</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Generates huge forces (esp. shear) at bone cement-implant interface → failure</a:t>
            </a:r>
          </a:p>
          <a:p>
            <a:endParaRPr lang="en-GB" sz="2800" dirty="0"/>
          </a:p>
        </p:txBody>
      </p:sp>
    </p:spTree>
    <p:extLst>
      <p:ext uri="{BB962C8B-B14F-4D97-AF65-F5344CB8AC3E}">
        <p14:creationId xmlns:p14="http://schemas.microsoft.com/office/powerpoint/2010/main" val="26842523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851370"/>
            <a:ext cx="7851409" cy="518025"/>
          </a:xfrm>
        </p:spPr>
        <p:txBody>
          <a:bodyPr/>
          <a:lstStyle/>
          <a:p>
            <a:r>
              <a:rPr lang="en-GB" altLang="en-US" sz="4000" dirty="0">
                <a:solidFill>
                  <a:schemeClr val="tx2"/>
                </a:solidFill>
              </a:rPr>
              <a:t>The answer? – compromise</a:t>
            </a:r>
            <a:endParaRPr lang="en-GB" sz="4000" dirty="0">
              <a:solidFill>
                <a:schemeClr val="tx2"/>
              </a:solidFill>
            </a:endParaRPr>
          </a:p>
        </p:txBody>
      </p:sp>
      <p:sp>
        <p:nvSpPr>
          <p:cNvPr id="3" name="Text Placeholder 2"/>
          <p:cNvSpPr>
            <a:spLocks noGrp="1"/>
          </p:cNvSpPr>
          <p:nvPr>
            <p:ph type="body" sz="quarter" idx="13"/>
          </p:nvPr>
        </p:nvSpPr>
        <p:spPr>
          <a:xfrm>
            <a:off x="618673" y="2188028"/>
            <a:ext cx="7872413" cy="4261756"/>
          </a:xfrm>
        </p:spPr>
        <p:txBody>
          <a:bodyPr/>
          <a:lstStyle/>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Intermediate contact surface area</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Intermediate contact stress</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Intermediate inherent constraint</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Intermediate interface stresses</a:t>
            </a:r>
          </a:p>
          <a:p>
            <a:pPr marL="457200" lvl="0" indent="-457200" defTabSz="457200" eaLnBrk="1" hangingPunct="1">
              <a:spcAft>
                <a:spcPts val="600"/>
              </a:spcAft>
              <a:buFont typeface="Arial" panose="020B0604020202020204" pitchFamily="34" charset="0"/>
              <a:buChar char="•"/>
              <a:defRPr/>
            </a:pPr>
            <a:endParaRPr lang="en-GB" sz="2800" dirty="0">
              <a:solidFill>
                <a:prstClr val="black"/>
              </a:solidFill>
            </a:endParaRP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Some surgeons favour mobile bearing TKR as means of simultaneously addressing issues of rotation/rollback/conformity</a:t>
            </a:r>
          </a:p>
          <a:p>
            <a:endParaRPr lang="en-GB" sz="2800" dirty="0"/>
          </a:p>
        </p:txBody>
      </p:sp>
    </p:spTree>
    <p:extLst>
      <p:ext uri="{BB962C8B-B14F-4D97-AF65-F5344CB8AC3E}">
        <p14:creationId xmlns:p14="http://schemas.microsoft.com/office/powerpoint/2010/main" val="41089193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851370"/>
            <a:ext cx="7851409" cy="518025"/>
          </a:xfrm>
        </p:spPr>
        <p:txBody>
          <a:bodyPr/>
          <a:lstStyle/>
          <a:p>
            <a:r>
              <a:rPr lang="en-GB" altLang="en-US" sz="4000" dirty="0">
                <a:solidFill>
                  <a:schemeClr val="tx2"/>
                </a:solidFill>
              </a:rPr>
              <a:t>Mobile bearing knees</a:t>
            </a:r>
            <a:endParaRPr lang="en-GB" sz="4000" dirty="0">
              <a:solidFill>
                <a:schemeClr val="tx2"/>
              </a:solidFill>
            </a:endParaRPr>
          </a:p>
        </p:txBody>
      </p:sp>
      <p:sp>
        <p:nvSpPr>
          <p:cNvPr id="3" name="Text Placeholder 2"/>
          <p:cNvSpPr>
            <a:spLocks noGrp="1"/>
          </p:cNvSpPr>
          <p:nvPr>
            <p:ph type="body" sz="quarter" idx="13"/>
          </p:nvPr>
        </p:nvSpPr>
        <p:spPr>
          <a:xfrm>
            <a:off x="618673" y="2188028"/>
            <a:ext cx="7872413" cy="4261756"/>
          </a:xfrm>
        </p:spPr>
        <p:txBody>
          <a:bodyPr/>
          <a:lstStyle/>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Polyethylene has concave articulating surface superiorly, underside is flat and move freely over polished metal </a:t>
            </a:r>
            <a:r>
              <a:rPr lang="en-GB" sz="2800" dirty="0" err="1">
                <a:solidFill>
                  <a:prstClr val="black"/>
                </a:solidFill>
              </a:rPr>
              <a:t>tibial</a:t>
            </a:r>
            <a:r>
              <a:rPr lang="en-GB" sz="2800" dirty="0">
                <a:solidFill>
                  <a:prstClr val="black"/>
                </a:solidFill>
              </a:rPr>
              <a:t> tray</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Allow </a:t>
            </a:r>
            <a:r>
              <a:rPr lang="en-GB" sz="2800" dirty="0" err="1">
                <a:solidFill>
                  <a:prstClr val="black"/>
                </a:solidFill>
              </a:rPr>
              <a:t>tibio</a:t>
            </a:r>
            <a:r>
              <a:rPr lang="en-GB" sz="2800" dirty="0">
                <a:solidFill>
                  <a:prstClr val="black"/>
                </a:solidFill>
              </a:rPr>
              <a:t>-femoral rotation</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Have high conformity; reduced contact stresses at the metal-polyethylene articulation</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Create much lower shear stresses across the bone-cement-prosthesis interface</a:t>
            </a:r>
          </a:p>
          <a:p>
            <a:endParaRPr lang="en-GB" sz="2800" dirty="0"/>
          </a:p>
        </p:txBody>
      </p:sp>
    </p:spTree>
    <p:extLst>
      <p:ext uri="{BB962C8B-B14F-4D97-AF65-F5344CB8AC3E}">
        <p14:creationId xmlns:p14="http://schemas.microsoft.com/office/powerpoint/2010/main" val="26156934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851370"/>
            <a:ext cx="7851409" cy="518025"/>
          </a:xfrm>
        </p:spPr>
        <p:txBody>
          <a:bodyPr/>
          <a:lstStyle/>
          <a:p>
            <a:r>
              <a:rPr lang="en-GB" sz="4000" dirty="0">
                <a:solidFill>
                  <a:schemeClr val="tx2"/>
                </a:solidFill>
              </a:rPr>
              <a:t>This means that</a:t>
            </a:r>
          </a:p>
        </p:txBody>
      </p:sp>
      <p:sp>
        <p:nvSpPr>
          <p:cNvPr id="3" name="Text Placeholder 2"/>
          <p:cNvSpPr>
            <a:spLocks noGrp="1"/>
          </p:cNvSpPr>
          <p:nvPr>
            <p:ph type="body" sz="quarter" idx="13"/>
          </p:nvPr>
        </p:nvSpPr>
        <p:spPr>
          <a:xfrm>
            <a:off x="618673" y="2188028"/>
            <a:ext cx="7872413" cy="4261756"/>
          </a:xfrm>
        </p:spPr>
        <p:txBody>
          <a:bodyPr/>
          <a:lstStyle/>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The patient feels the knee moving ‘physiologically’ whilst remaining stable</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Deep flexion is retained</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The polyethylene shouldn’t fail nearly so quickly</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The implant fixation shouldn’t fail nearly so quickly</a:t>
            </a:r>
          </a:p>
          <a:p>
            <a:pPr marL="457200" lvl="0" indent="-457200" defTabSz="457200" eaLnBrk="1" hangingPunct="1">
              <a:spcAft>
                <a:spcPts val="600"/>
              </a:spcAft>
              <a:buFont typeface="Arial" panose="020B0604020202020204" pitchFamily="34" charset="0"/>
              <a:buChar char="•"/>
              <a:defRPr/>
            </a:pPr>
            <a:endParaRPr lang="en-GB" sz="2800" dirty="0">
              <a:solidFill>
                <a:prstClr val="black"/>
              </a:solidFill>
            </a:endParaRPr>
          </a:p>
          <a:p>
            <a:pPr lvl="0" defTabSz="457200" eaLnBrk="1" hangingPunct="1">
              <a:spcAft>
                <a:spcPts val="600"/>
              </a:spcAft>
              <a:defRPr/>
            </a:pPr>
            <a:r>
              <a:rPr lang="en-GB" sz="3200" b="1" i="1" dirty="0">
                <a:solidFill>
                  <a:prstClr val="black"/>
                </a:solidFill>
              </a:rPr>
              <a:t>BUT…</a:t>
            </a:r>
          </a:p>
          <a:p>
            <a:endParaRPr lang="en-GB" sz="2800" dirty="0"/>
          </a:p>
        </p:txBody>
      </p:sp>
    </p:spTree>
    <p:extLst>
      <p:ext uri="{BB962C8B-B14F-4D97-AF65-F5344CB8AC3E}">
        <p14:creationId xmlns:p14="http://schemas.microsoft.com/office/powerpoint/2010/main" val="2299293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2336" y="674393"/>
            <a:ext cx="7851409" cy="518025"/>
          </a:xfrm>
        </p:spPr>
        <p:txBody>
          <a:bodyPr/>
          <a:lstStyle/>
          <a:p>
            <a:r>
              <a:rPr lang="en-GB" sz="4400" dirty="0">
                <a:solidFill>
                  <a:schemeClr val="tx2"/>
                </a:solidFill>
              </a:rPr>
              <a:t>Hip free body diagram</a:t>
            </a:r>
          </a:p>
        </p:txBody>
      </p:sp>
      <p:pic>
        <p:nvPicPr>
          <p:cNvPr id="5" name="Picture 4"/>
          <p:cNvPicPr>
            <a:picLocks noChangeAspect="1"/>
          </p:cNvPicPr>
          <p:nvPr/>
        </p:nvPicPr>
        <p:blipFill>
          <a:blip r:embed="rId2"/>
          <a:stretch>
            <a:fillRect/>
          </a:stretch>
        </p:blipFill>
        <p:spPr>
          <a:xfrm>
            <a:off x="4301694" y="2032864"/>
            <a:ext cx="4832326" cy="3878079"/>
          </a:xfrm>
          <a:prstGeom prst="rect">
            <a:avLst/>
          </a:prstGeom>
        </p:spPr>
      </p:pic>
      <p:sp>
        <p:nvSpPr>
          <p:cNvPr id="4" name="Text Placeholder 3"/>
          <p:cNvSpPr>
            <a:spLocks noGrp="1" noChangeArrowheads="1"/>
          </p:cNvSpPr>
          <p:nvPr>
            <p:ph type="body" sz="half" idx="4294967295"/>
          </p:nvPr>
        </p:nvSpPr>
        <p:spPr>
          <a:xfrm>
            <a:off x="1066800" y="1981200"/>
            <a:ext cx="3695700" cy="4400550"/>
          </a:xfrm>
          <a:prstGeom prst="rect">
            <a:avLst/>
          </a:prstGeom>
        </p:spPr>
        <p:txBody>
          <a:bodyPr/>
          <a:lstStyle/>
          <a:p>
            <a:pPr>
              <a:lnSpc>
                <a:spcPct val="90000"/>
              </a:lnSpc>
            </a:pPr>
            <a:r>
              <a:rPr lang="en-GB" altLang="en-US" sz="2800" dirty="0"/>
              <a:t>Moment </a:t>
            </a:r>
            <a:r>
              <a:rPr lang="en-GB" altLang="en-US" sz="2800" i="1" dirty="0"/>
              <a:t>(M) </a:t>
            </a:r>
            <a:r>
              <a:rPr lang="en-GB" altLang="en-US" sz="2800" dirty="0"/>
              <a:t>is defined as the tendency of a force to twist or rotate an object</a:t>
            </a:r>
          </a:p>
          <a:p>
            <a:pPr>
              <a:lnSpc>
                <a:spcPct val="90000"/>
              </a:lnSpc>
            </a:pPr>
            <a:r>
              <a:rPr lang="en-GB" altLang="en-US" sz="2800" i="1" dirty="0"/>
              <a:t>M </a:t>
            </a:r>
            <a:r>
              <a:rPr lang="en-GB" altLang="en-US" sz="2800" dirty="0"/>
              <a:t>= </a:t>
            </a:r>
            <a:r>
              <a:rPr lang="en-GB" altLang="en-US" sz="2800" dirty="0" err="1"/>
              <a:t>Fd</a:t>
            </a:r>
            <a:endParaRPr lang="en-GB" altLang="en-US" sz="2800" dirty="0"/>
          </a:p>
          <a:p>
            <a:pPr>
              <a:lnSpc>
                <a:spcPct val="90000"/>
              </a:lnSpc>
            </a:pPr>
            <a:r>
              <a:rPr lang="en-GB" altLang="en-US" sz="2800" dirty="0"/>
              <a:t>If A=25mm, B=125mm:</a:t>
            </a:r>
          </a:p>
          <a:p>
            <a:pPr>
              <a:lnSpc>
                <a:spcPct val="90000"/>
              </a:lnSpc>
            </a:pPr>
            <a:r>
              <a:rPr lang="en-GB" altLang="en-US" sz="2800" dirty="0"/>
              <a:t>-25G</a:t>
            </a:r>
            <a:r>
              <a:rPr lang="en-GB" altLang="en-US" sz="2800" baseline="-25000" dirty="0"/>
              <a:t>y </a:t>
            </a:r>
            <a:r>
              <a:rPr lang="en-GB" altLang="en-US" sz="2800" dirty="0"/>
              <a:t>+ 125W =0 (because hip not moving)</a:t>
            </a:r>
          </a:p>
        </p:txBody>
      </p:sp>
    </p:spTree>
    <p:extLst>
      <p:ext uri="{BB962C8B-B14F-4D97-AF65-F5344CB8AC3E}">
        <p14:creationId xmlns:p14="http://schemas.microsoft.com/office/powerpoint/2010/main" val="313208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851370"/>
            <a:ext cx="7851409" cy="518025"/>
          </a:xfrm>
        </p:spPr>
        <p:txBody>
          <a:bodyPr/>
          <a:lstStyle/>
          <a:p>
            <a:endParaRPr lang="en-GB" sz="4000" dirty="0">
              <a:solidFill>
                <a:schemeClr val="tx2"/>
              </a:solidFill>
            </a:endParaRPr>
          </a:p>
        </p:txBody>
      </p:sp>
      <p:sp>
        <p:nvSpPr>
          <p:cNvPr id="3" name="Text Placeholder 2"/>
          <p:cNvSpPr>
            <a:spLocks noGrp="1"/>
          </p:cNvSpPr>
          <p:nvPr>
            <p:ph type="body" sz="quarter" idx="13"/>
          </p:nvPr>
        </p:nvSpPr>
        <p:spPr>
          <a:xfrm>
            <a:off x="618673" y="2188028"/>
            <a:ext cx="7872413" cy="4261756"/>
          </a:xfrm>
        </p:spPr>
        <p:txBody>
          <a:bodyPr/>
          <a:lstStyle/>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Mobile bearing TKRs have consistently higher revision rates than fixed bearing implants</a:t>
            </a:r>
          </a:p>
          <a:p>
            <a:pPr marL="457200" lvl="0" indent="-457200" defTabSz="457200" eaLnBrk="1" hangingPunct="1">
              <a:spcAft>
                <a:spcPts val="600"/>
              </a:spcAft>
              <a:buFont typeface="Arial" panose="020B0604020202020204" pitchFamily="34" charset="0"/>
              <a:buChar char="•"/>
              <a:defRPr/>
            </a:pPr>
            <a:endParaRPr lang="en-GB" sz="2800" dirty="0">
              <a:solidFill>
                <a:prstClr val="black"/>
              </a:solidFill>
            </a:endParaRPr>
          </a:p>
          <a:p>
            <a:pPr lvl="0" defTabSz="457200" eaLnBrk="1" hangingPunct="1">
              <a:spcAft>
                <a:spcPts val="600"/>
              </a:spcAft>
              <a:defRPr/>
            </a:pPr>
            <a:r>
              <a:rPr lang="en-GB" sz="2800" dirty="0">
                <a:solidFill>
                  <a:prstClr val="black"/>
                </a:solidFill>
              </a:rPr>
              <a:t>	(though remember that revision is a very crude 	endpoint…)</a:t>
            </a:r>
          </a:p>
          <a:p>
            <a:endParaRPr lang="en-GB"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01397"/>
            <a:ext cx="5975350"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81280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851370"/>
            <a:ext cx="7851409" cy="518025"/>
          </a:xfrm>
        </p:spPr>
        <p:txBody>
          <a:bodyPr/>
          <a:lstStyle/>
          <a:p>
            <a:r>
              <a:rPr lang="en-GB" sz="4000" dirty="0">
                <a:solidFill>
                  <a:schemeClr val="tx2"/>
                </a:solidFill>
              </a:rPr>
              <a:t>PCL retaining vs. posterior</a:t>
            </a:r>
            <a:br>
              <a:rPr lang="en-GB" sz="4000" dirty="0">
                <a:solidFill>
                  <a:schemeClr val="tx2"/>
                </a:solidFill>
              </a:rPr>
            </a:br>
            <a:r>
              <a:rPr lang="en-GB" sz="4000" dirty="0">
                <a:solidFill>
                  <a:schemeClr val="tx2"/>
                </a:solidFill>
              </a:rPr>
              <a:t>stabilised</a:t>
            </a:r>
          </a:p>
        </p:txBody>
      </p:sp>
      <p:sp>
        <p:nvSpPr>
          <p:cNvPr id="3" name="Text Placeholder 2"/>
          <p:cNvSpPr>
            <a:spLocks noGrp="1"/>
          </p:cNvSpPr>
          <p:nvPr>
            <p:ph type="body" sz="quarter" idx="13"/>
          </p:nvPr>
        </p:nvSpPr>
        <p:spPr>
          <a:xfrm>
            <a:off x="618673" y="2188028"/>
            <a:ext cx="7872413" cy="4261756"/>
          </a:xfrm>
        </p:spPr>
        <p:txBody>
          <a:bodyPr/>
          <a:lstStyle/>
          <a:p>
            <a:pPr marL="457200" lvl="0" indent="-457200" defTabSz="457200" eaLnBrk="1" hangingPunct="1">
              <a:spcAft>
                <a:spcPts val="600"/>
              </a:spcAft>
              <a:buFont typeface="Arial" panose="020B0604020202020204" pitchFamily="34" charset="0"/>
              <a:buChar char="•"/>
              <a:defRPr/>
            </a:pPr>
            <a:r>
              <a:rPr lang="en-GB" sz="2600" dirty="0">
                <a:solidFill>
                  <a:prstClr val="black"/>
                </a:solidFill>
              </a:rPr>
              <a:t>No right answer</a:t>
            </a:r>
          </a:p>
          <a:p>
            <a:pPr marL="457200" lvl="0" indent="-457200" defTabSz="457200" eaLnBrk="1" hangingPunct="1">
              <a:spcAft>
                <a:spcPts val="600"/>
              </a:spcAft>
              <a:buFont typeface="Arial" panose="020B0604020202020204" pitchFamily="34" charset="0"/>
              <a:buChar char="•"/>
              <a:defRPr/>
            </a:pPr>
            <a:r>
              <a:rPr lang="en-GB" sz="2600" dirty="0">
                <a:solidFill>
                  <a:prstClr val="black"/>
                </a:solidFill>
              </a:rPr>
              <a:t>If retaining, need to be mindful of PCL; may get it </a:t>
            </a:r>
          </a:p>
          <a:p>
            <a:pPr lvl="0" defTabSz="457200" eaLnBrk="1" hangingPunct="1">
              <a:spcAft>
                <a:spcPts val="600"/>
              </a:spcAft>
              <a:defRPr/>
            </a:pPr>
            <a:r>
              <a:rPr lang="en-GB" sz="2600" dirty="0">
                <a:solidFill>
                  <a:prstClr val="black"/>
                </a:solidFill>
              </a:rPr>
              <a:t>	– too tight</a:t>
            </a:r>
          </a:p>
          <a:p>
            <a:pPr lvl="0" defTabSz="457200" eaLnBrk="1" hangingPunct="1">
              <a:spcAft>
                <a:spcPts val="600"/>
              </a:spcAft>
              <a:defRPr/>
            </a:pPr>
            <a:r>
              <a:rPr lang="en-GB" sz="2600" dirty="0">
                <a:solidFill>
                  <a:prstClr val="black"/>
                </a:solidFill>
              </a:rPr>
              <a:t>	– too loose</a:t>
            </a:r>
          </a:p>
          <a:p>
            <a:pPr lvl="0" defTabSz="457200" eaLnBrk="1" hangingPunct="1">
              <a:spcAft>
                <a:spcPts val="600"/>
              </a:spcAft>
              <a:defRPr/>
            </a:pPr>
            <a:r>
              <a:rPr lang="en-GB" sz="2600" dirty="0">
                <a:solidFill>
                  <a:prstClr val="black"/>
                </a:solidFill>
              </a:rPr>
              <a:t>	– just right</a:t>
            </a:r>
          </a:p>
          <a:p>
            <a:pPr marL="457200" lvl="0" indent="-457200" defTabSz="457200" eaLnBrk="1" hangingPunct="1">
              <a:spcAft>
                <a:spcPts val="600"/>
              </a:spcAft>
              <a:buFont typeface="Arial" panose="020B0604020202020204" pitchFamily="34" charset="0"/>
              <a:buChar char="•"/>
              <a:defRPr/>
            </a:pPr>
            <a:r>
              <a:rPr lang="en-GB" sz="2600" dirty="0">
                <a:solidFill>
                  <a:prstClr val="black"/>
                </a:solidFill>
              </a:rPr>
              <a:t>Theoretically more normal kinematics</a:t>
            </a:r>
          </a:p>
          <a:p>
            <a:pPr marL="457200" lvl="0" indent="-457200" defTabSz="457200" eaLnBrk="1" hangingPunct="1">
              <a:spcAft>
                <a:spcPts val="600"/>
              </a:spcAft>
              <a:buFont typeface="Arial" panose="020B0604020202020204" pitchFamily="34" charset="0"/>
              <a:buChar char="•"/>
              <a:defRPr/>
            </a:pPr>
            <a:r>
              <a:rPr lang="en-GB" sz="2600" dirty="0">
                <a:solidFill>
                  <a:prstClr val="black"/>
                </a:solidFill>
              </a:rPr>
              <a:t>Some evidence of more normal kinematics with cruciate sacrifice (</a:t>
            </a:r>
            <a:r>
              <a:rPr lang="en-GB" sz="2600" dirty="0" err="1">
                <a:solidFill>
                  <a:prstClr val="black"/>
                </a:solidFill>
              </a:rPr>
              <a:t>Udomkiat</a:t>
            </a:r>
            <a:r>
              <a:rPr lang="en-GB" sz="2600" dirty="0">
                <a:solidFill>
                  <a:prstClr val="black"/>
                </a:solidFill>
              </a:rPr>
              <a:t> et al, </a:t>
            </a:r>
            <a:r>
              <a:rPr lang="en-GB" sz="2600" dirty="0" err="1">
                <a:solidFill>
                  <a:prstClr val="black"/>
                </a:solidFill>
              </a:rPr>
              <a:t>Clin</a:t>
            </a:r>
            <a:r>
              <a:rPr lang="en-GB" sz="2600" dirty="0">
                <a:solidFill>
                  <a:prstClr val="black"/>
                </a:solidFill>
              </a:rPr>
              <a:t> Orth 2000)</a:t>
            </a:r>
          </a:p>
          <a:p>
            <a:endParaRPr lang="en-GB" sz="2800" dirty="0"/>
          </a:p>
        </p:txBody>
      </p:sp>
    </p:spTree>
    <p:extLst>
      <p:ext uri="{BB962C8B-B14F-4D97-AF65-F5344CB8AC3E}">
        <p14:creationId xmlns:p14="http://schemas.microsoft.com/office/powerpoint/2010/main" val="36666089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851370"/>
            <a:ext cx="7851409" cy="518025"/>
          </a:xfrm>
        </p:spPr>
        <p:txBody>
          <a:bodyPr/>
          <a:lstStyle/>
          <a:p>
            <a:r>
              <a:rPr lang="en-GB" sz="4000" dirty="0">
                <a:solidFill>
                  <a:schemeClr val="tx2"/>
                </a:solidFill>
              </a:rPr>
              <a:t>Issues with cam/post</a:t>
            </a:r>
          </a:p>
        </p:txBody>
      </p:sp>
      <p:sp>
        <p:nvSpPr>
          <p:cNvPr id="3" name="Text Placeholder 2"/>
          <p:cNvSpPr>
            <a:spLocks noGrp="1"/>
          </p:cNvSpPr>
          <p:nvPr>
            <p:ph type="body" sz="quarter" idx="13"/>
          </p:nvPr>
        </p:nvSpPr>
        <p:spPr>
          <a:xfrm>
            <a:off x="618673" y="2188028"/>
            <a:ext cx="7872413" cy="4261756"/>
          </a:xfrm>
        </p:spPr>
        <p:txBody>
          <a:bodyPr/>
          <a:lstStyle/>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Square peg in a square hole subject to rotational forces</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Peg will deform due to creep</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Stress transferred to locking mechanism</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Once incompetent leads to backside wear</a:t>
            </a:r>
          </a:p>
          <a:p>
            <a:endParaRPr lang="en-GB" sz="2800" dirty="0"/>
          </a:p>
        </p:txBody>
      </p:sp>
    </p:spTree>
    <p:extLst>
      <p:ext uri="{BB962C8B-B14F-4D97-AF65-F5344CB8AC3E}">
        <p14:creationId xmlns:p14="http://schemas.microsoft.com/office/powerpoint/2010/main" val="11909969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851370"/>
            <a:ext cx="7851409" cy="518025"/>
          </a:xfrm>
        </p:spPr>
        <p:txBody>
          <a:bodyPr/>
          <a:lstStyle/>
          <a:p>
            <a:r>
              <a:rPr lang="en-GB" sz="4000" dirty="0">
                <a:solidFill>
                  <a:schemeClr val="tx2"/>
                </a:solidFill>
              </a:rPr>
              <a:t>Indications for PS knee</a:t>
            </a:r>
          </a:p>
        </p:txBody>
      </p:sp>
      <p:sp>
        <p:nvSpPr>
          <p:cNvPr id="3" name="Text Placeholder 2"/>
          <p:cNvSpPr>
            <a:spLocks noGrp="1"/>
          </p:cNvSpPr>
          <p:nvPr>
            <p:ph type="body" sz="quarter" idx="13"/>
          </p:nvPr>
        </p:nvSpPr>
        <p:spPr>
          <a:xfrm>
            <a:off x="618673" y="2188028"/>
            <a:ext cx="7872413" cy="4261756"/>
          </a:xfrm>
        </p:spPr>
        <p:txBody>
          <a:bodyPr/>
          <a:lstStyle/>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Patellectomy</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Rheumatoid arthritis</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Fixed </a:t>
            </a:r>
            <a:r>
              <a:rPr lang="en-GB" altLang="en-US" sz="2800" dirty="0" err="1">
                <a:solidFill>
                  <a:srgbClr val="000000"/>
                </a:solidFill>
                <a:latin typeface="Arial" panose="020B0604020202020204" pitchFamily="34" charset="0"/>
                <a:ea typeface="MS PGothic" panose="020B0600070205080204" pitchFamily="34" charset="-128"/>
              </a:rPr>
              <a:t>varus</a:t>
            </a:r>
            <a:r>
              <a:rPr lang="en-GB" altLang="en-US" sz="2800" dirty="0">
                <a:solidFill>
                  <a:srgbClr val="000000"/>
                </a:solidFill>
                <a:latin typeface="Arial" panose="020B0604020202020204" pitchFamily="34" charset="0"/>
                <a:ea typeface="MS PGothic" panose="020B0600070205080204" pitchFamily="34" charset="-128"/>
              </a:rPr>
              <a:t> / valgus knee</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Flexion contracture &gt;15°</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Excessive roll-back (tight in flexion after MCL &amp; post capsule release)</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Insufficient roll-back (lax PCL, posterior sag with trial in-situ)</a:t>
            </a:r>
          </a:p>
          <a:p>
            <a:endParaRPr lang="en-GB" sz="2800" dirty="0"/>
          </a:p>
        </p:txBody>
      </p:sp>
    </p:spTree>
    <p:extLst>
      <p:ext uri="{BB962C8B-B14F-4D97-AF65-F5344CB8AC3E}">
        <p14:creationId xmlns:p14="http://schemas.microsoft.com/office/powerpoint/2010/main" val="25158452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851370"/>
            <a:ext cx="7851409" cy="518025"/>
          </a:xfrm>
        </p:spPr>
        <p:txBody>
          <a:bodyPr/>
          <a:lstStyle/>
          <a:p>
            <a:r>
              <a:rPr lang="en-GB" sz="4000" dirty="0">
                <a:solidFill>
                  <a:schemeClr val="tx2"/>
                </a:solidFill>
              </a:rPr>
              <a:t>Increasing levels of constraint</a:t>
            </a:r>
          </a:p>
        </p:txBody>
      </p:sp>
      <p:sp>
        <p:nvSpPr>
          <p:cNvPr id="3" name="Text Placeholder 2"/>
          <p:cNvSpPr>
            <a:spLocks noGrp="1"/>
          </p:cNvSpPr>
          <p:nvPr>
            <p:ph type="body" sz="quarter" idx="13"/>
          </p:nvPr>
        </p:nvSpPr>
        <p:spPr>
          <a:xfrm>
            <a:off x="618673" y="2188028"/>
            <a:ext cx="7823198" cy="4261756"/>
          </a:xfrm>
        </p:spPr>
        <p:txBody>
          <a:bodyPr/>
          <a:lstStyle/>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UKR</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Mobile bearing total knee</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CR total knee</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PS total knee</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Highly conforming condylar total knee</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Rotating hinge</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Fixed hinge</a:t>
            </a:r>
          </a:p>
          <a:p>
            <a:pPr marL="457200" lvl="0" indent="-457200" defTabSz="457200" eaLnBrk="1" hangingPunct="1">
              <a:spcAft>
                <a:spcPts val="600"/>
              </a:spcAft>
              <a:buFont typeface="Arial" panose="020B0604020202020204" pitchFamily="34" charset="0"/>
              <a:buChar char="•"/>
              <a:defRPr/>
            </a:pPr>
            <a:endParaRPr lang="en-GB" sz="2800" dirty="0">
              <a:solidFill>
                <a:prstClr val="black"/>
              </a:solidFill>
            </a:endParaRPr>
          </a:p>
          <a:p>
            <a:pPr marL="457200" lvl="0" indent="-457200" defTabSz="457200" eaLnBrk="1" hangingPunct="1">
              <a:spcAft>
                <a:spcPts val="600"/>
              </a:spcAft>
              <a:buFont typeface="Arial" panose="020B0604020202020204" pitchFamily="34" charset="0"/>
              <a:buChar char="•"/>
              <a:defRPr/>
            </a:pPr>
            <a:endParaRPr lang="en-GB" sz="2800" dirty="0">
              <a:solidFill>
                <a:prstClr val="black"/>
              </a:solidFill>
            </a:endParaRPr>
          </a:p>
          <a:p>
            <a:endParaRPr lang="en-GB" sz="2800" dirty="0"/>
          </a:p>
        </p:txBody>
      </p:sp>
      <p:cxnSp>
        <p:nvCxnSpPr>
          <p:cNvPr id="5" name="Straight Arrow Connector 4"/>
          <p:cNvCxnSpPr/>
          <p:nvPr/>
        </p:nvCxnSpPr>
        <p:spPr>
          <a:xfrm>
            <a:off x="7576458" y="1667799"/>
            <a:ext cx="32657" cy="4474028"/>
          </a:xfrm>
          <a:prstGeom prst="straightConnector1">
            <a:avLst/>
          </a:prstGeom>
          <a:ln w="76200">
            <a:headEnd w="lg" len="lg"/>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77146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851370"/>
            <a:ext cx="7851409" cy="518025"/>
          </a:xfrm>
        </p:spPr>
        <p:txBody>
          <a:bodyPr/>
          <a:lstStyle/>
          <a:p>
            <a:r>
              <a:rPr lang="en-GB" sz="4000" dirty="0">
                <a:solidFill>
                  <a:schemeClr val="tx2"/>
                </a:solidFill>
              </a:rPr>
              <a:t>Patellofemoral joint</a:t>
            </a:r>
          </a:p>
        </p:txBody>
      </p:sp>
      <p:sp>
        <p:nvSpPr>
          <p:cNvPr id="3" name="Text Placeholder 2"/>
          <p:cNvSpPr>
            <a:spLocks noGrp="1"/>
          </p:cNvSpPr>
          <p:nvPr>
            <p:ph type="body" sz="quarter" idx="13"/>
          </p:nvPr>
        </p:nvSpPr>
        <p:spPr>
          <a:xfrm>
            <a:off x="618673" y="2188028"/>
            <a:ext cx="7872413" cy="4261756"/>
          </a:xfrm>
        </p:spPr>
        <p:txBody>
          <a:bodyPr/>
          <a:lstStyle/>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Contact area btw. femur &amp; patella greatest from 20-60°flexion</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4 functions of native patella:</a:t>
            </a:r>
          </a:p>
        </p:txBody>
      </p:sp>
    </p:spTree>
    <p:extLst>
      <p:ext uri="{BB962C8B-B14F-4D97-AF65-F5344CB8AC3E}">
        <p14:creationId xmlns:p14="http://schemas.microsoft.com/office/powerpoint/2010/main" val="29616455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851370"/>
            <a:ext cx="7851409" cy="518025"/>
          </a:xfrm>
        </p:spPr>
        <p:txBody>
          <a:bodyPr/>
          <a:lstStyle/>
          <a:p>
            <a:r>
              <a:rPr lang="en-GB" sz="4000" dirty="0">
                <a:solidFill>
                  <a:schemeClr val="tx2"/>
                </a:solidFill>
              </a:rPr>
              <a:t>Patellofemoral joint</a:t>
            </a:r>
          </a:p>
        </p:txBody>
      </p:sp>
      <p:sp>
        <p:nvSpPr>
          <p:cNvPr id="3" name="Text Placeholder 2"/>
          <p:cNvSpPr>
            <a:spLocks noGrp="1"/>
          </p:cNvSpPr>
          <p:nvPr>
            <p:ph type="body" sz="quarter" idx="13"/>
          </p:nvPr>
        </p:nvSpPr>
        <p:spPr>
          <a:xfrm>
            <a:off x="618673" y="2188028"/>
            <a:ext cx="7872413" cy="4261756"/>
          </a:xfrm>
        </p:spPr>
        <p:txBody>
          <a:bodyPr/>
          <a:lstStyle/>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Contact area btw. femur &amp; patella greatest from 20-60°flexion</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4 functions of native patella:</a:t>
            </a:r>
          </a:p>
          <a:p>
            <a:pPr marL="457200" lvl="0" indent="-457200" defTabSz="457200" eaLnBrk="1" hangingPunct="1">
              <a:spcBef>
                <a:spcPct val="0"/>
              </a:spcBef>
              <a:spcAft>
                <a:spcPts val="600"/>
              </a:spcAft>
            </a:pPr>
            <a:r>
              <a:rPr lang="en-GB" altLang="en-US" sz="2800" dirty="0">
                <a:solidFill>
                  <a:srgbClr val="000000"/>
                </a:solidFill>
                <a:latin typeface="Arial" panose="020B0604020202020204" pitchFamily="34" charset="0"/>
                <a:ea typeface="MS PGothic" panose="020B0600070205080204" pitchFamily="34" charset="-128"/>
              </a:rPr>
              <a:t>	– provide congruent surface against femur</a:t>
            </a:r>
          </a:p>
          <a:p>
            <a:pPr marL="457200" lvl="0" indent="-457200" defTabSz="457200" eaLnBrk="1" hangingPunct="1">
              <a:spcBef>
                <a:spcPct val="0"/>
              </a:spcBef>
              <a:spcAft>
                <a:spcPts val="600"/>
              </a:spcAft>
            </a:pPr>
            <a:r>
              <a:rPr lang="en-GB" altLang="en-US" sz="2800" dirty="0">
                <a:solidFill>
                  <a:srgbClr val="000000"/>
                </a:solidFill>
                <a:latin typeface="Arial" panose="020B0604020202020204" pitchFamily="34" charset="0"/>
                <a:ea typeface="MS PGothic" panose="020B0600070205080204" pitchFamily="34" charset="-128"/>
              </a:rPr>
              <a:t>	– fulcrum to augment quads power</a:t>
            </a:r>
          </a:p>
          <a:p>
            <a:pPr marL="457200" lvl="0" indent="-457200" defTabSz="457200" eaLnBrk="1" hangingPunct="1">
              <a:spcBef>
                <a:spcPct val="0"/>
              </a:spcBef>
              <a:spcAft>
                <a:spcPts val="600"/>
              </a:spcAft>
            </a:pPr>
            <a:r>
              <a:rPr lang="en-GB" altLang="en-US" sz="2800" dirty="0">
                <a:solidFill>
                  <a:srgbClr val="000000"/>
                </a:solidFill>
                <a:latin typeface="Arial" panose="020B0604020202020204" pitchFamily="34" charset="0"/>
                <a:ea typeface="MS PGothic" panose="020B0600070205080204" pitchFamily="34" charset="-128"/>
              </a:rPr>
              <a:t>	– strong linkage in quads tendon</a:t>
            </a:r>
          </a:p>
          <a:p>
            <a:pPr marL="457200" lvl="0" indent="-457200" defTabSz="457200" eaLnBrk="1" hangingPunct="1">
              <a:spcBef>
                <a:spcPct val="0"/>
              </a:spcBef>
              <a:spcAft>
                <a:spcPts val="600"/>
              </a:spcAft>
            </a:pPr>
            <a:r>
              <a:rPr lang="en-GB" altLang="en-US" sz="2800" dirty="0">
                <a:solidFill>
                  <a:srgbClr val="000000"/>
                </a:solidFill>
                <a:latin typeface="Arial" panose="020B0604020202020204" pitchFamily="34" charset="0"/>
                <a:ea typeface="MS PGothic" panose="020B0600070205080204" pitchFamily="34" charset="-128"/>
              </a:rPr>
              <a:t>	– protection of knee against direct trauma</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Optimal PFJ tracking essential to successful outcome following TKR</a:t>
            </a:r>
          </a:p>
          <a:p>
            <a:endParaRPr lang="en-GB" sz="2800" dirty="0"/>
          </a:p>
        </p:txBody>
      </p:sp>
    </p:spTree>
    <p:extLst>
      <p:ext uri="{BB962C8B-B14F-4D97-AF65-F5344CB8AC3E}">
        <p14:creationId xmlns:p14="http://schemas.microsoft.com/office/powerpoint/2010/main" val="28021071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851370"/>
            <a:ext cx="7851409" cy="518025"/>
          </a:xfrm>
        </p:spPr>
        <p:txBody>
          <a:bodyPr/>
          <a:lstStyle/>
          <a:p>
            <a:r>
              <a:rPr lang="en-GB" sz="4000" dirty="0">
                <a:solidFill>
                  <a:schemeClr val="tx2"/>
                </a:solidFill>
              </a:rPr>
              <a:t>Optimising PFJ tracking</a:t>
            </a:r>
          </a:p>
        </p:txBody>
      </p:sp>
      <p:sp>
        <p:nvSpPr>
          <p:cNvPr id="3" name="Text Placeholder 2"/>
          <p:cNvSpPr>
            <a:spLocks noGrp="1"/>
          </p:cNvSpPr>
          <p:nvPr>
            <p:ph type="body" sz="quarter" idx="13"/>
          </p:nvPr>
        </p:nvSpPr>
        <p:spPr>
          <a:xfrm>
            <a:off x="618673" y="2188028"/>
            <a:ext cx="5047341" cy="4261756"/>
          </a:xfrm>
        </p:spPr>
        <p:txBody>
          <a:bodyPr/>
          <a:lstStyle/>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Q-angle; angle between 2 lines:</a:t>
            </a:r>
          </a:p>
          <a:p>
            <a:pPr lvl="0" defTabSz="457200" eaLnBrk="1" hangingPunct="1">
              <a:spcBef>
                <a:spcPct val="0"/>
              </a:spcBef>
              <a:spcAft>
                <a:spcPts val="600"/>
              </a:spcAft>
            </a:pPr>
            <a:r>
              <a:rPr lang="en-GB" altLang="en-US" sz="2800" dirty="0">
                <a:solidFill>
                  <a:srgbClr val="000000"/>
                </a:solidFill>
                <a:latin typeface="Arial" panose="020B0604020202020204" pitchFamily="34" charset="0"/>
                <a:ea typeface="MS PGothic" panose="020B0600070205080204" pitchFamily="34" charset="-128"/>
              </a:rPr>
              <a:t>	– ASIS to centre of patella </a:t>
            </a:r>
          </a:p>
          <a:p>
            <a:pPr lvl="0" defTabSz="457200" eaLnBrk="1" hangingPunct="1">
              <a:spcBef>
                <a:spcPct val="0"/>
              </a:spcBef>
              <a:spcAft>
                <a:spcPts val="600"/>
              </a:spcAft>
            </a:pPr>
            <a:r>
              <a:rPr lang="en-GB" altLang="en-US" sz="2800" dirty="0">
                <a:solidFill>
                  <a:srgbClr val="000000"/>
                </a:solidFill>
                <a:latin typeface="Arial" panose="020B0604020202020204" pitchFamily="34" charset="0"/>
                <a:ea typeface="MS PGothic" panose="020B0600070205080204" pitchFamily="34" charset="-128"/>
              </a:rPr>
              <a:t>	– centre of patella to </a:t>
            </a:r>
            <a:r>
              <a:rPr lang="en-GB" altLang="en-US" sz="2800" dirty="0" err="1">
                <a:solidFill>
                  <a:srgbClr val="000000"/>
                </a:solidFill>
                <a:latin typeface="Arial" panose="020B0604020202020204" pitchFamily="34" charset="0"/>
                <a:ea typeface="MS PGothic" panose="020B0600070205080204" pitchFamily="34" charset="-128"/>
              </a:rPr>
              <a:t>tibial</a:t>
            </a:r>
            <a:r>
              <a:rPr lang="en-GB" altLang="en-US" sz="2800" dirty="0">
                <a:solidFill>
                  <a:srgbClr val="000000"/>
                </a:solidFill>
                <a:latin typeface="Arial" panose="020B0604020202020204" pitchFamily="34" charset="0"/>
                <a:ea typeface="MS PGothic" panose="020B0600070205080204" pitchFamily="34" charset="-128"/>
              </a:rPr>
              <a:t> 		tubercle</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Excessive Q-angle compromises PFJ tracking post-TKR</a:t>
            </a:r>
          </a:p>
          <a:p>
            <a:endParaRPr lang="en-GB"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8231" b="4015"/>
          <a:stretch>
            <a:fillRect/>
          </a:stretch>
        </p:blipFill>
        <p:spPr bwMode="auto">
          <a:xfrm>
            <a:off x="6006420" y="1776866"/>
            <a:ext cx="2022808" cy="352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1931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851370"/>
            <a:ext cx="7851409" cy="518025"/>
          </a:xfrm>
        </p:spPr>
        <p:txBody>
          <a:bodyPr/>
          <a:lstStyle/>
          <a:p>
            <a:r>
              <a:rPr lang="en-GB" sz="4000" dirty="0">
                <a:solidFill>
                  <a:schemeClr val="tx2"/>
                </a:solidFill>
              </a:rPr>
              <a:t>Optimising PFJ tracking</a:t>
            </a:r>
          </a:p>
        </p:txBody>
      </p:sp>
      <p:sp>
        <p:nvSpPr>
          <p:cNvPr id="3" name="Text Placeholder 2"/>
          <p:cNvSpPr>
            <a:spLocks noGrp="1"/>
          </p:cNvSpPr>
          <p:nvPr>
            <p:ph type="body" sz="quarter" idx="13"/>
          </p:nvPr>
        </p:nvSpPr>
        <p:spPr>
          <a:xfrm>
            <a:off x="618673" y="2188028"/>
            <a:ext cx="7823198" cy="4261756"/>
          </a:xfrm>
        </p:spPr>
        <p:txBody>
          <a:bodyPr/>
          <a:lstStyle/>
          <a:p>
            <a:pPr marL="457200" lvl="0" indent="-457200" defTabSz="457200" eaLnBrk="1" hangingPunct="1">
              <a:spcBef>
                <a:spcPct val="0"/>
              </a:spcBef>
              <a:spcAft>
                <a:spcPts val="600"/>
              </a:spcAft>
              <a:buFont typeface="Arial" panose="020B0604020202020204" pitchFamily="34" charset="0"/>
              <a:buChar char="•"/>
            </a:pPr>
            <a:r>
              <a:rPr lang="en-GB" altLang="en-US" sz="3000" dirty="0">
                <a:solidFill>
                  <a:srgbClr val="000000"/>
                </a:solidFill>
                <a:latin typeface="Arial" panose="020B0604020202020204" pitchFamily="34" charset="0"/>
                <a:ea typeface="MS PGothic" panose="020B0600070205080204" pitchFamily="34" charset="-128"/>
              </a:rPr>
              <a:t>Tibial component should be in E.R. (internally rotates tibia, so </a:t>
            </a:r>
            <a:r>
              <a:rPr lang="en-GB" altLang="en-US" sz="3000" dirty="0" err="1">
                <a:solidFill>
                  <a:srgbClr val="000000"/>
                </a:solidFill>
                <a:latin typeface="Arial" panose="020B0604020202020204" pitchFamily="34" charset="0"/>
                <a:ea typeface="MS PGothic" panose="020B0600070205080204" pitchFamily="34" charset="-128"/>
              </a:rPr>
              <a:t>tibial</a:t>
            </a:r>
            <a:r>
              <a:rPr lang="en-GB" altLang="en-US" sz="3000" dirty="0">
                <a:solidFill>
                  <a:srgbClr val="000000"/>
                </a:solidFill>
                <a:latin typeface="Arial" panose="020B0604020202020204" pitchFamily="34" charset="0"/>
                <a:ea typeface="MS PGothic" panose="020B0600070205080204" pitchFamily="34" charset="-128"/>
              </a:rPr>
              <a:t> tubercle is </a:t>
            </a:r>
            <a:r>
              <a:rPr lang="en-GB" altLang="en-US" sz="3000" dirty="0" err="1">
                <a:solidFill>
                  <a:srgbClr val="000000"/>
                </a:solidFill>
                <a:latin typeface="Arial" panose="020B0604020202020204" pitchFamily="34" charset="0"/>
                <a:ea typeface="MS PGothic" panose="020B0600070205080204" pitchFamily="34" charset="-128"/>
              </a:rPr>
              <a:t>medialised</a:t>
            </a:r>
            <a:r>
              <a:rPr lang="en-GB" altLang="en-US" sz="3000" dirty="0">
                <a:solidFill>
                  <a:srgbClr val="000000"/>
                </a:solidFill>
                <a:latin typeface="Arial" panose="020B0604020202020204" pitchFamily="34" charset="0"/>
                <a:ea typeface="MS PGothic" panose="020B0600070205080204" pitchFamily="34" charset="-128"/>
              </a:rPr>
              <a:t>)</a:t>
            </a:r>
          </a:p>
          <a:p>
            <a:pPr marL="457200" lvl="0" indent="-457200" defTabSz="457200" eaLnBrk="1" hangingPunct="1">
              <a:spcBef>
                <a:spcPct val="0"/>
              </a:spcBef>
              <a:spcAft>
                <a:spcPts val="600"/>
              </a:spcAft>
              <a:buFont typeface="Arial" panose="020B0604020202020204" pitchFamily="34" charset="0"/>
              <a:buChar char="•"/>
            </a:pPr>
            <a:r>
              <a:rPr lang="en-GB" altLang="en-US" sz="3000" dirty="0">
                <a:solidFill>
                  <a:srgbClr val="000000"/>
                </a:solidFill>
                <a:latin typeface="Arial" panose="020B0604020202020204" pitchFamily="34" charset="0"/>
                <a:ea typeface="MS PGothic" panose="020B0600070205080204" pitchFamily="34" charset="-128"/>
              </a:rPr>
              <a:t>Femoral &amp; </a:t>
            </a:r>
            <a:r>
              <a:rPr lang="en-GB" altLang="en-US" sz="3000" dirty="0" err="1">
                <a:solidFill>
                  <a:srgbClr val="000000"/>
                </a:solidFill>
                <a:latin typeface="Arial" panose="020B0604020202020204" pitchFamily="34" charset="0"/>
                <a:ea typeface="MS PGothic" panose="020B0600070205080204" pitchFamily="34" charset="-128"/>
              </a:rPr>
              <a:t>tibial</a:t>
            </a:r>
            <a:r>
              <a:rPr lang="en-GB" altLang="en-US" sz="3000" dirty="0">
                <a:solidFill>
                  <a:srgbClr val="000000"/>
                </a:solidFill>
                <a:latin typeface="Arial" panose="020B0604020202020204" pitchFamily="34" charset="0"/>
                <a:ea typeface="MS PGothic" panose="020B0600070205080204" pitchFamily="34" charset="-128"/>
              </a:rPr>
              <a:t> components should both be slightly lateralised</a:t>
            </a:r>
          </a:p>
          <a:p>
            <a:pPr marL="457200" lvl="0" indent="-457200" defTabSz="457200" eaLnBrk="1" hangingPunct="1">
              <a:spcBef>
                <a:spcPct val="0"/>
              </a:spcBef>
              <a:spcAft>
                <a:spcPts val="600"/>
              </a:spcAft>
              <a:buFont typeface="Arial" panose="020B0604020202020204" pitchFamily="34" charset="0"/>
              <a:buChar char="•"/>
            </a:pPr>
            <a:r>
              <a:rPr lang="en-GB" altLang="en-US" sz="3000" dirty="0">
                <a:solidFill>
                  <a:srgbClr val="000000"/>
                </a:solidFill>
                <a:latin typeface="Arial" panose="020B0604020202020204" pitchFamily="34" charset="0"/>
                <a:ea typeface="MS PGothic" panose="020B0600070205080204" pitchFamily="34" charset="-128"/>
              </a:rPr>
              <a:t>Patellar button should be </a:t>
            </a:r>
            <a:r>
              <a:rPr lang="en-GB" altLang="en-US" sz="3000" dirty="0" err="1">
                <a:solidFill>
                  <a:srgbClr val="000000"/>
                </a:solidFill>
                <a:latin typeface="Arial" panose="020B0604020202020204" pitchFamily="34" charset="0"/>
                <a:ea typeface="MS PGothic" panose="020B0600070205080204" pitchFamily="34" charset="-128"/>
              </a:rPr>
              <a:t>medialised</a:t>
            </a:r>
            <a:r>
              <a:rPr lang="en-GB" altLang="en-US" sz="3000" dirty="0">
                <a:solidFill>
                  <a:srgbClr val="000000"/>
                </a:solidFill>
                <a:latin typeface="Arial" panose="020B0604020202020204" pitchFamily="34" charset="0"/>
                <a:ea typeface="MS PGothic" panose="020B0600070205080204" pitchFamily="34" charset="-128"/>
              </a:rPr>
              <a:t> (allows patella to sit laterally so ↓Q-angle)</a:t>
            </a:r>
          </a:p>
          <a:p>
            <a:endParaRPr lang="en-GB" sz="2800" dirty="0"/>
          </a:p>
        </p:txBody>
      </p:sp>
    </p:spTree>
    <p:extLst>
      <p:ext uri="{BB962C8B-B14F-4D97-AF65-F5344CB8AC3E}">
        <p14:creationId xmlns:p14="http://schemas.microsoft.com/office/powerpoint/2010/main" val="2239006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851370"/>
            <a:ext cx="7851409" cy="518025"/>
          </a:xfrm>
        </p:spPr>
        <p:txBody>
          <a:bodyPr/>
          <a:lstStyle/>
          <a:p>
            <a:r>
              <a:rPr lang="en-GB" sz="4000" dirty="0">
                <a:solidFill>
                  <a:schemeClr val="tx2"/>
                </a:solidFill>
              </a:rPr>
              <a:t>Anterior vs. Posterior</a:t>
            </a:r>
            <a:br>
              <a:rPr lang="en-GB" sz="4000" dirty="0">
                <a:solidFill>
                  <a:schemeClr val="tx2"/>
                </a:solidFill>
              </a:rPr>
            </a:br>
            <a:r>
              <a:rPr lang="en-GB" sz="4000" dirty="0">
                <a:solidFill>
                  <a:schemeClr val="tx2"/>
                </a:solidFill>
              </a:rPr>
              <a:t>referencing</a:t>
            </a:r>
          </a:p>
        </p:txBody>
      </p:sp>
      <p:sp>
        <p:nvSpPr>
          <p:cNvPr id="3" name="Text Placeholder 2"/>
          <p:cNvSpPr>
            <a:spLocks noGrp="1"/>
          </p:cNvSpPr>
          <p:nvPr>
            <p:ph type="body" sz="quarter" idx="13"/>
          </p:nvPr>
        </p:nvSpPr>
        <p:spPr>
          <a:xfrm>
            <a:off x="618673" y="3298370"/>
            <a:ext cx="2647041" cy="3151413"/>
          </a:xfrm>
        </p:spPr>
        <p:txBody>
          <a:bodyPr/>
          <a:lstStyle/>
          <a:p>
            <a:endParaRPr lang="en-GB"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49815" y="2188028"/>
            <a:ext cx="4760913" cy="4402137"/>
          </a:xfrm>
          <a:ln w="12700">
            <a:solidFill>
              <a:schemeClr val="tx1"/>
            </a:solidFill>
            <a:miter lim="800000"/>
            <a:headEnd/>
            <a:tailEnd/>
          </a:ln>
        </p:spPr>
      </p:pic>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7765" y="2188028"/>
            <a:ext cx="4760913" cy="4402137"/>
          </a:xfrm>
          <a:prstGeom prst="rect">
            <a:avLst/>
          </a:prstGeom>
          <a:noFill/>
          <a:ln w="12700">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072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2336" y="527436"/>
            <a:ext cx="7851409" cy="518025"/>
          </a:xfrm>
        </p:spPr>
        <p:txBody>
          <a:bodyPr/>
          <a:lstStyle/>
          <a:p>
            <a:r>
              <a:rPr lang="en-GB" sz="4400" dirty="0">
                <a:solidFill>
                  <a:schemeClr val="tx2"/>
                </a:solidFill>
              </a:rPr>
              <a:t>Hip free body diagram</a:t>
            </a:r>
          </a:p>
        </p:txBody>
      </p:sp>
      <p:pic>
        <p:nvPicPr>
          <p:cNvPr id="5" name="Picture 4"/>
          <p:cNvPicPr>
            <a:picLocks noChangeAspect="1"/>
          </p:cNvPicPr>
          <p:nvPr/>
        </p:nvPicPr>
        <p:blipFill>
          <a:blip r:embed="rId2"/>
          <a:stretch>
            <a:fillRect/>
          </a:stretch>
        </p:blipFill>
        <p:spPr>
          <a:xfrm>
            <a:off x="4310083" y="2032864"/>
            <a:ext cx="4832326" cy="3878079"/>
          </a:xfrm>
          <a:prstGeom prst="rect">
            <a:avLst/>
          </a:prstGeom>
        </p:spPr>
      </p:pic>
      <p:sp>
        <p:nvSpPr>
          <p:cNvPr id="4" name="Text Placeholder 3"/>
          <p:cNvSpPr>
            <a:spLocks noGrp="1" noChangeArrowheads="1"/>
          </p:cNvSpPr>
          <p:nvPr>
            <p:ph type="body" sz="half" idx="4294967295"/>
          </p:nvPr>
        </p:nvSpPr>
        <p:spPr>
          <a:xfrm>
            <a:off x="1066800" y="1981200"/>
            <a:ext cx="3695700" cy="4400550"/>
          </a:xfrm>
          <a:prstGeom prst="rect">
            <a:avLst/>
          </a:prstGeom>
        </p:spPr>
        <p:txBody>
          <a:bodyPr/>
          <a:lstStyle/>
          <a:p>
            <a:pPr>
              <a:lnSpc>
                <a:spcPct val="90000"/>
              </a:lnSpc>
            </a:pPr>
            <a:r>
              <a:rPr lang="en-GB" altLang="en-US" sz="2800" dirty="0"/>
              <a:t>If -25Gy + 125W =0;</a:t>
            </a:r>
          </a:p>
          <a:p>
            <a:pPr>
              <a:lnSpc>
                <a:spcPct val="90000"/>
              </a:lnSpc>
            </a:pPr>
            <a:r>
              <a:rPr lang="en-GB" altLang="en-US" sz="2800" dirty="0" err="1"/>
              <a:t>Gy</a:t>
            </a:r>
            <a:r>
              <a:rPr lang="en-GB" altLang="en-US" sz="2800" dirty="0"/>
              <a:t> =5W </a:t>
            </a:r>
          </a:p>
          <a:p>
            <a:pPr>
              <a:lnSpc>
                <a:spcPct val="90000"/>
              </a:lnSpc>
            </a:pPr>
            <a:r>
              <a:rPr lang="en-GB" altLang="en-US" sz="2800" dirty="0"/>
              <a:t>If </a:t>
            </a:r>
            <a:r>
              <a:rPr lang="en-GB" altLang="en-US" sz="2800" dirty="0" err="1"/>
              <a:t>Fy</a:t>
            </a:r>
            <a:r>
              <a:rPr lang="en-GB" altLang="en-US" sz="2800" dirty="0"/>
              <a:t> =0 (sum of forces is zero);</a:t>
            </a:r>
          </a:p>
          <a:p>
            <a:pPr>
              <a:lnSpc>
                <a:spcPct val="90000"/>
              </a:lnSpc>
            </a:pPr>
            <a:r>
              <a:rPr lang="en-GB" altLang="en-US" sz="2800" dirty="0"/>
              <a:t>-</a:t>
            </a:r>
            <a:r>
              <a:rPr lang="en-GB" altLang="en-US" sz="2800" dirty="0" err="1"/>
              <a:t>Gy</a:t>
            </a:r>
            <a:r>
              <a:rPr lang="en-GB" altLang="en-US" sz="2800" dirty="0"/>
              <a:t> -</a:t>
            </a:r>
            <a:r>
              <a:rPr lang="en-GB" altLang="en-US" sz="2800" dirty="0" err="1"/>
              <a:t>Wy</a:t>
            </a:r>
            <a:r>
              <a:rPr lang="en-GB" altLang="en-US" sz="2800" dirty="0"/>
              <a:t> +Ry =0</a:t>
            </a:r>
          </a:p>
          <a:p>
            <a:pPr>
              <a:lnSpc>
                <a:spcPct val="90000"/>
              </a:lnSpc>
            </a:pPr>
            <a:r>
              <a:rPr lang="en-GB" altLang="en-US" sz="2800" dirty="0"/>
              <a:t>Ry =6W </a:t>
            </a:r>
          </a:p>
          <a:p>
            <a:pPr>
              <a:lnSpc>
                <a:spcPct val="90000"/>
              </a:lnSpc>
            </a:pPr>
            <a:r>
              <a:rPr lang="en-GB" altLang="en-US" sz="2800" dirty="0"/>
              <a:t>R = Ry (cos30º)</a:t>
            </a:r>
          </a:p>
          <a:p>
            <a:pPr>
              <a:lnSpc>
                <a:spcPct val="90000"/>
              </a:lnSpc>
            </a:pPr>
            <a:r>
              <a:rPr lang="en-GB" altLang="en-US" sz="2800" dirty="0"/>
              <a:t>Ry =4-5W</a:t>
            </a:r>
          </a:p>
        </p:txBody>
      </p:sp>
    </p:spTree>
    <p:extLst>
      <p:ext uri="{BB962C8B-B14F-4D97-AF65-F5344CB8AC3E}">
        <p14:creationId xmlns:p14="http://schemas.microsoft.com/office/powerpoint/2010/main" val="222700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851370"/>
            <a:ext cx="7851409" cy="518025"/>
          </a:xfrm>
        </p:spPr>
        <p:txBody>
          <a:bodyPr/>
          <a:lstStyle/>
          <a:p>
            <a:r>
              <a:rPr lang="en-GB" sz="4000" dirty="0">
                <a:solidFill>
                  <a:schemeClr val="tx2"/>
                </a:solidFill>
              </a:rPr>
              <a:t>Anterior referencing</a:t>
            </a:r>
          </a:p>
        </p:txBody>
      </p:sp>
      <p:sp>
        <p:nvSpPr>
          <p:cNvPr id="3" name="Text Placeholder 2"/>
          <p:cNvSpPr>
            <a:spLocks noGrp="1"/>
          </p:cNvSpPr>
          <p:nvPr>
            <p:ph type="body" sz="quarter" idx="13"/>
          </p:nvPr>
        </p:nvSpPr>
        <p:spPr>
          <a:xfrm>
            <a:off x="618673" y="2188028"/>
            <a:ext cx="7823198" cy="4261756"/>
          </a:xfrm>
        </p:spPr>
        <p:txBody>
          <a:bodyPr/>
          <a:lstStyle/>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Fixed amount of anterior bone resected, posterior condylar resection varied to accommodate size</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‘Impossible’ to notch femur</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Also ensures PFJ not overstuffed</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Tend to down-size, will increase flexion gap</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Potential risk of insufficient posterior condylar offset and mid-flexion instability</a:t>
            </a:r>
          </a:p>
          <a:p>
            <a:endParaRPr lang="en-GB" sz="2800" dirty="0"/>
          </a:p>
        </p:txBody>
      </p:sp>
    </p:spTree>
    <p:extLst>
      <p:ext uri="{BB962C8B-B14F-4D97-AF65-F5344CB8AC3E}">
        <p14:creationId xmlns:p14="http://schemas.microsoft.com/office/powerpoint/2010/main" val="41644276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851370"/>
            <a:ext cx="7851409" cy="518025"/>
          </a:xfrm>
        </p:spPr>
        <p:txBody>
          <a:bodyPr/>
          <a:lstStyle/>
          <a:p>
            <a:r>
              <a:rPr lang="en-GB" sz="4000" dirty="0">
                <a:solidFill>
                  <a:schemeClr val="tx2"/>
                </a:solidFill>
              </a:rPr>
              <a:t>Posterior referencing</a:t>
            </a:r>
          </a:p>
        </p:txBody>
      </p:sp>
      <p:sp>
        <p:nvSpPr>
          <p:cNvPr id="3" name="Text Placeholder 2"/>
          <p:cNvSpPr>
            <a:spLocks noGrp="1"/>
          </p:cNvSpPr>
          <p:nvPr>
            <p:ph type="body" sz="quarter" idx="13"/>
          </p:nvPr>
        </p:nvSpPr>
        <p:spPr>
          <a:xfrm>
            <a:off x="618673" y="2188028"/>
            <a:ext cx="7823198" cy="4261756"/>
          </a:xfrm>
        </p:spPr>
        <p:txBody>
          <a:bodyPr/>
          <a:lstStyle/>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Fixed flexion gap; amount of bone resected anteriorly varies btw. sizes</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Maintains flexion/extension space equality</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Exact femoral size no problem</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In between sizes must compromise</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Small notches not a problem, big ones are</a:t>
            </a:r>
          </a:p>
          <a:p>
            <a:pPr marL="457200" lvl="0" indent="-457200" defTabSz="457200" eaLnBrk="1" hangingPunct="1">
              <a:spcAft>
                <a:spcPts val="600"/>
              </a:spcAft>
              <a:buFont typeface="Arial" panose="020B0604020202020204" pitchFamily="34" charset="0"/>
              <a:buChar char="•"/>
              <a:defRPr/>
            </a:pPr>
            <a:r>
              <a:rPr lang="en-GB" sz="2800" dirty="0">
                <a:solidFill>
                  <a:prstClr val="black"/>
                </a:solidFill>
              </a:rPr>
              <a:t>Post. referencing; up-size to avoid notching</a:t>
            </a:r>
            <a:r>
              <a:rPr lang="en-GB" sz="2800">
                <a:solidFill>
                  <a:prstClr val="black"/>
                </a:solidFill>
              </a:rPr>
              <a:t>; risk of ‘overstuffing’ </a:t>
            </a:r>
            <a:r>
              <a:rPr lang="en-GB" sz="2800" dirty="0" err="1">
                <a:solidFill>
                  <a:prstClr val="black"/>
                </a:solidFill>
              </a:rPr>
              <a:t>patello</a:t>
            </a:r>
            <a:r>
              <a:rPr lang="en-GB" sz="2800" dirty="0">
                <a:solidFill>
                  <a:prstClr val="black"/>
                </a:solidFill>
              </a:rPr>
              <a:t>-femoral joint</a:t>
            </a:r>
          </a:p>
          <a:p>
            <a:endParaRPr lang="en-GB" sz="2800" dirty="0"/>
          </a:p>
        </p:txBody>
      </p:sp>
    </p:spTree>
    <p:extLst>
      <p:ext uri="{BB962C8B-B14F-4D97-AF65-F5344CB8AC3E}">
        <p14:creationId xmlns:p14="http://schemas.microsoft.com/office/powerpoint/2010/main" val="31150409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851370"/>
            <a:ext cx="7851409" cy="518025"/>
          </a:xfrm>
        </p:spPr>
        <p:txBody>
          <a:bodyPr/>
          <a:lstStyle/>
          <a:p>
            <a:r>
              <a:rPr lang="en-GB" sz="4000" dirty="0">
                <a:solidFill>
                  <a:schemeClr val="tx2"/>
                </a:solidFill>
              </a:rPr>
              <a:t>To summarise</a:t>
            </a:r>
          </a:p>
        </p:txBody>
      </p:sp>
      <p:sp>
        <p:nvSpPr>
          <p:cNvPr id="3" name="Text Placeholder 2"/>
          <p:cNvSpPr>
            <a:spLocks noGrp="1"/>
          </p:cNvSpPr>
          <p:nvPr>
            <p:ph type="body" sz="quarter" idx="13"/>
          </p:nvPr>
        </p:nvSpPr>
        <p:spPr>
          <a:xfrm>
            <a:off x="618673" y="2073725"/>
            <a:ext cx="7823198" cy="4261756"/>
          </a:xfrm>
        </p:spPr>
        <p:txBody>
          <a:bodyPr/>
          <a:lstStyle/>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Low conformity allows rollback and </a:t>
            </a:r>
            <a:r>
              <a:rPr lang="en-GB" altLang="en-US" sz="2800" dirty="0" err="1">
                <a:solidFill>
                  <a:srgbClr val="000000"/>
                </a:solidFill>
                <a:latin typeface="Arial" panose="020B0604020202020204" pitchFamily="34" charset="0"/>
                <a:ea typeface="MS PGothic" panose="020B0600070205080204" pitchFamily="34" charset="-128"/>
              </a:rPr>
              <a:t>tibial</a:t>
            </a:r>
            <a:r>
              <a:rPr lang="en-GB" altLang="en-US" sz="2800" dirty="0">
                <a:solidFill>
                  <a:srgbClr val="000000"/>
                </a:solidFill>
                <a:latin typeface="Arial" panose="020B0604020202020204" pitchFamily="34" charset="0"/>
                <a:ea typeface="MS PGothic" panose="020B0600070205080204" pitchFamily="34" charset="-128"/>
              </a:rPr>
              <a:t> internal rotation as the knee flexes, but at the expense of poorer wear properties</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Greater conformity provides better wear characteristics, but at expense of increased shear forces between TKR, cement and bone</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Cruciate retaining </a:t>
            </a:r>
            <a:r>
              <a:rPr lang="en-GB" altLang="en-US" sz="2800" i="1" dirty="0">
                <a:solidFill>
                  <a:srgbClr val="000000"/>
                </a:solidFill>
                <a:latin typeface="Arial" panose="020B0604020202020204" pitchFamily="34" charset="0"/>
                <a:ea typeface="MS PGothic" panose="020B0600070205080204" pitchFamily="34" charset="-128"/>
              </a:rPr>
              <a:t>v. </a:t>
            </a:r>
            <a:r>
              <a:rPr lang="en-GB" altLang="en-US" sz="2800" dirty="0">
                <a:solidFill>
                  <a:srgbClr val="000000"/>
                </a:solidFill>
                <a:latin typeface="Arial" panose="020B0604020202020204" pitchFamily="34" charset="0"/>
                <a:ea typeface="MS PGothic" panose="020B0600070205080204" pitchFamily="34" charset="-128"/>
              </a:rPr>
              <a:t>sacrificing – no right answer though need to know specific indications</a:t>
            </a:r>
          </a:p>
          <a:p>
            <a:pPr marL="457200" lvl="0" indent="-457200" defTabSz="457200" eaLnBrk="1" hangingPunct="1">
              <a:spcBef>
                <a:spcPct val="0"/>
              </a:spcBef>
              <a:spcAft>
                <a:spcPts val="600"/>
              </a:spcAft>
              <a:buFont typeface="Arial" panose="020B0604020202020204" pitchFamily="34" charset="0"/>
              <a:buChar char="•"/>
            </a:pPr>
            <a:r>
              <a:rPr lang="en-GB" altLang="en-US" sz="2800" dirty="0">
                <a:solidFill>
                  <a:srgbClr val="000000"/>
                </a:solidFill>
                <a:latin typeface="Arial" panose="020B0604020202020204" pitchFamily="34" charset="0"/>
                <a:ea typeface="MS PGothic" panose="020B0600070205080204" pitchFamily="34" charset="-128"/>
              </a:rPr>
              <a:t>PFJ tracking crucial to successful outcome</a:t>
            </a:r>
          </a:p>
          <a:p>
            <a:endParaRPr lang="en-GB" sz="2800" dirty="0"/>
          </a:p>
        </p:txBody>
      </p:sp>
    </p:spTree>
    <p:extLst>
      <p:ext uri="{BB962C8B-B14F-4D97-AF65-F5344CB8AC3E}">
        <p14:creationId xmlns:p14="http://schemas.microsoft.com/office/powerpoint/2010/main" val="24210008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6" y="851370"/>
            <a:ext cx="7851409" cy="518025"/>
          </a:xfrm>
        </p:spPr>
        <p:txBody>
          <a:bodyPr/>
          <a:lstStyle/>
          <a:p>
            <a:r>
              <a:rPr lang="en-GB" sz="4000" u="sng" dirty="0">
                <a:solidFill>
                  <a:schemeClr val="tx2"/>
                </a:solidFill>
                <a:latin typeface="Times New Roman" panose="02020603050405020304" pitchFamily="18" charset="0"/>
                <a:cs typeface="Times New Roman" panose="02020603050405020304" pitchFamily="18" charset="0"/>
              </a:rPr>
              <a:t>Further reading:</a:t>
            </a:r>
          </a:p>
        </p:txBody>
      </p:sp>
      <p:sp>
        <p:nvSpPr>
          <p:cNvPr id="3" name="Text Placeholder 2"/>
          <p:cNvSpPr>
            <a:spLocks noGrp="1"/>
          </p:cNvSpPr>
          <p:nvPr>
            <p:ph type="body" sz="quarter" idx="13"/>
          </p:nvPr>
        </p:nvSpPr>
        <p:spPr>
          <a:xfrm>
            <a:off x="618673" y="2073725"/>
            <a:ext cx="7823198" cy="4261756"/>
          </a:xfrm>
        </p:spPr>
        <p:txBody>
          <a:bodyPr/>
          <a:lstStyle/>
          <a:p>
            <a:pPr marL="257175" lvl="0" indent="-257175">
              <a:spcBef>
                <a:spcPts val="600"/>
              </a:spcBef>
              <a:spcAft>
                <a:spcPct val="0"/>
              </a:spcAft>
            </a:pPr>
            <a:r>
              <a:rPr lang="en-GB" altLang="en-US" sz="2000" dirty="0">
                <a:solidFill>
                  <a:prstClr val="black"/>
                </a:solidFill>
                <a:latin typeface="Times New Roman" panose="02020603050405020304" pitchFamily="18" charset="0"/>
              </a:rPr>
              <a:t>Freeman M, </a:t>
            </a:r>
            <a:r>
              <a:rPr lang="en-GB" altLang="en-US" sz="2000" dirty="0" err="1">
                <a:solidFill>
                  <a:prstClr val="black"/>
                </a:solidFill>
                <a:latin typeface="Times New Roman" panose="02020603050405020304" pitchFamily="18" charset="0"/>
              </a:rPr>
              <a:t>Pinskerova</a:t>
            </a:r>
            <a:r>
              <a:rPr lang="en-GB" altLang="en-US" sz="2000" dirty="0">
                <a:solidFill>
                  <a:prstClr val="black"/>
                </a:solidFill>
                <a:latin typeface="Times New Roman" panose="02020603050405020304" pitchFamily="18" charset="0"/>
              </a:rPr>
              <a:t>. The movement of the normal </a:t>
            </a:r>
            <a:r>
              <a:rPr lang="en-GB" altLang="en-US" sz="2000" dirty="0" err="1">
                <a:solidFill>
                  <a:prstClr val="black"/>
                </a:solidFill>
                <a:latin typeface="Times New Roman" panose="02020603050405020304" pitchFamily="18" charset="0"/>
              </a:rPr>
              <a:t>tibio</a:t>
            </a:r>
            <a:r>
              <a:rPr lang="en-GB" altLang="en-US" sz="2000" dirty="0">
                <a:solidFill>
                  <a:prstClr val="black"/>
                </a:solidFill>
                <a:latin typeface="Times New Roman" panose="02020603050405020304" pitchFamily="18" charset="0"/>
              </a:rPr>
              <a:t>-femoral joint. </a:t>
            </a:r>
            <a:r>
              <a:rPr lang="en-GB" altLang="en-US" sz="2000" i="1" dirty="0">
                <a:solidFill>
                  <a:prstClr val="black"/>
                </a:solidFill>
                <a:latin typeface="Times New Roman" panose="02020603050405020304" pitchFamily="18" charset="0"/>
              </a:rPr>
              <a:t>J </a:t>
            </a:r>
            <a:r>
              <a:rPr lang="en-GB" altLang="en-US" sz="2000" i="1" dirty="0" err="1">
                <a:solidFill>
                  <a:prstClr val="black"/>
                </a:solidFill>
                <a:latin typeface="Times New Roman" panose="02020603050405020304" pitchFamily="18" charset="0"/>
              </a:rPr>
              <a:t>Biomech</a:t>
            </a:r>
            <a:r>
              <a:rPr lang="en-GB" altLang="en-US" sz="2000" i="1" dirty="0">
                <a:solidFill>
                  <a:prstClr val="black"/>
                </a:solidFill>
                <a:latin typeface="Times New Roman" panose="02020603050405020304" pitchFamily="18" charset="0"/>
              </a:rPr>
              <a:t> </a:t>
            </a:r>
            <a:r>
              <a:rPr lang="en-GB" altLang="en-US" sz="2000" dirty="0">
                <a:solidFill>
                  <a:prstClr val="black"/>
                </a:solidFill>
                <a:latin typeface="Times New Roman" panose="02020603050405020304" pitchFamily="18" charset="0"/>
              </a:rPr>
              <a:t>2005;35:68-75</a:t>
            </a:r>
          </a:p>
          <a:p>
            <a:pPr marL="257175" lvl="0" indent="-257175">
              <a:spcBef>
                <a:spcPts val="600"/>
              </a:spcBef>
              <a:spcAft>
                <a:spcPct val="0"/>
              </a:spcAft>
            </a:pPr>
            <a:endParaRPr lang="en-GB" altLang="en-US" sz="2000" dirty="0">
              <a:solidFill>
                <a:prstClr val="black"/>
              </a:solidFill>
              <a:latin typeface="Times New Roman" panose="02020603050405020304" pitchFamily="18" charset="0"/>
            </a:endParaRPr>
          </a:p>
          <a:p>
            <a:pPr marL="257175" lvl="0" indent="-257175">
              <a:spcBef>
                <a:spcPts val="600"/>
              </a:spcBef>
              <a:spcAft>
                <a:spcPct val="0"/>
              </a:spcAft>
            </a:pPr>
            <a:r>
              <a:rPr lang="en-GB" altLang="en-US" sz="2000" dirty="0" err="1">
                <a:solidFill>
                  <a:prstClr val="black"/>
                </a:solidFill>
                <a:latin typeface="Times New Roman" panose="02020603050405020304" pitchFamily="18" charset="0"/>
              </a:rPr>
              <a:t>Macquet</a:t>
            </a:r>
            <a:r>
              <a:rPr lang="en-GB" altLang="en-US" sz="2000" dirty="0">
                <a:solidFill>
                  <a:prstClr val="black"/>
                </a:solidFill>
                <a:latin typeface="Times New Roman" panose="02020603050405020304" pitchFamily="18" charset="0"/>
              </a:rPr>
              <a:t> P. Biomechanics of the Knee. Springer 2012 (2</a:t>
            </a:r>
            <a:r>
              <a:rPr lang="en-GB" altLang="en-US" sz="2000" baseline="30000" dirty="0">
                <a:solidFill>
                  <a:prstClr val="black"/>
                </a:solidFill>
                <a:latin typeface="Times New Roman" panose="02020603050405020304" pitchFamily="18" charset="0"/>
              </a:rPr>
              <a:t>nd</a:t>
            </a:r>
            <a:r>
              <a:rPr lang="en-GB" altLang="en-US" sz="2000" dirty="0">
                <a:solidFill>
                  <a:prstClr val="black"/>
                </a:solidFill>
                <a:latin typeface="Times New Roman" panose="02020603050405020304" pitchFamily="18" charset="0"/>
              </a:rPr>
              <a:t> Edition)</a:t>
            </a:r>
          </a:p>
          <a:p>
            <a:pPr marL="257175" lvl="0" indent="-257175">
              <a:spcBef>
                <a:spcPts val="600"/>
              </a:spcBef>
              <a:spcAft>
                <a:spcPct val="0"/>
              </a:spcAft>
            </a:pPr>
            <a:endParaRPr lang="en-GB" altLang="en-US" sz="2000" dirty="0">
              <a:solidFill>
                <a:prstClr val="black"/>
              </a:solidFill>
              <a:latin typeface="Times New Roman" panose="02020603050405020304" pitchFamily="18" charset="0"/>
            </a:endParaRPr>
          </a:p>
          <a:p>
            <a:pPr marL="257175" lvl="0" indent="-257175">
              <a:spcBef>
                <a:spcPts val="600"/>
              </a:spcBef>
              <a:spcAft>
                <a:spcPct val="0"/>
              </a:spcAft>
            </a:pPr>
            <a:r>
              <a:rPr lang="en-GB" altLang="en-US" sz="2000" dirty="0">
                <a:solidFill>
                  <a:prstClr val="black"/>
                </a:solidFill>
                <a:latin typeface="Times New Roman" panose="02020603050405020304" pitchFamily="18" charset="0"/>
              </a:rPr>
              <a:t>Morgan H, Battista V, Leopold S. Constraint in primary total knee </a:t>
            </a:r>
            <a:r>
              <a:rPr lang="en-GB" altLang="en-US" sz="2000" dirty="0" err="1">
                <a:solidFill>
                  <a:prstClr val="black"/>
                </a:solidFill>
                <a:latin typeface="Times New Roman" panose="02020603050405020304" pitchFamily="18" charset="0"/>
              </a:rPr>
              <a:t>arthoplasty</a:t>
            </a:r>
            <a:r>
              <a:rPr lang="en-GB" altLang="en-US" sz="2000" dirty="0">
                <a:solidFill>
                  <a:prstClr val="black"/>
                </a:solidFill>
                <a:latin typeface="Times New Roman" panose="02020603050405020304" pitchFamily="18" charset="0"/>
              </a:rPr>
              <a:t>. </a:t>
            </a:r>
            <a:r>
              <a:rPr lang="en-GB" altLang="en-US" sz="2000" i="1" dirty="0">
                <a:solidFill>
                  <a:prstClr val="black"/>
                </a:solidFill>
                <a:latin typeface="Times New Roman" panose="02020603050405020304" pitchFamily="18" charset="0"/>
              </a:rPr>
              <a:t>J Am </a:t>
            </a:r>
            <a:r>
              <a:rPr lang="en-GB" altLang="en-US" sz="2000" i="1" dirty="0" err="1">
                <a:solidFill>
                  <a:prstClr val="black"/>
                </a:solidFill>
                <a:latin typeface="Times New Roman" panose="02020603050405020304" pitchFamily="18" charset="0"/>
              </a:rPr>
              <a:t>Acad</a:t>
            </a:r>
            <a:r>
              <a:rPr lang="en-GB" altLang="en-US" sz="2000" i="1" dirty="0">
                <a:solidFill>
                  <a:prstClr val="black"/>
                </a:solidFill>
                <a:latin typeface="Times New Roman" panose="02020603050405020304" pitchFamily="18" charset="0"/>
              </a:rPr>
              <a:t> </a:t>
            </a:r>
            <a:r>
              <a:rPr lang="en-GB" altLang="en-US" sz="2000" i="1" dirty="0" err="1">
                <a:solidFill>
                  <a:prstClr val="black"/>
                </a:solidFill>
                <a:latin typeface="Times New Roman" panose="02020603050405020304" pitchFamily="18" charset="0"/>
              </a:rPr>
              <a:t>Orthop</a:t>
            </a:r>
            <a:r>
              <a:rPr lang="en-GB" altLang="en-US" sz="2000" i="1" dirty="0">
                <a:solidFill>
                  <a:prstClr val="black"/>
                </a:solidFill>
                <a:latin typeface="Times New Roman" panose="02020603050405020304" pitchFamily="18" charset="0"/>
              </a:rPr>
              <a:t> </a:t>
            </a:r>
            <a:r>
              <a:rPr lang="en-GB" altLang="en-US" sz="2000" i="1" dirty="0" err="1">
                <a:solidFill>
                  <a:prstClr val="black"/>
                </a:solidFill>
                <a:latin typeface="Times New Roman" panose="02020603050405020304" pitchFamily="18" charset="0"/>
              </a:rPr>
              <a:t>Surg</a:t>
            </a:r>
            <a:r>
              <a:rPr lang="en-GB" altLang="en-US" sz="2000" i="1" dirty="0">
                <a:solidFill>
                  <a:prstClr val="black"/>
                </a:solidFill>
                <a:latin typeface="Times New Roman" panose="02020603050405020304" pitchFamily="18" charset="0"/>
              </a:rPr>
              <a:t> </a:t>
            </a:r>
            <a:r>
              <a:rPr lang="en-GB" altLang="en-US" sz="2000" dirty="0">
                <a:solidFill>
                  <a:prstClr val="black"/>
                </a:solidFill>
                <a:latin typeface="Times New Roman" panose="02020603050405020304" pitchFamily="18" charset="0"/>
              </a:rPr>
              <a:t>2005;13:515-24</a:t>
            </a:r>
          </a:p>
          <a:p>
            <a:pPr marL="257175" lvl="0" indent="-257175">
              <a:spcBef>
                <a:spcPts val="600"/>
              </a:spcBef>
              <a:spcAft>
                <a:spcPct val="0"/>
              </a:spcAft>
            </a:pPr>
            <a:endParaRPr lang="en-GB" altLang="en-US" sz="2000" dirty="0">
              <a:solidFill>
                <a:prstClr val="black"/>
              </a:solidFill>
              <a:latin typeface="Times New Roman" panose="02020603050405020304" pitchFamily="18" charset="0"/>
            </a:endParaRPr>
          </a:p>
          <a:p>
            <a:pPr marL="257175" lvl="0" indent="-257175">
              <a:spcBef>
                <a:spcPts val="600"/>
              </a:spcBef>
              <a:spcAft>
                <a:spcPct val="0"/>
              </a:spcAft>
            </a:pPr>
            <a:r>
              <a:rPr lang="en-GB" altLang="en-US" sz="2000" dirty="0" err="1">
                <a:solidFill>
                  <a:prstClr val="black"/>
                </a:solidFill>
                <a:latin typeface="Times New Roman" panose="02020603050405020304" pitchFamily="18" charset="0"/>
              </a:rPr>
              <a:t>Urwin</a:t>
            </a:r>
            <a:r>
              <a:rPr lang="en-GB" altLang="en-US" sz="2000" dirty="0">
                <a:solidFill>
                  <a:prstClr val="black"/>
                </a:solidFill>
                <a:latin typeface="Times New Roman" panose="02020603050405020304" pitchFamily="18" charset="0"/>
              </a:rPr>
              <a:t> </a:t>
            </a:r>
            <a:r>
              <a:rPr lang="en-GB" altLang="en-US" sz="2000" i="1" dirty="0">
                <a:solidFill>
                  <a:prstClr val="black"/>
                </a:solidFill>
                <a:latin typeface="Times New Roman" panose="02020603050405020304" pitchFamily="18" charset="0"/>
              </a:rPr>
              <a:t>et al. </a:t>
            </a:r>
            <a:r>
              <a:rPr lang="en-GB" altLang="en-US" sz="2000" dirty="0">
                <a:solidFill>
                  <a:prstClr val="black"/>
                </a:solidFill>
                <a:latin typeface="Times New Roman" panose="02020603050405020304" pitchFamily="18" charset="0"/>
              </a:rPr>
              <a:t>Gait analysis of fixed bearing and mobile bearing total knee </a:t>
            </a:r>
            <a:r>
              <a:rPr lang="en-GB" altLang="en-US" sz="2000" dirty="0" err="1">
                <a:solidFill>
                  <a:prstClr val="black"/>
                </a:solidFill>
                <a:latin typeface="Times New Roman" panose="02020603050405020304" pitchFamily="18" charset="0"/>
              </a:rPr>
              <a:t>prosthese</a:t>
            </a:r>
            <a:r>
              <a:rPr lang="en-GB" altLang="en-US" sz="2000" dirty="0">
                <a:solidFill>
                  <a:prstClr val="black"/>
                </a:solidFill>
                <a:latin typeface="Times New Roman" panose="02020603050405020304" pitchFamily="18" charset="0"/>
              </a:rPr>
              <a:t> during walking. </a:t>
            </a:r>
            <a:r>
              <a:rPr lang="en-GB" altLang="en-US" sz="2000" i="1" dirty="0">
                <a:solidFill>
                  <a:prstClr val="black"/>
                </a:solidFill>
                <a:latin typeface="Times New Roman" panose="02020603050405020304" pitchFamily="18" charset="0"/>
              </a:rPr>
              <a:t>Knee</a:t>
            </a:r>
            <a:r>
              <a:rPr lang="en-GB" altLang="en-US" sz="2000" dirty="0">
                <a:solidFill>
                  <a:prstClr val="black"/>
                </a:solidFill>
                <a:latin typeface="Times New Roman" panose="02020603050405020304" pitchFamily="18" charset="0"/>
              </a:rPr>
              <a:t> 2014;21(2):391-5</a:t>
            </a:r>
          </a:p>
        </p:txBody>
      </p:sp>
    </p:spTree>
    <p:extLst>
      <p:ext uri="{BB962C8B-B14F-4D97-AF65-F5344CB8AC3E}">
        <p14:creationId xmlns:p14="http://schemas.microsoft.com/office/powerpoint/2010/main" val="8436791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807" y="321010"/>
            <a:ext cx="7851409" cy="518025"/>
          </a:xfrm>
        </p:spPr>
        <p:txBody>
          <a:bodyPr/>
          <a:lstStyle/>
          <a:p>
            <a:pPr algn="ctr"/>
            <a:r>
              <a:rPr lang="en-GB" sz="6600" dirty="0">
                <a:solidFill>
                  <a:schemeClr val="tx2"/>
                </a:solidFill>
              </a:rPr>
              <a:t>ANY QUESTIONS?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068" y="3942983"/>
            <a:ext cx="3719976" cy="2487734"/>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rot="-1020000">
            <a:off x="789466" y="1859984"/>
            <a:ext cx="3522744" cy="278824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6136" t="12814" r="11022" b="31818"/>
          <a:stretch/>
        </p:blipFill>
        <p:spPr>
          <a:xfrm>
            <a:off x="5144201" y="1828329"/>
            <a:ext cx="3569701" cy="2851554"/>
          </a:xfrm>
          <a:prstGeom prst="rect">
            <a:avLst/>
          </a:prstGeom>
        </p:spPr>
      </p:pic>
    </p:spTree>
    <p:extLst>
      <p:ext uri="{BB962C8B-B14F-4D97-AF65-F5344CB8AC3E}">
        <p14:creationId xmlns:p14="http://schemas.microsoft.com/office/powerpoint/2010/main" val="558118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654" y="0"/>
            <a:ext cx="7851409" cy="518025"/>
          </a:xfrm>
        </p:spPr>
        <p:txBody>
          <a:bodyPr/>
          <a:lstStyle/>
          <a:p>
            <a:pPr algn="ctr"/>
            <a:r>
              <a:rPr lang="en-GB" sz="7200" dirty="0">
                <a:solidFill>
                  <a:schemeClr val="tx2"/>
                </a:solidFill>
              </a:rPr>
              <a:t>Thankyou for</a:t>
            </a:r>
            <a:br>
              <a:rPr lang="en-GB" sz="7200" dirty="0">
                <a:solidFill>
                  <a:schemeClr val="tx2"/>
                </a:solidFill>
              </a:rPr>
            </a:br>
            <a:r>
              <a:rPr lang="en-GB" sz="7200" dirty="0">
                <a:solidFill>
                  <a:schemeClr val="tx2"/>
                </a:solidFill>
              </a:rPr>
              <a:t>listening</a:t>
            </a:r>
          </a:p>
        </p:txBody>
      </p:sp>
      <p:pic>
        <p:nvPicPr>
          <p:cNvPr id="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2793" y="6203105"/>
            <a:ext cx="2461923" cy="54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4792359" y="2293475"/>
            <a:ext cx="2472041" cy="374809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8245" y="2293475"/>
            <a:ext cx="2465438" cy="3748095"/>
          </a:xfrm>
          <a:prstGeom prst="rect">
            <a:avLst/>
          </a:prstGeom>
        </p:spPr>
      </p:pic>
    </p:spTree>
    <p:extLst>
      <p:ext uri="{BB962C8B-B14F-4D97-AF65-F5344CB8AC3E}">
        <p14:creationId xmlns:p14="http://schemas.microsoft.com/office/powerpoint/2010/main" val="4190960277"/>
      </p:ext>
    </p:extLst>
  </p:cSld>
  <p:clrMapOvr>
    <a:masterClrMapping/>
  </p:clrMapOvr>
</p:sld>
</file>

<file path=ppt/theme/theme1.xml><?xml version="1.0" encoding="utf-8"?>
<a:theme xmlns:a="http://schemas.openxmlformats.org/drawingml/2006/main" name="BH_PowerPoint_Template_97_2003 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a:lstStyle>
        <a:defPPr marL="0" marR="0" indent="0" algn="l" defTabSz="457200" rtl="0" eaLnBrk="1" fontAlgn="auto" latinLnBrk="0" hangingPunct="1">
          <a:lnSpc>
            <a:spcPct val="100000"/>
          </a:lnSpc>
          <a:spcBef>
            <a:spcPts val="0"/>
          </a:spcBef>
          <a:spcAft>
            <a:spcPts val="0"/>
          </a:spcAft>
          <a:buClrTx/>
          <a:buSzTx/>
          <a:buFont typeface="Arial"/>
          <a:buNone/>
          <a:tabLst/>
          <a:defRPr kumimoji="0" sz="2100" b="0" i="0" u="none" strike="noStrike" kern="1200" cap="none" spc="0" normalizeH="0" baseline="0" noProof="0" dirty="0" smtClean="0">
            <a:ln>
              <a:noFill/>
            </a:ln>
            <a:solidFill>
              <a:srgbClr val="000000"/>
            </a:solidFill>
            <a:effectLst/>
            <a:uLnTx/>
            <a:uFillTx/>
            <a:latin typeface="Arial"/>
            <a:ea typeface="+mn-ea"/>
            <a:cs typeface="+mn-cs"/>
          </a:defRPr>
        </a:defPPr>
      </a:lstStyle>
    </a:txDef>
  </a:objectDefaults>
  <a:extraClrSchemeLst/>
</a:theme>
</file>

<file path=ppt/theme/theme2.xml><?xml version="1.0" encoding="utf-8"?>
<a:theme xmlns:a="http://schemas.openxmlformats.org/drawingml/2006/main" name="1_BH_PowerPoint_Template_97_2003 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a:lstStyle>
        <a:defPPr marL="0" marR="0" indent="0" algn="l" defTabSz="457200" rtl="0" eaLnBrk="1" fontAlgn="auto" latinLnBrk="0" hangingPunct="1">
          <a:lnSpc>
            <a:spcPct val="100000"/>
          </a:lnSpc>
          <a:spcBef>
            <a:spcPts val="0"/>
          </a:spcBef>
          <a:spcAft>
            <a:spcPts val="0"/>
          </a:spcAft>
          <a:buClrTx/>
          <a:buSzTx/>
          <a:buFont typeface="Arial"/>
          <a:buNone/>
          <a:tabLst/>
          <a:defRPr kumimoji="0" sz="2100" b="0" i="0" u="none" strike="noStrike" kern="1200" cap="none" spc="0" normalizeH="0" baseline="0" noProof="0" dirty="0" smtClean="0">
            <a:ln>
              <a:noFill/>
            </a:ln>
            <a:solidFill>
              <a:srgbClr val="000000"/>
            </a:solidFill>
            <a:effectLst/>
            <a:uLnTx/>
            <a:uFillTx/>
            <a:latin typeface="Arial"/>
            <a:ea typeface="+mn-ea"/>
            <a:cs typeface="+mn-cs"/>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BH_PowerPoint_Template_97_2003 v2</Template>
  <TotalTime>8116</TotalTime>
  <Words>2396</Words>
  <Application>Microsoft Office PowerPoint</Application>
  <PresentationFormat>On-screen Show (4:3)</PresentationFormat>
  <Paragraphs>345</Paragraphs>
  <Slides>95</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95</vt:i4>
      </vt:variant>
    </vt:vector>
  </HeadingPairs>
  <TitlesOfParts>
    <vt:vector size="103" baseType="lpstr">
      <vt:lpstr>ＭＳ Ｐゴシック</vt:lpstr>
      <vt:lpstr>ＭＳ Ｐゴシック</vt:lpstr>
      <vt:lpstr>Arial</vt:lpstr>
      <vt:lpstr>Calibri</vt:lpstr>
      <vt:lpstr>Times New Roman</vt:lpstr>
      <vt:lpstr>Wingdings</vt:lpstr>
      <vt:lpstr>BH_PowerPoint_Template_97_2003 v2</vt:lpstr>
      <vt:lpstr>1_BH_PowerPoint_Template_97_2003 v2</vt:lpstr>
      <vt:lpstr>Biomechanics of Hip and Knee Replacement </vt:lpstr>
      <vt:lpstr>Introduction</vt:lpstr>
      <vt:lpstr>1.HIP </vt:lpstr>
      <vt:lpstr>Expected range of motion in hip joint</vt:lpstr>
      <vt:lpstr>Expected range of motion in hip joint</vt:lpstr>
      <vt:lpstr>Hip kinetics</vt:lpstr>
      <vt:lpstr>Hip free body diagram</vt:lpstr>
      <vt:lpstr>Hip free body diagram</vt:lpstr>
      <vt:lpstr>Hip free body diagram</vt:lpstr>
      <vt:lpstr>Altering A:B ratio</vt:lpstr>
      <vt:lpstr>Increasing A:B achieved by:</vt:lpstr>
      <vt:lpstr>Femoral osteotomies:</vt:lpstr>
      <vt:lpstr>Femoral osteotomies:</vt:lpstr>
      <vt:lpstr>Femoral osteotomies:</vt:lpstr>
      <vt:lpstr>Femoral osteotomies:</vt:lpstr>
      <vt:lpstr>Principles of Total Hip Replacement</vt:lpstr>
      <vt:lpstr>Factors affecting hip stability</vt:lpstr>
      <vt:lpstr>Implant factors</vt:lpstr>
      <vt:lpstr>Effect of head/neck ratio on 1º arc range</vt:lpstr>
      <vt:lpstr>Effect of head/neck ratio on 1º arc range</vt:lpstr>
      <vt:lpstr>Head excursion</vt:lpstr>
      <vt:lpstr>Head size therefore influences stability through two independent mechanisms</vt:lpstr>
      <vt:lpstr>Other implant related factors affecting stability</vt:lpstr>
      <vt:lpstr>Other implant related factors affecting stability</vt:lpstr>
      <vt:lpstr>Constrained liner</vt:lpstr>
      <vt:lpstr>Surgeon factors</vt:lpstr>
      <vt:lpstr>Graphical representation  of alignment &amp; stability</vt:lpstr>
      <vt:lpstr>Graphical representation  of alignment &amp; stability</vt:lpstr>
      <vt:lpstr>‘Optimum’ positioning</vt:lpstr>
      <vt:lpstr>Soft tissue tensioning</vt:lpstr>
      <vt:lpstr>Soft tissue tensioning</vt:lpstr>
      <vt:lpstr>Offset, neck angle &amp; neck length are interrelated</vt:lpstr>
      <vt:lpstr>Choice of surgical approach</vt:lpstr>
      <vt:lpstr>Choice of surgical approach</vt:lpstr>
      <vt:lpstr>Choice of surgical approach</vt:lpstr>
      <vt:lpstr>Patient factors</vt:lpstr>
      <vt:lpstr>Fixation method</vt:lpstr>
      <vt:lpstr>Acetabular fixation</vt:lpstr>
      <vt:lpstr>Acetabular fixation</vt:lpstr>
      <vt:lpstr>Cementless femoral fixation</vt:lpstr>
      <vt:lpstr>Polished v. unpolished stems</vt:lpstr>
      <vt:lpstr>Polished v. unpolished stems</vt:lpstr>
      <vt:lpstr>Polished v. unpolished stems</vt:lpstr>
      <vt:lpstr>Polished v. unpolished stems</vt:lpstr>
      <vt:lpstr>Stress shielding</vt:lpstr>
      <vt:lpstr>PowerPoint Presentation</vt:lpstr>
      <vt:lpstr>Stress shielding</vt:lpstr>
      <vt:lpstr>To summarise:</vt:lpstr>
      <vt:lpstr>What factors affect stability after THR?</vt:lpstr>
      <vt:lpstr>2.KNEE </vt:lpstr>
      <vt:lpstr>How many degrees of freedom are there in native knee movement?</vt:lpstr>
      <vt:lpstr>How many degrees of freedom are there in native knee movement?</vt:lpstr>
      <vt:lpstr>Requirements of TKR</vt:lpstr>
      <vt:lpstr>Distal femoral anatomy</vt:lpstr>
      <vt:lpstr>Proximal tibial anatomy</vt:lpstr>
      <vt:lpstr>What happens as the knee  flexes and extends?</vt:lpstr>
      <vt:lpstr>Concept of rollback now understood</vt:lpstr>
      <vt:lpstr>What functions does rollback achieve?</vt:lpstr>
      <vt:lpstr>What functions does rollback achieve?</vt:lpstr>
      <vt:lpstr>Flexion achieved with/ without rollback</vt:lpstr>
      <vt:lpstr>Reality is a combination of rollback/4-bar linkage</vt:lpstr>
      <vt:lpstr>And in extension….</vt:lpstr>
      <vt:lpstr>So what else is there to discuss? – surely all knee prostheses can just be designed to roll back and rotate during flexion to replicate these biomechanical advantages</vt:lpstr>
      <vt:lpstr>TKR design is a compromise</vt:lpstr>
      <vt:lpstr>‘Round on flat’ TKR</vt:lpstr>
      <vt:lpstr>‘Round on flat’ TKR</vt:lpstr>
      <vt:lpstr>Another way is to think of a ball on a flat surface – lots of movement but high contact stress</vt:lpstr>
      <vt:lpstr>You start off with this…</vt:lpstr>
      <vt:lpstr>…but you end up with this</vt:lpstr>
      <vt:lpstr>Conversely, with a ‘rounded’ (conforming) tibial tray</vt:lpstr>
      <vt:lpstr>Going back to our ball image; if the ball sits in a concavity – high surface area, low stress</vt:lpstr>
      <vt:lpstr>So why isn’t increased  conformity – with its associated reduced contact stresses – the answer?</vt:lpstr>
      <vt:lpstr>Increasing contact surface area (by increasing conformity) comes at the expense of reduced movement  between ball and bearing surface</vt:lpstr>
      <vt:lpstr>Increasing contact surface area (by increasing conformity) comes at the expense of reduced movement  between ball and bearing surface</vt:lpstr>
      <vt:lpstr>In other words…</vt:lpstr>
      <vt:lpstr>In other words…</vt:lpstr>
      <vt:lpstr>The answer? – compromise</vt:lpstr>
      <vt:lpstr>Mobile bearing knees</vt:lpstr>
      <vt:lpstr>This means that</vt:lpstr>
      <vt:lpstr>PowerPoint Presentation</vt:lpstr>
      <vt:lpstr>PCL retaining vs. posterior stabilised</vt:lpstr>
      <vt:lpstr>Issues with cam/post</vt:lpstr>
      <vt:lpstr>Indications for PS knee</vt:lpstr>
      <vt:lpstr>Increasing levels of constraint</vt:lpstr>
      <vt:lpstr>Patellofemoral joint</vt:lpstr>
      <vt:lpstr>Patellofemoral joint</vt:lpstr>
      <vt:lpstr>Optimising PFJ tracking</vt:lpstr>
      <vt:lpstr>Optimising PFJ tracking</vt:lpstr>
      <vt:lpstr>Anterior vs. Posterior referencing</vt:lpstr>
      <vt:lpstr>Anterior referencing</vt:lpstr>
      <vt:lpstr>Posterior referencing</vt:lpstr>
      <vt:lpstr>To summarise</vt:lpstr>
      <vt:lpstr>Further reading:</vt:lpstr>
      <vt:lpstr>ANY QUESTIONS?</vt:lpstr>
      <vt:lpstr>Thankyou for listening</vt:lpstr>
    </vt:vector>
  </TitlesOfParts>
  <Company>The Barts and the London NHS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Sherlock Sarah</dc:creator>
  <cp:lastModifiedBy>Sebastian Dawson-Bowling</cp:lastModifiedBy>
  <cp:revision>202</cp:revision>
  <cp:lastPrinted>2014-02-24T13:44:03Z</cp:lastPrinted>
  <dcterms:created xsi:type="dcterms:W3CDTF">2012-09-28T10:28:18Z</dcterms:created>
  <dcterms:modified xsi:type="dcterms:W3CDTF">2017-05-01T20:39:22Z</dcterms:modified>
</cp:coreProperties>
</file>