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256" r:id="rId2"/>
    <p:sldId id="274" r:id="rId3"/>
    <p:sldId id="277" r:id="rId4"/>
    <p:sldId id="271" r:id="rId5"/>
    <p:sldId id="275" r:id="rId6"/>
    <p:sldId id="276" r:id="rId7"/>
    <p:sldId id="278" r:id="rId8"/>
    <p:sldId id="279" r:id="rId9"/>
    <p:sldId id="280" r:id="rId10"/>
    <p:sldId id="282" r:id="rId11"/>
    <p:sldId id="283" r:id="rId12"/>
    <p:sldId id="284" r:id="rId13"/>
    <p:sldId id="285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0000CC"/>
    <a:srgbClr val="E0C0A0"/>
    <a:srgbClr val="D7AE85"/>
    <a:srgbClr val="996633"/>
    <a:srgbClr val="FFFFB7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7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%20310815\Bracing%20project\Spinal%20fractures%20exracted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%20310815\Bracing%20project\Spinal%20fractures%20exracted%20dat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Sheet2!$C$5:$C$13</c:f>
              <c:strCache>
                <c:ptCount val="8"/>
                <c:pt idx="0">
                  <c:v>T3</c:v>
                </c:pt>
                <c:pt idx="1">
                  <c:v>T8</c:v>
                </c:pt>
                <c:pt idx="2">
                  <c:v>T9</c:v>
                </c:pt>
                <c:pt idx="3">
                  <c:v>T12</c:v>
                </c:pt>
                <c:pt idx="4">
                  <c:v>L1</c:v>
                </c:pt>
                <c:pt idx="5">
                  <c:v>L2</c:v>
                </c:pt>
                <c:pt idx="6">
                  <c:v>L3</c:v>
                </c:pt>
                <c:pt idx="7">
                  <c:v>L4 </c:v>
                </c:pt>
              </c:strCache>
            </c:strRef>
          </c:cat>
          <c:val>
            <c:numRef>
              <c:f>Sheet2!$D$5:$D$13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13</c:v>
                </c:pt>
                <c:pt idx="4">
                  <c:v>17</c:v>
                </c:pt>
                <c:pt idx="5">
                  <c:v>8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axId val="73222400"/>
        <c:axId val="92641920"/>
      </c:barChart>
      <c:catAx>
        <c:axId val="73222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641920"/>
        <c:crosses val="autoZero"/>
        <c:auto val="1"/>
        <c:lblAlgn val="ctr"/>
        <c:lblOffset val="100"/>
      </c:catAx>
      <c:valAx>
        <c:axId val="92641920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</a:sysClr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7322240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328029746103863E-2"/>
          <c:y val="3.6250064586382681E-4"/>
          <c:w val="0.72184429271452111"/>
          <c:h val="0.99784378489068715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/>
                      <a:t>1</a:t>
                    </a:r>
                    <a:r>
                      <a:rPr lang="en-US"/>
                      <a:t>6</a:t>
                    </a:r>
                    <a:r>
                      <a:rPr lang="en-US" baseline="0"/>
                      <a:t> (</a:t>
                    </a:r>
                    <a:r>
                      <a:rPr lang="en-US"/>
                      <a:t>31%)</a:t>
                    </a:r>
                  </a:p>
                </c:rich>
              </c:tx>
              <c:dLblPos val="ctr"/>
              <c:showVal val="1"/>
              <c:showPercent val="1"/>
              <c:separator>, 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/>
                      <a:t>2</a:t>
                    </a:r>
                    <a:r>
                      <a:rPr lang="en-US"/>
                      <a:t>5 (49%)</a:t>
                    </a:r>
                  </a:p>
                </c:rich>
              </c:tx>
              <c:dLblPos val="ctr"/>
              <c:showVal val="1"/>
              <c:showPercent val="1"/>
              <c:separator>,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/>
                      <a:t>1</a:t>
                    </a:r>
                    <a:r>
                      <a:rPr lang="en-US"/>
                      <a:t>0 (20%)</a:t>
                    </a:r>
                  </a:p>
                </c:rich>
              </c:tx>
              <c:dLblPos val="ctr"/>
              <c:showVal val="1"/>
              <c:showPercent val="1"/>
              <c:separator>, </c:separator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dLblPos val="ctr"/>
            <c:showVal val="1"/>
            <c:showPercent val="1"/>
            <c:separator>, </c:separator>
            <c:showLeaderLines val="1"/>
          </c:dLbls>
          <c:cat>
            <c:strRef>
              <c:f>Sheet1!$L$55:$L$57</c:f>
              <c:strCache>
                <c:ptCount val="3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</c:strCache>
            </c:strRef>
          </c:cat>
          <c:val>
            <c:numRef>
              <c:f>Sheet1!$M$55:$M$57</c:f>
              <c:numCache>
                <c:formatCode>General</c:formatCode>
                <c:ptCount val="3"/>
                <c:pt idx="0">
                  <c:v>16</c:v>
                </c:pt>
                <c:pt idx="1">
                  <c:v>25</c:v>
                </c:pt>
                <c:pt idx="2">
                  <c:v>10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2926291286783738"/>
          <c:y val="0.14807569340246785"/>
          <c:w val="0.15641938129805907"/>
          <c:h val="0.63074458858014726"/>
        </c:manualLayout>
      </c:layout>
      <c:overlay val="1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B51C1-2968-40EA-A918-75CB54D8861E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FA9D-6F36-49B5-B388-530D64EAC0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Contraindiations</a:t>
            </a:r>
            <a:r>
              <a:rPr lang="en-GB" dirty="0" smtClean="0"/>
              <a:t>/inability</a:t>
            </a:r>
            <a:r>
              <a:rPr lang="en-GB" baseline="0" dirty="0" smtClean="0"/>
              <a:t> to tolerate bracing: other injuries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rib fractures, body </a:t>
            </a:r>
            <a:r>
              <a:rPr lang="en-GB" baseline="0" dirty="0" err="1" smtClean="0"/>
              <a:t>habitus</a:t>
            </a:r>
            <a:r>
              <a:rPr lang="en-GB" baseline="0" dirty="0" smtClean="0"/>
              <a:t>, other medical </a:t>
            </a:r>
            <a:r>
              <a:rPr lang="en-GB" baseline="0" dirty="0" err="1" smtClean="0"/>
              <a:t>comorbidites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. Palliative care for ca)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Contraindiations</a:t>
            </a:r>
            <a:r>
              <a:rPr lang="en-GB" dirty="0" smtClean="0"/>
              <a:t>/inability</a:t>
            </a:r>
            <a:r>
              <a:rPr lang="en-GB" baseline="0" dirty="0" smtClean="0"/>
              <a:t> to tolerate bracing: other injuries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rib fractures, body </a:t>
            </a:r>
            <a:r>
              <a:rPr lang="en-GB" baseline="0" dirty="0" err="1" smtClean="0"/>
              <a:t>habitus</a:t>
            </a:r>
            <a:r>
              <a:rPr lang="en-GB" baseline="0" dirty="0" smtClean="0"/>
              <a:t>, other medical </a:t>
            </a:r>
            <a:r>
              <a:rPr lang="en-GB" baseline="0" dirty="0" err="1" smtClean="0"/>
              <a:t>comorbidites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. Palliative care for ca)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CFA9D-6F36-49B5-B388-530D64EAC0A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C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F0D-F0EC-4EA2-9E0E-3E49010FB125}" type="datetimeFigureOut">
              <a:rPr lang="en-GB" smtClean="0"/>
              <a:pPr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299B-47A3-481C-977E-9A6C3ED0D1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uk/url?sa=i&amp;rct=j&amp;q=&amp;esrc=s&amp;source=images&amp;cd=&amp;cad=rja&amp;uact=8&amp;ved=0CAcQjRxqFQoTCMjhtoGB68cCFeNm2wodq_4AUA&amp;url=http%3A%2F%2Fradiologypics.com%2F2013%2F02%2F03%2Flumbar-spine-compression-fracture%2F&amp;bvm=bv.102022582,d.ZGU&amp;psig=AFQjCNGtUOb7Lu0vNIrNHQarwV8khLVBlA&amp;ust=1441924248986897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estpractice.bmj.com/best-practice/monograph/820/treatment/step-by-step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uk/url?sa=i&amp;source=imgres&amp;cd=&amp;cad=rja&amp;uact=8&amp;ved=0CAkQjRwwAGoVChMI_J6DtYDrxwIV5GnbCh3OeAA7&amp;url=http%3A%2F%2Fwww.cliparthut.com%2Fknee-pain-clipart.html&amp;psig=AFQjCNHeWkhGn1MVXmvyGPhZGVJnifEkhA&amp;ust=144192421250515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640960" cy="147002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TLSO bracing in </a:t>
            </a:r>
            <a:r>
              <a:rPr lang="en-GB" sz="3200" b="1" dirty="0" err="1" smtClean="0"/>
              <a:t>thoracolumbar</a:t>
            </a:r>
            <a:r>
              <a:rPr lang="en-GB" sz="3200" b="1" dirty="0" smtClean="0"/>
              <a:t> fractures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6400800" cy="576064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 audit of practice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6304" y="3926666"/>
            <a:ext cx="324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A40000"/>
                </a:solidFill>
              </a:rPr>
              <a:t>Iris HY Kwok</a:t>
            </a:r>
            <a:br>
              <a:rPr lang="en-GB" sz="2200" dirty="0" smtClean="0">
                <a:solidFill>
                  <a:srgbClr val="A40000"/>
                </a:solidFill>
              </a:rPr>
            </a:br>
            <a:r>
              <a:rPr lang="en-GB" sz="2200" dirty="0" smtClean="0">
                <a:solidFill>
                  <a:srgbClr val="A40000"/>
                </a:solidFill>
              </a:rPr>
              <a:t>Mohammed Al-</a:t>
            </a:r>
            <a:r>
              <a:rPr lang="en-GB" sz="2200" dirty="0" err="1" smtClean="0">
                <a:solidFill>
                  <a:srgbClr val="A40000"/>
                </a:solidFill>
              </a:rPr>
              <a:t>Azzawi</a:t>
            </a:r>
            <a:r>
              <a:rPr lang="en-GB" sz="2200" dirty="0" smtClean="0">
                <a:solidFill>
                  <a:srgbClr val="A40000"/>
                </a:solidFill>
              </a:rPr>
              <a:t/>
            </a:r>
            <a:br>
              <a:rPr lang="en-GB" sz="2200" dirty="0" smtClean="0">
                <a:solidFill>
                  <a:srgbClr val="A40000"/>
                </a:solidFill>
              </a:rPr>
            </a:br>
            <a:r>
              <a:rPr lang="en-GB" sz="2200" dirty="0" err="1" smtClean="0">
                <a:solidFill>
                  <a:srgbClr val="A40000"/>
                </a:solidFill>
              </a:rPr>
              <a:t>Sivakolundu</a:t>
            </a:r>
            <a:r>
              <a:rPr lang="en-GB" sz="2200" dirty="0" smtClean="0">
                <a:solidFill>
                  <a:srgbClr val="A40000"/>
                </a:solidFill>
              </a:rPr>
              <a:t> P Suresh</a:t>
            </a:r>
          </a:p>
          <a:p>
            <a:r>
              <a:rPr lang="en-GB" sz="2200" dirty="0" smtClean="0">
                <a:solidFill>
                  <a:srgbClr val="A40000"/>
                </a:solidFill>
              </a:rPr>
              <a:t>Mark Blackman</a:t>
            </a:r>
            <a:endParaRPr lang="en-GB" sz="2200" dirty="0" smtClean="0">
              <a:solidFill>
                <a:srgbClr val="A4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4216" y="60230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/>
              <a:t>Department of Trauma and Orthopaedics</a:t>
            </a:r>
          </a:p>
          <a:p>
            <a:pPr algn="ctr"/>
            <a:r>
              <a:rPr lang="en-GB" b="1" dirty="0" smtClean="0"/>
              <a:t>Colchester General Hospital</a:t>
            </a:r>
            <a:r>
              <a:rPr lang="en-GB" b="1" dirty="0" smtClean="0"/>
              <a:t> </a:t>
            </a:r>
            <a:endParaRPr lang="en-GB" b="1" dirty="0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pic>
        <p:nvPicPr>
          <p:cNvPr id="1027" name="Picture 3" descr="D:\Desktop 310815\ST3 Apr - Oct 15\IMG_0589.JPG"/>
          <p:cNvPicPr>
            <a:picLocks noChangeAspect="1" noChangeArrowheads="1"/>
          </p:cNvPicPr>
          <p:nvPr/>
        </p:nvPicPr>
        <p:blipFill>
          <a:blip r:embed="rId4" cstate="print"/>
          <a:srcRect l="5113"/>
          <a:stretch>
            <a:fillRect/>
          </a:stretch>
        </p:blipFill>
        <p:spPr bwMode="auto">
          <a:xfrm>
            <a:off x="5580112" y="3140968"/>
            <a:ext cx="3279655" cy="2592288"/>
          </a:xfrm>
          <a:prstGeom prst="rect">
            <a:avLst/>
          </a:prstGeom>
          <a:noFill/>
        </p:spPr>
      </p:pic>
      <p:sp>
        <p:nvSpPr>
          <p:cNvPr id="1029" name="AutoShape 5" descr="data:image/jpeg;base64,/9j/4AAQSkZJRgABAQAAAQABAAD/2wCEAAkGBxQTEhQUExQUFhUXFxUWFxgUFBQUFBgUFRUXFxUUFhQYHCggGBolHBQUITEhJSkrLi4uFx8zODMsNygtLisBCgoKBQUFDgUFDisZExkrKysrKysrKysrKysrKysrKysrKysrKysrKysrKysrKysrKysrKysrKysrKysrKysrK//AABEIAToAoAMBIgACEQEDEQH/xAAcAAADAAMBAQEAAAAAAAAAAAADBAUBAgYACAf/xABKEAABAwMBBAMLCQQIBwEAAAABAAIDBBEhMQUSQVEiYXETIzJyc4GRobHB0QYzQlSTsrPS8BTC4fEkUlNigoOSowcWQ0RjZJQV/8QAFAEBAAAAAAAAAAAAAAAAAAAAAP/EABQRAQAAAAAAAAAAAAAAAAAAAAD/2gAMAwEAAhEDEQA/AKP/AC/R/Vaf7GP4IjPk9R/Vab7GP4IjXpmLKBdvyco/qlN9hH8EVmwaQaUtPbyEX5U43K2ugTGwqX6tT/YRflW//wCRTfVqf7CL8qZL1pvoFjsun4U9P9hF+VYbs2C/zEH2MX5U0XIbXZQbNoIRgQw/ZR/lWDQxa9yi+zZ8Ew1nmWC5o4oF3QM/s4/9DfgkqgNGA1o7GtHuTz5WkgC/qWX0o1NyeAQLUlPunpNBGL3A48sKjWxtbfotsAPohGpXAt3Ta9iPggVM4c3deM2sg5/adT0cAA3Ggsufq5Hg33nekq1tqn3bEG41Civu87vp6gNUBZZXbrTdwJbnJGeC46tqX56bv9RXW1s/Qd1W9AXFVR1QS6yof/Xf/qd8UGOZxhlBc44bguJGHt4LNUtKb5qXxR95qD9yhkVGA30UiA3VCGWwQPFy9vJZsiw56AxetSUONYldYINnSIfdMpYyZWDIgqtI4uKHJZKMnuMIgfhA7SsGtso8jtUpFLhDmqbZKDaKr3HczyTlRK13V7lAhr2h2bEXGnWqUswc09zHVnVAvtJt2uY4aZB+C5+WlsCW8dRx7FdrKk75uMAY7LaqE+drj0TY8kEDaFR0SOeD2Bc7UFdJtODeu4ajwh71zNRxQSqsrWn+al8UfeC9VrakHepfF/eCD9qhWwlukHVzfom6NG8HIQNiZGiJOqkb7g9WYZLhAcFLzPuvSS8EpPMgySgyPvpotS5DFzjggfpYi61k9+zkBApJN0aIdXWv7B+tEBzjilKs4PK3IpPfe7UlMMg5oEKEjfseJV+iaA/+6RjxhqPQojoenjX2cyr5F4wOVsjW44oJu3JbAnnhcjUS+lUdvyO3rO/XWFAe8+lBQEu8AeYIPaP5rlKsZPauggkIZ5yfZ8FAqzk9pQSKpb0fzUvi/vBaVK3o/mpfF/eCDt6cPDgLEC66ujILcLnu6gHJVnZlQ0jB0QFrnAOCw2qxqlNpSqa+pQWDtMA21CJvDVc6JlVp37zQgba7eTjGABJQOthEnmvgaIHKasxYLElRnh6FHbPZybjluboGTIt2v5IBTtLHbJQEhgAFzrxKPBKAbXB6khtGsAZx/QXOwbYeH3Gl9P1ogsfKGEFu8RpghcbVwkEWyOHwXbzuD2k6h49BXNupru6uHagQkO623IfxXPVJ1XQVz+HpUSuZbRBGqESiHepvEPtC0qESi+am8Q+0IOjlnO8ba3VzY1xk8eCUjgYMnJ/XBNU8mUFSWQHFroFRTCxvjitG+Etattx2+xBLmtcBp1VqkbZgvqo7aZxItmybbMR4XBA5M8haNq8INTNcJOF+SgZY8lyrUsRtcqVRQlxwbEddlYp6Vx8J3rQOQhupKLNWNAsl5IgBqlpC1o5lAasIcwjmOVgPOuYbA4OsVafUjdKnl1ygqUb+g3PEj9elL1lQwEtHEnPXxsjfs57mwjm73fBczWOIuSgztLn5j8VGrfBAVSqddhPMAqNOgmVCJRfNTeIfaEOoRaId6m8Q+0IOrivYJ2jabpKjNrXVGmmBKChE1L1Twe1Fkf0cKaZEFCjjsLraWAHK1LrAdiLGcIEJ4QGlKNaAL8UzPJqEuGEhA9seIm5VyM7ouFMoptxthbrTDtot4t9aBp9Te90k83Wj6th5jsIPqWY5GcCB23CDEsFx50qA0O3S6x9ifkNmk48xCh0ke8/PWSg6aaoEcYGotbznJPrXG1794ntKsPqN4GM9vowEjW0ts80Ccze9eb95R52FXKltowOz3lS5OSCJOi0XzU3iH2haVIyUSj+am8Q+0ILjaro2OEzRSZHJTXQk2P0epPUoygvPkwkoiN6yM44QHHpIKZdhefLZLuddq9fCAM2SiRswtZjZYEwsgcgaDxt23W7qInRzT57JKmlvdMtcgE+idyHpWzaJ/MDzrbupR2lAKSnIYemT1Wx5il6FtrlUxIAEIwknFrIEnNAcTx9K02hLZgHH9XTNXThmdT7f1ZR5J9439CANbPcKdI8JmpckJggnVGpRKP5qbxD7QhVCNRfNTeI5B0MbgWrNK8AnlzS0DsWTUKB1stwkpanpdaO1Sal9n54IOgppLi3FEjKlbLlubqow2QbyjCQnKdmNwkZNEBqHRUDok6KEm3xVOKldx9oQAa1MRsJRhT/rCIITbQ+hAsITbPNCpnu3+rRA2zMQGgG2vpQdl1hvuu46FBV24QWtF/iudqIhw1VraUJLb65B9xUN4KBGZtklMqM4STuRQSKhFovmpvEctaxtitqL5ubxHILMLtEUyJWnej3ugPFUcEOvg42WYXgHRNF4IQKbNbZ3UFS7qkGGxxommMQHfMlnyLz2XKC/BsgPEOKZZIjQWAGAjNI/qoAteeZRhK8eDvJls4HAL2/fVBI2hM93hragpiS13C6o1tCHAZyNUempujjggZhde4OhwoO0twOIbw5aKrNLutJ48FzdY65QBlN0jI1M73NAqpR9H0oJVdqs0I73N5N3sWlQiUPzc3k3+xBRZcIgQonYCO1wCDYtwstdhb3usTNwg1i1VKMqbCMqhE5AS2UrM3KbKA3JQUo29Edi3C9E3A7FvuoNGDJRWsKJFGikWQKykjKs7EbvAg/zUCur3NfYDFhZXdmVQc0FuCMHzoI22GWcRfmok8R7Vc2rTuEjieOR51KlaUE2QJWUKq8JOaO4KCPUhZoh3ubyb/Yt6lq9RN73N5N/sQNUzsBMu7EhE0kCycANkDEa2kctIXLD3G6DzU5EUuGJmBqBgrRgyikL1shBShlZbId5iF51a3gz1laRU5I+K9+xH9BAVm0LfQHpPxW5r2kZZ6HH33WI6EcSjdwaBgBBFrnhzgQLAczdUNkscHDkQtpdmFzm20Ov8VYMQaG20Bt5igCciz88lArd0Owb9is7YqN2MganRcuEG8jUpuZTzWEhAns0Z15IIVc3OFpQjvc/kpPulGrDdaUQ73P5KT7pQa0/BPMCRp3WVGHKDSPVHa1atGVs0oCItKUtIU3A2wQMlbNasRhH3cIG4z0VneWsHgrfdug3YUZgWkcaaEgaLkIMh+vDCeZFvR9HUD1qQ/aW68EjBt/FWoqhrhvM86DlqqlkcSXaKe6BdRtdrmm5HROQob2IEHRO4epKSqs5JVTL548UESrC1oR3ufyUn3SiVoWKId6qPJS/cKBWFwHoT8blPp26EpwSgIDhbF1l6PIusl2bIN2NTugSzBkIrygcp05upWlGE80YQGpYSW4BTbaU8Rb1JSCoc3wXEdhWs1W46m6B/daNXD3rMhitlzvMFHdKStoKd7zgY4k4A86Am0nxkAMvjmndkRuuOTgl5Nm3adwlxHG3RVigFmBo+iAR2jX3oDOFhuvyFz20HNa4tGVf2hVAMJ6vaFxzpOeUBXJSVuqYZnRBqnbotx9iCHWNWKJveqjyMv3CiVKzRjvNR5GX7hQIRN0Ru5EpeE6J6HKDeNhssC4Ium+CVe7KBiLNkReY3IW4blBRpW4TTECn0CIH5QEaCTYZRzRgeE4dgz60tFPY2HFOxQ31QYjib9Ft+s5T8FJveGccgtom2AFk9R0t9TZBvSxRt3uicg8TpZY2d3Pe8G3LJ9apSQxgdI+vKWbLC0kAZPH4II22dlOc42PR4DgoNbRhpIX6A+mBHV1cFE2xszmRe2unnQcYYiNPUlZlUlG6bXHalKgbw6wgkVAwt6Id5qfIzfhlemC3ox3mp8hN+G5BCgJwqFNL6UhTkEAJi6CmSt2sSkb0cyYQMxrZpSsc6JG+5QUmyWWWPJKWBJwNVc2bQW11QDhpldp6XAJwhhgaLBUaWMuaMXQehYBoERhNzb0oncw3wiB1XylZqsaD4BBtMI/pFxPVgIUDQ5wDRYX45JQo4y8rpdn7LDQCfC4cggAY90W5qZtyXvLr9Q8xVWY5cPOPMuc20SW7vP3IOflYLcx6wpdSTporRo5Bmx+KDVUF28iOHJBzUgRqMd5qvITfhuQ6lm6SCj7PbeKpH/gm/Dcg5SKXATTHkqVA8hUA+yCjFIiGRToXpkuQEa9OUjS5waEpSQlxsBldTs6jEY/vcSgc2fQBg61TiFkCBOiNARjLplhsNUrEjgoBOTlHs++XYC3paceE7QaDmUy2W5QO7PpW3Fgm6ypsbBb0bLNukKt1yUE2qkIfcIdbTh7d4Dt+KNUhL01URvN15BApHC4jdPmUXaLiw6rqmu1/ViuV27BxA7e1BD2nCHjeagbMHe6nyE34bk3EbGx0K2gp7MqSNDBN6e5OQczQ7Bc4C5GQDYZNt4B3ouka6n3HubycR6F0VHRTOs5rGxXaQSSS471jew7MKZtSA78gcd518m1r4HBBPiT1JC51rJeigLjYDtK6PZ8Ivu8EDmzaQRi/FPNadVs0ZFgn4oeKDNNGT1Kixi0hYAm4QgG2JGEQsjNbdaltkAXTEYHBHoZg42OHeooL2Lali6TT1hB1UXgW4pGSPmmJZLBLyVI4+lBPmivdLGPdyPMqtRFZuMpGRnNAmYSM37f5pargEjTjpaEcwqZcN0iymSOLXYyOHUeIQchWUpY4gp6jivBVeQn/AAnFV9sU28zeAyNez9ZSNEO9VQ/9ac/7LkHD7XnkDw3ecG7jCADYZGfWhUUW8bDJPFUduU1+4nmyx54tb2prZ1MGjTJ/VkCUTAw7oVzZUN1N7h0yrWzwAbIHWNCbhatI409BEg3jYmI1hkSNDGgJFlekajwwrL2IEt1ObPiu4chleEaahZut63exBtI+6VkamGsWrmoNIHEHqRZoN7T0fBYaF4vsgQMPUpdTcLpt7e4Z5qXV0d+pBKp5gbAjBx/D4JUU+6yrxj9nqLdncXWTc4AHRGhufinXxh1LVniKacjsMT7BB+VbIhuATk49i6CmYBqoWyR0Ba/D2KvBEcIHf2bN/OjSU1m3CJTNvqqMMXDggn0LnC2SuhoYzxQWUYHBUWQ2AQZ7mixRrdkSNGxB5oXgEQRrZsaDzIgtZgmHDCFZBhiyWXR44wl6icNxxQaFqG5ad1cVkOKDJeRovPIkFtChyFCuRkYKCa+At3r8retb08h/ZqoHhTzj/aeqtdAHNBtkj+aksHeazyEw9ETwg/H9n/KeFjQHMkv1Bp96qQ/LWm/qyj/C38y/PV5B+n0/y4pBr3Uf4B8VSg+X9Fxe8f5bvcvx5eQfuDP+IOz/AO2d9lL+VUR/xD2abf0i3bFMP3F8/LyD6Kh+Xezj/wB0zztkHtanI/ljs/65B5329q+aV5B9Nt+VlCdKym88zB7SmGfKah+uUn/0w/mXy4vIPqwbZpneDUQHhiaM+9bNrYjpLGf8xnxXyivIPreORrtHNPYQVNro+kvlpZZIRoSOw2QfVcEN2hbmLqXywyvlGkkg7HuHvRW7YqBpPMOyV496D6gMQS87OC+bP+Yav61Ufby/mT9B8oKvH9KqOP8A1pPzIPoaB92kHJGiUkZ/R6wW0p5/w3L8j2btupJzUT+D/ayfFdXBXymGpvJIe8SDL3HBjd1oP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19145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AutoShape 7" descr="data:image/jpeg;base64,/9j/4AAQSkZJRgABAQAAAQABAAD/2wCEAAkGBxQTEhQUExQUFhUXFxUWFxgUFBQUFBgUFRUXFxUUFhQYHCggGBolHBQUITEhJSkrLi4uFx8zODMsNygtLisBCgoKBQUFDgUFDisZExkrKysrKysrKysrKysrKysrKysrKysrKysrKysrKysrKysrKysrKysrKysrKysrKysrK//AABEIAToAoAMBIgACEQEDEQH/xAAcAAADAAMBAQEAAAAAAAAAAAADBAUBAgYACAf/xABKEAABAwMBBAMLCQQIBwEAAAABAAIDBBEhMQUSQVEiYXETIzJyc4GRobHB0QYzQlSTsrPS8BTC4fEkUlNigoOSowcWQ0RjZJQV/8QAFAEBAAAAAAAAAAAAAAAAAAAAAP/EABQRAQAAAAAAAAAAAAAAAAAAAAD/2gAMAwEAAhEDEQA/AKP/AC/R/Vaf7GP4IjPk9R/Vab7GP4IjXpmLKBdvyco/qlN9hH8EVmwaQaUtPbyEX5U43K2ugTGwqX6tT/YRflW//wCRTfVqf7CL8qZL1pvoFjsun4U9P9hF+VYbs2C/zEH2MX5U0XIbXZQbNoIRgQw/ZR/lWDQxa9yi+zZ8Ew1nmWC5o4oF3QM/s4/9DfgkqgNGA1o7GtHuTz5WkgC/qWX0o1NyeAQLUlPunpNBGL3A48sKjWxtbfotsAPohGpXAt3Ta9iPggVM4c3deM2sg5/adT0cAA3Ggsufq5Hg33nekq1tqn3bEG41Civu87vp6gNUBZZXbrTdwJbnJGeC46tqX56bv9RXW1s/Qd1W9AXFVR1QS6yof/Xf/qd8UGOZxhlBc44bguJGHt4LNUtKb5qXxR95qD9yhkVGA30UiA3VCGWwQPFy9vJZsiw56AxetSUONYldYINnSIfdMpYyZWDIgqtI4uKHJZKMnuMIgfhA7SsGtso8jtUpFLhDmqbZKDaKr3HczyTlRK13V7lAhr2h2bEXGnWqUswc09zHVnVAvtJt2uY4aZB+C5+WlsCW8dRx7FdrKk75uMAY7LaqE+drj0TY8kEDaFR0SOeD2Bc7UFdJtODeu4ajwh71zNRxQSqsrWn+al8UfeC9VrakHepfF/eCD9qhWwlukHVzfom6NG8HIQNiZGiJOqkb7g9WYZLhAcFLzPuvSS8EpPMgySgyPvpotS5DFzjggfpYi61k9+zkBApJN0aIdXWv7B+tEBzjilKs4PK3IpPfe7UlMMg5oEKEjfseJV+iaA/+6RjxhqPQojoenjX2cyr5F4wOVsjW44oJu3JbAnnhcjUS+lUdvyO3rO/XWFAe8+lBQEu8AeYIPaP5rlKsZPauggkIZ5yfZ8FAqzk9pQSKpb0fzUvi/vBaVK3o/mpfF/eCDt6cPDgLEC66ujILcLnu6gHJVnZlQ0jB0QFrnAOCw2qxqlNpSqa+pQWDtMA21CJvDVc6JlVp37zQgba7eTjGABJQOthEnmvgaIHKasxYLElRnh6FHbPZybjluboGTIt2v5IBTtLHbJQEhgAFzrxKPBKAbXB6khtGsAZx/QXOwbYeH3Gl9P1ogsfKGEFu8RpghcbVwkEWyOHwXbzuD2k6h49BXNupru6uHagQkO623IfxXPVJ1XQVz+HpUSuZbRBGqESiHepvEPtC0qESi+am8Q+0IOjlnO8ba3VzY1xk8eCUjgYMnJ/XBNU8mUFSWQHFroFRTCxvjitG+Etattx2+xBLmtcBp1VqkbZgvqo7aZxItmybbMR4XBA5M8haNq8INTNcJOF+SgZY8lyrUsRtcqVRQlxwbEddlYp6Vx8J3rQOQhupKLNWNAsl5IgBqlpC1o5lAasIcwjmOVgPOuYbA4OsVafUjdKnl1ygqUb+g3PEj9elL1lQwEtHEnPXxsjfs57mwjm73fBczWOIuSgztLn5j8VGrfBAVSqddhPMAqNOgmVCJRfNTeIfaEOoRaId6m8Q+0IOrivYJ2jabpKjNrXVGmmBKChE1L1Twe1Fkf0cKaZEFCjjsLraWAHK1LrAdiLGcIEJ4QGlKNaAL8UzPJqEuGEhA9seIm5VyM7ouFMoptxthbrTDtot4t9aBp9Te90k83Wj6th5jsIPqWY5GcCB23CDEsFx50qA0O3S6x9ifkNmk48xCh0ke8/PWSg6aaoEcYGotbznJPrXG1794ntKsPqN4GM9vowEjW0ts80Ccze9eb95R52FXKltowOz3lS5OSCJOi0XzU3iH2haVIyUSj+am8Q+0ILjaro2OEzRSZHJTXQk2P0epPUoygvPkwkoiN6yM44QHHpIKZdhefLZLuddq9fCAM2SiRswtZjZYEwsgcgaDxt23W7qInRzT57JKmlvdMtcgE+idyHpWzaJ/MDzrbupR2lAKSnIYemT1Wx5il6FtrlUxIAEIwknFrIEnNAcTx9K02hLZgHH9XTNXThmdT7f1ZR5J9439CANbPcKdI8JmpckJggnVGpRKP5qbxD7QhVCNRfNTeI5B0MbgWrNK8AnlzS0DsWTUKB1stwkpanpdaO1Sal9n54IOgppLi3FEjKlbLlubqow2QbyjCQnKdmNwkZNEBqHRUDok6KEm3xVOKldx9oQAa1MRsJRhT/rCIITbQ+hAsITbPNCpnu3+rRA2zMQGgG2vpQdl1hvuu46FBV24QWtF/iudqIhw1VraUJLb65B9xUN4KBGZtklMqM4STuRQSKhFovmpvEctaxtitqL5ubxHILMLtEUyJWnej3ugPFUcEOvg42WYXgHRNF4IQKbNbZ3UFS7qkGGxxommMQHfMlnyLz2XKC/BsgPEOKZZIjQWAGAjNI/qoAteeZRhK8eDvJls4HAL2/fVBI2hM93hragpiS13C6o1tCHAZyNUempujjggZhde4OhwoO0twOIbw5aKrNLutJ48FzdY65QBlN0jI1M73NAqpR9H0oJVdqs0I73N5N3sWlQiUPzc3k3+xBRZcIgQonYCO1wCDYtwstdhb3usTNwg1i1VKMqbCMqhE5AS2UrM3KbKA3JQUo29Edi3C9E3A7FvuoNGDJRWsKJFGikWQKykjKs7EbvAg/zUCur3NfYDFhZXdmVQc0FuCMHzoI22GWcRfmok8R7Vc2rTuEjieOR51KlaUE2QJWUKq8JOaO4KCPUhZoh3ubyb/Yt6lq9RN73N5N/sQNUzsBMu7EhE0kCycANkDEa2kctIXLD3G6DzU5EUuGJmBqBgrRgyikL1shBShlZbId5iF51a3gz1laRU5I+K9+xH9BAVm0LfQHpPxW5r2kZZ6HH33WI6EcSjdwaBgBBFrnhzgQLAczdUNkscHDkQtpdmFzm20Ov8VYMQaG20Bt5igCciz88lArd0Owb9is7YqN2MganRcuEG8jUpuZTzWEhAns0Z15IIVc3OFpQjvc/kpPulGrDdaUQ73P5KT7pQa0/BPMCRp3WVGHKDSPVHa1atGVs0oCItKUtIU3A2wQMlbNasRhH3cIG4z0VneWsHgrfdug3YUZgWkcaaEgaLkIMh+vDCeZFvR9HUD1qQ/aW68EjBt/FWoqhrhvM86DlqqlkcSXaKe6BdRtdrmm5HROQob2IEHRO4epKSqs5JVTL548UESrC1oR3ufyUn3SiVoWKId6qPJS/cKBWFwHoT8blPp26EpwSgIDhbF1l6PIusl2bIN2NTugSzBkIrygcp05upWlGE80YQGpYSW4BTbaU8Rb1JSCoc3wXEdhWs1W46m6B/daNXD3rMhitlzvMFHdKStoKd7zgY4k4A86Am0nxkAMvjmndkRuuOTgl5Nm3adwlxHG3RVigFmBo+iAR2jX3oDOFhuvyFz20HNa4tGVf2hVAMJ6vaFxzpOeUBXJSVuqYZnRBqnbotx9iCHWNWKJveqjyMv3CiVKzRjvNR5GX7hQIRN0Ru5EpeE6J6HKDeNhssC4Ium+CVe7KBiLNkReY3IW4blBRpW4TTECn0CIH5QEaCTYZRzRgeE4dgz60tFPY2HFOxQ31QYjib9Ft+s5T8FJveGccgtom2AFk9R0t9TZBvSxRt3uicg8TpZY2d3Pe8G3LJ9apSQxgdI+vKWbLC0kAZPH4II22dlOc42PR4DgoNbRhpIX6A+mBHV1cFE2xszmRe2unnQcYYiNPUlZlUlG6bXHalKgbw6wgkVAwt6Id5qfIzfhlemC3ox3mp8hN+G5BCgJwqFNL6UhTkEAJi6CmSt2sSkb0cyYQMxrZpSsc6JG+5QUmyWWWPJKWBJwNVc2bQW11QDhpldp6XAJwhhgaLBUaWMuaMXQehYBoERhNzb0oncw3wiB1XylZqsaD4BBtMI/pFxPVgIUDQ5wDRYX45JQo4y8rpdn7LDQCfC4cggAY90W5qZtyXvLr9Q8xVWY5cPOPMuc20SW7vP3IOflYLcx6wpdSTporRo5Bmx+KDVUF28iOHJBzUgRqMd5qvITfhuQ6lm6SCj7PbeKpH/gm/Dcg5SKXATTHkqVA8hUA+yCjFIiGRToXpkuQEa9OUjS5waEpSQlxsBldTs6jEY/vcSgc2fQBg61TiFkCBOiNARjLplhsNUrEjgoBOTlHs++XYC3paceE7QaDmUy2W5QO7PpW3Fgm6ypsbBb0bLNukKt1yUE2qkIfcIdbTh7d4Dt+KNUhL01URvN15BApHC4jdPmUXaLiw6rqmu1/ViuV27BxA7e1BD2nCHjeagbMHe6nyE34bk3EbGx0K2gp7MqSNDBN6e5OQczQ7Bc4C5GQDYZNt4B3ouka6n3HubycR6F0VHRTOs5rGxXaQSSS471jew7MKZtSA78gcd518m1r4HBBPiT1JC51rJeigLjYDtK6PZ8Ivu8EDmzaQRi/FPNadVs0ZFgn4oeKDNNGT1Kixi0hYAm4QgG2JGEQsjNbdaltkAXTEYHBHoZg42OHeooL2Lali6TT1hB1UXgW4pGSPmmJZLBLyVI4+lBPmivdLGPdyPMqtRFZuMpGRnNAmYSM37f5pargEjTjpaEcwqZcN0iymSOLXYyOHUeIQchWUpY4gp6jivBVeQn/AAnFV9sU28zeAyNez9ZSNEO9VQ/9ac/7LkHD7XnkDw3ecG7jCADYZGfWhUUW8bDJPFUduU1+4nmyx54tb2prZ1MGjTJ/VkCUTAw7oVzZUN1N7h0yrWzwAbIHWNCbhatI409BEg3jYmI1hkSNDGgJFlekajwwrL2IEt1ObPiu4chleEaahZut63exBtI+6VkamGsWrmoNIHEHqRZoN7T0fBYaF4vsgQMPUpdTcLpt7e4Z5qXV0d+pBKp5gbAjBx/D4JUU+6yrxj9nqLdncXWTc4AHRGhufinXxh1LVniKacjsMT7BB+VbIhuATk49i6CmYBqoWyR0Ba/D2KvBEcIHf2bN/OjSU1m3CJTNvqqMMXDggn0LnC2SuhoYzxQWUYHBUWQ2AQZ7mixRrdkSNGxB5oXgEQRrZsaDzIgtZgmHDCFZBhiyWXR44wl6icNxxQaFqG5ad1cVkOKDJeRovPIkFtChyFCuRkYKCa+At3r8retb08h/ZqoHhTzj/aeqtdAHNBtkj+aksHeazyEw9ETwg/H9n/KeFjQHMkv1Bp96qQ/LWm/qyj/C38y/PV5B+n0/y4pBr3Uf4B8VSg+X9Fxe8f5bvcvx5eQfuDP+IOz/AO2d9lL+VUR/xD2abf0i3bFMP3F8/LyD6Kh+Xezj/wB0zztkHtanI/ljs/65B5329q+aV5B9Nt+VlCdKym88zB7SmGfKah+uUn/0w/mXy4vIPqwbZpneDUQHhiaM+9bNrYjpLGf8xnxXyivIPreORrtHNPYQVNro+kvlpZZIRoSOw2QfVcEN2hbmLqXywyvlGkkg7HuHvRW7YqBpPMOyV496D6gMQS87OC+bP+Yav61Ufby/mT9B8oKvH9KqOP8A1pPzIPoaB92kHJGiUkZ/R6wW0p5/w3L8j2btupJzUT+D/ayfFdXBXymGpvJIe8SDL3HBjd1oP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19145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AutoShape 9" descr="http://radiologypics.files.wordpress.com/2013/02/lumbar-compression-fx.jpg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1790700"/>
            <a:ext cx="19145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5" name="Picture 11" descr="http://radiologypics.files.wordpress.com/2013/02/lumbar-compression-fx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7522" t="1924" r="2210" b="13436"/>
          <a:stretch>
            <a:fillRect/>
          </a:stretch>
        </p:blipFill>
        <p:spPr bwMode="auto">
          <a:xfrm>
            <a:off x="539552" y="2780928"/>
            <a:ext cx="172819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No. of columns disrupted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475656" y="1844824"/>
          <a:ext cx="6624736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949395"/>
            <a:ext cx="8496944" cy="3495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smtClean="0"/>
              <a:t>Associated injuries (5):</a:t>
            </a:r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/>
              <a:t>Sternum, distal radius, ribs, fibula, scalp laceration</a:t>
            </a:r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err="1" smtClean="0"/>
              <a:t>Continguous</a:t>
            </a:r>
            <a:r>
              <a:rPr lang="en-US" sz="2400" dirty="0" smtClean="0"/>
              <a:t> spinal fractures  (2)</a:t>
            </a:r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endParaRPr lang="en-US" sz="2400" dirty="0" smtClean="0"/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smtClean="0"/>
              <a:t>% vertebral height collapse</a:t>
            </a:r>
            <a:endParaRPr lang="en-US" sz="2400" dirty="0" smtClean="0"/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/>
              <a:t>Pre-brace mean: 31% (range, 5 to 50)</a:t>
            </a:r>
            <a:endParaRPr lang="en-US" sz="2400" dirty="0" smtClean="0"/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/>
              <a:t>Post-brace mean: 38% (range, 5 to 85)</a:t>
            </a:r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>
                <a:solidFill>
                  <a:srgbClr val="C00000"/>
                </a:solidFill>
              </a:rPr>
              <a:t>Mean increase in collapse 7%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(cont’d)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5661248"/>
            <a:ext cx="8640960" cy="92333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% vertebral body height collapse</a:t>
            </a:r>
          </a:p>
          <a:p>
            <a:r>
              <a:rPr lang="en-GB" dirty="0" smtClean="0"/>
              <a:t>= (Average height of 2 adjacent vertebrae - Height of fractured vertebra)/</a:t>
            </a:r>
            <a:r>
              <a:rPr lang="en-GB" dirty="0" smtClean="0"/>
              <a:t> Average height of 2 adjacent vertebrae </a:t>
            </a:r>
            <a:r>
              <a:rPr lang="en-GB" dirty="0" smtClean="0"/>
              <a:t>x 100%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949395"/>
            <a:ext cx="8496944" cy="479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smtClean="0"/>
              <a:t>Mean no. of days of strict bed rest: </a:t>
            </a:r>
            <a:r>
              <a:rPr lang="en-US" sz="2400" b="1" dirty="0" smtClean="0">
                <a:solidFill>
                  <a:srgbClr val="C00000"/>
                </a:solidFill>
              </a:rPr>
              <a:t>7 days </a:t>
            </a:r>
            <a:r>
              <a:rPr lang="en-US" sz="2400" dirty="0" smtClean="0"/>
              <a:t>(range, 0 to 43)</a:t>
            </a:r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200" dirty="0" smtClean="0"/>
              <a:t>i.e. Time from admission to TLSO fitting</a:t>
            </a:r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</a:pPr>
            <a:r>
              <a:rPr lang="en-US" sz="2200" dirty="0" smtClean="0"/>
              <a:t>	</a:t>
            </a:r>
            <a:r>
              <a:rPr lang="en-US" sz="2200" dirty="0" smtClean="0"/>
              <a:t>(Exception: non-compliant patients with unstable injuries)</a:t>
            </a:r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endParaRPr lang="en-US" sz="2400" dirty="0" smtClean="0"/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smtClean="0"/>
              <a:t>Mean hospital LOS: </a:t>
            </a:r>
            <a:r>
              <a:rPr lang="en-US" sz="2400" b="1" dirty="0" smtClean="0">
                <a:solidFill>
                  <a:srgbClr val="C00000"/>
                </a:solidFill>
              </a:rPr>
              <a:t>15.8 days</a:t>
            </a:r>
            <a:r>
              <a:rPr lang="en-US" sz="2400" dirty="0" smtClean="0"/>
              <a:t> (range, 0 to </a:t>
            </a:r>
            <a:r>
              <a:rPr lang="en-US" sz="2400" dirty="0" smtClean="0"/>
              <a:t>114)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endParaRPr lang="en-US" sz="2400" dirty="0" smtClean="0"/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smtClean="0"/>
              <a:t>Complications (9)</a:t>
            </a:r>
            <a:endParaRPr lang="en-US" sz="2400" dirty="0" smtClean="0"/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/>
              <a:t>UTI (6)</a:t>
            </a:r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/>
              <a:t>LRTI (1)</a:t>
            </a:r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/>
              <a:t>Bowel pseudo-obstruction, conservatively managed (1)</a:t>
            </a:r>
          </a:p>
          <a:p>
            <a:pPr marL="800100" lvl="1" indent="-342900">
              <a:spcBef>
                <a:spcPts val="500"/>
              </a:spcBef>
              <a:buClr>
                <a:srgbClr val="008000"/>
              </a:buClr>
              <a:buSzPct val="80000"/>
              <a:buFont typeface="Wingdings 2" pitchFamily="18" charset="2"/>
              <a:buChar char=""/>
            </a:pPr>
            <a:r>
              <a:rPr lang="en-US" sz="2400" dirty="0" smtClean="0"/>
              <a:t>Massive PE (1)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(cont’d)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844824"/>
            <a:ext cx="8496944" cy="429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500"/>
              </a:spcBef>
            </a:pPr>
            <a:r>
              <a:rPr lang="en-US" sz="2400" dirty="0" smtClean="0"/>
              <a:t>1. 	</a:t>
            </a:r>
            <a:r>
              <a:rPr lang="en-US" sz="2200" dirty="0" smtClean="0"/>
              <a:t>Do we all agree with our current treatment regime?</a:t>
            </a:r>
          </a:p>
          <a:p>
            <a:pPr marL="457200" lvl="0" indent="-457200">
              <a:spcBef>
                <a:spcPts val="500"/>
              </a:spcBef>
            </a:pPr>
            <a:r>
              <a:rPr lang="en-US" sz="2200" dirty="0" smtClean="0"/>
              <a:t>	</a:t>
            </a:r>
            <a:r>
              <a:rPr lang="en-US" sz="2200" dirty="0" smtClean="0"/>
              <a:t>(? Strength of evidence for bracing)</a:t>
            </a:r>
          </a:p>
          <a:p>
            <a:pPr marL="457200" lvl="0" indent="-457200">
              <a:spcBef>
                <a:spcPts val="500"/>
              </a:spcBef>
            </a:pPr>
            <a:endParaRPr lang="en-US" sz="2200" dirty="0" smtClean="0"/>
          </a:p>
          <a:p>
            <a:pPr marL="457200" lvl="0" indent="-457200">
              <a:spcBef>
                <a:spcPts val="500"/>
              </a:spcBef>
              <a:buAutoNum type="arabicPeriod" startAt="2"/>
            </a:pPr>
            <a:r>
              <a:rPr lang="en-US" sz="2200" dirty="0" smtClean="0"/>
              <a:t>Is it feasible to expedite fitting of TLSO braces to reduce time of bed rest?</a:t>
            </a:r>
          </a:p>
          <a:p>
            <a:pPr marL="457200" lvl="0" indent="-457200">
              <a:spcBef>
                <a:spcPts val="500"/>
              </a:spcBef>
            </a:pPr>
            <a:endParaRPr lang="en-US" sz="2200" dirty="0" smtClean="0"/>
          </a:p>
          <a:p>
            <a:pPr marL="457200" lvl="0" indent="-457200">
              <a:spcBef>
                <a:spcPts val="500"/>
              </a:spcBef>
              <a:buAutoNum type="arabicPeriod" startAt="3"/>
            </a:pPr>
            <a:r>
              <a:rPr lang="en-US" sz="2200" dirty="0" smtClean="0"/>
              <a:t>If prolonged strict bed rest is required, when is it ‘safe’ to start </a:t>
            </a:r>
            <a:r>
              <a:rPr lang="en-US" sz="2200" dirty="0" err="1" smtClean="0"/>
              <a:t>clexane</a:t>
            </a:r>
            <a:r>
              <a:rPr lang="en-US" sz="2200" dirty="0" smtClean="0"/>
              <a:t>?</a:t>
            </a:r>
          </a:p>
          <a:p>
            <a:pPr marL="457200" lvl="0" indent="-457200">
              <a:spcBef>
                <a:spcPts val="500"/>
              </a:spcBef>
              <a:buAutoNum type="arabicPeriod" startAt="3"/>
            </a:pPr>
            <a:endParaRPr lang="en-US" sz="2200" dirty="0" smtClean="0"/>
          </a:p>
          <a:p>
            <a:pPr marL="457200" lvl="0" indent="-457200">
              <a:spcBef>
                <a:spcPts val="500"/>
              </a:spcBef>
              <a:buAutoNum type="arabicPeriod" startAt="3"/>
            </a:pPr>
            <a:r>
              <a:rPr lang="en-US" sz="2200" dirty="0" smtClean="0"/>
              <a:t>(Lack of) Support of TLSO use for the elderly on discharge – significantly increases hospital LOS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Discussion points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616530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Suggestions for improvement?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772816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GB" dirty="0" smtClean="0"/>
              <a:t>Chapman JR, </a:t>
            </a:r>
            <a:r>
              <a:rPr lang="en-GB" dirty="0" err="1" smtClean="0"/>
              <a:t>Oskouian</a:t>
            </a:r>
            <a:r>
              <a:rPr lang="en-GB" dirty="0" smtClean="0"/>
              <a:t> RJ (2014). </a:t>
            </a:r>
            <a:r>
              <a:rPr lang="en-GB" b="1" dirty="0" err="1" smtClean="0"/>
              <a:t>Nonoperative</a:t>
            </a:r>
            <a:r>
              <a:rPr lang="en-GB" b="1" dirty="0" smtClean="0"/>
              <a:t> care or </a:t>
            </a:r>
            <a:r>
              <a:rPr lang="en-GB" b="1" dirty="0" err="1" smtClean="0"/>
              <a:t>noncare</a:t>
            </a:r>
            <a:r>
              <a:rPr lang="en-GB" b="1" dirty="0" smtClean="0"/>
              <a:t> for </a:t>
            </a:r>
            <a:r>
              <a:rPr lang="en-GB" b="1" dirty="0" err="1" smtClean="0"/>
              <a:t>thoracolumbar</a:t>
            </a:r>
            <a:r>
              <a:rPr lang="en-GB" b="1" dirty="0" smtClean="0"/>
              <a:t> spine fractures? Questioning the unthinkable. </a:t>
            </a:r>
            <a:r>
              <a:rPr lang="en-GB" i="1" dirty="0" smtClean="0"/>
              <a:t>The Spine Journal </a:t>
            </a:r>
            <a:r>
              <a:rPr lang="en-GB" dirty="0" smtClean="0"/>
              <a:t>14:2565-7</a:t>
            </a:r>
          </a:p>
          <a:p>
            <a:pPr marL="457200" indent="-457200">
              <a:buAutoNum type="arabicPeriod"/>
            </a:pPr>
            <a:endParaRPr lang="en-GB" dirty="0" smtClean="0"/>
          </a:p>
          <a:p>
            <a:pPr marL="457200" indent="-457200">
              <a:buAutoNum type="arabicPeriod" startAt="2"/>
            </a:pPr>
            <a:r>
              <a:rPr lang="en-GB" dirty="0" smtClean="0"/>
              <a:t>Chang V, Holly LT </a:t>
            </a:r>
            <a:r>
              <a:rPr lang="en-GB" dirty="0" smtClean="0"/>
              <a:t>(2014). </a:t>
            </a:r>
            <a:r>
              <a:rPr lang="en-GB" b="1" dirty="0" smtClean="0"/>
              <a:t>Bracing for </a:t>
            </a:r>
            <a:r>
              <a:rPr lang="en-GB" b="1" dirty="0" err="1" smtClean="0"/>
              <a:t>thoracolumbar</a:t>
            </a:r>
            <a:r>
              <a:rPr lang="en-GB" b="1" dirty="0" smtClean="0"/>
              <a:t> fractures. </a:t>
            </a:r>
            <a:r>
              <a:rPr lang="en-GB" i="1" dirty="0" smtClean="0"/>
              <a:t>Neurosurgical focus</a:t>
            </a:r>
            <a:r>
              <a:rPr lang="en-GB" dirty="0" smtClean="0"/>
              <a:t>, 37(1), </a:t>
            </a:r>
            <a:r>
              <a:rPr lang="en-GB" dirty="0" smtClean="0"/>
              <a:t>E3</a:t>
            </a:r>
          </a:p>
          <a:p>
            <a:pPr marL="457200" indent="-457200">
              <a:buAutoNum type="arabicPeriod" startAt="2"/>
            </a:pPr>
            <a:endParaRPr lang="en-GB" dirty="0" smtClean="0"/>
          </a:p>
          <a:p>
            <a:pPr marL="457200" indent="-457200">
              <a:buAutoNum type="arabicPeriod" startAt="2"/>
            </a:pPr>
            <a:r>
              <a:rPr lang="en-GB" dirty="0" err="1" smtClean="0"/>
              <a:t>Giele</a:t>
            </a:r>
            <a:r>
              <a:rPr lang="en-GB" dirty="0" smtClean="0"/>
              <a:t> BM, </a:t>
            </a:r>
            <a:r>
              <a:rPr lang="en-GB" dirty="0" err="1" smtClean="0"/>
              <a:t>Wiertsema</a:t>
            </a:r>
            <a:r>
              <a:rPr lang="en-GB" dirty="0" smtClean="0"/>
              <a:t> SH, </a:t>
            </a:r>
            <a:r>
              <a:rPr lang="en-GB" dirty="0" err="1" smtClean="0"/>
              <a:t>Beelen</a:t>
            </a:r>
            <a:r>
              <a:rPr lang="en-GB" dirty="0" smtClean="0"/>
              <a:t> A et al. (2015).</a:t>
            </a:r>
            <a:r>
              <a:rPr lang="en-GB" b="1" dirty="0" smtClean="0"/>
              <a:t> No evidence for the effectiveness of bracing in patients with </a:t>
            </a:r>
            <a:r>
              <a:rPr lang="en-GB" b="1" dirty="0" err="1" smtClean="0"/>
              <a:t>thoracolumbar</a:t>
            </a:r>
            <a:r>
              <a:rPr lang="en-GB" b="1" dirty="0" smtClean="0"/>
              <a:t> fractures. </a:t>
            </a:r>
            <a:r>
              <a:rPr lang="en-GB" i="1" dirty="0" err="1" smtClean="0"/>
              <a:t>Acta</a:t>
            </a:r>
            <a:r>
              <a:rPr lang="en-GB" i="1" dirty="0" smtClean="0"/>
              <a:t> </a:t>
            </a:r>
            <a:r>
              <a:rPr lang="en-GB" i="1" dirty="0" err="1" smtClean="0"/>
              <a:t>Orthopaedica</a:t>
            </a:r>
            <a:r>
              <a:rPr lang="en-GB" i="1" dirty="0" smtClean="0"/>
              <a:t> </a:t>
            </a:r>
            <a:r>
              <a:rPr lang="en-GB" dirty="0" smtClean="0"/>
              <a:t>80:2, 226-32</a:t>
            </a:r>
          </a:p>
          <a:p>
            <a:pPr marL="457200" indent="-457200">
              <a:buAutoNum type="arabicPeriod" startAt="2"/>
            </a:pPr>
            <a:endParaRPr lang="en-GB" dirty="0" smtClean="0"/>
          </a:p>
          <a:p>
            <a:pPr marL="457200" indent="-457200">
              <a:buAutoNum type="arabicPeriod" startAt="2"/>
            </a:pPr>
            <a:r>
              <a:rPr lang="en-GB" dirty="0" smtClean="0"/>
              <a:t>Bailey CS, Urquhart JC, Dvorak MF et al. (2014).</a:t>
            </a:r>
            <a:r>
              <a:rPr lang="en-GB" b="1" dirty="0" smtClean="0"/>
              <a:t> </a:t>
            </a:r>
            <a:r>
              <a:rPr lang="en-GB" b="1" dirty="0" err="1" smtClean="0"/>
              <a:t>Orthosis</a:t>
            </a:r>
            <a:r>
              <a:rPr lang="en-GB" b="1" dirty="0" smtClean="0"/>
              <a:t> versus no </a:t>
            </a:r>
            <a:r>
              <a:rPr lang="en-GB" b="1" dirty="0" err="1" smtClean="0"/>
              <a:t>orthosis</a:t>
            </a:r>
            <a:r>
              <a:rPr lang="en-GB" b="1" dirty="0" smtClean="0"/>
              <a:t> for the treatment of </a:t>
            </a:r>
            <a:r>
              <a:rPr lang="en-GB" b="1" dirty="0" err="1" smtClean="0"/>
              <a:t>thoracolumbar</a:t>
            </a:r>
            <a:r>
              <a:rPr lang="en-GB" b="1" dirty="0" smtClean="0"/>
              <a:t> burst fractures without neurological injury: a multicenter prospective randomized equivalence trial. </a:t>
            </a:r>
            <a:r>
              <a:rPr lang="en-GB" i="1" dirty="0" smtClean="0"/>
              <a:t>The Spine Journal </a:t>
            </a:r>
            <a:r>
              <a:rPr lang="en-GB" dirty="0" smtClean="0"/>
              <a:t>14: 2557-64</a:t>
            </a:r>
          </a:p>
          <a:p>
            <a:pPr marL="457200" indent="-457200">
              <a:buAutoNum type="arabicPeriod" startAt="2"/>
            </a:pPr>
            <a:endParaRPr lang="en-GB" dirty="0" smtClean="0"/>
          </a:p>
          <a:p>
            <a:pPr marL="457200" indent="-457200">
              <a:buAutoNum type="arabicPeriod" startAt="2"/>
            </a:pPr>
            <a:r>
              <a:rPr lang="en-GB" dirty="0" smtClean="0"/>
              <a:t>BMJ Best Practice: ‘</a:t>
            </a:r>
            <a:r>
              <a:rPr lang="en-GB" dirty="0" err="1" smtClean="0"/>
              <a:t>Thoracolumbar</a:t>
            </a:r>
            <a:r>
              <a:rPr lang="en-GB" dirty="0" smtClean="0"/>
              <a:t> spine trauma’</a:t>
            </a:r>
          </a:p>
          <a:p>
            <a:pPr marL="914400" lvl="1" indent="-457200"/>
            <a:r>
              <a:rPr lang="en-US" sz="1600" dirty="0" smtClean="0">
                <a:solidFill>
                  <a:srgbClr val="0000CC"/>
                </a:solidFill>
                <a:hlinkClick r:id="rId3"/>
              </a:rPr>
              <a:t>http://bestpractice.bmj.com/best-practice/monograph/820/treatment/step-by-step.html</a:t>
            </a:r>
            <a:endParaRPr lang="en-US" sz="1600" dirty="0" smtClean="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References: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844824"/>
            <a:ext cx="84969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err="1" smtClean="0"/>
              <a:t>Thoracolumbar</a:t>
            </a:r>
            <a:r>
              <a:rPr lang="en-US" sz="2800" dirty="0" smtClean="0"/>
              <a:t> fractures</a:t>
            </a:r>
            <a:endParaRPr lang="en-US" sz="2800" dirty="0" smtClean="0"/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US" sz="2400" dirty="0" smtClean="0"/>
              <a:t>The commonest </a:t>
            </a:r>
            <a:r>
              <a:rPr lang="en-GB" sz="2400" dirty="0" smtClean="0"/>
              <a:t>site of spinal injuries (30-60%)</a:t>
            </a:r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M:F = 4:1</a:t>
            </a:r>
            <a:endParaRPr lang="en-GB" sz="2400" dirty="0" smtClean="0"/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52%  occurs between T12 and L1</a:t>
            </a:r>
            <a:endParaRPr lang="en-GB" sz="2400" dirty="0" smtClean="0"/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Associated injuries occur in up to 50% of patients (</a:t>
            </a:r>
            <a:r>
              <a:rPr lang="en-GB" sz="2400" dirty="0" err="1" smtClean="0"/>
              <a:t>eg</a:t>
            </a:r>
            <a:r>
              <a:rPr lang="en-GB" sz="2400" dirty="0" smtClean="0"/>
              <a:t>. Head injuries, </a:t>
            </a:r>
            <a:r>
              <a:rPr lang="en-GB" sz="2400" dirty="0" err="1" smtClean="0"/>
              <a:t>intrabdominal</a:t>
            </a:r>
            <a:r>
              <a:rPr lang="en-GB" sz="2400" dirty="0" smtClean="0"/>
              <a:t> viscera, pulmonary, vascular etc)</a:t>
            </a:r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Types:</a:t>
            </a:r>
          </a:p>
          <a:p>
            <a:pPr marL="1143000" lvl="2" indent="-336550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400" dirty="0" smtClean="0"/>
              <a:t>Wedge, c</a:t>
            </a:r>
            <a:r>
              <a:rPr lang="en-GB" sz="2400" dirty="0" smtClean="0"/>
              <a:t>ompression, b</a:t>
            </a:r>
            <a:r>
              <a:rPr lang="en-GB" sz="2400" dirty="0" smtClean="0"/>
              <a:t>urst, d</a:t>
            </a:r>
            <a:r>
              <a:rPr lang="en-GB" sz="2400" dirty="0" smtClean="0"/>
              <a:t>islocation</a:t>
            </a:r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Treatment guided by fracture stability</a:t>
            </a:r>
            <a:endParaRPr lang="en-GB" sz="2400" dirty="0" smtClean="0"/>
          </a:p>
          <a:p>
            <a:pPr marL="1143000" lvl="2" indent="-336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844824"/>
            <a:ext cx="849694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smtClean="0"/>
              <a:t>Indications:</a:t>
            </a:r>
            <a:endParaRPr lang="en-US" sz="2800" dirty="0" smtClean="0"/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US" sz="2200" dirty="0" smtClean="0"/>
              <a:t>No neurological deficit</a:t>
            </a:r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US" sz="2200" dirty="0" smtClean="0"/>
              <a:t>‘Stable’ injuries:  acceptable alignment, compression &lt;50% of vertebral body height, </a:t>
            </a:r>
            <a:r>
              <a:rPr lang="en-US" sz="2200" dirty="0" err="1" smtClean="0"/>
              <a:t>angulation</a:t>
            </a:r>
            <a:r>
              <a:rPr lang="en-US" sz="2200" dirty="0" smtClean="0"/>
              <a:t> &lt;20</a:t>
            </a:r>
            <a:r>
              <a:rPr lang="en-GB" sz="2200" dirty="0" smtClean="0"/>
              <a:t>°</a:t>
            </a:r>
          </a:p>
          <a:p>
            <a:pPr marL="685800" lvl="1" indent="-33655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200" dirty="0" smtClean="0"/>
              <a:t>Significant medical </a:t>
            </a:r>
            <a:r>
              <a:rPr lang="en-GB" sz="2200" dirty="0" err="1" smtClean="0"/>
              <a:t>comorbidities</a:t>
            </a:r>
            <a:r>
              <a:rPr lang="en-GB" sz="2200" dirty="0" smtClean="0"/>
              <a:t>, poor bone quality</a:t>
            </a:r>
            <a:endParaRPr lang="en-US" sz="2200" dirty="0" smtClean="0"/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smtClean="0"/>
              <a:t>Analgesia, </a:t>
            </a:r>
            <a:r>
              <a:rPr lang="en-US" sz="2800" dirty="0" err="1" smtClean="0"/>
              <a:t>b</a:t>
            </a:r>
            <a:r>
              <a:rPr lang="en-US" sz="2800" dirty="0" err="1" smtClean="0"/>
              <a:t>edrest</a:t>
            </a:r>
            <a:r>
              <a:rPr lang="en-US" sz="2800" dirty="0" smtClean="0"/>
              <a:t>, mechanical </a:t>
            </a:r>
            <a:r>
              <a:rPr lang="en-US" sz="2800" dirty="0" err="1" smtClean="0"/>
              <a:t>thromboprophylaxis</a:t>
            </a:r>
            <a:r>
              <a:rPr lang="en-US" sz="2800" dirty="0" smtClean="0"/>
              <a:t> </a:t>
            </a:r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err="1" smtClean="0"/>
              <a:t>Thoracolumbosacral</a:t>
            </a:r>
            <a:r>
              <a:rPr lang="en-US" sz="2800" dirty="0" smtClean="0"/>
              <a:t> </a:t>
            </a:r>
            <a:r>
              <a:rPr lang="en-US" sz="2800" dirty="0" err="1" smtClean="0"/>
              <a:t>orthosis</a:t>
            </a:r>
            <a:r>
              <a:rPr lang="en-US" sz="2800" dirty="0" smtClean="0"/>
              <a:t> (TLSO) bracing </a:t>
            </a:r>
            <a:endParaRPr lang="en-US" sz="2800" dirty="0" smtClean="0"/>
          </a:p>
          <a:p>
            <a:pPr marL="800100" lvl="1" indent="-342900">
              <a:buClr>
                <a:srgbClr val="A2C816"/>
              </a:buClr>
            </a:pPr>
            <a:r>
              <a:rPr lang="en-US" sz="2400" dirty="0" smtClean="0"/>
              <a:t>– recommended 3/12 in </a:t>
            </a:r>
            <a:r>
              <a:rPr lang="en-US" sz="2400" dirty="0" smtClean="0"/>
              <a:t>total</a:t>
            </a:r>
            <a:endParaRPr lang="en-US" sz="2800" dirty="0" smtClean="0"/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smtClean="0"/>
              <a:t>Rehabilitation and PT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Conservative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treatment of </a:t>
            </a:r>
            <a:r>
              <a:rPr kumimoji="0" lang="en-GB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thoracolumbar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fractures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844824"/>
            <a:ext cx="8496944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smtClean="0"/>
              <a:t>Complications from prolonged bed rest</a:t>
            </a:r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endParaRPr lang="en-US" sz="2800" dirty="0" smtClean="0"/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smtClean="0"/>
              <a:t>Complications from bracing </a:t>
            </a:r>
          </a:p>
          <a:p>
            <a:pPr marL="800100" lvl="1" indent="-342900">
              <a:spcBef>
                <a:spcPts val="2000"/>
              </a:spcBef>
              <a:buClr>
                <a:srgbClr val="A2C816"/>
              </a:buClr>
            </a:pPr>
            <a:r>
              <a:rPr lang="en-US" sz="2800" dirty="0" err="1" smtClean="0"/>
              <a:t>eg</a:t>
            </a:r>
            <a:r>
              <a:rPr lang="en-US" sz="2800" dirty="0" smtClean="0"/>
              <a:t>. Pressure areas, </a:t>
            </a:r>
            <a:r>
              <a:rPr lang="en-US" sz="2800" dirty="0" err="1" smtClean="0"/>
              <a:t>resp</a:t>
            </a:r>
            <a:r>
              <a:rPr lang="en-US" sz="2800" dirty="0" smtClean="0"/>
              <a:t> function</a:t>
            </a:r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endParaRPr lang="en-US" sz="2800" dirty="0" smtClean="0"/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smtClean="0"/>
              <a:t>↑hospital LOS (brace care on discharge)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Issues with conservative </a:t>
            </a: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treatme</a:t>
            </a:r>
            <a:r>
              <a:rPr lang="en-GB" sz="3200" b="1" dirty="0" err="1" smtClean="0">
                <a:latin typeface="+mj-lt"/>
                <a:ea typeface="+mj-ea"/>
                <a:cs typeface="+mj-cs"/>
              </a:rPr>
              <a:t>nt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84482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0"/>
              </a:spcBef>
              <a:buClr>
                <a:srgbClr val="A2C816"/>
              </a:buClr>
            </a:pPr>
            <a:r>
              <a:rPr lang="en-US" sz="2800" dirty="0" smtClean="0"/>
              <a:t>None!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Guidelines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24070" t="18329" r="24460" b="70843"/>
          <a:stretch>
            <a:fillRect/>
          </a:stretch>
        </p:blipFill>
        <p:spPr bwMode="auto">
          <a:xfrm rot="21349360">
            <a:off x="1207577" y="2375712"/>
            <a:ext cx="6696744" cy="792088"/>
          </a:xfrm>
          <a:prstGeom prst="rect">
            <a:avLst/>
          </a:prstGeom>
          <a:noFill/>
          <a:ln w="444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 l="26756" t="11610" r="27863" b="72640"/>
          <a:stretch>
            <a:fillRect/>
          </a:stretch>
        </p:blipFill>
        <p:spPr bwMode="auto">
          <a:xfrm>
            <a:off x="395536" y="3717032"/>
            <a:ext cx="6408712" cy="125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 l="27309" t="80515" r="29523" b="5704"/>
          <a:stretch>
            <a:fillRect/>
          </a:stretch>
        </p:blipFill>
        <p:spPr bwMode="auto">
          <a:xfrm rot="206379">
            <a:off x="2655378" y="5381107"/>
            <a:ext cx="6154342" cy="110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331640" y="3789040"/>
            <a:ext cx="2969891" cy="14401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206379">
            <a:off x="3607714" y="5469435"/>
            <a:ext cx="3914063" cy="20252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2132856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800" dirty="0" smtClean="0"/>
              <a:t>Audit current practice</a:t>
            </a:r>
            <a:endParaRPr lang="en-US" sz="2800" dirty="0" smtClean="0"/>
          </a:p>
          <a:p>
            <a:pPr marL="685800" lvl="1" indent="-336550">
              <a:spcBef>
                <a:spcPts val="12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Caseload and patient demographics</a:t>
            </a:r>
          </a:p>
          <a:p>
            <a:pPr marL="685800" lvl="1" indent="-336550">
              <a:spcBef>
                <a:spcPts val="12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Nature </a:t>
            </a:r>
            <a:r>
              <a:rPr lang="en-GB" sz="2400" dirty="0" smtClean="0"/>
              <a:t>of spinal injuries</a:t>
            </a:r>
            <a:endParaRPr lang="en-GB" sz="2400" dirty="0" smtClean="0"/>
          </a:p>
          <a:p>
            <a:pPr marL="685800" lvl="1" indent="-336550">
              <a:spcBef>
                <a:spcPts val="12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Length of bed rest</a:t>
            </a:r>
            <a:endParaRPr lang="en-GB" sz="2400" dirty="0" smtClean="0"/>
          </a:p>
          <a:p>
            <a:pPr marL="685800" lvl="1" indent="-336550">
              <a:spcBef>
                <a:spcPts val="12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Hospital  LOS</a:t>
            </a:r>
          </a:p>
          <a:p>
            <a:pPr marL="685800" lvl="1" indent="-336550">
              <a:spcBef>
                <a:spcPts val="1200"/>
              </a:spcBef>
              <a:buClr>
                <a:srgbClr val="A2C816">
                  <a:lumMod val="50000"/>
                </a:srgbClr>
              </a:buClr>
              <a:buFont typeface="Wingdings 2" pitchFamily="18" charset="2"/>
              <a:buChar char=""/>
            </a:pPr>
            <a:r>
              <a:rPr lang="en-GB" sz="2400" dirty="0" smtClean="0"/>
              <a:t>Complications of treatment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www.cliparthut.com/clip-arts/1536/back-pain-cartoon-doctor-153626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916832"/>
            <a:ext cx="3048381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844824"/>
            <a:ext cx="84969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0"/>
              </a:spcBef>
              <a:buClr>
                <a:srgbClr val="A2C816"/>
              </a:buClr>
            </a:pPr>
            <a:r>
              <a:rPr lang="en-US" sz="2600" dirty="0" smtClean="0"/>
              <a:t>All patients admitted with </a:t>
            </a:r>
            <a:r>
              <a:rPr lang="en-US" sz="2600" dirty="0" err="1" smtClean="0"/>
              <a:t>thoracolumbar</a:t>
            </a:r>
            <a:r>
              <a:rPr lang="en-US" sz="2600" dirty="0" smtClean="0"/>
              <a:t> fractures </a:t>
            </a:r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600" dirty="0" smtClean="0"/>
              <a:t>17-month period (Feb 2014 - June 2015)</a:t>
            </a:r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600" dirty="0" smtClean="0"/>
              <a:t>Review of patien</a:t>
            </a:r>
            <a:r>
              <a:rPr lang="en-US" sz="2600" dirty="0" smtClean="0"/>
              <a:t>t notes</a:t>
            </a:r>
          </a:p>
          <a:p>
            <a:pPr marL="342900" lvl="0" indent="-342900">
              <a:spcBef>
                <a:spcPts val="20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600" dirty="0" smtClean="0"/>
              <a:t>Review of radiological investigations on PACS</a:t>
            </a:r>
            <a:endParaRPr lang="en-US" sz="2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Methodology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869160"/>
            <a:ext cx="4176464" cy="1200329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Inclusion criteria:</a:t>
            </a:r>
          </a:p>
          <a:p>
            <a:r>
              <a:rPr lang="en-GB" sz="2400" dirty="0" smtClean="0"/>
              <a:t>Conservative treatment with TLSO bracing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4586352"/>
            <a:ext cx="4176464" cy="1938992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Exclusion criteria:</a:t>
            </a:r>
          </a:p>
          <a:p>
            <a:r>
              <a:rPr lang="en-GB" sz="2400" dirty="0" smtClean="0"/>
              <a:t>Surgery</a:t>
            </a:r>
          </a:p>
          <a:p>
            <a:r>
              <a:rPr lang="en-GB" sz="2400" dirty="0" smtClean="0"/>
              <a:t>Contraindication/inability to tolerate bracing</a:t>
            </a:r>
          </a:p>
          <a:p>
            <a:r>
              <a:rPr lang="en-GB" sz="2400" dirty="0" smtClean="0"/>
              <a:t>Death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555776" y="2061344"/>
            <a:ext cx="3600400" cy="720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Arial" pitchFamily="34" charset="0"/>
              </a:rPr>
              <a:t>69</a:t>
            </a:r>
            <a:r>
              <a:rPr kumimoji="0" lang="en-CA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Arial" pitchFamily="34" charset="0"/>
              </a:rPr>
              <a:t> patients admitted with </a:t>
            </a:r>
            <a:r>
              <a:rPr kumimoji="0" lang="en-CA" altLang="zh-CN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Arial" pitchFamily="34" charset="0"/>
              </a:rPr>
              <a:t>thoracolumbar</a:t>
            </a:r>
            <a:r>
              <a:rPr kumimoji="0" lang="en-CA" altLang="zh-CN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itchFamily="2" charset="-122"/>
                <a:cs typeface="Arial" pitchFamily="34" charset="0"/>
              </a:rPr>
              <a:t> fractures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694313" y="2925440"/>
            <a:ext cx="2478087" cy="57606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11</a:t>
            </a:r>
            <a:r>
              <a:rPr kumimoji="0" lang="en-CA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 patients</a:t>
            </a:r>
            <a:r>
              <a:rPr kumimoji="0" lang="en-CA" altLang="zh-CN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 excluded</a:t>
            </a:r>
            <a:endParaRPr kumimoji="0" lang="en-CA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SimSun" pitchFamily="2" charset="-122"/>
              <a:cs typeface="Arial" pitchFamily="34" charset="0"/>
            </a:endParaRPr>
          </a:p>
        </p:txBody>
      </p: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>
            <a:off x="4318967" y="2864321"/>
            <a:ext cx="0" cy="8620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491880" y="3796184"/>
            <a:ext cx="1611312" cy="49740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58 </a:t>
            </a:r>
            <a:r>
              <a:rPr kumimoji="0" lang="en-CA" alt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patients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4333255" y="4765650"/>
            <a:ext cx="12398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652120" y="4365600"/>
            <a:ext cx="3326308" cy="64807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Notes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unavailable for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7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patients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>
            <a:off x="4318967" y="4365600"/>
            <a:ext cx="0" cy="863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3059832" y="5301208"/>
            <a:ext cx="2448272" cy="720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51</a:t>
            </a:r>
            <a:r>
              <a:rPr kumimoji="0" lang="en-CA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 patients</a:t>
            </a:r>
            <a:r>
              <a:rPr kumimoji="0" lang="en-CA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 pitchFamily="2" charset="-122"/>
                <a:cs typeface="Arial" pitchFamily="34" charset="0"/>
              </a:rPr>
              <a:t> analysed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3084" name="AutoShape 12"/>
          <p:cNvCxnSpPr>
            <a:cxnSpLocks noChangeShapeType="1"/>
          </p:cNvCxnSpPr>
          <p:nvPr/>
        </p:nvCxnSpPr>
        <p:spPr bwMode="auto">
          <a:xfrm>
            <a:off x="4318967" y="3232621"/>
            <a:ext cx="12414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28" y="1700808"/>
            <a:ext cx="8496944" cy="89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smtClean="0"/>
              <a:t>25M: 26F</a:t>
            </a:r>
          </a:p>
          <a:p>
            <a:pPr marL="342900" lvl="0" indent="-342900">
              <a:spcBef>
                <a:spcPts val="500"/>
              </a:spcBef>
              <a:buClr>
                <a:srgbClr val="A2C816"/>
              </a:buClr>
              <a:buFont typeface="Wingdings 2" pitchFamily="18" charset="2"/>
              <a:buChar char=""/>
            </a:pPr>
            <a:r>
              <a:rPr lang="en-US" sz="2400" dirty="0" smtClean="0"/>
              <a:t>Mean age 60 yrs old (range, 17-95)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Iris\Desktop\Colchester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4968552" cy="579293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51520" y="1124744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 (n = 51)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331640" y="2636912"/>
          <a:ext cx="65527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377983" y="4038006"/>
            <a:ext cx="144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Frequency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6471483"/>
            <a:ext cx="210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Fracture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616</Words>
  <Application>Microsoft Office PowerPoint</Application>
  <PresentationFormat>On-screen Show (4:3)</PresentationFormat>
  <Paragraphs>126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TLSO bracing in thoracolumbar fractures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 injuries associated with supracondylar fractures of the humerus in children</dc:title>
  <dc:creator>Iris</dc:creator>
  <cp:lastModifiedBy>Iris</cp:lastModifiedBy>
  <cp:revision>16</cp:revision>
  <dcterms:created xsi:type="dcterms:W3CDTF">2015-09-07T17:47:25Z</dcterms:created>
  <dcterms:modified xsi:type="dcterms:W3CDTF">2015-09-09T22:44:11Z</dcterms:modified>
</cp:coreProperties>
</file>