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9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3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D919-F173-CA49-95A9-84BE21C587B3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E566-333D-A44F-AEC2-44F0254F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Approaches to the Shoulder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O. Obakponovwe</a:t>
            </a:r>
          </a:p>
          <a:p>
            <a:r>
              <a:rPr lang="en-US" dirty="0" smtClean="0"/>
              <a:t>ST3 </a:t>
            </a:r>
          </a:p>
          <a:p>
            <a:r>
              <a:rPr lang="en-US" dirty="0" smtClean="0"/>
              <a:t>RLH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3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5cm incision: tip of the acromion distally</a:t>
            </a:r>
          </a:p>
          <a:p>
            <a:pPr marL="0" indent="0">
              <a:buNone/>
            </a:pPr>
            <a:r>
              <a:rPr lang="en-US" dirty="0" smtClean="0"/>
              <a:t>Superficial dissection</a:t>
            </a:r>
          </a:p>
          <a:p>
            <a:r>
              <a:rPr lang="en-US" dirty="0" smtClean="0"/>
              <a:t>Split deltoid in line with fibers</a:t>
            </a:r>
          </a:p>
          <a:p>
            <a:r>
              <a:rPr lang="en-US" dirty="0" smtClean="0"/>
              <a:t>Stay suture distal end of incision</a:t>
            </a:r>
          </a:p>
          <a:p>
            <a:pPr marL="0" indent="0">
              <a:buNone/>
            </a:pPr>
            <a:r>
              <a:rPr lang="en-US" dirty="0" smtClean="0"/>
              <a:t>Deep dissection</a:t>
            </a:r>
          </a:p>
          <a:p>
            <a:r>
              <a:rPr lang="en-US" dirty="0" smtClean="0"/>
              <a:t>Expose/ excise the </a:t>
            </a:r>
            <a:r>
              <a:rPr lang="en-US" dirty="0" err="1" smtClean="0"/>
              <a:t>subacromial</a:t>
            </a:r>
            <a:r>
              <a:rPr lang="en-US" dirty="0" smtClean="0"/>
              <a:t> </a:t>
            </a:r>
            <a:r>
              <a:rPr lang="en-US" dirty="0" err="1" smtClean="0"/>
              <a:t>bursae</a:t>
            </a:r>
            <a:endParaRPr lang="en-US" dirty="0" smtClean="0"/>
          </a:p>
          <a:p>
            <a:r>
              <a:rPr lang="en-US" dirty="0" smtClean="0"/>
              <a:t>Expose the rotator cuff and proximal </a:t>
            </a:r>
            <a:r>
              <a:rPr lang="en-US" dirty="0" err="1" smtClean="0"/>
              <a:t>humerus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5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At risk structures</a:t>
            </a:r>
          </a:p>
          <a:p>
            <a:r>
              <a:rPr lang="en-US" dirty="0" smtClean="0"/>
              <a:t>Axillary nerve</a:t>
            </a:r>
          </a:p>
          <a:p>
            <a:pPr>
              <a:buFontTx/>
              <a:buChar char="-"/>
            </a:pPr>
            <a:r>
              <a:rPr lang="en-US" dirty="0" smtClean="0"/>
              <a:t>Runs 5-7cm distal to the acromion</a:t>
            </a:r>
          </a:p>
          <a:p>
            <a:pPr>
              <a:buFontTx/>
              <a:buChar char="-"/>
            </a:pPr>
            <a:r>
              <a:rPr lang="en-US" dirty="0" smtClean="0"/>
              <a:t>Second window for more distal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90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Approaches to the Shoulder</a:t>
            </a:r>
            <a:br>
              <a:rPr lang="en-US" dirty="0" smtClean="0"/>
            </a:br>
            <a:r>
              <a:rPr lang="en-US" u="sng" dirty="0" smtClean="0"/>
              <a:t>Arthroscopic</a:t>
            </a:r>
            <a:endParaRPr lang="en-US" dirty="0"/>
          </a:p>
        </p:txBody>
      </p:sp>
      <p:pic>
        <p:nvPicPr>
          <p:cNvPr id="4" name="Content Placeholder 3" descr="shoulderpor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008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the Shoulder</a:t>
            </a:r>
            <a:br>
              <a:rPr lang="en-US" dirty="0" smtClean="0"/>
            </a:br>
            <a:r>
              <a:rPr lang="en-US" u="sng" dirty="0" smtClean="0"/>
              <a:t>Arthroscopic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Position</a:t>
            </a:r>
          </a:p>
          <a:p>
            <a:pPr>
              <a:buFontTx/>
              <a:buChar char="-"/>
            </a:pPr>
            <a:r>
              <a:rPr lang="en-US" dirty="0" smtClean="0"/>
              <a:t>Beach chair ( advantage: convert + venous pressure)</a:t>
            </a:r>
          </a:p>
          <a:p>
            <a:pPr>
              <a:buFontTx/>
              <a:buChar char="-"/>
            </a:pPr>
            <a:r>
              <a:rPr lang="en-US" dirty="0" smtClean="0"/>
              <a:t>Lateral decubitus</a:t>
            </a:r>
          </a:p>
          <a:p>
            <a:pPr>
              <a:buFontTx/>
              <a:buChar char="-"/>
            </a:pPr>
            <a:r>
              <a:rPr lang="en-US" dirty="0" smtClean="0"/>
              <a:t>Traction +/-</a:t>
            </a:r>
          </a:p>
          <a:p>
            <a:r>
              <a:rPr lang="en-US" dirty="0" smtClean="0"/>
              <a:t>Portals</a:t>
            </a:r>
          </a:p>
          <a:p>
            <a:pPr>
              <a:buFontTx/>
              <a:buChar char="-"/>
            </a:pPr>
            <a:r>
              <a:rPr lang="en-US" dirty="0" smtClean="0"/>
              <a:t>Primary (P/A/L)</a:t>
            </a:r>
          </a:p>
          <a:p>
            <a:pPr>
              <a:buFontTx/>
              <a:buChar char="-"/>
            </a:pPr>
            <a:r>
              <a:rPr lang="en-US" dirty="0" smtClean="0"/>
              <a:t>Secondary portals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0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the Shoulder</a:t>
            </a:r>
            <a:br>
              <a:rPr lang="en-US" dirty="0" smtClean="0"/>
            </a:br>
            <a:r>
              <a:rPr lang="en-US" u="sng" dirty="0" smtClean="0"/>
              <a:t>Arthroscopic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Posterior Portal;</a:t>
            </a:r>
          </a:p>
          <a:p>
            <a:pPr marL="0" indent="0">
              <a:buNone/>
            </a:pPr>
            <a:r>
              <a:rPr lang="en-US" dirty="0" smtClean="0"/>
              <a:t>- Primarily a viewing portal </a:t>
            </a:r>
          </a:p>
          <a:p>
            <a:pPr>
              <a:buFontTx/>
              <a:buChar char="-"/>
            </a:pPr>
            <a:r>
              <a:rPr lang="en-US" dirty="0" smtClean="0"/>
              <a:t>2cm inferior/ 1cm medial to PLC of acromion</a:t>
            </a:r>
          </a:p>
          <a:p>
            <a:pPr>
              <a:buFontTx/>
              <a:buChar char="-"/>
            </a:pPr>
            <a:r>
              <a:rPr lang="en-US" dirty="0" smtClean="0"/>
              <a:t>Trocar direction: lateral coracoid</a:t>
            </a:r>
          </a:p>
          <a:p>
            <a:r>
              <a:rPr lang="en-US" dirty="0" smtClean="0"/>
              <a:t>Anterior portal;</a:t>
            </a:r>
          </a:p>
          <a:p>
            <a:pPr>
              <a:buFontTx/>
              <a:buChar char="-"/>
            </a:pPr>
            <a:r>
              <a:rPr lang="en-US" dirty="0" smtClean="0"/>
              <a:t>Both viewing and working portal</a:t>
            </a:r>
          </a:p>
          <a:p>
            <a:pPr>
              <a:buFontTx/>
              <a:buChar char="-"/>
            </a:pPr>
            <a:r>
              <a:rPr lang="en-US" dirty="0" smtClean="0"/>
              <a:t>Made under direct vision</a:t>
            </a:r>
          </a:p>
          <a:p>
            <a:pPr>
              <a:buFontTx/>
              <a:buChar char="-"/>
            </a:pPr>
            <a:r>
              <a:rPr lang="en-US" dirty="0" smtClean="0"/>
              <a:t>Needle lateral to coracoid / anterior to ACJ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1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the Shoulder</a:t>
            </a:r>
            <a:br>
              <a:rPr lang="en-US" dirty="0" smtClean="0"/>
            </a:br>
            <a:r>
              <a:rPr lang="en-US" u="sng" dirty="0" smtClean="0"/>
              <a:t>Arthroscopic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62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Lateral Portal;</a:t>
            </a:r>
          </a:p>
          <a:p>
            <a:pPr marL="0" indent="0">
              <a:buNone/>
            </a:pPr>
            <a:r>
              <a:rPr lang="en-US" dirty="0" smtClean="0"/>
              <a:t>- Access </a:t>
            </a:r>
            <a:r>
              <a:rPr lang="en-US" dirty="0" err="1" smtClean="0"/>
              <a:t>subacromial</a:t>
            </a:r>
            <a:r>
              <a:rPr lang="en-US" dirty="0" smtClean="0"/>
              <a:t> area</a:t>
            </a:r>
          </a:p>
          <a:p>
            <a:pPr>
              <a:buFontTx/>
              <a:buChar char="-"/>
            </a:pPr>
            <a:r>
              <a:rPr lang="en-US" dirty="0" smtClean="0"/>
              <a:t>1-2cm distal to lateral edge of acromion </a:t>
            </a:r>
          </a:p>
          <a:p>
            <a:pPr>
              <a:buFontTx/>
              <a:buChar char="-"/>
            </a:pPr>
            <a:r>
              <a:rPr lang="en-US" dirty="0" smtClean="0"/>
              <a:t>Through deltoid </a:t>
            </a:r>
          </a:p>
          <a:p>
            <a:r>
              <a:rPr lang="en-US" dirty="0" smtClean="0"/>
              <a:t>Risks</a:t>
            </a:r>
          </a:p>
          <a:p>
            <a:pPr marL="0" indent="0">
              <a:buNone/>
            </a:pPr>
            <a:r>
              <a:rPr lang="en-US" dirty="0" smtClean="0"/>
              <a:t>-Arise from poor portal placement</a:t>
            </a:r>
          </a:p>
          <a:p>
            <a:pPr marL="0" indent="0">
              <a:buNone/>
            </a:pPr>
            <a:r>
              <a:rPr lang="en-US" dirty="0" smtClean="0"/>
              <a:t>Posterior: Axillary n(inferior)/ </a:t>
            </a:r>
            <a:r>
              <a:rPr lang="en-US" dirty="0" err="1" smtClean="0"/>
              <a:t>Suprascapular</a:t>
            </a:r>
            <a:r>
              <a:rPr lang="en-US" dirty="0" smtClean="0"/>
              <a:t> n(medial)</a:t>
            </a:r>
          </a:p>
          <a:p>
            <a:pPr marL="0" indent="0">
              <a:buNone/>
            </a:pPr>
            <a:r>
              <a:rPr lang="en-US" dirty="0" smtClean="0"/>
              <a:t>Anterior: Cephalic v (lateral)/ </a:t>
            </a:r>
            <a:r>
              <a:rPr lang="en-US" dirty="0" err="1" smtClean="0"/>
              <a:t>Musculo</a:t>
            </a:r>
            <a:r>
              <a:rPr lang="en-US" dirty="0" smtClean="0"/>
              <a:t>. N(inferior)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the Shoulder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Content Placeholder 5" descr="PICT00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796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Vs</a:t>
            </a:r>
            <a:r>
              <a:rPr lang="en-US" dirty="0" smtClean="0"/>
              <a:t> Arthroscopic</a:t>
            </a:r>
          </a:p>
          <a:p>
            <a:r>
              <a:rPr lang="en-US" dirty="0" smtClean="0"/>
              <a:t>Open Approaches; </a:t>
            </a:r>
          </a:p>
          <a:p>
            <a:pPr>
              <a:buFontTx/>
              <a:buChar char="-"/>
            </a:pPr>
            <a:r>
              <a:rPr lang="en-US" dirty="0" smtClean="0"/>
              <a:t>Anterior (</a:t>
            </a:r>
            <a:r>
              <a:rPr lang="en-US" dirty="0" err="1" smtClean="0"/>
              <a:t>Deltopectoral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Lateral </a:t>
            </a:r>
          </a:p>
          <a:p>
            <a:pPr>
              <a:buFontTx/>
              <a:buChar char="-"/>
            </a:pPr>
            <a:r>
              <a:rPr lang="en-US" i="1" dirty="0" smtClean="0"/>
              <a:t>Posterior</a:t>
            </a:r>
          </a:p>
          <a:p>
            <a:pPr>
              <a:buFontTx/>
              <a:buChar char="-"/>
            </a:pPr>
            <a:r>
              <a:rPr lang="en-US" i="1" dirty="0" smtClean="0"/>
              <a:t>Anterolateral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996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Patient Position</a:t>
            </a:r>
          </a:p>
          <a:p>
            <a:r>
              <a:rPr lang="en-US" dirty="0" smtClean="0"/>
              <a:t>Supine</a:t>
            </a:r>
          </a:p>
          <a:p>
            <a:pPr>
              <a:buFontTx/>
              <a:buChar char="-"/>
            </a:pPr>
            <a:r>
              <a:rPr lang="en-US" dirty="0" smtClean="0"/>
              <a:t>Sandbag</a:t>
            </a:r>
          </a:p>
          <a:p>
            <a:pPr>
              <a:buFontTx/>
              <a:buChar char="-"/>
            </a:pPr>
            <a:r>
              <a:rPr lang="en-US" dirty="0" smtClean="0"/>
              <a:t>30* head elevation</a:t>
            </a:r>
          </a:p>
          <a:p>
            <a:r>
              <a:rPr lang="en-US" dirty="0" smtClean="0"/>
              <a:t>Beach Chair</a:t>
            </a:r>
          </a:p>
          <a:p>
            <a:pPr>
              <a:buFontTx/>
              <a:buChar char="-"/>
            </a:pPr>
            <a:r>
              <a:rPr lang="en-US" dirty="0" smtClean="0"/>
              <a:t>Torso/ Hip positions</a:t>
            </a:r>
          </a:p>
          <a:p>
            <a:pPr>
              <a:buFontTx/>
              <a:buChar char="-"/>
            </a:pPr>
            <a:r>
              <a:rPr lang="en-US" dirty="0" smtClean="0"/>
              <a:t>Head 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7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Deltopectoral</a:t>
            </a:r>
            <a:r>
              <a:rPr lang="en-US" dirty="0" smtClean="0"/>
              <a:t> approach:</a:t>
            </a:r>
          </a:p>
          <a:p>
            <a:pPr marL="0" indent="0">
              <a:buNone/>
            </a:pPr>
            <a:r>
              <a:rPr lang="en-US" dirty="0" smtClean="0"/>
              <a:t>Indications;</a:t>
            </a:r>
          </a:p>
          <a:p>
            <a:pPr marL="0" indent="0">
              <a:buNone/>
            </a:pPr>
            <a:r>
              <a:rPr lang="en-US" dirty="0" smtClean="0"/>
              <a:t>-Proximal </a:t>
            </a:r>
            <a:r>
              <a:rPr lang="en-US" dirty="0" err="1" smtClean="0"/>
              <a:t>humerus</a:t>
            </a:r>
            <a:r>
              <a:rPr lang="en-US" dirty="0" smtClean="0"/>
              <a:t> fractures</a:t>
            </a:r>
          </a:p>
          <a:p>
            <a:pPr marL="0" indent="0">
              <a:buNone/>
            </a:pPr>
            <a:r>
              <a:rPr lang="en-US" dirty="0" smtClean="0"/>
              <a:t>-open soft tissue reconstructions </a:t>
            </a:r>
          </a:p>
          <a:p>
            <a:pPr marL="0" indent="0">
              <a:buNone/>
            </a:pPr>
            <a:r>
              <a:rPr lang="en-US" dirty="0" smtClean="0"/>
              <a:t>Shoulder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Incision:</a:t>
            </a:r>
          </a:p>
          <a:p>
            <a:pPr marL="0" indent="0">
              <a:buNone/>
            </a:pPr>
            <a:r>
              <a:rPr lang="en-US" dirty="0" smtClean="0"/>
              <a:t>- Landmarks: Coracoid, </a:t>
            </a:r>
            <a:r>
              <a:rPr lang="en-US" dirty="0" err="1" smtClean="0"/>
              <a:t>Deltopectoral</a:t>
            </a:r>
            <a:r>
              <a:rPr lang="en-US" dirty="0" smtClean="0"/>
              <a:t> grove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9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pic>
        <p:nvPicPr>
          <p:cNvPr id="4" name="Content Placeholder 3" descr="deltope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b="15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299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10-15cm incision </a:t>
            </a:r>
          </a:p>
          <a:p>
            <a:r>
              <a:rPr lang="en-US" dirty="0" smtClean="0"/>
              <a:t>Tip of coracoid distally following the </a:t>
            </a:r>
            <a:r>
              <a:rPr lang="en-US" dirty="0" err="1" smtClean="0"/>
              <a:t>deltopectoral</a:t>
            </a:r>
            <a:r>
              <a:rPr lang="en-US" dirty="0" smtClean="0"/>
              <a:t> grove</a:t>
            </a:r>
          </a:p>
          <a:p>
            <a:r>
              <a:rPr lang="en-US" dirty="0" err="1" smtClean="0"/>
              <a:t>Internervous</a:t>
            </a:r>
            <a:r>
              <a:rPr lang="en-US" dirty="0" smtClean="0"/>
              <a:t> plane: Axillary/ </a:t>
            </a:r>
            <a:r>
              <a:rPr lang="en-US" dirty="0" err="1" smtClean="0"/>
              <a:t>Pectorial</a:t>
            </a:r>
            <a:r>
              <a:rPr lang="en-US" dirty="0" smtClean="0"/>
              <a:t> nerves</a:t>
            </a:r>
          </a:p>
          <a:p>
            <a:pPr marL="0" indent="0">
              <a:buNone/>
            </a:pPr>
            <a:r>
              <a:rPr lang="en-US" dirty="0" smtClean="0"/>
              <a:t>Superficial dissection</a:t>
            </a:r>
          </a:p>
          <a:p>
            <a:r>
              <a:rPr lang="en-US" dirty="0" err="1" smtClean="0"/>
              <a:t>Deltopectoral</a:t>
            </a:r>
            <a:r>
              <a:rPr lang="en-US" dirty="0" smtClean="0"/>
              <a:t> fascia</a:t>
            </a:r>
          </a:p>
          <a:p>
            <a:r>
              <a:rPr lang="en-US" dirty="0" smtClean="0"/>
              <a:t>Cephalic vein “strip of fat” </a:t>
            </a:r>
            <a:r>
              <a:rPr lang="en-US" dirty="0" err="1" smtClean="0"/>
              <a:t>mobilised</a:t>
            </a:r>
            <a:endParaRPr lang="en-US" dirty="0"/>
          </a:p>
          <a:p>
            <a:r>
              <a:rPr lang="en-US" dirty="0" smtClean="0"/>
              <a:t>Retract deltoid and </a:t>
            </a:r>
            <a:r>
              <a:rPr lang="en-US" dirty="0" err="1" smtClean="0"/>
              <a:t>Pec</a:t>
            </a:r>
            <a:r>
              <a:rPr lang="en-US" dirty="0" smtClean="0"/>
              <a:t> major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9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1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Deep dissection</a:t>
            </a:r>
          </a:p>
          <a:p>
            <a:r>
              <a:rPr lang="en-US" dirty="0" smtClean="0"/>
              <a:t>Short Head Biceps and </a:t>
            </a:r>
            <a:r>
              <a:rPr lang="en-US" dirty="0" err="1" smtClean="0"/>
              <a:t>coracobrachialis</a:t>
            </a:r>
            <a:r>
              <a:rPr lang="en-US" dirty="0" smtClean="0"/>
              <a:t> retracted medially</a:t>
            </a:r>
          </a:p>
          <a:p>
            <a:r>
              <a:rPr lang="en-US" dirty="0" smtClean="0"/>
              <a:t>Fibers of the </a:t>
            </a:r>
            <a:r>
              <a:rPr lang="en-US" dirty="0" err="1" smtClean="0"/>
              <a:t>subscapularis</a:t>
            </a:r>
            <a:endParaRPr lang="en-US" dirty="0" smtClean="0"/>
          </a:p>
          <a:p>
            <a:r>
              <a:rPr lang="en-US" dirty="0" smtClean="0"/>
              <a:t>Anterior joint capsule</a:t>
            </a:r>
          </a:p>
          <a:p>
            <a:pPr marL="0" indent="0" algn="ctr">
              <a:buNone/>
            </a:pPr>
            <a:r>
              <a:rPr lang="en-US" u="sng" dirty="0" smtClean="0"/>
              <a:t>Structures at risk</a:t>
            </a:r>
          </a:p>
          <a:p>
            <a:r>
              <a:rPr lang="en-US" dirty="0" err="1" smtClean="0"/>
              <a:t>Musculocutanoeus</a:t>
            </a:r>
            <a:r>
              <a:rPr lang="en-US" dirty="0"/>
              <a:t> </a:t>
            </a:r>
            <a:r>
              <a:rPr lang="en-US" dirty="0" smtClean="0"/>
              <a:t>(5-8 cm distal to coracoid)</a:t>
            </a:r>
          </a:p>
          <a:p>
            <a:r>
              <a:rPr lang="en-US" dirty="0" smtClean="0"/>
              <a:t>Axillary n (distal to </a:t>
            </a:r>
            <a:r>
              <a:rPr lang="en-US" dirty="0" err="1" smtClean="0"/>
              <a:t>subscapularis</a:t>
            </a:r>
            <a:r>
              <a:rPr lang="en-US" dirty="0" smtClean="0"/>
              <a:t> tendon)</a:t>
            </a:r>
          </a:p>
          <a:p>
            <a:r>
              <a:rPr lang="en-US" dirty="0" smtClean="0"/>
              <a:t>Cephalic vein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Lateral Approach(Deltoid splitting)</a:t>
            </a:r>
          </a:p>
          <a:p>
            <a:pPr marL="0" indent="0">
              <a:buNone/>
            </a:pPr>
            <a:r>
              <a:rPr lang="en-US" dirty="0" smtClean="0"/>
              <a:t>Access/Indications:</a:t>
            </a:r>
          </a:p>
          <a:p>
            <a:r>
              <a:rPr lang="en-US" dirty="0" smtClean="0"/>
              <a:t>Lat. Proximal 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Rotator cuff</a:t>
            </a:r>
          </a:p>
          <a:p>
            <a:r>
              <a:rPr lang="en-US" dirty="0" err="1" smtClean="0"/>
              <a:t>Subacromial</a:t>
            </a:r>
            <a:r>
              <a:rPr lang="en-US" dirty="0" smtClean="0"/>
              <a:t> space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internervous</a:t>
            </a:r>
            <a:r>
              <a:rPr lang="en-US" dirty="0" smtClean="0"/>
              <a:t> plane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9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the Shoulder</a:t>
            </a:r>
            <a:endParaRPr lang="en-US" dirty="0"/>
          </a:p>
        </p:txBody>
      </p:sp>
      <p:pic>
        <p:nvPicPr>
          <p:cNvPr id="4" name="Content Placeholder 3" descr="deltoid spli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31" r="-63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302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400</Words>
  <Application>Microsoft Macintosh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Surgical Approaches to the Shoulder </vt:lpstr>
      <vt:lpstr>Approaches to the Shoulder</vt:lpstr>
      <vt:lpstr>Approaches to the Shoulder</vt:lpstr>
      <vt:lpstr>Approaches to the Shoulder</vt:lpstr>
      <vt:lpstr>Approaches to the Shoulder</vt:lpstr>
      <vt:lpstr>Approaches to the Shoulder</vt:lpstr>
      <vt:lpstr>Approaches to the Shoulder</vt:lpstr>
      <vt:lpstr>Approaches to the Shoulder</vt:lpstr>
      <vt:lpstr>Approaches to the Shoulder</vt:lpstr>
      <vt:lpstr>Approaches to the Shoulder</vt:lpstr>
      <vt:lpstr>Approaches to the Shoulder</vt:lpstr>
      <vt:lpstr>Approaches to the Shoulder Arthroscopic</vt:lpstr>
      <vt:lpstr>Approaches to the Shoulder Arthroscopic</vt:lpstr>
      <vt:lpstr>Approaches to the Shoulder Arthroscopic</vt:lpstr>
      <vt:lpstr>Approaches to the Shoulder Arthroscopic</vt:lpstr>
      <vt:lpstr>Approaches to the Shoulder 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Approaches to the Shoulder </dc:title>
  <dc:creator>Oghor Obakponovwe</dc:creator>
  <cp:lastModifiedBy>Oghor Obakponovwe</cp:lastModifiedBy>
  <cp:revision>12</cp:revision>
  <dcterms:created xsi:type="dcterms:W3CDTF">2014-04-08T04:58:49Z</dcterms:created>
  <dcterms:modified xsi:type="dcterms:W3CDTF">2014-04-08T07:26:41Z</dcterms:modified>
</cp:coreProperties>
</file>