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6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7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8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9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0.xml" ContentType="application/vnd.openxmlformats-officedocument.presentationml.notesSlide+xml"/>
  <Override PartName="/ppt/tags/tag88.xml" ContentType="application/vnd.openxmlformats-officedocument.presentationml.tags+xml"/>
  <Override PartName="/ppt/notesSlides/notesSlide11.xml" ContentType="application/vnd.openxmlformats-officedocument.presentationml.notesSlide+xml"/>
  <Override PartName="/ppt/tags/tag89.xml" ContentType="application/vnd.openxmlformats-officedocument.presentationml.tags+xml"/>
  <Override PartName="/ppt/notesSlides/notesSlide12.xml" ContentType="application/vnd.openxmlformats-officedocument.presentationml.notesSlide+xml"/>
  <Override PartName="/ppt/tags/tag90.xml" ContentType="application/vnd.openxmlformats-officedocument.presentationml.tags+xml"/>
  <Override PartName="/ppt/notesSlides/notesSlide13.xml" ContentType="application/vnd.openxmlformats-officedocument.presentationml.notesSlide+xml"/>
  <Override PartName="/ppt/tags/tag91.xml" ContentType="application/vnd.openxmlformats-officedocument.presentationml.tags+xml"/>
  <Override PartName="/ppt/notesSlides/notesSlide14.xml" ContentType="application/vnd.openxmlformats-officedocument.presentationml.notesSlide+xml"/>
  <Override PartName="/ppt/tags/tag92.xml" ContentType="application/vnd.openxmlformats-officedocument.presentationml.tags+xml"/>
  <Override PartName="/ppt/notesSlides/notesSlide15.xml" ContentType="application/vnd.openxmlformats-officedocument.presentationml.notesSlide+xml"/>
  <Override PartName="/ppt/tags/tag93.xml" ContentType="application/vnd.openxmlformats-officedocument.presentationml.tags+xml"/>
  <Override PartName="/ppt/notesSlides/notesSlide16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7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8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19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20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1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2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23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24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25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26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27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28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9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30.xml" ContentType="application/vnd.openxmlformats-officedocument.presentationml.notesSlide+xml"/>
  <Override PartName="/ppt/tags/tag190.xml" ContentType="application/vnd.openxmlformats-officedocument.presentationml.tags+xml"/>
  <Override PartName="/ppt/notesSlides/notesSlide31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32.xml" ContentType="application/vnd.openxmlformats-officedocument.presentationml.notesSlide+xml"/>
  <Override PartName="/ppt/tags/tag193.xml" ContentType="application/vnd.openxmlformats-officedocument.presentationml.tags+xml"/>
  <Override PartName="/ppt/notesSlides/notesSlide33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34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notesSlides/notesSlide35.xml" ContentType="application/vnd.openxmlformats-officedocument.presentationml.notesSlide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36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37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9" r:id="rId2"/>
    <p:sldId id="260" r:id="rId3"/>
    <p:sldId id="261" r:id="rId4"/>
    <p:sldId id="262" r:id="rId5"/>
    <p:sldId id="410" r:id="rId6"/>
    <p:sldId id="349" r:id="rId7"/>
    <p:sldId id="390" r:id="rId8"/>
    <p:sldId id="392" r:id="rId9"/>
    <p:sldId id="394" r:id="rId10"/>
    <p:sldId id="393" r:id="rId11"/>
    <p:sldId id="395" r:id="rId12"/>
    <p:sldId id="348" r:id="rId13"/>
    <p:sldId id="270" r:id="rId14"/>
    <p:sldId id="271" r:id="rId15"/>
    <p:sldId id="372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3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9" r:id="rId50"/>
    <p:sldId id="374" r:id="rId51"/>
    <p:sldId id="375" r:id="rId52"/>
    <p:sldId id="399" r:id="rId53"/>
    <p:sldId id="279" r:id="rId54"/>
    <p:sldId id="400" r:id="rId55"/>
    <p:sldId id="411" r:id="rId56"/>
    <p:sldId id="412" r:id="rId57"/>
    <p:sldId id="415" r:id="rId58"/>
    <p:sldId id="417" r:id="rId59"/>
    <p:sldId id="416" r:id="rId60"/>
    <p:sldId id="407" r:id="rId61"/>
    <p:sldId id="413" r:id="rId62"/>
    <p:sldId id="414" r:id="rId63"/>
    <p:sldId id="280" r:id="rId64"/>
    <p:sldId id="314" r:id="rId65"/>
    <p:sldId id="401" r:id="rId66"/>
    <p:sldId id="408" r:id="rId67"/>
    <p:sldId id="398" r:id="rId68"/>
    <p:sldId id="397" r:id="rId69"/>
    <p:sldId id="289" r:id="rId70"/>
    <p:sldId id="290" r:id="rId71"/>
    <p:sldId id="291" r:id="rId72"/>
    <p:sldId id="292" r:id="rId73"/>
    <p:sldId id="293" r:id="rId74"/>
    <p:sldId id="294" r:id="rId75"/>
    <p:sldId id="295" r:id="rId76"/>
    <p:sldId id="304" r:id="rId77"/>
    <p:sldId id="305" r:id="rId78"/>
    <p:sldId id="308" r:id="rId79"/>
    <p:sldId id="309" r:id="rId80"/>
    <p:sldId id="310" r:id="rId81"/>
    <p:sldId id="311" r:id="rId8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053C"/>
    <a:srgbClr val="003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25BC7-0183-814F-B329-39E11925AC7A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391A3-02F5-4C42-9606-45561B9ED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9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620BF7-29E1-8B42-B4E9-9CDA0B98E60B}" type="slidenum">
              <a:rPr lang="en-US">
                <a:latin typeface="Arial" charset="0"/>
              </a:rPr>
              <a:pPr/>
              <a:t>1</a:t>
            </a:fld>
            <a:endParaRPr lang="en-US" dirty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Welcome</a:t>
            </a:r>
          </a:p>
          <a:p>
            <a:pPr eaLnBrk="1" hangingPunct="1"/>
            <a:r>
              <a:rPr lang="en-GB" dirty="0" smtClean="0"/>
              <a:t>Background</a:t>
            </a:r>
          </a:p>
          <a:p>
            <a:pPr eaLnBrk="1" hangingPunct="1"/>
            <a:r>
              <a:rPr lang="en-GB" dirty="0" smtClean="0"/>
              <a:t>Passion for PHC and Trauma</a:t>
            </a:r>
          </a:p>
          <a:p>
            <a:pPr eaLnBrk="1" hangingPunct="1"/>
            <a:r>
              <a:rPr lang="en-GB" dirty="0" smtClean="0"/>
              <a:t>Why?</a:t>
            </a:r>
            <a:r>
              <a:rPr lang="en-GB" baseline="0" dirty="0" smtClean="0"/>
              <a:t> 40000 pts per year, age 1 – 5, sad thing report after report shows how bad it is</a:t>
            </a:r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BB924-50A1-7D4E-A567-D402E9108944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0C4C98-9C4A-0C4E-8D13-DD28153760FA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0B4323-22F9-E947-957F-BDDA4C984738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DC10D2-2753-3B4D-B134-2BD84BAECB40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83AB4-A370-4D41-98A2-AF328A791650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C556C-6753-2B4E-9579-A3CC63972F24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62139-434A-8E40-9BE6-6EBD5AF9515D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155405-21CB-7C44-A09F-838CD6163B89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2960E6-DDC9-9C47-824D-DBCE5E0EBCA6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D46367-5562-C645-B45D-811E11F7CC8A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CF11B-3878-AC40-B358-BFC4B4C03796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818D03-7B32-8249-A9ED-AE42A88C1CBA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A88D3-25AE-F14B-BA64-0F863DB1BE01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2A352-9566-0F4D-99FA-063141B2D854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469D0-20AA-604C-82C7-A6205DE6A3A0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D9F94-ADF4-B94F-A77B-D7CE89BEF975}" type="slidenum">
              <a:rPr lang="en-US"/>
              <a:pPr/>
              <a:t>39</a:t>
            </a:fld>
            <a:endParaRPr 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C3735-9AE4-F840-8BD0-CC46F23AB0A5}" type="slidenum">
              <a:rPr lang="en-US"/>
              <a:pPr/>
              <a:t>40</a:t>
            </a:fld>
            <a:endParaRPr lang="en-US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A23A0-E9D9-1F48-8EA8-944B57A3DFF6}" type="slidenum">
              <a:rPr lang="en-US"/>
              <a:pPr/>
              <a:t>41</a:t>
            </a:fld>
            <a:endParaRPr lang="en-US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866EF6-F414-394C-9EAA-88FBD4A983AA}" type="slidenum">
              <a:rPr lang="en-US"/>
              <a:pPr/>
              <a:t>42</a:t>
            </a:fld>
            <a:endParaRPr lang="en-US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819AC-E1D3-0446-AB71-E0E3A046D456}" type="slidenum">
              <a:rPr lang="en-US"/>
              <a:pPr/>
              <a:t>43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C0BB52-AAA2-EE43-B797-5A4660F14345}" type="slidenum">
              <a:rPr lang="en-US"/>
              <a:pPr/>
              <a:t>44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285F2-BCE2-6F40-9A00-B96A9BFF044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4AFFEA-528A-AC41-BAAC-DDE50DBFEEC4}" type="slidenum">
              <a:rPr lang="en-US"/>
              <a:pPr/>
              <a:t>45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3DA357-0432-6548-B9A6-E910976408D0}" type="slidenum">
              <a:rPr lang="en-US"/>
              <a:pPr/>
              <a:t>46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17B871-B865-1C41-8C34-C78B09B69CC2}" type="slidenum">
              <a:rPr lang="en-US"/>
              <a:pPr/>
              <a:t>47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A3796-C77C-8C4F-9879-049C51A9721E}" type="slidenum">
              <a:rPr lang="en-US"/>
              <a:pPr/>
              <a:t>48</a:t>
            </a:fld>
            <a:endParaRPr lang="en-US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0E915E-958F-3C4E-A039-A324390481E9}" type="slidenum">
              <a:rPr lang="en-US"/>
              <a:pPr/>
              <a:t>49</a:t>
            </a:fld>
            <a:endParaRPr lang="en-U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57D504E3-BCA8-304A-A890-A87AB9581ADA}" type="slidenum">
              <a:rPr lang="en-GB" sz="1200">
                <a:latin typeface="Times New Roman" charset="0"/>
              </a:rPr>
              <a:pPr/>
              <a:t>58</a:t>
            </a:fld>
            <a:endParaRPr lang="en-GB" sz="1200">
              <a:latin typeface="Times New Roman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It is intuitive that the maximal movement of the cervical occurs at the moment of impact.</a:t>
            </a:r>
          </a:p>
          <a:p>
            <a:pPr eaLnBrk="1" hangingPunct="1"/>
            <a:r>
              <a:rPr lang="en-GB">
                <a:latin typeface="Times New Roman" charset="0"/>
              </a:rPr>
              <a:t>Careful movement is unlikely to create more displacement.</a:t>
            </a:r>
          </a:p>
          <a:p>
            <a:pPr eaLnBrk="1" hangingPunct="1"/>
            <a:r>
              <a:rPr lang="en-GB">
                <a:latin typeface="Times New Roman" charset="0"/>
              </a:rPr>
              <a:t>Cases of deterioration do occur during transport, but these more likely associated with reduced spinal cord perfusion and/or oedema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9EB0F7CB-4F4A-4F45-AD47-EDD3D50101A1}" type="slidenum">
              <a:rPr lang="en-GB" sz="1200">
                <a:latin typeface="Times New Roman" charset="0"/>
              </a:rPr>
              <a:pPr/>
              <a:t>59</a:t>
            </a:fld>
            <a:endParaRPr lang="en-GB" sz="120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Risk of injury to the spinal cord is probably a legend – but cord is at risk from poor patient positioning and low perfusion pressure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2AD739-EC59-B747-8D42-DF0F7DDA418A}" type="slidenum">
              <a:rPr lang="en-US"/>
              <a:pPr/>
              <a:t>76</a:t>
            </a:fld>
            <a:endParaRPr lang="en-US" dirty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DC97DA-335E-4243-85F4-7CEA6FF8CBFB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Surgeon, </a:t>
            </a:r>
            <a:r>
              <a:rPr lang="en-US" dirty="0" err="1" smtClean="0"/>
              <a:t>aneasthetist</a:t>
            </a:r>
            <a:r>
              <a:rPr lang="en-US" dirty="0" smtClean="0"/>
              <a:t>, </a:t>
            </a:r>
            <a:r>
              <a:rPr lang="en-US" dirty="0" err="1" smtClean="0"/>
              <a:t>Intensivist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20E506-C843-794E-8B87-6A2C44C0D628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ITU for 3 years before car service</a:t>
            </a:r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947B4C-3AF8-6240-A9C0-8DDBB9BA05D2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5F6CBC-7CF2-DB4F-84C6-E1887E77D17A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B441A1-D5A4-0B43-9C37-6A3955E38EDE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E38922-6717-0540-801B-B2E3FFF4D641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5162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A_Slide_Cover 1.jpg" descr="/Users/lawrenceclift/Desktop/LAA_Slide_Cover 1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5A926DA-D592-7547-BEA7-456CB47D7AB9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20C9CD4-66F8-6F42-A1CA-7DA9C3856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9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E1C9846-97B6-B441-9572-7B4101719468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C692755-964E-0246-AEE7-2E74546A24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07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314A2EA-4863-EA45-8E96-7FCBCAE31330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F8E0D28-E881-E545-AF7C-F04ADDC2E5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93AD19E-1967-0C4D-820B-F796FB0F66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7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8E846B2-1CE9-CC48-A1DA-560073911A71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E33E076-9FAC-DF4A-9923-54A5758F2F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68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093198E-6AC2-454F-A185-4E5C3F3FAA05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F97BFDA-CEB3-9C41-A03E-8F3DB952A0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4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5D6927-AEF9-374B-8C2C-BC018FE354A8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55FF0C55-A615-D841-A373-73F177722B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492D8DFF-8A4F-1F4F-9367-110BF6508353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5F9FCA35-F3D8-004D-BA9A-2E0B82FBBD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6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B91CFE2-E59E-4C4F-B090-B453FAED012F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7D9CABBE-45E3-374C-ABF1-A0C888F91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C504040-741F-314E-AE41-A4DCF509DD1A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9137598-5E76-4348-9A70-201BC08913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1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C86BF14-83CA-1B48-B075-20326E2CFA3D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9EEC764-1C35-8945-9174-35977F7EA5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52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4BCD850-787E-C045-BA4D-11463A6CBEC0}" type="datetime1">
              <a:rPr lang="en-US"/>
              <a:pPr/>
              <a:t>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1C44FB2-4AE5-BC4A-BC7A-6FACC4ABB1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2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LAA_Slide_Inside.jpg" descr="/Users/lawrenceclift/Desktop/LAA_Slide_Inside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tags" Target="../tags/tag65.xml"/><Relationship Id="rId7" Type="http://schemas.openxmlformats.org/officeDocument/2006/relationships/oleObject" Target="../embeddings/Microsoft_Word_97_-_2003_Document1.doc"/><Relationship Id="rId2" Type="http://schemas.openxmlformats.org/officeDocument/2006/relationships/tags" Target="../tags/tag6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9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9.jpe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14.jpe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image" Target="../media/image14.jpeg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tags" Target="../tags/tag125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image" Target="../media/image14.jpe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10" Type="http://schemas.openxmlformats.org/officeDocument/2006/relationships/tags" Target="../tags/tag122.xml"/><Relationship Id="rId19" Type="http://schemas.openxmlformats.org/officeDocument/2006/relationships/notesSlide" Target="../notesSlides/notesSlide20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134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3" Type="http://schemas.openxmlformats.org/officeDocument/2006/relationships/tags" Target="../tags/tag139.xml"/><Relationship Id="rId21" Type="http://schemas.openxmlformats.org/officeDocument/2006/relationships/image" Target="../media/image14.jpeg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0" Type="http://schemas.openxmlformats.org/officeDocument/2006/relationships/notesSlide" Target="../notesSlides/notesSlide22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10" Type="http://schemas.openxmlformats.org/officeDocument/2006/relationships/tags" Target="../tags/tag146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9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4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2.doc"/><Relationship Id="rId3" Type="http://schemas.openxmlformats.org/officeDocument/2006/relationships/tags" Target="../tags/tag176.xml"/><Relationship Id="rId7" Type="http://schemas.openxmlformats.org/officeDocument/2006/relationships/oleObject" Target="../embeddings/oleObject2.bin"/><Relationship Id="rId2" Type="http://schemas.openxmlformats.org/officeDocument/2006/relationships/tags" Target="../tags/tag175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77.xml"/><Relationship Id="rId9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192.xml"/><Relationship Id="rId7" Type="http://schemas.openxmlformats.org/officeDocument/2006/relationships/oleObject" Target="../embeddings/Microsoft_Word_97_-_2003_Document3.doc"/><Relationship Id="rId2" Type="http://schemas.openxmlformats.org/officeDocument/2006/relationships/tags" Target="../tags/tag19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4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4" Type="http://schemas.openxmlformats.org/officeDocument/2006/relationships/notesSlide" Target="../notesSlides/notesSlide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4" Type="http://schemas.openxmlformats.org/officeDocument/2006/relationships/image" Target="../media/image3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slideLayout" Target="../slideLayouts/slideLayout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5" Type="http://schemas.openxmlformats.org/officeDocument/2006/relationships/tags" Target="../tags/tag228.xml"/><Relationship Id="rId10" Type="http://schemas.openxmlformats.org/officeDocument/2006/relationships/tags" Target="../tags/tag233.xml"/><Relationship Id="rId4" Type="http://schemas.openxmlformats.org/officeDocument/2006/relationships/tags" Target="../tags/tag227.xml"/><Relationship Id="rId9" Type="http://schemas.openxmlformats.org/officeDocument/2006/relationships/tags" Target="../tags/tag23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jpe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image" Target="../media/image35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image" Target="../media/image42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5" Type="http://schemas.openxmlformats.org/officeDocument/2006/relationships/image" Target="../media/image44.emf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9.xml"/><Relationship Id="rId1" Type="http://schemas.openxmlformats.org/officeDocument/2006/relationships/tags" Target="../tags/tag2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0.xml"/><Relationship Id="rId4" Type="http://schemas.openxmlformats.org/officeDocument/2006/relationships/image" Target="../media/image4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2.xml"/><Relationship Id="rId1" Type="http://schemas.openxmlformats.org/officeDocument/2006/relationships/tags" Target="../tags/tag26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4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9.xml"/><Relationship Id="rId1" Type="http://schemas.openxmlformats.org/officeDocument/2006/relationships/tags" Target="../tags/tag26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image" Target="../media/image5.jpe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6" name="Rectangle 6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12775" y="2608928"/>
            <a:ext cx="778986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b="0" dirty="0" smtClean="0">
                <a:ea typeface="+mj-ea"/>
                <a:cs typeface="+mj-cs"/>
              </a:rPr>
              <a:t>Current Concepts in Prehospital Trauma Care</a:t>
            </a:r>
          </a:p>
        </p:txBody>
      </p:sp>
      <p:sp>
        <p:nvSpPr>
          <p:cNvPr id="17415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8856" y="4444582"/>
            <a:ext cx="467132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 smtClean="0"/>
              <a:t>20</a:t>
            </a:r>
            <a:r>
              <a:rPr lang="en-GB" baseline="30000" dirty="0" smtClean="0"/>
              <a:t>th</a:t>
            </a:r>
            <a:r>
              <a:rPr lang="en-GB" dirty="0" smtClean="0"/>
              <a:t> November 2012</a:t>
            </a:r>
          </a:p>
          <a:p>
            <a:pPr algn="ctr"/>
            <a:r>
              <a:rPr lang="en-GB" dirty="0" smtClean="0"/>
              <a:t> Combined ED / Ortho</a:t>
            </a:r>
            <a:r>
              <a:rPr lang="en-GB" dirty="0"/>
              <a:t> </a:t>
            </a:r>
            <a:r>
              <a:rPr lang="en-GB" dirty="0" smtClean="0"/>
              <a:t>Teaching</a:t>
            </a:r>
            <a:endParaRPr lang="en-GB" sz="2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69"/>
    </mc:Choice>
    <mc:Fallback xmlns="">
      <p:transition spd="slow" advTm="359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IMG_5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0510" y="-747713"/>
            <a:ext cx="9436100" cy="796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752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62"/>
    </mc:Choice>
    <mc:Fallback xmlns="">
      <p:transition spd="slow" advTm="860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enmark 2001 15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027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GB" dirty="0"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8"/>
    </mc:Choice>
    <mc:Fallback xmlns="">
      <p:transition spd="slow" advTm="4402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421257"/>
            <a:ext cx="8229600" cy="1143000"/>
          </a:xfrm>
        </p:spPr>
        <p:txBody>
          <a:bodyPr/>
          <a:lstStyle/>
          <a:p>
            <a:r>
              <a:rPr lang="en-US" dirty="0" smtClean="0"/>
              <a:t>Golden 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2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8"/>
    </mc:Choice>
    <mc:Fallback xmlns="">
      <p:transition spd="slow" advTm="1569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algn="l"/>
            <a:r>
              <a:rPr lang="en-GB"/>
              <a:t>Prehospital Time:</a:t>
            </a:r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type="tbl" idx="1"/>
            <p:custDataLst>
              <p:tags r:id="rId4"/>
            </p:custDataLst>
          </p:nvPr>
        </p:nvGraphicFramePr>
        <p:xfrm>
          <a:off x="941211" y="2522538"/>
          <a:ext cx="7494411" cy="365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Document" r:id="rId7" imgW="7116480" imgH="3091320" progId="Word.Document.8">
                  <p:embed/>
                </p:oleObj>
              </mc:Choice>
              <mc:Fallback>
                <p:oleObj name="Document" r:id="rId7" imgW="7116480" imgH="30913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211" y="2522538"/>
                        <a:ext cx="7494411" cy="365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70598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28"/>
    </mc:Choice>
    <mc:Fallback xmlns="">
      <p:transition spd="slow" advTm="11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667080"/>
            <a:ext cx="7772400" cy="1470025"/>
          </a:xfrm>
        </p:spPr>
        <p:txBody>
          <a:bodyPr/>
          <a:lstStyle/>
          <a:p>
            <a:r>
              <a:rPr lang="en-US" dirty="0" smtClean="0"/>
              <a:t>Some specific issues….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7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5"/>
    </mc:Choice>
    <mc:Fallback xmlns="">
      <p:transition spd="slow" advTm="365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Bleeding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7"/>
    </mc:Choice>
    <mc:Fallback xmlns="">
      <p:transition spd="slow" advTm="690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331814"/>
            <a:ext cx="8229600" cy="1143000"/>
          </a:xfrm>
        </p:spPr>
        <p:txBody>
          <a:bodyPr/>
          <a:lstStyle/>
          <a:p>
            <a:r>
              <a:rPr lang="en-US" dirty="0" smtClean="0"/>
              <a:t>Relationship between patient movement , handling and bleeding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1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5"/>
    </mc:Choice>
    <mc:Fallback xmlns="">
      <p:transition spd="slow" advTm="592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ed v van me and Gareth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456" y="549275"/>
            <a:ext cx="3008468" cy="506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31834" y="1341439"/>
            <a:ext cx="3327400" cy="37856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 dirty="0"/>
              <a:t>Moving patient like this associated with a fall in 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3296399A-FBD2-DD44-B3AC-0E9CB074DE7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50"/>
    </mc:Choice>
    <mc:Fallback xmlns="">
      <p:transition spd="slow" advTm="5305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>
          <a:solidFill>
            <a:schemeClr val="folHlink"/>
          </a:solidFill>
        </p:spPr>
        <p:txBody>
          <a:bodyPr/>
          <a:lstStyle/>
          <a:p>
            <a:r>
              <a:rPr lang="en-GB" dirty="0"/>
              <a:t>ATLS “springing” of the pelvis </a:t>
            </a:r>
          </a:p>
        </p:txBody>
      </p:sp>
      <p:sp>
        <p:nvSpPr>
          <p:cNvPr id="26627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31156" y="5589588"/>
            <a:ext cx="4224867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en-GB" b="1" dirty="0">
                <a:solidFill>
                  <a:srgbClr val="FF0000"/>
                </a:solidFill>
              </a:rPr>
              <a:t>Produced falls in BP</a:t>
            </a:r>
          </a:p>
        </p:txBody>
      </p:sp>
      <p:pic>
        <p:nvPicPr>
          <p:cNvPr id="26628" name="Picture 4" descr="Pelvic clamp and US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9567" y="2133600"/>
            <a:ext cx="409645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84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89"/>
    </mc:Choice>
    <mc:Fallback xmlns="">
      <p:transition spd="slow" advTm="6108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729545" y="609600"/>
            <a:ext cx="7747000" cy="1143000"/>
          </a:xfrm>
        </p:spPr>
        <p:txBody>
          <a:bodyPr/>
          <a:lstStyle/>
          <a:p>
            <a:r>
              <a:rPr lang="en-GB" sz="4000" dirty="0"/>
              <a:t>In resus characteristic times when BP fell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980289" y="2852738"/>
            <a:ext cx="2688167" cy="792162"/>
          </a:xfrm>
        </p:spPr>
        <p:txBody>
          <a:bodyPr/>
          <a:lstStyle/>
          <a:p>
            <a:pPr>
              <a:buFont typeface="Wingdings" charset="2"/>
              <a:buNone/>
              <a:defRPr/>
            </a:pPr>
            <a:r>
              <a:rPr lang="en-GB" dirty="0">
                <a:ea typeface="+mn-ea"/>
                <a:cs typeface="+mn-cs"/>
              </a:rPr>
              <a:t>Log rolling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00412" y="2492376"/>
            <a:ext cx="1087966" cy="1223963"/>
            <a:chOff x="564" y="1752"/>
            <a:chExt cx="771" cy="771"/>
          </a:xfrm>
        </p:grpSpPr>
        <p:sp>
          <p:nvSpPr>
            <p:cNvPr id="24583" name="AutoShape 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5400000">
              <a:off x="813" y="2001"/>
              <a:ext cx="726" cy="318"/>
            </a:xfrm>
            <a:prstGeom prst="curvedUpArrow">
              <a:avLst>
                <a:gd name="adj1" fmla="val 45660"/>
                <a:gd name="adj2" fmla="val 91321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584" name="AutoShape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4776276">
              <a:off x="363" y="1953"/>
              <a:ext cx="765" cy="363"/>
            </a:xfrm>
            <a:prstGeom prst="curvedDownArrow">
              <a:avLst>
                <a:gd name="adj1" fmla="val 42149"/>
                <a:gd name="adj2" fmla="val 84298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650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87778" y="2276476"/>
            <a:ext cx="3212989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  <a:defRPr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packaging for scanner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10650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51279" y="3500438"/>
            <a:ext cx="2733891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  <a:defRPr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spinal examination</a:t>
            </a:r>
          </a:p>
          <a:p>
            <a:pPr>
              <a:defRPr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6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5"/>
    </mc:Choice>
    <mc:Fallback xmlns="">
      <p:transition spd="slow" advTm="2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  <p:bldP spid="106503" grpId="0"/>
      <p:bldP spid="1065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Aim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Background to who / what shapes prehospital care</a:t>
            </a:r>
          </a:p>
          <a:p>
            <a:r>
              <a:rPr lang="en-US" dirty="0" smtClean="0"/>
              <a:t>Spotlight few specific issues</a:t>
            </a:r>
          </a:p>
          <a:p>
            <a:r>
              <a:rPr lang="en-US" dirty="0" smtClean="0"/>
              <a:t>Contextualise with international comparisons</a:t>
            </a:r>
          </a:p>
          <a:p>
            <a:r>
              <a:rPr lang="en-US" dirty="0" smtClean="0"/>
              <a:t>History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501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49"/>
    </mc:Choice>
    <mc:Fallback xmlns="">
      <p:transition spd="slow" advTm="3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27011" y="4797425"/>
            <a:ext cx="7027585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“Not an issue just top them up with some gelo”!!?? </a:t>
            </a:r>
          </a:p>
        </p:txBody>
      </p:sp>
      <p:pic>
        <p:nvPicPr>
          <p:cNvPr id="28675" name="Picture 3" descr="Fluid pack from Thomas pac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9745" y="981075"/>
            <a:ext cx="4546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6267" y="1773239"/>
            <a:ext cx="1024467" cy="22256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4000" dirty="0">
                <a:solidFill>
                  <a:srgbClr val="FF0000"/>
                </a:solidFill>
                <a:latin typeface="Times New Roman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4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14"/>
    </mc:Choice>
    <mc:Fallback xmlns="">
      <p:transition spd="slow" advTm="4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/>
      <p:bldP spid="1105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/>
              <a:t>Moving patients was not good</a:t>
            </a:r>
          </a:p>
        </p:txBody>
      </p:sp>
      <p:pic>
        <p:nvPicPr>
          <p:cNvPr id="30723" name="Picture 3" descr="BLEND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4034" y="1989139"/>
            <a:ext cx="2240844" cy="33797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6AE597EC-FFA7-DF4F-96A9-15E8FEC794A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6"/>
    </mc:Choice>
    <mc:Fallback xmlns="">
      <p:transition spd="slow" advTm="798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ound0014a-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9367" y="1484313"/>
            <a:ext cx="4735689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3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6"/>
    </mc:Choice>
    <mc:Fallback xmlns="">
      <p:transition spd="slow" advTm="3946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elvis0007b-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3189" y="836613"/>
            <a:ext cx="672112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7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4"/>
    </mc:Choice>
    <mc:Fallback xmlns="">
      <p:transition spd="slow" advTm="776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pleen0001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067" y="-228600"/>
            <a:ext cx="8669867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4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2"/>
    </mc:Choice>
    <mc:Fallback xmlns="">
      <p:transition spd="slow" advTm="1263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ple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545" y="1412876"/>
            <a:ext cx="46736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9"/>
    </mc:Choice>
    <mc:Fallback xmlns="">
      <p:transition spd="slow" advTm="1149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12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2"/>
    </mc:Choice>
    <mc:Fallback xmlns="">
      <p:transition spd="slow" advTm="494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923867" cy="727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1"/>
    </mc:Choice>
    <mc:Fallback xmlns="">
      <p:transition spd="slow" advTm="992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Ped v van me and Gareth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7556" y="1268413"/>
            <a:ext cx="273473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3" descr="Ped v van me and Garet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4279" y="2060576"/>
            <a:ext cx="3841044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63511" y="1052513"/>
            <a:ext cx="17243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Case study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296399A-FBD2-DD44-B3AC-0E9CB074DE7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6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2"/>
    </mc:Choice>
    <mc:Fallback xmlns="">
      <p:transition spd="slow" advTm="2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elvis0007b-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217071">
            <a:off x="1116189" y="2708276"/>
            <a:ext cx="2449689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AutoShap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-5400000">
            <a:off x="3844044" y="3244321"/>
            <a:ext cx="1584325" cy="512234"/>
          </a:xfrm>
          <a:prstGeom prst="curvedUpArrow">
            <a:avLst>
              <a:gd name="adj1" fmla="val 61859"/>
              <a:gd name="adj2" fmla="val 123719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3124" name="Picture 4" descr="pelvis0007b-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3467" y="2636838"/>
            <a:ext cx="244827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5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92123" y="4724400"/>
            <a:ext cx="324740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150 degrees of motion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4"/>
    </mc:Choice>
    <mc:Fallback xmlns="">
      <p:transition spd="slow" advTm="17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nimBg="1"/>
      <p:bldP spid="1331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1946 NHS Act</a:t>
            </a:r>
          </a:p>
          <a:p>
            <a:pPr lvl="1"/>
            <a:r>
              <a:rPr lang="en-US" dirty="0" smtClean="0"/>
              <a:t>Local authorities were required to provide ambulances 'where necessary'.</a:t>
            </a:r>
          </a:p>
          <a:p>
            <a:r>
              <a:rPr lang="en-US" dirty="0" smtClean="0"/>
              <a:t>1966 Millar Report</a:t>
            </a:r>
          </a:p>
          <a:p>
            <a:pPr lvl="1"/>
            <a:r>
              <a:rPr lang="en-US" dirty="0" smtClean="0"/>
              <a:t>Treatment as well</a:t>
            </a:r>
          </a:p>
          <a:p>
            <a:r>
              <a:rPr lang="en-US" dirty="0" smtClean="0"/>
              <a:t>Hospitals go back a long way</a:t>
            </a:r>
          </a:p>
          <a:p>
            <a:pPr lvl="1"/>
            <a:r>
              <a:rPr lang="en-US" dirty="0" smtClean="0"/>
              <a:t>Eg Barts 1123</a:t>
            </a:r>
          </a:p>
          <a:p>
            <a:pPr lvl="1"/>
            <a:r>
              <a:rPr lang="en-US" dirty="0" smtClean="0"/>
              <a:t>Medical Act 1858</a:t>
            </a:r>
          </a:p>
          <a:p>
            <a:pPr lvl="2"/>
            <a:r>
              <a:rPr lang="en-US" dirty="0" smtClean="0"/>
              <a:t>List doctors, control medicines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65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84"/>
    </mc:Choice>
    <mc:Fallback xmlns="">
      <p:transition spd="slow" advTm="71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/>
              <a:t>Net effect</a:t>
            </a:r>
          </a:p>
        </p:txBody>
      </p:sp>
      <p:pic>
        <p:nvPicPr>
          <p:cNvPr id="51203" name="Picture 3" descr="pelvis0007b-t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87978" y="1916113"/>
            <a:ext cx="3712634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40456" y="2924175"/>
            <a:ext cx="4351867" cy="1152525"/>
            <a:chOff x="382" y="1842"/>
            <a:chExt cx="3085" cy="726"/>
          </a:xfrm>
        </p:grpSpPr>
        <p:sp>
          <p:nvSpPr>
            <p:cNvPr id="51215" name="Text Box 6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82" y="1842"/>
              <a:ext cx="1270" cy="6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000" dirty="0"/>
                <a:t>Movement at</a:t>
              </a:r>
            </a:p>
            <a:p>
              <a:pPr algn="ctr"/>
              <a:r>
                <a:rPr lang="en-GB" sz="2000" dirty="0"/>
                <a:t>Sacro iliac joint</a:t>
              </a:r>
            </a:p>
          </p:txBody>
        </p:sp>
        <p:sp>
          <p:nvSpPr>
            <p:cNvPr id="51216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607" y="2115"/>
              <a:ext cx="1860" cy="4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16590" y="2205038"/>
            <a:ext cx="4991100" cy="2444750"/>
            <a:chOff x="3059" y="1389"/>
            <a:chExt cx="3537" cy="1540"/>
          </a:xfrm>
        </p:grpSpPr>
        <p:sp>
          <p:nvSpPr>
            <p:cNvPr id="51210" name="Text Box 9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510" y="1570"/>
              <a:ext cx="2086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 dirty="0"/>
                <a:t>Dislodgement of clot</a:t>
              </a:r>
            </a:p>
            <a:p>
              <a:r>
                <a:rPr lang="en-GB" sz="2000" dirty="0"/>
                <a:t>Loss of tamponade</a:t>
              </a:r>
            </a:p>
          </p:txBody>
        </p:sp>
        <p:sp>
          <p:nvSpPr>
            <p:cNvPr id="51211" name="Oval 1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2577481">
              <a:off x="3376" y="1389"/>
              <a:ext cx="680" cy="1180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12" name="Oval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5400000">
              <a:off x="3133" y="2358"/>
              <a:ext cx="497" cy="646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13" name="Line 12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3739" y="1752"/>
              <a:ext cx="771" cy="18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14" name="Line 13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3376" y="1752"/>
              <a:ext cx="1134" cy="95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089865" y="3379878"/>
            <a:ext cx="3001480" cy="2016125"/>
            <a:chOff x="4147" y="2205"/>
            <a:chExt cx="2216" cy="1561"/>
          </a:xfrm>
        </p:grpSpPr>
        <p:sp>
          <p:nvSpPr>
            <p:cNvPr id="51208" name="Text Box 1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147" y="3475"/>
              <a:ext cx="2216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Fall in blood pressure</a:t>
              </a:r>
            </a:p>
          </p:txBody>
        </p:sp>
        <p:sp>
          <p:nvSpPr>
            <p:cNvPr id="51209" name="AutoShap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5400000">
              <a:off x="4669" y="2545"/>
              <a:ext cx="1134" cy="4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1 w 21600"/>
                <a:gd name="T13" fmla="*/ 5388 h 21600"/>
                <a:gd name="T14" fmla="*/ 18895 w 21600"/>
                <a:gd name="T15" fmla="*/ 1621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6AE597EC-FFA7-DF4F-96A9-15E8FEC794A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8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1"/>
    </mc:Choice>
    <mc:Fallback xmlns="">
      <p:transition spd="slow" advTm="1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elvis0007b-t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8667077">
            <a:off x="859367" y="1052513"/>
            <a:ext cx="106538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47333" y="2349503"/>
            <a:ext cx="4545189" cy="461963"/>
            <a:chOff x="1380" y="1480"/>
            <a:chExt cx="3221" cy="291"/>
          </a:xfrm>
        </p:grpSpPr>
        <p:sp>
          <p:nvSpPr>
            <p:cNvPr id="53278" name="Text Box 4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380" y="1480"/>
              <a:ext cx="576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150</a:t>
              </a:r>
              <a:r>
                <a:rPr lang="en-GB" baseline="60000" dirty="0"/>
                <a:t>o</a:t>
              </a:r>
            </a:p>
          </p:txBody>
        </p:sp>
        <p:sp>
          <p:nvSpPr>
            <p:cNvPr id="53279" name="Text Box 5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786" y="1480"/>
              <a:ext cx="454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90</a:t>
              </a:r>
              <a:r>
                <a:rPr lang="en-GB" baseline="60000" dirty="0"/>
                <a:t>o</a:t>
              </a:r>
            </a:p>
          </p:txBody>
        </p:sp>
        <p:sp>
          <p:nvSpPr>
            <p:cNvPr id="53280" name="Text Box 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47" y="1480"/>
              <a:ext cx="454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90</a:t>
              </a:r>
              <a:r>
                <a:rPr lang="en-GB" baseline="60000" dirty="0"/>
                <a:t>o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40656" y="1125538"/>
            <a:ext cx="1704622" cy="800100"/>
            <a:chOff x="1516" y="709"/>
            <a:chExt cx="1209" cy="504"/>
          </a:xfrm>
        </p:grpSpPr>
        <p:pic>
          <p:nvPicPr>
            <p:cNvPr id="53276" name="Picture 8" descr="pelvis0007b-t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970" y="709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77" name="AutoShape 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516" y="890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059767" y="908051"/>
            <a:ext cx="1415344" cy="1198563"/>
            <a:chOff x="2877" y="572"/>
            <a:chExt cx="1003" cy="755"/>
          </a:xfrm>
        </p:grpSpPr>
        <p:pic>
          <p:nvPicPr>
            <p:cNvPr id="53274" name="Picture 11" descr="pelvis0007b-t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 rot="5400000">
              <a:off x="3250" y="698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75" name="AutoShape 1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877" y="935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851879" y="1125538"/>
            <a:ext cx="1769533" cy="800100"/>
            <a:chOff x="4147" y="709"/>
            <a:chExt cx="1254" cy="504"/>
          </a:xfrm>
        </p:grpSpPr>
        <p:pic>
          <p:nvPicPr>
            <p:cNvPr id="53272" name="Picture 14" descr="pelvis0007b-t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646" y="709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73" name="AutoShape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147" y="935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059767" y="3500438"/>
            <a:ext cx="1543756" cy="1198562"/>
            <a:chOff x="1516" y="2205"/>
            <a:chExt cx="1094" cy="755"/>
          </a:xfrm>
        </p:grpSpPr>
        <p:pic>
          <p:nvPicPr>
            <p:cNvPr id="53270" name="Picture 17" descr="pelvis0007b-t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 rot="5400000">
              <a:off x="1980" y="2331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71" name="AutoShape 1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516" y="2568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5851879" y="3644900"/>
            <a:ext cx="1769533" cy="800100"/>
            <a:chOff x="2877" y="2296"/>
            <a:chExt cx="1254" cy="504"/>
          </a:xfrm>
        </p:grpSpPr>
        <p:pic>
          <p:nvPicPr>
            <p:cNvPr id="53268" name="Picture 20" descr="pelvis0007b-t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376" y="2296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9" name="AutoShape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877" y="2568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7238" name="Text Box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03345" y="2349500"/>
            <a:ext cx="1813167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Total = 330</a:t>
            </a:r>
            <a:r>
              <a:rPr lang="en-GB" baseline="60000" dirty="0"/>
              <a:t>o</a:t>
            </a:r>
          </a:p>
        </p:txBody>
      </p: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3996267" y="4868868"/>
            <a:ext cx="2562620" cy="461963"/>
            <a:chOff x="1471" y="3158"/>
            <a:chExt cx="1815" cy="291"/>
          </a:xfrm>
        </p:grpSpPr>
        <p:sp>
          <p:nvSpPr>
            <p:cNvPr id="53266" name="Text Box 24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471" y="3158"/>
              <a:ext cx="454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90</a:t>
              </a:r>
              <a:r>
                <a:rPr lang="en-GB" baseline="60000" dirty="0"/>
                <a:t>o</a:t>
              </a:r>
            </a:p>
          </p:txBody>
        </p:sp>
        <p:sp>
          <p:nvSpPr>
            <p:cNvPr id="53267" name="Text Box 2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832" y="3158"/>
              <a:ext cx="454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90</a:t>
              </a:r>
              <a:r>
                <a:rPr lang="en-GB" baseline="60000" dirty="0"/>
                <a:t>o</a:t>
              </a:r>
            </a:p>
          </p:txBody>
        </p:sp>
      </p:grpSp>
      <p:sp>
        <p:nvSpPr>
          <p:cNvPr id="137242" name="Text Box 2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026" y="5330831"/>
            <a:ext cx="3112252" cy="46166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Grand Total = 510</a:t>
            </a:r>
            <a:r>
              <a:rPr lang="en-GB" baseline="60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37243" name="Text Box 2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56022" y="2060576"/>
            <a:ext cx="1313881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dirty="0"/>
              <a:t>On Spinal Board</a:t>
            </a:r>
          </a:p>
        </p:txBody>
      </p:sp>
      <p:sp>
        <p:nvSpPr>
          <p:cNvPr id="137244" name="Text Box 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00211" y="2060575"/>
            <a:ext cx="44119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dirty="0"/>
              <a:t>RSI</a:t>
            </a:r>
          </a:p>
        </p:txBody>
      </p: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667456" y="3789364"/>
            <a:ext cx="3042355" cy="1139825"/>
            <a:chOff x="473" y="2387"/>
            <a:chExt cx="2156" cy="718"/>
          </a:xfrm>
        </p:grpSpPr>
        <p:pic>
          <p:nvPicPr>
            <p:cNvPr id="53263" name="Picture 30" descr="pelvis0007b-t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743" y="2387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4" name="Text Box 3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3" y="2478"/>
              <a:ext cx="1158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At hospital</a:t>
              </a:r>
            </a:p>
          </p:txBody>
        </p:sp>
        <p:sp>
          <p:nvSpPr>
            <p:cNvPr id="53265" name="Text Box 32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698" y="2931"/>
              <a:ext cx="931" cy="17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 dirty="0"/>
                <a:t>On Spinal Board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92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20"/>
    </mc:Choice>
    <mc:Fallback xmlns="">
      <p:transition spd="slow" advTm="4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38" grpId="0"/>
      <p:bldP spid="137242" grpId="0" animBg="1"/>
      <p:bldP spid="137243" grpId="0"/>
      <p:bldP spid="1372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Could things be better?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3"/>
    </mc:Choice>
    <mc:Fallback xmlns="">
      <p:transition spd="slow" advTm="648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ed knock down - me, Charles, Les, packag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3165123" y="4619625"/>
            <a:ext cx="2767188" cy="1428750"/>
            <a:chOff x="2243" y="2910"/>
            <a:chExt cx="1961" cy="900"/>
          </a:xfrm>
        </p:grpSpPr>
        <p:sp>
          <p:nvSpPr>
            <p:cNvPr id="55303" name="Freeform 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355" y="2910"/>
              <a:ext cx="1849" cy="900"/>
            </a:xfrm>
            <a:custGeom>
              <a:avLst/>
              <a:gdLst>
                <a:gd name="T0" fmla="*/ 0 w 1849"/>
                <a:gd name="T1" fmla="*/ 900 h 900"/>
                <a:gd name="T2" fmla="*/ 40 w 1849"/>
                <a:gd name="T3" fmla="*/ 849 h 900"/>
                <a:gd name="T4" fmla="*/ 161 w 1849"/>
                <a:gd name="T5" fmla="*/ 809 h 900"/>
                <a:gd name="T6" fmla="*/ 272 w 1849"/>
                <a:gd name="T7" fmla="*/ 728 h 900"/>
                <a:gd name="T8" fmla="*/ 293 w 1849"/>
                <a:gd name="T9" fmla="*/ 708 h 900"/>
                <a:gd name="T10" fmla="*/ 333 w 1849"/>
                <a:gd name="T11" fmla="*/ 698 h 900"/>
                <a:gd name="T12" fmla="*/ 626 w 1849"/>
                <a:gd name="T13" fmla="*/ 647 h 900"/>
                <a:gd name="T14" fmla="*/ 1222 w 1849"/>
                <a:gd name="T15" fmla="*/ 657 h 900"/>
                <a:gd name="T16" fmla="*/ 1323 w 1849"/>
                <a:gd name="T17" fmla="*/ 586 h 900"/>
                <a:gd name="T18" fmla="*/ 1536 w 1849"/>
                <a:gd name="T19" fmla="*/ 334 h 900"/>
                <a:gd name="T20" fmla="*/ 1616 w 1849"/>
                <a:gd name="T21" fmla="*/ 273 h 900"/>
                <a:gd name="T22" fmla="*/ 1687 w 1849"/>
                <a:gd name="T23" fmla="*/ 213 h 900"/>
                <a:gd name="T24" fmla="*/ 1728 w 1849"/>
                <a:gd name="T25" fmla="*/ 172 h 900"/>
                <a:gd name="T26" fmla="*/ 1738 w 1849"/>
                <a:gd name="T27" fmla="*/ 142 h 900"/>
                <a:gd name="T28" fmla="*/ 1768 w 1849"/>
                <a:gd name="T29" fmla="*/ 122 h 900"/>
                <a:gd name="T30" fmla="*/ 1808 w 1849"/>
                <a:gd name="T31" fmla="*/ 71 h 900"/>
                <a:gd name="T32" fmla="*/ 1818 w 1849"/>
                <a:gd name="T33" fmla="*/ 41 h 900"/>
                <a:gd name="T34" fmla="*/ 1839 w 1849"/>
                <a:gd name="T35" fmla="*/ 21 h 900"/>
                <a:gd name="T36" fmla="*/ 1849 w 1849"/>
                <a:gd name="T37" fmla="*/ 0 h 9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49"/>
                <a:gd name="T58" fmla="*/ 0 h 900"/>
                <a:gd name="T59" fmla="*/ 1849 w 1849"/>
                <a:gd name="T60" fmla="*/ 900 h 9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49" h="900">
                  <a:moveTo>
                    <a:pt x="0" y="900"/>
                  </a:moveTo>
                  <a:cubicBezTo>
                    <a:pt x="15" y="884"/>
                    <a:pt x="22" y="860"/>
                    <a:pt x="40" y="849"/>
                  </a:cubicBezTo>
                  <a:cubicBezTo>
                    <a:pt x="75" y="828"/>
                    <a:pt x="127" y="831"/>
                    <a:pt x="161" y="809"/>
                  </a:cubicBezTo>
                  <a:cubicBezTo>
                    <a:pt x="200" y="784"/>
                    <a:pt x="232" y="755"/>
                    <a:pt x="272" y="728"/>
                  </a:cubicBezTo>
                  <a:cubicBezTo>
                    <a:pt x="280" y="723"/>
                    <a:pt x="284" y="712"/>
                    <a:pt x="293" y="708"/>
                  </a:cubicBezTo>
                  <a:cubicBezTo>
                    <a:pt x="305" y="702"/>
                    <a:pt x="320" y="702"/>
                    <a:pt x="333" y="698"/>
                  </a:cubicBezTo>
                  <a:cubicBezTo>
                    <a:pt x="461" y="660"/>
                    <a:pt x="466" y="657"/>
                    <a:pt x="626" y="647"/>
                  </a:cubicBezTo>
                  <a:cubicBezTo>
                    <a:pt x="834" y="658"/>
                    <a:pt x="1010" y="664"/>
                    <a:pt x="1222" y="657"/>
                  </a:cubicBezTo>
                  <a:cubicBezTo>
                    <a:pt x="1310" y="628"/>
                    <a:pt x="1266" y="646"/>
                    <a:pt x="1323" y="586"/>
                  </a:cubicBezTo>
                  <a:cubicBezTo>
                    <a:pt x="1360" y="480"/>
                    <a:pt x="1424" y="370"/>
                    <a:pt x="1536" y="334"/>
                  </a:cubicBezTo>
                  <a:cubicBezTo>
                    <a:pt x="1564" y="315"/>
                    <a:pt x="1589" y="294"/>
                    <a:pt x="1616" y="273"/>
                  </a:cubicBezTo>
                  <a:cubicBezTo>
                    <a:pt x="1650" y="246"/>
                    <a:pt x="1642" y="228"/>
                    <a:pt x="1687" y="213"/>
                  </a:cubicBezTo>
                  <a:cubicBezTo>
                    <a:pt x="1701" y="199"/>
                    <a:pt x="1714" y="186"/>
                    <a:pt x="1728" y="172"/>
                  </a:cubicBezTo>
                  <a:cubicBezTo>
                    <a:pt x="1735" y="165"/>
                    <a:pt x="1731" y="150"/>
                    <a:pt x="1738" y="142"/>
                  </a:cubicBezTo>
                  <a:cubicBezTo>
                    <a:pt x="1746" y="133"/>
                    <a:pt x="1758" y="129"/>
                    <a:pt x="1768" y="122"/>
                  </a:cubicBezTo>
                  <a:cubicBezTo>
                    <a:pt x="1793" y="45"/>
                    <a:pt x="1757" y="135"/>
                    <a:pt x="1808" y="71"/>
                  </a:cubicBezTo>
                  <a:cubicBezTo>
                    <a:pt x="1815" y="63"/>
                    <a:pt x="1812" y="50"/>
                    <a:pt x="1818" y="41"/>
                  </a:cubicBezTo>
                  <a:cubicBezTo>
                    <a:pt x="1823" y="33"/>
                    <a:pt x="1833" y="29"/>
                    <a:pt x="1839" y="21"/>
                  </a:cubicBezTo>
                  <a:cubicBezTo>
                    <a:pt x="1844" y="15"/>
                    <a:pt x="1846" y="7"/>
                    <a:pt x="1849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304" name="Freeform 5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243" y="3153"/>
              <a:ext cx="1567" cy="414"/>
            </a:xfrm>
            <a:custGeom>
              <a:avLst/>
              <a:gdLst>
                <a:gd name="T0" fmla="*/ 0 w 1567"/>
                <a:gd name="T1" fmla="*/ 414 h 414"/>
                <a:gd name="T2" fmla="*/ 61 w 1567"/>
                <a:gd name="T3" fmla="*/ 394 h 414"/>
                <a:gd name="T4" fmla="*/ 142 w 1567"/>
                <a:gd name="T5" fmla="*/ 343 h 414"/>
                <a:gd name="T6" fmla="*/ 374 w 1567"/>
                <a:gd name="T7" fmla="*/ 283 h 414"/>
                <a:gd name="T8" fmla="*/ 516 w 1567"/>
                <a:gd name="T9" fmla="*/ 242 h 414"/>
                <a:gd name="T10" fmla="*/ 637 w 1567"/>
                <a:gd name="T11" fmla="*/ 172 h 414"/>
                <a:gd name="T12" fmla="*/ 688 w 1567"/>
                <a:gd name="T13" fmla="*/ 131 h 414"/>
                <a:gd name="T14" fmla="*/ 920 w 1567"/>
                <a:gd name="T15" fmla="*/ 111 h 414"/>
                <a:gd name="T16" fmla="*/ 1102 w 1567"/>
                <a:gd name="T17" fmla="*/ 50 h 414"/>
                <a:gd name="T18" fmla="*/ 1132 w 1567"/>
                <a:gd name="T19" fmla="*/ 30 h 414"/>
                <a:gd name="T20" fmla="*/ 1193 w 1567"/>
                <a:gd name="T21" fmla="*/ 10 h 414"/>
                <a:gd name="T22" fmla="*/ 1223 w 1567"/>
                <a:gd name="T23" fmla="*/ 0 h 414"/>
                <a:gd name="T24" fmla="*/ 1324 w 1567"/>
                <a:gd name="T25" fmla="*/ 20 h 414"/>
                <a:gd name="T26" fmla="*/ 1385 w 1567"/>
                <a:gd name="T27" fmla="*/ 50 h 414"/>
                <a:gd name="T28" fmla="*/ 1435 w 1567"/>
                <a:gd name="T29" fmla="*/ 81 h 414"/>
                <a:gd name="T30" fmla="*/ 1456 w 1567"/>
                <a:gd name="T31" fmla="*/ 101 h 414"/>
                <a:gd name="T32" fmla="*/ 1567 w 1567"/>
                <a:gd name="T33" fmla="*/ 131 h 4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67"/>
                <a:gd name="T52" fmla="*/ 0 h 414"/>
                <a:gd name="T53" fmla="*/ 1567 w 1567"/>
                <a:gd name="T54" fmla="*/ 414 h 4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67" h="414">
                  <a:moveTo>
                    <a:pt x="0" y="414"/>
                  </a:moveTo>
                  <a:cubicBezTo>
                    <a:pt x="20" y="407"/>
                    <a:pt x="43" y="406"/>
                    <a:pt x="61" y="394"/>
                  </a:cubicBezTo>
                  <a:cubicBezTo>
                    <a:pt x="90" y="374"/>
                    <a:pt x="109" y="355"/>
                    <a:pt x="142" y="343"/>
                  </a:cubicBezTo>
                  <a:cubicBezTo>
                    <a:pt x="189" y="273"/>
                    <a:pt x="301" y="288"/>
                    <a:pt x="374" y="283"/>
                  </a:cubicBezTo>
                  <a:cubicBezTo>
                    <a:pt x="423" y="273"/>
                    <a:pt x="469" y="257"/>
                    <a:pt x="516" y="242"/>
                  </a:cubicBezTo>
                  <a:cubicBezTo>
                    <a:pt x="555" y="216"/>
                    <a:pt x="603" y="207"/>
                    <a:pt x="637" y="172"/>
                  </a:cubicBezTo>
                  <a:cubicBezTo>
                    <a:pt x="650" y="158"/>
                    <a:pt x="669" y="135"/>
                    <a:pt x="688" y="131"/>
                  </a:cubicBezTo>
                  <a:cubicBezTo>
                    <a:pt x="710" y="126"/>
                    <a:pt x="914" y="111"/>
                    <a:pt x="920" y="111"/>
                  </a:cubicBezTo>
                  <a:cubicBezTo>
                    <a:pt x="963" y="97"/>
                    <a:pt x="1064" y="75"/>
                    <a:pt x="1102" y="50"/>
                  </a:cubicBezTo>
                  <a:cubicBezTo>
                    <a:pt x="1112" y="43"/>
                    <a:pt x="1121" y="35"/>
                    <a:pt x="1132" y="30"/>
                  </a:cubicBezTo>
                  <a:cubicBezTo>
                    <a:pt x="1152" y="21"/>
                    <a:pt x="1173" y="17"/>
                    <a:pt x="1193" y="10"/>
                  </a:cubicBezTo>
                  <a:cubicBezTo>
                    <a:pt x="1203" y="7"/>
                    <a:pt x="1223" y="0"/>
                    <a:pt x="1223" y="0"/>
                  </a:cubicBezTo>
                  <a:cubicBezTo>
                    <a:pt x="1249" y="4"/>
                    <a:pt x="1296" y="6"/>
                    <a:pt x="1324" y="20"/>
                  </a:cubicBezTo>
                  <a:cubicBezTo>
                    <a:pt x="1400" y="58"/>
                    <a:pt x="1309" y="26"/>
                    <a:pt x="1385" y="50"/>
                  </a:cubicBezTo>
                  <a:cubicBezTo>
                    <a:pt x="1432" y="99"/>
                    <a:pt x="1374" y="45"/>
                    <a:pt x="1435" y="81"/>
                  </a:cubicBezTo>
                  <a:cubicBezTo>
                    <a:pt x="1443" y="86"/>
                    <a:pt x="1448" y="95"/>
                    <a:pt x="1456" y="101"/>
                  </a:cubicBezTo>
                  <a:cubicBezTo>
                    <a:pt x="1494" y="131"/>
                    <a:pt x="1519" y="131"/>
                    <a:pt x="1567" y="131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9272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0289" y="6237288"/>
            <a:ext cx="7127523" cy="457200"/>
          </a:xfrm>
          <a:prstGeom prst="rect">
            <a:avLst/>
          </a:prstGeom>
          <a:solidFill>
            <a:srgbClr val="C0C0C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/>
              <a:t>Roll onto half a scoop blade when ready to RSI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62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4"/>
    </mc:Choice>
    <mc:Fallback xmlns="">
      <p:transition spd="slow" advTm="2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elvis0007b-t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8667077">
            <a:off x="859367" y="1052513"/>
            <a:ext cx="106538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47333" y="2349503"/>
            <a:ext cx="4545189" cy="461963"/>
            <a:chOff x="1380" y="1480"/>
            <a:chExt cx="3221" cy="291"/>
          </a:xfrm>
        </p:grpSpPr>
        <p:sp>
          <p:nvSpPr>
            <p:cNvPr id="57371" name="Text Box 4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380" y="1480"/>
              <a:ext cx="576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150</a:t>
              </a:r>
              <a:r>
                <a:rPr lang="en-GB" baseline="60000" dirty="0"/>
                <a:t>o</a:t>
              </a:r>
            </a:p>
          </p:txBody>
        </p:sp>
        <p:sp>
          <p:nvSpPr>
            <p:cNvPr id="57372" name="Text Box 5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786" y="1480"/>
              <a:ext cx="454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10</a:t>
              </a:r>
              <a:r>
                <a:rPr lang="en-GB" baseline="60000" dirty="0"/>
                <a:t>o</a:t>
              </a:r>
            </a:p>
          </p:txBody>
        </p:sp>
        <p:sp>
          <p:nvSpPr>
            <p:cNvPr id="57373" name="Text Box 6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147" y="1480"/>
              <a:ext cx="454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10</a:t>
              </a:r>
              <a:r>
                <a:rPr lang="en-GB" baseline="60000" dirty="0"/>
                <a:t>o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40656" y="1125538"/>
            <a:ext cx="1704622" cy="800100"/>
            <a:chOff x="1516" y="709"/>
            <a:chExt cx="1209" cy="504"/>
          </a:xfrm>
        </p:grpSpPr>
        <p:pic>
          <p:nvPicPr>
            <p:cNvPr id="57369" name="Picture 8" descr="pelvis0007b-t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970" y="709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70" name="AutoShape 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516" y="890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059768" y="1125538"/>
            <a:ext cx="1706033" cy="800100"/>
            <a:chOff x="2877" y="709"/>
            <a:chExt cx="1209" cy="504"/>
          </a:xfrm>
        </p:grpSpPr>
        <p:pic>
          <p:nvPicPr>
            <p:cNvPr id="57367" name="Picture 11" descr="pelvis0007b-t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 rot="-1006530">
              <a:off x="3331" y="709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8" name="AutoShape 1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877" y="935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980289" y="1125538"/>
            <a:ext cx="1833034" cy="800100"/>
            <a:chOff x="4238" y="709"/>
            <a:chExt cx="1299" cy="504"/>
          </a:xfrm>
        </p:grpSpPr>
        <p:pic>
          <p:nvPicPr>
            <p:cNvPr id="57365" name="Picture 14" descr="pelvis0007b-t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 rot="908649">
              <a:off x="4782" y="709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6" name="AutoShape 1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238" y="935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1328" name="Text Box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7456" y="5157788"/>
            <a:ext cx="1813167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Total = 170</a:t>
            </a:r>
            <a:r>
              <a:rPr lang="en-GB" baseline="60000" dirty="0"/>
              <a:t>o</a:t>
            </a:r>
          </a:p>
        </p:txBody>
      </p:sp>
      <p:sp>
        <p:nvSpPr>
          <p:cNvPr id="141329" name="Text Box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51500" y="5084763"/>
            <a:ext cx="46995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0</a:t>
            </a:r>
            <a:r>
              <a:rPr lang="en-GB" baseline="60000" dirty="0"/>
              <a:t>o</a:t>
            </a:r>
          </a:p>
        </p:txBody>
      </p:sp>
      <p:sp>
        <p:nvSpPr>
          <p:cNvPr id="141330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47934" y="4941888"/>
            <a:ext cx="1813167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Total = 170</a:t>
            </a:r>
            <a:r>
              <a:rPr lang="en-GB" baseline="60000" dirty="0"/>
              <a:t>o</a:t>
            </a:r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95867" y="3789364"/>
            <a:ext cx="1065389" cy="1284287"/>
            <a:chOff x="564" y="2387"/>
            <a:chExt cx="755" cy="809"/>
          </a:xfrm>
        </p:grpSpPr>
        <p:pic>
          <p:nvPicPr>
            <p:cNvPr id="57363" name="Picture 20" descr="pelvis0007b-t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564" y="2387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4" name="Text Box 2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55" y="3022"/>
              <a:ext cx="598" cy="17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 dirty="0"/>
                <a:t>On scoop</a:t>
              </a:r>
            </a:p>
          </p:txBody>
        </p:sp>
      </p:grpSp>
      <p:sp>
        <p:nvSpPr>
          <p:cNvPr id="141334" name="Text Box 2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24479" y="3933826"/>
            <a:ext cx="1634632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At hospital</a:t>
            </a: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3929945" y="3860800"/>
            <a:ext cx="1835855" cy="1798638"/>
            <a:chOff x="2786" y="2432"/>
            <a:chExt cx="1300" cy="1133"/>
          </a:xfrm>
        </p:grpSpPr>
        <p:pic>
          <p:nvPicPr>
            <p:cNvPr id="57360" name="Picture 24" descr="pelvis0007b-t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3331" y="2432"/>
              <a:ext cx="75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1" name="Text Box 2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786" y="3158"/>
              <a:ext cx="906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 dirty="0"/>
                <a:t>Counter traction</a:t>
              </a:r>
            </a:p>
            <a:p>
              <a:r>
                <a:rPr lang="en-GB" sz="1200" dirty="0"/>
                <a:t>Left blade out</a:t>
              </a:r>
            </a:p>
            <a:p>
              <a:r>
                <a:rPr lang="en-GB" sz="1200" dirty="0"/>
                <a:t>Right blade out </a:t>
              </a:r>
            </a:p>
          </p:txBody>
        </p:sp>
        <p:sp>
          <p:nvSpPr>
            <p:cNvPr id="57362" name="AutoShape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648" y="3294"/>
              <a:ext cx="272" cy="91"/>
            </a:xfrm>
            <a:prstGeom prst="rightArrow">
              <a:avLst>
                <a:gd name="adj1" fmla="val 50000"/>
                <a:gd name="adj2" fmla="val 7472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1339" name="Text Box 2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81867" y="2009775"/>
            <a:ext cx="44119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dirty="0"/>
              <a:t>RSI</a:t>
            </a:r>
          </a:p>
        </p:txBody>
      </p:sp>
      <p:sp>
        <p:nvSpPr>
          <p:cNvPr id="141340" name="Text Box 2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684434" y="2133601"/>
            <a:ext cx="1125729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dirty="0"/>
              <a:t>Right blade in</a:t>
            </a:r>
          </a:p>
        </p:txBody>
      </p:sp>
      <p:sp>
        <p:nvSpPr>
          <p:cNvPr id="141341" name="Text Box 2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63911" y="2133601"/>
            <a:ext cx="1023162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dirty="0"/>
              <a:t>Left blade in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3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1"/>
    </mc:Choice>
    <mc:Fallback xmlns="">
      <p:transition spd="slow" advTm="5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8" grpId="0"/>
      <p:bldP spid="141329" grpId="0"/>
      <p:bldP spid="141330" grpId="0"/>
      <p:bldP spid="141334" grpId="0"/>
      <p:bldP spid="141339" grpId="0"/>
      <p:bldP spid="141340" grpId="0"/>
      <p:bldP spid="141341" grpId="0"/>
      <p:bldP spid="14134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00011" y="2133600"/>
            <a:ext cx="285351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Board and early roll</a:t>
            </a:r>
          </a:p>
        </p:txBody>
      </p:sp>
      <p:sp>
        <p:nvSpPr>
          <p:cNvPr id="59395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76145" y="2133600"/>
            <a:ext cx="1895922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510 degrees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35101" y="4076700"/>
            <a:ext cx="3315932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Scoop and delayed roll</a:t>
            </a:r>
          </a:p>
        </p:txBody>
      </p:sp>
      <p:sp>
        <p:nvSpPr>
          <p:cNvPr id="59397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76145" y="4076700"/>
            <a:ext cx="1895922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170 degrees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43790" y="2924176"/>
            <a:ext cx="2304344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/>
              <a:t>70% reduction in movement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E4086E07-36DE-1B4D-9D0F-A4BC2631542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8"/>
    </mc:Choice>
    <mc:Fallback xmlns="">
      <p:transition spd="slow" advTm="21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/>
      <p:bldP spid="14336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Handling: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Should be based on patient need</a:t>
            </a:r>
          </a:p>
          <a:p>
            <a:r>
              <a:rPr lang="en-US" dirty="0" smtClean="0"/>
              <a:t>Recognises the whole of the patient pathway</a:t>
            </a:r>
          </a:p>
          <a:p>
            <a:r>
              <a:rPr lang="en-US" dirty="0" smtClean="0"/>
              <a:t>Not what suits individual practitioners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6AE597EC-FFA7-DF4F-96A9-15E8FEC794A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4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7"/>
    </mc:Choice>
    <mc:Fallback xmlns="">
      <p:transition spd="slow" advTm="1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Handling Strategy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Promote clots</a:t>
            </a:r>
          </a:p>
          <a:p>
            <a:r>
              <a:rPr lang="en-US" dirty="0" smtClean="0"/>
              <a:t>Promote clot stability</a:t>
            </a:r>
          </a:p>
          <a:p>
            <a:r>
              <a:rPr lang="en-US" dirty="0" smtClean="0"/>
              <a:t>Recognise the first clots probably the best</a:t>
            </a:r>
          </a:p>
          <a:p>
            <a:r>
              <a:rPr lang="en-US" dirty="0" smtClean="0"/>
              <a:t>Is part of haemorrhage control policy</a:t>
            </a:r>
          </a:p>
          <a:p>
            <a:r>
              <a:rPr lang="en-US" dirty="0" smtClean="0"/>
              <a:t>Is part of IV fluids policy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6AE597EC-FFA7-DF4F-96A9-15E8FEC794A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3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1"/>
    </mc:Choice>
    <mc:Fallback xmlns="">
      <p:transition spd="slow" advTm="1987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Pre-hospital Blood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“Permissive approach”</a:t>
            </a:r>
          </a:p>
          <a:p>
            <a:pPr lvl="1"/>
            <a:r>
              <a:rPr lang="en-US" dirty="0" smtClean="0"/>
              <a:t>Large number animal studies</a:t>
            </a:r>
          </a:p>
          <a:p>
            <a:pPr lvl="1"/>
            <a:r>
              <a:rPr lang="en-US" dirty="0" smtClean="0"/>
              <a:t>Limited number human studies</a:t>
            </a:r>
          </a:p>
          <a:p>
            <a:r>
              <a:rPr lang="en-US" dirty="0" smtClean="0"/>
              <a:t>Aim for systolic BP of 80mmHg</a:t>
            </a:r>
          </a:p>
          <a:p>
            <a:pPr lvl="1"/>
            <a:r>
              <a:rPr lang="en-US" dirty="0" smtClean="0"/>
              <a:t> (100mgHg with neuronal injury)</a:t>
            </a:r>
          </a:p>
          <a:p>
            <a:r>
              <a:rPr lang="en-US" dirty="0" smtClean="0"/>
              <a:t>250ml boluses crystalloid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oving toward blood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5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37"/>
    </mc:Choice>
    <mc:Fallback xmlns="">
      <p:transition spd="slow" advTm="8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0934" y="1295400"/>
            <a:ext cx="8195733" cy="533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ctr">
              <a:spcBef>
                <a:spcPts val="500"/>
              </a:spcBef>
              <a:spcAft>
                <a:spcPts val="500"/>
              </a:spcAft>
            </a:pPr>
            <a:r>
              <a:rPr lang="en-GB" sz="2600" b="1">
                <a:solidFill>
                  <a:schemeClr val="tx2"/>
                </a:solidFill>
                <a:latin typeface="Times New Roman" charset="0"/>
              </a:rPr>
              <a:t>Effect of blood pressure on hemorrhage volume and survival</a:t>
            </a:r>
          </a:p>
          <a:p>
            <a:pPr lvl="1" algn="ctr">
              <a:spcBef>
                <a:spcPts val="500"/>
              </a:spcBef>
              <a:spcAft>
                <a:spcPts val="500"/>
              </a:spcAft>
            </a:pPr>
            <a:r>
              <a:rPr lang="en-GB" sz="2600" b="1">
                <a:solidFill>
                  <a:schemeClr val="tx2"/>
                </a:solidFill>
                <a:latin typeface="Times New Roman" charset="0"/>
              </a:rPr>
              <a:t>in a near-fatal hemorrhage model incorporating a vascular injury.</a:t>
            </a:r>
            <a:br>
              <a:rPr lang="en-GB" sz="2600" b="1">
                <a:solidFill>
                  <a:schemeClr val="tx2"/>
                </a:solidFill>
                <a:latin typeface="Times New Roman" charset="0"/>
              </a:rPr>
            </a:br>
            <a:r>
              <a:rPr lang="en-GB" b="1">
                <a:solidFill>
                  <a:schemeClr val="tx2"/>
                </a:solidFill>
                <a:latin typeface="Times New Roman" charset="0"/>
              </a:rPr>
              <a:t/>
            </a:r>
            <a:br>
              <a:rPr lang="en-GB" b="1">
                <a:solidFill>
                  <a:schemeClr val="tx2"/>
                </a:solidFill>
                <a:latin typeface="Times New Roman" charset="0"/>
              </a:rPr>
            </a:br>
            <a:endParaRPr lang="en-GB" b="1">
              <a:solidFill>
                <a:schemeClr val="tx2"/>
              </a:solidFill>
              <a:latin typeface="Times New Roman" charset="0"/>
            </a:endParaRPr>
          </a:p>
          <a:p>
            <a:pPr lvl="1" algn="ctr">
              <a:spcBef>
                <a:spcPts val="500"/>
              </a:spcBef>
              <a:spcAft>
                <a:spcPts val="500"/>
              </a:spcAft>
            </a:pPr>
            <a:r>
              <a:rPr lang="en-GB" b="1">
                <a:latin typeface="Times New Roman" charset="0"/>
              </a:rPr>
              <a:t>Stern SA, Dronen SC, Birrer P, Wang X</a:t>
            </a:r>
            <a:r>
              <a:rPr lang="en-GB" b="1">
                <a:solidFill>
                  <a:schemeClr val="tx2"/>
                </a:solidFill>
                <a:latin typeface="Times New Roman" charset="0"/>
              </a:rPr>
              <a:t/>
            </a:r>
            <a:br>
              <a:rPr lang="en-GB" b="1">
                <a:solidFill>
                  <a:schemeClr val="tx2"/>
                </a:solidFill>
                <a:latin typeface="Times New Roman" charset="0"/>
              </a:rPr>
            </a:br>
            <a:r>
              <a:rPr lang="en-GB">
                <a:latin typeface="Times New Roman" charset="0"/>
              </a:rPr>
              <a:t/>
            </a:r>
            <a:br>
              <a:rPr lang="en-GB">
                <a:latin typeface="Times New Roman" charset="0"/>
              </a:rPr>
            </a:br>
            <a:r>
              <a:rPr lang="en-GB">
                <a:latin typeface="Times New Roman" charset="0"/>
              </a:rPr>
              <a:t>Department of Emergency Medicine, University of Cincinnati College of Medicine, Ohio.</a:t>
            </a:r>
            <a:br>
              <a:rPr lang="en-GB">
                <a:latin typeface="Times New Roman" charset="0"/>
              </a:rPr>
            </a:br>
            <a:r>
              <a:rPr lang="en-GB">
                <a:latin typeface="Times New Roman" charset="0"/>
              </a:rPr>
              <a:t/>
            </a:r>
            <a:br>
              <a:rPr lang="en-GB">
                <a:latin typeface="Times New Roman" charset="0"/>
              </a:rPr>
            </a:br>
            <a:endParaRPr lang="en-GB">
              <a:latin typeface="Times New Roman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0"/>
    </mc:Choice>
    <mc:Fallback xmlns="">
      <p:transition spd="slow" advTm="191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Ambulance Service Provision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713662" y="1814863"/>
            <a:ext cx="7430338" cy="2836146"/>
          </a:xfrm>
        </p:spPr>
        <p:txBody>
          <a:bodyPr/>
          <a:lstStyle/>
          <a:p>
            <a:r>
              <a:rPr lang="en-US" dirty="0" smtClean="0"/>
              <a:t>1946 - 1974</a:t>
            </a:r>
          </a:p>
          <a:p>
            <a:pPr lvl="1"/>
            <a:r>
              <a:rPr lang="en-US" dirty="0" smtClean="0"/>
              <a:t>County council / Home office</a:t>
            </a:r>
          </a:p>
          <a:p>
            <a:r>
              <a:rPr lang="en-US" dirty="0" smtClean="0"/>
              <a:t>After 1974</a:t>
            </a:r>
          </a:p>
          <a:p>
            <a:pPr lvl="1"/>
            <a:r>
              <a:rPr lang="en-US" dirty="0" smtClean="0"/>
              <a:t>Ambulance service within the NHS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3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2"/>
    </mc:Choice>
    <mc:Fallback xmlns="">
      <p:transition spd="slow" advTm="3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Stern et al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27 pigs fully instrumented</a:t>
            </a:r>
          </a:p>
          <a:p>
            <a:r>
              <a:rPr lang="en-US"/>
              <a:t>Aortotomy wire for uncontrolled haem</a:t>
            </a:r>
          </a:p>
          <a:p>
            <a:r>
              <a:rPr lang="en-US"/>
              <a:t>Volume resuscitated to 40,60 80 MAP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23"/>
    </mc:Choice>
    <mc:Fallback xmlns="">
      <p:transition spd="slow" advTm="51423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Results (n= 27)</a:t>
            </a:r>
          </a:p>
        </p:txBody>
      </p:sp>
      <p:graphicFrame>
        <p:nvGraphicFramePr>
          <p:cNvPr id="333827" name="Object 3"/>
          <p:cNvGraphicFramePr>
            <a:graphicFrameLocks noGrp="1" noChangeAspect="1"/>
          </p:cNvGraphicFramePr>
          <p:nvPr>
            <p:ph type="tbl" idx="1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74798429"/>
              </p:ext>
            </p:extLst>
          </p:nvPr>
        </p:nvGraphicFramePr>
        <p:xfrm>
          <a:off x="1037168" y="1752600"/>
          <a:ext cx="7040033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" name="Document" r:id="rId8" imgW="8050347" imgH="3433556" progId="Word.Document.8">
                  <p:embed/>
                </p:oleObj>
              </mc:Choice>
              <mc:Fallback>
                <p:oleObj name="Document" r:id="rId8" imgW="8050347" imgH="34335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7168" y="1752600"/>
                        <a:ext cx="7040033" cy="337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0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02"/>
    </mc:Choice>
    <mc:Fallback xmlns="">
      <p:transition spd="slow" advTm="51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3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3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43085" y="274638"/>
            <a:ext cx="8853359" cy="1143000"/>
          </a:xfrm>
        </p:spPr>
        <p:txBody>
          <a:bodyPr/>
          <a:lstStyle/>
          <a:p>
            <a:r>
              <a:rPr lang="en-US" dirty="0" smtClean="0"/>
              <a:t>Many studies with different definitions of hypotensive resus:</a:t>
            </a:r>
            <a:endParaRPr lang="en-US" dirty="0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18170" y="1751435"/>
            <a:ext cx="7537652" cy="3203677"/>
          </a:xfrm>
        </p:spPr>
        <p:txBody>
          <a:bodyPr/>
          <a:lstStyle/>
          <a:p>
            <a:r>
              <a:rPr lang="en-US" dirty="0"/>
              <a:t>To 50% of normal MAP</a:t>
            </a:r>
          </a:p>
          <a:p>
            <a:r>
              <a:rPr lang="en-US" dirty="0"/>
              <a:t>Delay in timing of normal volume resus</a:t>
            </a:r>
          </a:p>
          <a:p>
            <a:r>
              <a:rPr lang="en-US" dirty="0"/>
              <a:t>Delay and volume difference 1-3ml/kg</a:t>
            </a:r>
          </a:p>
          <a:p>
            <a:r>
              <a:rPr lang="en-US" dirty="0"/>
              <a:t>CI to 60 cf 100% baseline</a:t>
            </a:r>
          </a:p>
          <a:p>
            <a:r>
              <a:rPr lang="en-US" dirty="0"/>
              <a:t>No fluid cf 30-60ml/kg</a:t>
            </a:r>
          </a:p>
          <a:p>
            <a:r>
              <a:rPr lang="en-US" dirty="0"/>
              <a:t>Not necessarily trying for normal indices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3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0"/>
    </mc:Choice>
    <mc:Fallback xmlns="">
      <p:transition spd="slow" advTm="2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12800" y="430715"/>
            <a:ext cx="7653867" cy="1524000"/>
          </a:xfrm>
        </p:spPr>
        <p:txBody>
          <a:bodyPr/>
          <a:lstStyle/>
          <a:p>
            <a:r>
              <a:rPr lang="en-US" sz="4000" dirty="0"/>
              <a:t>Features of Normal (High) Volume Resuscitation in Animal Work</a:t>
            </a:r>
            <a:r>
              <a:rPr lang="en-US" dirty="0"/>
              <a:t>  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5334" y="2318051"/>
            <a:ext cx="7281333" cy="2819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</a:pPr>
            <a:r>
              <a:rPr lang="en-US" dirty="0"/>
              <a:t>Higher blood loss</a:t>
            </a:r>
          </a:p>
          <a:p>
            <a:pPr>
              <a:lnSpc>
                <a:spcPct val="130000"/>
              </a:lnSpc>
            </a:pPr>
            <a:r>
              <a:rPr lang="en-US" dirty="0"/>
              <a:t>Higher mortality</a:t>
            </a:r>
          </a:p>
          <a:p>
            <a:pPr>
              <a:lnSpc>
                <a:spcPct val="130000"/>
              </a:lnSpc>
            </a:pPr>
            <a:r>
              <a:rPr lang="en-US" dirty="0"/>
              <a:t>Increases BP and CO but not perfusion</a:t>
            </a:r>
          </a:p>
          <a:p>
            <a:pPr>
              <a:lnSpc>
                <a:spcPct val="130000"/>
              </a:lnSpc>
            </a:pPr>
            <a:r>
              <a:rPr lang="en-US" dirty="0"/>
              <a:t>True for arterial, venous and parenchymal uncontrolled haemorrhage</a:t>
            </a:r>
            <a:r>
              <a:rPr lang="en-US" dirty="0" smtClean="0"/>
              <a:t>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42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7"/>
    </mc:Choice>
    <mc:Fallback xmlns="">
      <p:transition spd="slow" advTm="6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Compelling Feature of Literature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20800" y="1753991"/>
            <a:ext cx="7156962" cy="1981200"/>
          </a:xfrm>
        </p:spPr>
        <p:txBody>
          <a:bodyPr/>
          <a:lstStyle/>
          <a:p>
            <a:r>
              <a:rPr lang="en-GB" dirty="0"/>
              <a:t>Heterogeneous animal population</a:t>
            </a:r>
          </a:p>
          <a:p>
            <a:r>
              <a:rPr lang="en-GB" dirty="0"/>
              <a:t>Heterogeneous methodology</a:t>
            </a:r>
          </a:p>
          <a:p>
            <a:r>
              <a:rPr lang="en-GB" dirty="0"/>
              <a:t>Heterogeneous definition</a:t>
            </a:r>
          </a:p>
        </p:txBody>
      </p:sp>
      <p:sp>
        <p:nvSpPr>
          <p:cNvPr id="33690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0800" y="3972142"/>
            <a:ext cx="58580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 b="1" dirty="0"/>
              <a:t>Produce similar results</a:t>
            </a:r>
          </a:p>
        </p:txBody>
      </p:sp>
    </p:spTree>
    <p:extLst>
      <p:ext uri="{BB962C8B-B14F-4D97-AF65-F5344CB8AC3E}">
        <p14:creationId xmlns:p14="http://schemas.microsoft.com/office/powerpoint/2010/main" val="9626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58"/>
    </mc:Choice>
    <mc:Fallback xmlns="">
      <p:transition spd="slow" advTm="18858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Possible Theories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Raising the blood pressure antagonises clot formation or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pops the clots</a:t>
            </a:r>
            <a:r>
              <a:rPr lang="ja-JP" altLang="en-US">
                <a:latin typeface="Arial"/>
              </a:rPr>
              <a:t>”</a:t>
            </a:r>
            <a:endParaRPr lang="en-US"/>
          </a:p>
          <a:p>
            <a:r>
              <a:rPr lang="en-US"/>
              <a:t>HVR promotes hypothermia which effects coagulation</a:t>
            </a:r>
          </a:p>
          <a:p>
            <a:r>
              <a:rPr lang="en-US"/>
              <a:t>Dilutes clotting factors</a:t>
            </a:r>
          </a:p>
          <a:p>
            <a:r>
              <a:rPr lang="en-US"/>
              <a:t>Increased cytokine release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5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1"/>
    </mc:Choice>
    <mc:Fallback xmlns="">
      <p:transition spd="slow" advTm="16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23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16001" y="476481"/>
            <a:ext cx="7193844" cy="587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Times New Roman" charset="0"/>
              </a:rPr>
              <a:t>Immediate versus delayed fluid resuscitation for hypotensive patients with penetrating torso injuries.</a:t>
            </a:r>
            <a:r>
              <a:rPr lang="en-US" sz="2800" dirty="0">
                <a:solidFill>
                  <a:schemeClr val="accent2"/>
                </a:solidFill>
                <a:latin typeface="Times New Roman" charset="0"/>
              </a:rPr>
              <a:t/>
            </a:r>
            <a:br>
              <a:rPr lang="en-US" sz="2800" dirty="0">
                <a:solidFill>
                  <a:schemeClr val="accent2"/>
                </a:solidFill>
                <a:latin typeface="Times New Roman" charset="0"/>
              </a:rPr>
            </a:br>
            <a:endParaRPr lang="en-US" sz="2800" dirty="0">
              <a:solidFill>
                <a:schemeClr val="accent2"/>
              </a:solidFill>
              <a:latin typeface="Times New Roman" charset="0"/>
            </a:endParaRPr>
          </a:p>
          <a:p>
            <a:pPr algn="ctr"/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r>
              <a:rPr lang="en-US" b="1" dirty="0" err="1">
                <a:latin typeface="Times New Roman" charset="0"/>
              </a:rPr>
              <a:t>Bickell</a:t>
            </a:r>
            <a:r>
              <a:rPr lang="en-US" b="1" dirty="0">
                <a:latin typeface="Times New Roman" charset="0"/>
              </a:rPr>
              <a:t> WH, Wall MJ </a:t>
            </a:r>
            <a:r>
              <a:rPr lang="en-US" b="1" dirty="0" err="1">
                <a:latin typeface="Times New Roman" charset="0"/>
              </a:rPr>
              <a:t>Jr</a:t>
            </a:r>
            <a:r>
              <a:rPr lang="en-US" b="1" dirty="0">
                <a:latin typeface="Times New Roman" charset="0"/>
              </a:rPr>
              <a:t>, </a:t>
            </a:r>
            <a:r>
              <a:rPr lang="en-US" b="1" dirty="0" err="1">
                <a:latin typeface="Times New Roman" charset="0"/>
              </a:rPr>
              <a:t>Pepe</a:t>
            </a:r>
            <a:r>
              <a:rPr lang="en-US" b="1" dirty="0">
                <a:latin typeface="Times New Roman" charset="0"/>
              </a:rPr>
              <a:t> PE, Martin RR, Ginger VF, Allen MK, Mattox KL</a:t>
            </a:r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pPr algn="ctr"/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Department of Emergency Services, Saint Francis Hospital, Tulsa, Okla.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r>
              <a:rPr lang="en-US" i="1" dirty="0">
                <a:latin typeface="Times New Roman" charset="0"/>
              </a:rPr>
              <a:t>N </a:t>
            </a:r>
            <a:r>
              <a:rPr lang="en-US" i="1" dirty="0" err="1">
                <a:latin typeface="Times New Roman" charset="0"/>
              </a:rPr>
              <a:t>Engl</a:t>
            </a:r>
            <a:r>
              <a:rPr lang="en-US" i="1" dirty="0">
                <a:latin typeface="Times New Roman" charset="0"/>
              </a:rPr>
              <a:t> J Med</a:t>
            </a:r>
            <a:r>
              <a:rPr lang="en-US" dirty="0">
                <a:latin typeface="Times New Roman" charset="0"/>
              </a:rPr>
              <a:t> 1994 Oct 27;331(17):1105-9.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5"/>
    </mc:Choice>
    <mc:Fallback xmlns="">
      <p:transition spd="slow" advTm="24175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Bickell: Results (n=598)</a:t>
            </a:r>
          </a:p>
        </p:txBody>
      </p:sp>
      <p:graphicFrame>
        <p:nvGraphicFramePr>
          <p:cNvPr id="340995" name="Object 3"/>
          <p:cNvGraphicFramePr>
            <a:graphicFrameLocks noGrp="1" noChangeAspect="1"/>
          </p:cNvGraphicFramePr>
          <p:nvPr>
            <p:ph type="tbl" idx="1"/>
            <p:custDataLst>
              <p:tags r:id="rId3"/>
            </p:custDataLst>
          </p:nvPr>
        </p:nvGraphicFramePr>
        <p:xfrm>
          <a:off x="1128889" y="2024064"/>
          <a:ext cx="6660444" cy="386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1" name="Document" r:id="rId7" imgW="7944482" imgH="4113850" progId="Word.Document.8">
                  <p:embed/>
                </p:oleObj>
              </mc:Choice>
              <mc:Fallback>
                <p:oleObj name="Document" r:id="rId7" imgW="7944482" imgH="411385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889" y="2024064"/>
                        <a:ext cx="6660444" cy="3868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08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7"/>
    </mc:Choice>
    <mc:Fallback xmlns="">
      <p:transition spd="slow" advTm="5037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1867" y="914400"/>
            <a:ext cx="8060267" cy="569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ctr">
              <a:spcBef>
                <a:spcPts val="500"/>
              </a:spcBef>
              <a:spcAft>
                <a:spcPts val="500"/>
              </a:spcAft>
            </a:pPr>
            <a:r>
              <a:rPr lang="en-GB" sz="2800" b="1">
                <a:solidFill>
                  <a:schemeClr val="accent2"/>
                </a:solidFill>
                <a:latin typeface="Times New Roman" charset="0"/>
              </a:rPr>
              <a:t>Delayed fluid resuscitation of head injury and uncontrolled hemorrhagic shock.</a:t>
            </a:r>
            <a:r>
              <a:rPr lang="en-GB" sz="2800">
                <a:solidFill>
                  <a:schemeClr val="accent2"/>
                </a:solidFill>
                <a:latin typeface="Times New Roman" charset="0"/>
              </a:rPr>
              <a:t/>
            </a:r>
            <a:br>
              <a:rPr lang="en-GB" sz="2800">
                <a:solidFill>
                  <a:schemeClr val="accent2"/>
                </a:solidFill>
                <a:latin typeface="Times New Roman" charset="0"/>
              </a:rPr>
            </a:br>
            <a:r>
              <a:rPr lang="en-GB" sz="2800">
                <a:solidFill>
                  <a:schemeClr val="accent2"/>
                </a:solidFill>
                <a:latin typeface="Times New Roman" charset="0"/>
              </a:rPr>
              <a:t/>
            </a:r>
            <a:br>
              <a:rPr lang="en-GB" sz="2800">
                <a:solidFill>
                  <a:schemeClr val="accent2"/>
                </a:solidFill>
                <a:latin typeface="Times New Roman" charset="0"/>
              </a:rPr>
            </a:br>
            <a:r>
              <a:rPr lang="en-GB" sz="2800">
                <a:solidFill>
                  <a:schemeClr val="accent2"/>
                </a:solidFill>
                <a:latin typeface="Times New Roman" charset="0"/>
              </a:rPr>
              <a:t>Bourguignon PR, Shackford SR, Shiffer C, Nichols P, Nees AV</a:t>
            </a:r>
            <a:r>
              <a:rPr lang="en-GB">
                <a:latin typeface="Times New Roman" charset="0"/>
              </a:rPr>
              <a:t/>
            </a:r>
            <a:br>
              <a:rPr lang="en-GB">
                <a:latin typeface="Times New Roman" charset="0"/>
              </a:rPr>
            </a:br>
            <a:r>
              <a:rPr lang="en-GB">
                <a:latin typeface="Times New Roman" charset="0"/>
              </a:rPr>
              <a:t/>
            </a:r>
            <a:br>
              <a:rPr lang="en-GB">
                <a:latin typeface="Times New Roman" charset="0"/>
              </a:rPr>
            </a:br>
            <a:r>
              <a:rPr lang="en-GB">
                <a:latin typeface="Times New Roman" charset="0"/>
              </a:rPr>
              <a:t>Department of Surgery, University of Vermont College of Medicine, Burlington 05401, USA.</a:t>
            </a:r>
            <a:br>
              <a:rPr lang="en-GB">
                <a:latin typeface="Times New Roman" charset="0"/>
              </a:rPr>
            </a:br>
            <a:endParaRPr lang="en-GB">
              <a:latin typeface="Times New Roman" charset="0"/>
            </a:endParaRPr>
          </a:p>
          <a:p>
            <a:pPr lvl="1" algn="ctr">
              <a:spcBef>
                <a:spcPts val="500"/>
              </a:spcBef>
              <a:spcAft>
                <a:spcPts val="500"/>
              </a:spcAft>
            </a:pPr>
            <a:r>
              <a:rPr lang="en-GB">
                <a:latin typeface="Times New Roman" charset="0"/>
              </a:rPr>
              <a:t>“Cerebral pressure autoregulation is sufficiently intact following head injury to maintain regional cerebral oxygen delivery without fluid resuscitation”</a:t>
            </a:r>
            <a:br>
              <a:rPr lang="en-GB">
                <a:latin typeface="Times New Roman" charset="0"/>
              </a:rPr>
            </a:br>
            <a:r>
              <a:rPr lang="en-GB">
                <a:latin typeface="Times New Roman" charset="0"/>
              </a:rPr>
              <a:t/>
            </a:r>
            <a:br>
              <a:rPr lang="en-GB">
                <a:latin typeface="Times New Roman" charset="0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4"/>
    </mc:Choice>
    <mc:Fallback xmlns="">
      <p:transition spd="slow" advTm="9134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NICE Guidance - Prehospital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Adults and children</a:t>
            </a:r>
          </a:p>
          <a:p>
            <a:r>
              <a:rPr lang="en-GB"/>
              <a:t>Includes poly trauma (ie some heads)</a:t>
            </a:r>
          </a:p>
          <a:p>
            <a:r>
              <a:rPr lang="en-GB"/>
              <a:t>Fluids with loss of radial pulse blunt</a:t>
            </a:r>
          </a:p>
          <a:p>
            <a:r>
              <a:rPr lang="en-GB"/>
              <a:t>Fluids with loss of central penetrating</a:t>
            </a:r>
          </a:p>
          <a:p>
            <a:r>
              <a:rPr lang="en-GB"/>
              <a:t>Fluid = 250ml crystalloid bolus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4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4"/>
    </mc:Choice>
    <mc:Fallback xmlns="">
      <p:transition spd="slow" advTm="1537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Take home message……..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2797" y="2333628"/>
            <a:ext cx="7854003" cy="2621484"/>
          </a:xfrm>
        </p:spPr>
        <p:txBody>
          <a:bodyPr/>
          <a:lstStyle/>
          <a:p>
            <a:r>
              <a:rPr lang="en-US" dirty="0" smtClean="0"/>
              <a:t>Heritage, understanding and capability of PHC………. lags behind in-hospital practice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Important consequences for the patient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6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46"/>
    </mc:Choice>
    <mc:Fallback xmlns="">
      <p:transition spd="slow" advTm="2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 smtClean="0"/>
              <a:t>cABC</a:t>
            </a:r>
            <a:r>
              <a:rPr lang="en-US" dirty="0" smtClean="0"/>
              <a:t> or ABC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Military concept</a:t>
            </a:r>
          </a:p>
          <a:p>
            <a:pPr lvl="1"/>
            <a:r>
              <a:rPr lang="en-US" dirty="0" smtClean="0"/>
              <a:t>Assessment &amp; treatment priorities at the point of wounding</a:t>
            </a:r>
          </a:p>
          <a:p>
            <a:r>
              <a:rPr lang="en-US" dirty="0" smtClean="0"/>
              <a:t>Applicability to civilian population unclear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8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4"/>
    </mc:Choice>
    <mc:Fallback xmlns="">
      <p:transition spd="slow" advTm="4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Tourniquets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Military experience</a:t>
            </a:r>
          </a:p>
          <a:p>
            <a:pPr lvl="1">
              <a:defRPr/>
            </a:pPr>
            <a:r>
              <a:rPr lang="en-US" dirty="0" smtClean="0"/>
              <a:t>Blast experience</a:t>
            </a:r>
          </a:p>
          <a:p>
            <a:pPr>
              <a:defRPr/>
            </a:pPr>
            <a:r>
              <a:rPr lang="en-US" dirty="0" smtClean="0"/>
              <a:t>? a real effect</a:t>
            </a:r>
          </a:p>
          <a:p>
            <a:pPr lvl="1">
              <a:defRPr/>
            </a:pPr>
            <a:r>
              <a:rPr lang="en-US" dirty="0" smtClean="0"/>
              <a:t>AIS for amputation</a:t>
            </a:r>
          </a:p>
          <a:p>
            <a:pPr lvl="1">
              <a:defRPr/>
            </a:pPr>
            <a:r>
              <a:rPr lang="en-US" dirty="0" smtClean="0"/>
              <a:t>Personal experience</a:t>
            </a:r>
          </a:p>
          <a:p>
            <a:pPr>
              <a:defRPr/>
            </a:pPr>
            <a:r>
              <a:rPr lang="en-US" dirty="0" smtClean="0"/>
              <a:t>Penetrating injury</a:t>
            </a:r>
          </a:p>
        </p:txBody>
      </p:sp>
      <p:pic>
        <p:nvPicPr>
          <p:cNvPr id="7987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7067" y="2438400"/>
            <a:ext cx="2994378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76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07"/>
    </mc:Choice>
    <mc:Fallback xmlns="">
      <p:transition spd="slow" advTm="87007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Prehospital Blood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46667" y="1466881"/>
            <a:ext cx="69088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Coagulopathy starts at scene</a:t>
            </a:r>
          </a:p>
          <a:p>
            <a:pPr>
              <a:defRPr/>
            </a:pPr>
            <a:r>
              <a:rPr lang="en-US" dirty="0" smtClean="0"/>
              <a:t>Aggressive coagulation management</a:t>
            </a:r>
          </a:p>
          <a:p>
            <a:pPr>
              <a:defRPr/>
            </a:pPr>
            <a:r>
              <a:rPr lang="en-US" dirty="0" smtClean="0"/>
              <a:t>Code Red</a:t>
            </a:r>
          </a:p>
          <a:p>
            <a:pPr lvl="1">
              <a:defRPr/>
            </a:pPr>
            <a:r>
              <a:rPr lang="en-US" dirty="0" smtClean="0"/>
              <a:t>Prehospital notification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4208" y="2712766"/>
            <a:ext cx="2215809" cy="249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2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46"/>
    </mc:Choice>
    <mc:Fallback xmlns="">
      <p:transition spd="slow" advTm="63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Collars / Spinal Immobilisation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Standard of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7"/>
    </mc:Choice>
    <mc:Fallback xmlns="">
      <p:transition spd="slow" advTm="21447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Splintage devices - collars</a:t>
            </a:r>
          </a:p>
        </p:txBody>
      </p:sp>
      <p:pic>
        <p:nvPicPr>
          <p:cNvPr id="96262" name="Picture 6" descr="images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8" y="1773238"/>
            <a:ext cx="1128889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271" name="Group 15"/>
          <p:cNvGrpSpPr>
            <a:grpSpLocks/>
          </p:cNvGrpSpPr>
          <p:nvPr/>
        </p:nvGrpSpPr>
        <p:grpSpPr bwMode="auto">
          <a:xfrm>
            <a:off x="1051278" y="1700213"/>
            <a:ext cx="7538156" cy="4192587"/>
            <a:chOff x="745" y="1071"/>
            <a:chExt cx="5342" cy="2641"/>
          </a:xfrm>
        </p:grpSpPr>
        <p:pic>
          <p:nvPicPr>
            <p:cNvPr id="96263" name="Picture 7" descr="images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" y="2840"/>
              <a:ext cx="728" cy="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4" name="Picture 8" descr="images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976"/>
              <a:ext cx="984" cy="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5" name="Picture 9" descr="images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" y="2568"/>
              <a:ext cx="904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6" name="Picture 10" descr="prodm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" y="1071"/>
              <a:ext cx="1063" cy="1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7" name="Picture 11" descr="image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" y="1344"/>
              <a:ext cx="592" cy="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8" name="Picture 12" descr="images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" y="1207"/>
              <a:ext cx="760" cy="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269" name="Picture 13" descr="images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" y="2523"/>
              <a:ext cx="880" cy="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270" name="Picture 14" descr="images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78" y="2133600"/>
            <a:ext cx="1106311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3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0"/>
    </mc:Choice>
    <mc:Fallback xmlns="">
      <p:transition spd="slow" advTm="2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Rigid Cervical Collars (RCC)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06437" y="4422615"/>
            <a:ext cx="3007253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80 – 90% reduction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 c spine movement</a:t>
            </a:r>
          </a:p>
          <a:p>
            <a:pPr algn="ctr"/>
            <a:endParaRPr lang="en-GB" dirty="0"/>
          </a:p>
        </p:txBody>
      </p:sp>
      <p:sp>
        <p:nvSpPr>
          <p:cNvPr id="121863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12645" y="1916114"/>
            <a:ext cx="290431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Clinical assessment</a:t>
            </a:r>
          </a:p>
          <a:p>
            <a:r>
              <a:rPr lang="en-GB"/>
              <a:t>Goniometry</a:t>
            </a:r>
          </a:p>
          <a:p>
            <a:r>
              <a:rPr lang="en-GB"/>
              <a:t>Photography</a:t>
            </a:r>
          </a:p>
          <a:p>
            <a:r>
              <a:rPr lang="en-GB"/>
              <a:t>Radiography</a:t>
            </a:r>
          </a:p>
          <a:p>
            <a:r>
              <a:rPr lang="en-GB"/>
              <a:t>Cinematography</a:t>
            </a:r>
          </a:p>
          <a:p>
            <a:r>
              <a:rPr lang="en-GB"/>
              <a:t>CT / MRI</a:t>
            </a:r>
          </a:p>
        </p:txBody>
      </p:sp>
      <p:pic>
        <p:nvPicPr>
          <p:cNvPr id="121864" name="Picture 8" descr="Intubation - jumper onto railway tr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89" y="2060576"/>
            <a:ext cx="3392311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9"/>
    </mc:Choice>
    <mc:Fallback xmlns="">
      <p:transition spd="slow" advTm="2731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Rigid Cervical Collars + other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49683" y="1778074"/>
            <a:ext cx="3007253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90 - 95% reduction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 c spine movement</a:t>
            </a:r>
          </a:p>
          <a:p>
            <a:pPr algn="ctr"/>
            <a:endParaRPr lang="en-GB" dirty="0"/>
          </a:p>
        </p:txBody>
      </p:sp>
      <p:sp>
        <p:nvSpPr>
          <p:cNvPr id="12288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59171" y="3070875"/>
            <a:ext cx="32828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/>
              <a:t>Other = KED, RED, Short spinal board</a:t>
            </a:r>
          </a:p>
        </p:txBody>
      </p:sp>
      <p:pic>
        <p:nvPicPr>
          <p:cNvPr id="122886" name="Picture 6" descr="images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89" y="2708276"/>
            <a:ext cx="1264356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7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4"/>
    </mc:Choice>
    <mc:Fallback xmlns="">
      <p:transition spd="slow" advTm="34244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Collars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363775" y="2172631"/>
            <a:ext cx="7323025" cy="149450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Evidence base is weak</a:t>
            </a:r>
          </a:p>
        </p:txBody>
      </p:sp>
    </p:spTree>
    <p:extLst>
      <p:ext uri="{BB962C8B-B14F-4D97-AF65-F5344CB8AC3E}">
        <p14:creationId xmlns:p14="http://schemas.microsoft.com/office/powerpoint/2010/main" val="40134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8"/>
    </mc:Choice>
    <mc:Fallback xmlns="">
      <p:transition spd="slow" advTm="35658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4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11" y="2135537"/>
            <a:ext cx="4696799" cy="29903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71242" y="5575916"/>
            <a:ext cx="5859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/>
              <a:t>Hauswald M. Curr Opin Crit Care 2002; 8: 566-570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GB">
                <a:latin typeface="Tahoma" charset="0"/>
              </a:rPr>
              <a:t>Displacement of cervical spine is maximal at time of impact</a:t>
            </a:r>
          </a:p>
        </p:txBody>
      </p:sp>
    </p:spTree>
    <p:extLst>
      <p:ext uri="{BB962C8B-B14F-4D97-AF65-F5344CB8AC3E}">
        <p14:creationId xmlns:p14="http://schemas.microsoft.com/office/powerpoint/2010/main" val="40555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"/>
    </mc:Choice>
    <mc:Fallback xmlns="">
      <p:transition spd="slow" advTm="2747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457200" y="1628695"/>
            <a:ext cx="8459787" cy="3784600"/>
          </a:xfrm>
        </p:spPr>
        <p:txBody>
          <a:bodyPr/>
          <a:lstStyle/>
          <a:p>
            <a:pPr eaLnBrk="1" hangingPunct="1"/>
            <a:r>
              <a:rPr lang="en-GB" dirty="0">
                <a:latin typeface="Tahoma" charset="0"/>
              </a:rPr>
              <a:t>Dog study indicates need compression of &gt; 50% of cord diameter for &gt; 1 </a:t>
            </a:r>
            <a:r>
              <a:rPr lang="en-GB" dirty="0" err="1">
                <a:latin typeface="Tahoma" charset="0"/>
              </a:rPr>
              <a:t>hr</a:t>
            </a:r>
            <a:r>
              <a:rPr lang="en-GB" dirty="0">
                <a:latin typeface="Tahoma" charset="0"/>
              </a:rPr>
              <a:t> for permanent injury</a:t>
            </a:r>
          </a:p>
          <a:p>
            <a:pPr lvl="1" eaLnBrk="1" hangingPunct="1"/>
            <a:r>
              <a:rPr lang="en-GB" sz="2400" dirty="0" err="1">
                <a:latin typeface="Tahoma" charset="0"/>
                <a:ea typeface="ＭＳ Ｐゴシック" charset="0"/>
              </a:rPr>
              <a:t>Delamarter</a:t>
            </a:r>
            <a:r>
              <a:rPr lang="en-GB" sz="2400" dirty="0">
                <a:latin typeface="Tahoma" charset="0"/>
                <a:ea typeface="ＭＳ Ｐゴシック" charset="0"/>
              </a:rPr>
              <a:t> RB. J Bone Joint Surg Am 1995;77:1042-</a:t>
            </a:r>
            <a:r>
              <a:rPr lang="en-GB" sz="2400" dirty="0" smtClean="0">
                <a:latin typeface="Tahoma" charset="0"/>
                <a:ea typeface="ＭＳ Ｐゴシック" charset="0"/>
              </a:rPr>
              <a:t>9</a:t>
            </a:r>
            <a:endParaRPr lang="en-GB" sz="2400" dirty="0">
              <a:latin typeface="Tahoma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How important is movement?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5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"/>
    </mc:Choice>
    <mc:Fallback xmlns="">
      <p:transition spd="slow" advTm="410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General Medical Council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Regulates medicine in UK via Medical Act 1983</a:t>
            </a:r>
          </a:p>
          <a:p>
            <a:r>
              <a:rPr lang="en-US" dirty="0" smtClean="0"/>
              <a:t>2011 PHEM became legal sub-specialty 2011</a:t>
            </a:r>
          </a:p>
          <a:p>
            <a:pPr lvl="1"/>
            <a:r>
              <a:rPr lang="en-US" dirty="0" smtClean="0"/>
              <a:t>Emergency Medicine</a:t>
            </a:r>
          </a:p>
          <a:p>
            <a:pPr lvl="1"/>
            <a:r>
              <a:rPr lang="en-US" dirty="0" smtClean="0"/>
              <a:t>Anaesthesia</a:t>
            </a:r>
          </a:p>
          <a:p>
            <a:r>
              <a:rPr lang="en-US" dirty="0" smtClean="0"/>
              <a:t>Hon Professor of Trauma &amp;  Prehospital Emergency Medicine</a:t>
            </a:r>
          </a:p>
          <a:p>
            <a:pPr lvl="1"/>
            <a:r>
              <a:rPr lang="en-US" dirty="0" smtClean="0"/>
              <a:t>Prof David Lockey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41"/>
    </mc:Choice>
    <mc:Fallback xmlns="">
      <p:transition spd="slow" advTm="43641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Side Effects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Pressure necrosis</a:t>
            </a:r>
          </a:p>
          <a:p>
            <a:r>
              <a:rPr lang="en-GB"/>
              <a:t>Airway obstruction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5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8"/>
    </mc:Choice>
    <mc:Fallback xmlns="">
      <p:transition spd="slow" advTm="15118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Side Effects RCC – Raised ICP</a:t>
            </a:r>
          </a:p>
        </p:txBody>
      </p:sp>
      <p:pic>
        <p:nvPicPr>
          <p:cNvPr id="123909" name="Picture 5" descr="Ventillated head inju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15" y="1576465"/>
            <a:ext cx="5468056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23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4"/>
    </mc:Choice>
    <mc:Fallback xmlns="">
      <p:transition spd="slow" advTm="14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Side Effects – Raised ICP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1278" y="5229225"/>
            <a:ext cx="59534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 dirty="0" err="1"/>
              <a:t>Ho</a:t>
            </a:r>
            <a:r>
              <a:rPr lang="en-GB" sz="1400" dirty="0"/>
              <a:t> A et al. Rigid </a:t>
            </a:r>
            <a:r>
              <a:rPr lang="en-GB" sz="1400" b="1" dirty="0"/>
              <a:t>Cervical</a:t>
            </a:r>
            <a:r>
              <a:rPr lang="en-GB" sz="1400" dirty="0"/>
              <a:t> </a:t>
            </a:r>
            <a:r>
              <a:rPr lang="en-GB" sz="1400" b="1" dirty="0"/>
              <a:t>Collar</a:t>
            </a:r>
            <a:r>
              <a:rPr lang="en-GB" sz="1400" dirty="0"/>
              <a:t> and Intracranial Pressure of Patients with Severe Head Injury. Journal of Trauma-Injury Infection &amp; Critical Care. 53(6):1185-1188, December 2002 </a:t>
            </a:r>
          </a:p>
        </p:txBody>
      </p:sp>
      <p:grpSp>
        <p:nvGrpSpPr>
          <p:cNvPr id="125963" name="Group 1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987778" y="2420939"/>
            <a:ext cx="7047090" cy="523875"/>
            <a:chOff x="700" y="1525"/>
            <a:chExt cx="4994" cy="330"/>
          </a:xfrm>
        </p:grpSpPr>
        <p:sp>
          <p:nvSpPr>
            <p:cNvPr id="125961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00" y="1525"/>
              <a:ext cx="436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Kuhnigk H. Effect of external cervical spine immobilisation on intracranial pressure. Aktuelle Traumatologie 1993; 23:  350 – 353</a:t>
              </a:r>
            </a:p>
          </p:txBody>
        </p:sp>
        <p:sp>
          <p:nvSpPr>
            <p:cNvPr id="125962" name="Text Box 10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54" y="1525"/>
              <a:ext cx="64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/>
                <a:t>No effect</a:t>
              </a:r>
            </a:p>
          </p:txBody>
        </p:sp>
      </p:grpSp>
      <p:grpSp>
        <p:nvGrpSpPr>
          <p:cNvPr id="125969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051278" y="3355976"/>
            <a:ext cx="7329310" cy="525463"/>
            <a:chOff x="745" y="2114"/>
            <a:chExt cx="5194" cy="331"/>
          </a:xfrm>
        </p:grpSpPr>
        <p:sp>
          <p:nvSpPr>
            <p:cNvPr id="125959" name="Text Box 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45" y="2115"/>
              <a:ext cx="436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Davies G, Deakin C, Wilson A. The effect of a rigid collar on intracranial pressure. </a:t>
              </a:r>
              <a:r>
                <a:rPr lang="en-GB" sz="1400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Injury. 1996; 27 647 -9</a:t>
              </a:r>
            </a:p>
          </p:txBody>
        </p:sp>
        <p:sp>
          <p:nvSpPr>
            <p:cNvPr id="125967" name="Text Box 1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7" y="2114"/>
              <a:ext cx="85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/>
                <a:t>4 mmHg rise</a:t>
              </a:r>
            </a:p>
          </p:txBody>
        </p:sp>
      </p:grpSp>
      <p:grpSp>
        <p:nvGrpSpPr>
          <p:cNvPr id="125970" name="Group 18"/>
          <p:cNvGrpSpPr>
            <a:grpSpLocks/>
          </p:cNvGrpSpPr>
          <p:nvPr/>
        </p:nvGrpSpPr>
        <p:grpSpPr bwMode="auto">
          <a:xfrm>
            <a:off x="1051278" y="4292601"/>
            <a:ext cx="7347655" cy="523875"/>
            <a:chOff x="745" y="2704"/>
            <a:chExt cx="5207" cy="330"/>
          </a:xfrm>
        </p:grpSpPr>
        <p:sp>
          <p:nvSpPr>
            <p:cNvPr id="125957" name="Text Box 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745" y="2704"/>
              <a:ext cx="440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400"/>
                <a:t>Hunt, K et al. The effects of rigid </a:t>
              </a:r>
              <a:r>
                <a:rPr lang="en-GB" sz="1400" b="1"/>
                <a:t>collar</a:t>
              </a:r>
              <a:r>
                <a:rPr lang="en-GB" sz="1400"/>
                <a:t> placement on intracranial and cerebral perfusion pressures. </a:t>
              </a:r>
              <a:r>
                <a:rPr lang="en-GB" sz="1400" i="1"/>
                <a:t>Anaesthesia. 56(6):511-513, June 2001</a:t>
              </a:r>
              <a:r>
                <a:rPr lang="en-GB" sz="1400"/>
                <a:t> </a:t>
              </a:r>
            </a:p>
          </p:txBody>
        </p:sp>
        <p:sp>
          <p:nvSpPr>
            <p:cNvPr id="125968" name="Text Box 1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100" y="2750"/>
              <a:ext cx="85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/>
                <a:t>4 mmHg rise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96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6"/>
    </mc:Choice>
    <mc:Fallback xmlns="">
      <p:transition spd="slow" advTm="11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839767"/>
          </a:xfrm>
          <a:prstGeom prst="rect">
            <a:avLst/>
          </a:prstGeom>
        </p:spPr>
      </p:pic>
      <p:sp>
        <p:nvSpPr>
          <p:cNvPr id="5" name="Oval 4"/>
          <p:cNvSpPr/>
          <p:nvPr>
            <p:custDataLst>
              <p:tags r:id="rId2"/>
            </p:custDataLst>
          </p:nvPr>
        </p:nvSpPr>
        <p:spPr bwMode="auto">
          <a:xfrm>
            <a:off x="0" y="5181600"/>
            <a:ext cx="8483600" cy="1676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7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"/>
    </mc:Choice>
    <mc:Fallback xmlns="">
      <p:transition spd="slow" advTm="4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Collars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Standard of care</a:t>
            </a:r>
          </a:p>
          <a:p>
            <a:r>
              <a:rPr lang="en-US" dirty="0" smtClean="0"/>
              <a:t>Evidence is weak</a:t>
            </a:r>
          </a:p>
          <a:p>
            <a:pPr lvl="1"/>
            <a:r>
              <a:rPr lang="en-US" dirty="0" smtClean="0"/>
              <a:t>Hauswald et al</a:t>
            </a:r>
          </a:p>
          <a:p>
            <a:r>
              <a:rPr lang="en-US" dirty="0" smtClean="0"/>
              <a:t>Being questioned</a:t>
            </a:r>
          </a:p>
          <a:p>
            <a:pPr lvl="1"/>
            <a:r>
              <a:rPr lang="en-US" dirty="0" smtClean="0"/>
              <a:t>Walk patients out of cars</a:t>
            </a:r>
          </a:p>
          <a:p>
            <a:pPr lvl="2"/>
            <a:r>
              <a:rPr lang="en-US" dirty="0" smtClean="0"/>
              <a:t>If well enough</a:t>
            </a:r>
          </a:p>
          <a:p>
            <a:pPr lvl="2"/>
            <a:r>
              <a:rPr lang="en-US" dirty="0" smtClean="0"/>
              <a:t>Not trapped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3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55"/>
    </mc:Choice>
    <mc:Fallback xmlns="">
      <p:transition spd="slow" advTm="37255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Splintage Devices – eg KED</a:t>
            </a:r>
          </a:p>
        </p:txBody>
      </p:sp>
      <p:pic>
        <p:nvPicPr>
          <p:cNvPr id="98309" name="Picture 5" descr="RTA driver of rascal van in 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66" y="1989139"/>
            <a:ext cx="4159956" cy="31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CAQDS5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8" y="3716338"/>
            <a:ext cx="1151467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images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67" y="3933825"/>
            <a:ext cx="891822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3" name="Picture 9" descr="images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90" y="1773239"/>
            <a:ext cx="1792111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4477_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3" y="2205038"/>
            <a:ext cx="4735689" cy="38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0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0"/>
    </mc:Choice>
    <mc:Fallback xmlns="">
      <p:transition spd="slow" advTm="5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Side effects KED</a:t>
            </a:r>
          </a:p>
        </p:txBody>
      </p:sp>
      <p:sp>
        <p:nvSpPr>
          <p:cNvPr id="18432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27011" y="4724400"/>
            <a:ext cx="58250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/>
              <a:t>Bauer D, Kowalski R. </a:t>
            </a:r>
            <a:r>
              <a:rPr lang="en-GB" sz="1400" b="1"/>
              <a:t>Effect of spinal immobilization devices on pulmonary function in the healthy, non-smoking man.</a:t>
            </a:r>
            <a:r>
              <a:rPr lang="en-GB" sz="1400"/>
              <a:t> Ann Emerg Med. 1988 Sep;17(9):915-8</a:t>
            </a:r>
          </a:p>
        </p:txBody>
      </p:sp>
      <p:pic>
        <p:nvPicPr>
          <p:cNvPr id="184325" name="Picture 5" descr="4477_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89" y="2133600"/>
            <a:ext cx="2112434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6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76145" y="2060575"/>
            <a:ext cx="20314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Impaired:</a:t>
            </a:r>
          </a:p>
          <a:p>
            <a:r>
              <a:rPr lang="en-GB"/>
              <a:t>	FVC</a:t>
            </a:r>
          </a:p>
          <a:p>
            <a:r>
              <a:rPr lang="en-GB"/>
              <a:t>	FEV1</a:t>
            </a:r>
          </a:p>
          <a:p>
            <a:r>
              <a:rPr lang="en-GB"/>
              <a:t>	FEV/ FVC</a:t>
            </a:r>
          </a:p>
          <a:p>
            <a:r>
              <a:rPr lang="en-GB"/>
              <a:t>	FMEF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95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6"/>
    </mc:Choice>
    <mc:Fallback xmlns="">
      <p:transition spd="slow" advTm="17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524" y="572432"/>
            <a:ext cx="3523972" cy="499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87"/>
    </mc:Choice>
    <mc:Fallback xmlns="">
      <p:transition spd="slow" advTm="21787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rcRect t="1259" b="1259"/>
          <a:stretch>
            <a:fillRect/>
          </a:stretch>
        </p:blipFill>
        <p:spPr>
          <a:xfrm>
            <a:off x="457200" y="1009880"/>
            <a:ext cx="8229600" cy="4525963"/>
          </a:xfrm>
        </p:spPr>
      </p:pic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>
            <p:custDataLst>
              <p:tags r:id="rId3"/>
            </p:custDataLst>
          </p:nvPr>
        </p:nvSpPr>
        <p:spPr>
          <a:xfrm>
            <a:off x="-1" y="4311126"/>
            <a:ext cx="5490871" cy="135952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3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81"/>
    </mc:Choice>
    <mc:Fallback xmlns="">
      <p:transition spd="slow" advTm="105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Pelvic Binders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JRCALC 2009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3"/>
    </mc:Choice>
    <mc:Fallback xmlns="">
      <p:transition spd="slow" advTm="737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316590" y="620713"/>
            <a:ext cx="3903133" cy="1143000"/>
          </a:xfrm>
        </p:spPr>
        <p:txBody>
          <a:bodyPr/>
          <a:lstStyle/>
          <a:p>
            <a:r>
              <a:rPr lang="en-GB" dirty="0"/>
              <a:t>UK “network”</a:t>
            </a:r>
            <a:endParaRPr lang="en-US" dirty="0"/>
          </a:p>
        </p:txBody>
      </p:sp>
      <p:sp>
        <p:nvSpPr>
          <p:cNvPr id="97587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763911" y="2060575"/>
            <a:ext cx="3968044" cy="4114800"/>
          </a:xfrm>
        </p:spPr>
        <p:txBody>
          <a:bodyPr/>
          <a:lstStyle/>
          <a:p>
            <a:pPr>
              <a:defRPr/>
            </a:pPr>
            <a:r>
              <a:rPr lang="en-GB" sz="2400" dirty="0">
                <a:ea typeface="+mn-ea"/>
                <a:cs typeface="+mn-cs"/>
              </a:rPr>
              <a:t>16 air ambulance charities</a:t>
            </a:r>
          </a:p>
          <a:p>
            <a:pPr>
              <a:defRPr/>
            </a:pPr>
            <a:r>
              <a:rPr lang="en-GB" sz="2400" dirty="0">
                <a:ea typeface="+mn-ea"/>
                <a:cs typeface="+mn-cs"/>
              </a:rPr>
              <a:t>24 helicopters</a:t>
            </a:r>
          </a:p>
          <a:p>
            <a:pPr>
              <a:defRPr/>
            </a:pPr>
            <a:r>
              <a:rPr lang="en-GB" sz="2400" dirty="0">
                <a:ea typeface="+mn-ea"/>
                <a:cs typeface="+mn-cs"/>
              </a:rPr>
              <a:t>Total UK coverage</a:t>
            </a:r>
          </a:p>
          <a:p>
            <a:pPr>
              <a:defRPr/>
            </a:pPr>
            <a:r>
              <a:rPr lang="en-GB" sz="2400" dirty="0">
                <a:ea typeface="+mn-ea"/>
                <a:cs typeface="+mn-cs"/>
              </a:rPr>
              <a:t>Day light service</a:t>
            </a:r>
          </a:p>
          <a:p>
            <a:pPr>
              <a:defRPr/>
            </a:pPr>
            <a:r>
              <a:rPr lang="en-GB" sz="2400" dirty="0">
                <a:ea typeface="+mn-ea"/>
                <a:cs typeface="+mn-cs"/>
              </a:rPr>
              <a:t>17,500 missions per year</a:t>
            </a:r>
          </a:p>
          <a:p>
            <a:pPr>
              <a:defRPr/>
            </a:pPr>
            <a:r>
              <a:rPr lang="en-GB" sz="2400" dirty="0">
                <a:ea typeface="+mn-ea"/>
                <a:cs typeface="+mn-cs"/>
              </a:rPr>
              <a:t>£25 million</a:t>
            </a:r>
            <a:endParaRPr lang="en-US" sz="2400" dirty="0">
              <a:ea typeface="+mn-ea"/>
              <a:cs typeface="+mn-cs"/>
            </a:endParaRPr>
          </a:p>
        </p:txBody>
      </p:sp>
      <p:pic>
        <p:nvPicPr>
          <p:cNvPr id="51204" name="Picture 5" descr="aaac_map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456" y="1171575"/>
            <a:ext cx="3777544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16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5"/>
    </mc:Choice>
    <mc:Fallback xmlns="">
      <p:transition spd="slow" advTm="23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5875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Pelvic spl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12" y="44451"/>
            <a:ext cx="9090378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57"/>
    </mc:Choice>
    <mc:Fallback xmlns="">
      <p:transition spd="slow" advTm="38757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home_lar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6445" y="1384300"/>
            <a:ext cx="6491111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23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0"/>
    </mc:Choice>
    <mc:Fallback xmlns="">
      <p:transition spd="slow" advTm="122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pelvis0009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367" y="2420939"/>
            <a:ext cx="3328811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5" descr="pelvis0009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420938"/>
            <a:ext cx="3647723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/>
              <a:t>Geneva Belt</a:t>
            </a:r>
          </a:p>
        </p:txBody>
      </p:sp>
    </p:spTree>
    <p:extLst>
      <p:ext uri="{BB962C8B-B14F-4D97-AF65-F5344CB8AC3E}">
        <p14:creationId xmlns:p14="http://schemas.microsoft.com/office/powerpoint/2010/main" val="8660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"/>
    </mc:Choice>
    <mc:Fallback xmlns="">
      <p:transition spd="slow" advTm="3839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212645" y="2420938"/>
            <a:ext cx="3390900" cy="1143000"/>
          </a:xfrm>
        </p:spPr>
        <p:txBody>
          <a:bodyPr/>
          <a:lstStyle/>
          <a:p>
            <a:r>
              <a:rPr lang="en-GB" dirty="0"/>
              <a:t>Dallas Binder</a:t>
            </a:r>
          </a:p>
        </p:txBody>
      </p:sp>
      <p:pic>
        <p:nvPicPr>
          <p:cNvPr id="69635" name="Picture 4" descr="pelvis0010a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30955" y="836614"/>
            <a:ext cx="4460523" cy="5113337"/>
          </a:xfrm>
          <a:noFill/>
        </p:spPr>
      </p:pic>
    </p:spTree>
    <p:extLst>
      <p:ext uri="{BB962C8B-B14F-4D97-AF65-F5344CB8AC3E}">
        <p14:creationId xmlns:p14="http://schemas.microsoft.com/office/powerpoint/2010/main" val="6230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"/>
    </mc:Choice>
    <mc:Fallback xmlns="">
      <p:transition spd="slow" advTm="267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Sam Sling</a:t>
            </a:r>
            <a:endParaRPr lang="en-US" dirty="0"/>
          </a:p>
        </p:txBody>
      </p:sp>
      <p:pic>
        <p:nvPicPr>
          <p:cNvPr id="70659" name="Content Placeholder 3" descr="Sam sling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026" r="-110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42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"/>
    </mc:Choice>
    <mc:Fallback xmlns="">
      <p:transition spd="slow" advTm="485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Do they work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Probably</a:t>
            </a:r>
          </a:p>
          <a:p>
            <a:pPr>
              <a:defRPr/>
            </a:pPr>
            <a:r>
              <a:rPr lang="en-US" dirty="0" smtClean="0"/>
              <a:t>A bit</a:t>
            </a:r>
          </a:p>
          <a:p>
            <a:pPr>
              <a:defRPr/>
            </a:pPr>
            <a:r>
              <a:rPr lang="en-US" dirty="0" smtClean="0"/>
              <a:t>Close the pelvic basin</a:t>
            </a:r>
          </a:p>
          <a:p>
            <a:pPr>
              <a:defRPr/>
            </a:pPr>
            <a:r>
              <a:rPr lang="en-US" dirty="0" smtClean="0"/>
              <a:t>Marker effect</a:t>
            </a:r>
          </a:p>
          <a:p>
            <a:pPr>
              <a:defRPr/>
            </a:pPr>
            <a:r>
              <a:rPr lang="en-US" dirty="0" smtClean="0"/>
              <a:t>No evidence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97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3"/>
    </mc:Choice>
    <mc:Fallback xmlns="">
      <p:transition spd="slow" advTm="2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28323" y="620713"/>
            <a:ext cx="7487356" cy="1143000"/>
          </a:xfrm>
        </p:spPr>
        <p:txBody>
          <a:bodyPr/>
          <a:lstStyle/>
          <a:p>
            <a:r>
              <a:rPr lang="en-GB" sz="4000" dirty="0"/>
              <a:t>Resuscitative Thoracotomy - Prehospital</a:t>
            </a:r>
            <a:endParaRPr lang="en-US" sz="4000" dirty="0"/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17600" y="1981200"/>
            <a:ext cx="7679267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GB" dirty="0">
                <a:ea typeface="+mn-ea"/>
                <a:cs typeface="+mn-cs"/>
              </a:rPr>
              <a:t>Part of prehospital resuscitation</a:t>
            </a:r>
          </a:p>
          <a:p>
            <a:pPr>
              <a:lnSpc>
                <a:spcPct val="90000"/>
              </a:lnSpc>
              <a:defRPr/>
            </a:pPr>
            <a:r>
              <a:rPr lang="en-GB" dirty="0">
                <a:ea typeface="+mn-ea"/>
                <a:cs typeface="+mn-cs"/>
              </a:rPr>
              <a:t>Case series reported from:</a:t>
            </a:r>
          </a:p>
          <a:p>
            <a:pPr lvl="1">
              <a:lnSpc>
                <a:spcPct val="90000"/>
              </a:lnSpc>
              <a:defRPr/>
            </a:pPr>
            <a:r>
              <a:rPr lang="en-GB" dirty="0"/>
              <a:t>London</a:t>
            </a:r>
          </a:p>
          <a:p>
            <a:pPr lvl="1">
              <a:lnSpc>
                <a:spcPct val="90000"/>
              </a:lnSpc>
              <a:defRPr/>
            </a:pPr>
            <a:r>
              <a:rPr lang="en-GB" dirty="0"/>
              <a:t>Hampshire</a:t>
            </a:r>
          </a:p>
          <a:p>
            <a:pPr lvl="1">
              <a:lnSpc>
                <a:spcPct val="90000"/>
              </a:lnSpc>
              <a:defRPr/>
            </a:pPr>
            <a:r>
              <a:rPr lang="en-GB" dirty="0"/>
              <a:t>Spain</a:t>
            </a:r>
          </a:p>
          <a:p>
            <a:pPr lvl="1">
              <a:lnSpc>
                <a:spcPct val="90000"/>
              </a:lnSpc>
              <a:defRPr/>
            </a:pPr>
            <a:r>
              <a:rPr lang="en-GB" dirty="0"/>
              <a:t>Brazil</a:t>
            </a:r>
          </a:p>
          <a:p>
            <a:pPr lvl="1">
              <a:lnSpc>
                <a:spcPct val="90000"/>
              </a:lnSpc>
              <a:defRPr/>
            </a:pPr>
            <a:r>
              <a:rPr lang="en-GB" dirty="0"/>
              <a:t>Australia</a:t>
            </a:r>
          </a:p>
          <a:p>
            <a:pPr lvl="1">
              <a:lnSpc>
                <a:spcPct val="90000"/>
              </a:lnSpc>
              <a:defRPr/>
            </a:pPr>
            <a:r>
              <a:rPr lang="en-GB" dirty="0"/>
              <a:t>USA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3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3"/>
    </mc:Choice>
    <mc:Fallback xmlns="">
      <p:transition spd="slow" advTm="2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68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8"/>
    </mc:Choice>
    <mc:Fallback xmlns="">
      <p:transition spd="slow" advTm="18638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EPR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Emergency Preservation Resuscitation</a:t>
            </a:r>
          </a:p>
          <a:p>
            <a:r>
              <a:rPr lang="en-US" dirty="0" smtClean="0"/>
              <a:t>“Suspended Animation”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"/>
    </mc:Choice>
    <mc:Fallback xmlns="">
      <p:transition spd="slow" advTm="3249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“Suspended Animation”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30 years development</a:t>
            </a:r>
          </a:p>
          <a:p>
            <a:r>
              <a:rPr lang="en-US" dirty="0" smtClean="0"/>
              <a:t>Systematic research</a:t>
            </a:r>
          </a:p>
          <a:p>
            <a:pPr lvl="1"/>
            <a:r>
              <a:rPr lang="en-US" dirty="0" smtClean="0"/>
              <a:t>2 US centres incl Safar institute</a:t>
            </a:r>
          </a:p>
          <a:p>
            <a:r>
              <a:rPr lang="en-US" dirty="0" smtClean="0"/>
              <a:t>Temp and rate of cooling</a:t>
            </a:r>
          </a:p>
          <a:p>
            <a:r>
              <a:rPr lang="en-US" dirty="0" smtClean="0"/>
              <a:t>Rate of warming</a:t>
            </a:r>
          </a:p>
          <a:p>
            <a:r>
              <a:rPr lang="en-US" dirty="0" smtClean="0"/>
              <a:t>Types of fluids</a:t>
            </a:r>
          </a:p>
          <a:p>
            <a:r>
              <a:rPr lang="en-US" dirty="0" smtClean="0"/>
              <a:t>Blunt / penetrating models</a:t>
            </a:r>
          </a:p>
          <a:p>
            <a:r>
              <a:rPr lang="en-US" dirty="0" smtClean="0"/>
              <a:t>120 mins of no flow with good recovery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3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9"/>
    </mc:Choice>
    <mc:Fallback xmlns="">
      <p:transition spd="slow" advTm="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311" y="728664"/>
            <a:ext cx="3973689" cy="5400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92262" name="Rectangle 6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955822" y="1981200"/>
            <a:ext cx="3584222" cy="4114800"/>
          </a:xfrm>
        </p:spPr>
        <p:txBody>
          <a:bodyPr/>
          <a:lstStyle/>
          <a:p>
            <a:pPr>
              <a:defRPr/>
            </a:pPr>
            <a:r>
              <a:rPr lang="en-GB" sz="2400" dirty="0">
                <a:ea typeface="+mn-ea"/>
                <a:cs typeface="+mn-cs"/>
              </a:rPr>
              <a:t>Cost QALY £6-20,000</a:t>
            </a:r>
          </a:p>
          <a:p>
            <a:pPr>
              <a:buFont typeface="Monotype Sorts" charset="2"/>
              <a:buNone/>
              <a:defRPr/>
            </a:pPr>
            <a:endParaRPr lang="en-GB" sz="2400" dirty="0">
              <a:ea typeface="+mn-ea"/>
              <a:cs typeface="+mn-cs"/>
            </a:endParaRPr>
          </a:p>
          <a:p>
            <a:pPr>
              <a:defRPr/>
            </a:pPr>
            <a:r>
              <a:rPr lang="en-GB" sz="2400" dirty="0">
                <a:ea typeface="+mn-ea"/>
                <a:cs typeface="+mn-cs"/>
              </a:rPr>
              <a:t>Below NICE £30,000 threshold</a:t>
            </a:r>
          </a:p>
          <a:p>
            <a:pPr>
              <a:buFont typeface="Monotype Sorts" charset="2"/>
              <a:buNone/>
              <a:defRPr/>
            </a:pPr>
            <a:endParaRPr lang="en-GB" sz="2400" dirty="0">
              <a:ea typeface="+mn-ea"/>
              <a:cs typeface="+mn-cs"/>
            </a:endParaRPr>
          </a:p>
          <a:p>
            <a:pPr>
              <a:defRPr/>
            </a:pPr>
            <a:r>
              <a:rPr lang="en-GB" sz="2400" dirty="0">
                <a:ea typeface="+mn-ea"/>
                <a:cs typeface="+mn-cs"/>
              </a:rPr>
              <a:t>Assumes no other benefits</a:t>
            </a:r>
            <a:endParaRPr lang="en-US" sz="2400" dirty="0"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27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21"/>
    </mc:Choice>
    <mc:Fallback xmlns="">
      <p:transition spd="slow" advTm="6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262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279" y="765175"/>
            <a:ext cx="7615766" cy="4897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96067" y="5805488"/>
            <a:ext cx="45720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Lyn Yaffe et al. Crit Care Med. 2004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4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"/>
    </mc:Choice>
    <mc:Fallback xmlns="">
      <p:transition spd="slow" advTm="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9"/>
    </mc:Choice>
    <mc:Fallback xmlns="">
      <p:transition spd="slow" advTm="930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292725" y="277815"/>
            <a:ext cx="3600450" cy="5527675"/>
          </a:xfrm>
        </p:spPr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Europe: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Dominated by doctor led (often consultant delivered) PHC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97556" y="964405"/>
            <a:ext cx="4464050" cy="5040313"/>
            <a:chOff x="876300" y="304800"/>
            <a:chExt cx="5022056" cy="5040313"/>
          </a:xfrm>
        </p:grpSpPr>
        <p:pic>
          <p:nvPicPr>
            <p:cNvPr id="12292" name="Picture 4" descr="Europe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876300" y="304800"/>
              <a:ext cx="5022056" cy="5040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3" name="Line 5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3846910" y="3068638"/>
              <a:ext cx="891183" cy="43180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294" name="Line 6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2389585" y="3141664"/>
              <a:ext cx="405408" cy="287337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295" name="Line 7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3198615" y="1628776"/>
              <a:ext cx="487560" cy="36036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296" name="Line 8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3616524" y="1714500"/>
              <a:ext cx="642938" cy="50006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297" name="Line 9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3846910" y="2781300"/>
              <a:ext cx="1053703" cy="43180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298" name="Line 10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3118247" y="3284538"/>
              <a:ext cx="485775" cy="36036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299" name="Line 11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1903809" y="3789363"/>
              <a:ext cx="728663" cy="64770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00" name="Line 12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1335882" y="3716339"/>
              <a:ext cx="567928" cy="504825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01" name="Line 13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3118248" y="4221163"/>
              <a:ext cx="405408" cy="21590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02" name="Line 14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3766543" y="4076700"/>
              <a:ext cx="405407" cy="21590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03" name="Line 15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3280768" y="2924175"/>
              <a:ext cx="485775" cy="21748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04" name="Line 16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4575572" y="3357564"/>
              <a:ext cx="810816" cy="503237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05" name="Line 17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4900613" y="3860801"/>
              <a:ext cx="810816" cy="57626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06" name="Line 18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4171950" y="2349500"/>
              <a:ext cx="728663" cy="43180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07" name="Line 19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280768" y="2357438"/>
              <a:ext cx="496491" cy="279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719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93"/>
    </mc:Choice>
    <mc:Fallback xmlns="">
      <p:transition spd="slow" advTm="8249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7|4.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7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12&quot;/&gt;&lt;lineCharCount val=&quot;5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|1|6.3|1.6|2|1.6|2.6|5.2|4.3|2|13.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6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0.8|1.2|9.3|0.8|0.8|6.2|0.7|4.3|2.5|2|3.3|4.5|1.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5&quot;/&gt;&lt;lineCharCount val=&quot;16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2.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11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|2.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2&quot;/&gt;&lt;lineCharCount val=&quot;44&quot;/&gt;&lt;lineCharCount val=&quot;39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4&quot;/&gt;&lt;lineCharCount val=&quot;23&quot;/&gt;&lt;lineCharCount val=&quot;44&quot;/&gt;&lt;lineCharCount val=&quot;38&quot;/&gt;&lt;lineCharCount val=&quot;27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21.2|2.9|4.7|4.6|9.7|9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2&quot;/&gt;&lt;lineCharCount val=&quot;28&quot;/&gt;&lt;lineCharCount val=&quot;29&quot;/&gt;&lt;lineCharCount val=&quot;30&quot;/&gt;&lt;lineCharCount val=&quot;32&quot;/&gt;&lt;lineCharCount val=&quot;26&quot;/&gt;&lt;lineCharCount val=&quot;19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50&quot;/&gt;&lt;lineCharCount val=&quot;9&quot;/&gt;&lt;lineCharCount val=&quot;49&quot;/&gt;&lt;lineCharCount val=&quot;17&quot;/&gt;&lt;lineCharCount val=&quot;1&quot;/&gt;&lt;lineCharCount val=&quot;1&quot;/&gt;&lt;lineCharCount val=&quot;38&quot;/&gt;&lt;lineCharCount val=&quot;1&quot;/&gt;&lt;lineCharCount val=&quot;48&quot;/&gt;&lt;lineCharCount val=&quot;38&quot;/&gt;&lt;lineCharCount val=&quot;1&quot;/&gt;&lt;lineCharCount val=&quot;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7&quot;/&gt;&lt;lineCharCount val=&quot;37&quot;/&gt;&lt;lineCharCount val=&quot;36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0D48DD-BA12-4DB0-982C-BF2C47E4E961}&quot;/&gt;&lt;isInvalidForFieldText val=&quot;0&quot;/&gt;&lt;Image&gt;&lt;filename val=&quot;C:\Users\John\AppData\Local\Temp\CP463616627023Session\CPTrustFolder463616627023\PPTImport463617225708\data\asimages\{790D48DD-BA12-4DB0-982C-BF2C47E4E961}_41.png&quot;/&gt;&lt;left val=&quot;81&quot;/&gt;&lt;top val=&quot;138&quot;/&gt;&lt;width val=&quot;555&quot;/&gt;&lt;height val=&quot;267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2.1|3.3|1.6|1.9|1.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8&quot;/&gt;&lt;lineCharCount val=&quot;3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39&quot;/&gt;&lt;lineCharCount val=&quot;37&quot;/&gt;&lt;lineCharCount val=&quot;26&quot;/&gt;&lt;lineCharCount val=&quot;23&quot;/&gt;&lt;lineCharCount val=&quot;41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0.8|0.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3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8&quot;/&gt;&lt;lineCharCount val=&quot;17&quot;/&gt;&lt;lineCharCount val=&quot;38&quot;/&gt;&lt;lineCharCount val=&quot;42&quot;/&gt;&lt;lineCharCount val=&quot;25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2&quot;/&gt;&lt;lineCharCount val=&quot;26&quot;/&gt;&lt;lineCharCount val=&quot;24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|2.1|2.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4&quot;/&gt;&lt;lineCharCount val=&quot;30&quot;/&gt;&lt;lineCharCount val=&quot;39&quot;/&gt;&lt;lineCharCount val=&quot;12&quot;/&gt;&lt;lineCharCount val=&quot;25&quot;/&gt;&lt;lineCharCount val=&quot;26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45&quot;/&gt;&lt;lineCharCount val=&quot;42&quot;/&gt;&lt;lineCharCount val=&quot;16&quot;/&gt;&lt;lineCharCount val=&quot;1&quot;/&gt;&lt;lineCharCount val=&quot;1&quot;/&gt;&lt;lineCharCount val=&quot;44&quot;/&gt;&lt;lineCharCount val=&quot;31&quot;/&gt;&lt;lineCharCount val=&quot;1&quot;/&gt;&lt;lineCharCount val=&quot;1&quot;/&gt;&lt;lineCharCount val=&quot;48&quot;/&gt;&lt;lineCharCount val=&quot;23&quot;/&gt;&lt;lineCharCount val=&quot;1&quot;/&gt;&lt;lineCharCount val=&quot;41&quot;/&gt;&lt;lineCharCount val=&quot;1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E9F843-59B7-4EE9-A04A-1D0C48DC07A3}&quot;/&gt;&lt;isInvalidForFieldText val=&quot;0&quot;/&gt;&lt;Image&gt;&lt;filename val=&quot;C:\Users\John\AppData\Local\Temp\CP463616627023Session\CPTrustFolder463616627023\PPTImport463617225708\data\asimages\{A2E9F843-59B7-4EE9-A04A-1D0C48DC07A3}_47.png&quot;/&gt;&lt;left val=&quot;89&quot;/&gt;&lt;top val=&quot;159&quot;/&gt;&lt;width val=&quot;525&quot;/&gt;&lt;height val=&quot;305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47&quot;/&gt;&lt;lineCharCount val=&quot;32&quot;/&gt;&lt;lineCharCount val=&quot;1&quot;/&gt;&lt;lineCharCount val=&quot;49&quot;/&gt;&lt;lineCharCount val=&quot;11&quot;/&gt;&lt;lineCharCount val=&quot;1&quot;/&gt;&lt;lineCharCount val=&quot;56&quot;/&gt;&lt;lineCharCount val=&quot;33&quot;/&gt;&lt;lineCharCount val=&quot;1&quot;/&gt;&lt;lineCharCount val=&quot;57&quot;/&gt;&lt;lineCharCount val=&quot;59&quot;/&gt;&lt;lineCharCount val=&quot;38&quot;/&gt;&lt;lineCharCount val=&quot;1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0&quot;/&gt;&lt;lineCharCount val=&quot;37&quot;/&gt;&lt;lineCharCount val=&quot;39&quot;/&gt;&lt;lineCharCount val=&quot;40&quot;/&gt;&lt;lineCharCount val=&quot;32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6.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7&quot;/&gt;&lt;lineCharCount val=&quot;50&quot;/&gt;&lt;lineCharCount val=&quot;9&quot;/&gt;&lt;lineCharCount val=&quot;44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0&quot;/&gt;&lt;lineCharCount val=&quot;17&quot;/&gt;&lt;lineCharCount val=&quot;16&quot;/&gt;&lt;lineCharCount val=&quot;19&quot;/&gt;&lt;lineCharCount val=&quot;20&quot;/&gt;&lt;lineCharCount val=&quot;18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7.3|6.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9&quot;/&gt;&lt;lineCharCount val=&quot;34&quot;/&gt;&lt;lineCharCount val=&quot;9&quot;/&gt;&lt;lineCharCount val=&quot;24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5.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20&quot;/&gt;&lt;/TableIndex&gt;&lt;/ShapeTextInfo&gt;"/>
  <p:tag name="PRESENTER_SHAPEINFO" val="&lt;ThreeDShapeInfo&gt;&lt;uuid val=&quot;{0D203D03-88A9-4446-9F86-158E25CFD794}&quot;/&gt;&lt;isInvalidForFieldText val=&quot;0&quot;/&gt;&lt;Image&gt;&lt;filename val=&quot;C:\Users\John\AppData\Local\Temp\CP463616627023Session\CPTrustFolder463616627023\PPTImport463617225708\data\asimages\{0D203D03-88A9-4446-9F86-158E25CFD794}_55.png&quot;/&gt;&lt;left val=&quot;420&quot;/&gt;&lt;top val=&quot;344&quot;/&gt;&lt;width val=&quot;251&quot;/&gt;&lt;height val=&quot;10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0&quot;/&gt;&lt;lineCharCount val=&quot;11&quot;/&gt;&lt;lineCharCount val=&quot;12&quot;/&gt;&lt;lineCharCount val=&quot;12&quot;/&gt;&lt;lineCharCount val=&quot;15&quot;/&gt;&lt;lineCharCount val=&quot;8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20&quot;/&gt;&lt;/TableIndex&gt;&lt;/ShapeTextInfo&gt;"/>
  <p:tag name="PRESENTER_SHAPEINFO" val="&lt;ThreeDShapeInfo&gt;&lt;uuid val=&quot;{7F3F1058-8E5F-4E40-BCB9-262C648E18D4}&quot;/&gt;&lt;isInvalidForFieldText val=&quot;0&quot;/&gt;&lt;Image&gt;&lt;filename val=&quot;C:\Users\John\AppData\Local\Temp\CP463616627023Session\CPTrustFolder463616627023\PPTImport463617225708\data\asimages\{7F3F1058-8E5F-4E40-BCB9-262C648E18D4}_56.png&quot;/&gt;&lt;left val=&quot;368&quot;/&gt;&lt;top val=&quot;135&quot;/&gt;&lt;width val=&quot;251&quot;/&gt;&lt;height val=&quot;105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8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2&quot;/&gt;&lt;lineCharCount val=&quot;36&quot;/&gt;&lt;lineCharCount val=&quot;17&quot;/&gt;&lt;lineCharCount val=&quot;5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9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|1.9|5.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72&quot;/&gt;&lt;lineCharCount val=&quot;71&quot;/&gt;&lt;lineCharCount val=&quot;37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015B3BB-1B5E-46FC-AE63-B28651601103}&quot;/&gt;&lt;isInvalidForFieldText val=&quot;0&quot;/&gt;&lt;Image&gt;&lt;filename val=&quot;C:\Users\John\AppData\Local\Temp\CP463616627023Session\CPTrustFolder463616627023\PPTImport463617225708\data\asimages\{7015B3BB-1B5E-46FC-AE63-B28651601103}_62.png&quot;/&gt;&lt;left val=&quot;75&quot;/&gt;&lt;top val=&quot;189&quot;/&gt;&lt;width val=&quot;561&quot;/&gt;&lt;height val=&quot;50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ACE4D46-A5FB-4385-A79D-6373244C821D}&quot;/&gt;&lt;isInvalidForFieldText val=&quot;0&quot;/&gt;&lt;Image&gt;&lt;filename val=&quot;C:\Users\John\AppData\Local\Temp\CP463616627023Session\CPTrustFolder463616627023\PPTImport463617225708\data\asimages\{EACE4D46-A5FB-4385-A79D-6373244C821D}_62.png&quot;/&gt;&lt;left val=&quot;81&quot;/&gt;&lt;top val=&quot;262&quot;/&gt;&lt;width val=&quot;581&quot;/&gt;&lt;height val=&quot;50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3&quot;/&gt;&lt;lineCharCount val=&quot;68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5&quot;/&gt;&lt;lineCharCount val=&quot;33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6&quot;/&gt;&lt;lineCharCount val=&quot;53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7&quot;/&gt;&lt;lineCharCount val=&quot;17&quot;/&gt;&lt;lineCharCount val=&quot;15&quot;/&gt;&lt;lineCharCount val=&quot;17&quot;/&gt;&lt;lineCharCount val=&quot;26&quot;/&gt;&lt;lineCharCount val=&quot;15&quot;/&gt;&lt;lineCharCount val=&quot;11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3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64&quot;/&gt;&lt;lineCharCount val=&quot;62&quot;/&gt;&lt;lineCharCount val=&quot;25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0&quot;/&gt;&lt;lineCharCount val=&quot;5&quot;/&gt;&lt;lineCharCount val=&quot;6&quot;/&gt;&lt;lineCharCount val=&quot;10&quot;/&gt;&lt;lineCharCount val=&quot;5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2432FFF-77AF-43F5-AEA6-1598771791F3}&quot;/&gt;&lt;isInvalidForFieldText val=&quot;0&quot;/&gt;&lt;Image&gt;&lt;filename val=&quot;C:\Users\John\AppData\Local\Temp\CP463616627023Session\CPTrustFolder463616627023\PPTImport463617225708\data\asimages\{62432FFF-77AF-43F5-AEA6-1598771791F3}_68.png&quot;/&gt;&lt;left val=&quot;-6&quot;/&gt;&lt;top val=&quot;335&quot;/&gt;&lt;width val=&quot;446&quot;/&gt;&lt;height val=&quot;120&quot;/&gt;&lt;hasText val=&quot;1&quot;/&gt;&lt;/Image&gt;&lt;/ThreeDShape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29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1|1.1|17.9|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9&quot;/&gt;&lt;lineCharCount val=&quot;6&quot;/&gt;&lt;lineCharCount val=&quot;23&quot;/&gt;&lt;lineCharCount val=&quot;14&quot;/&gt;&lt;lineCharCount val=&quot;11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0.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8&quot;/&gt;&lt;lineCharCount val=&quot;11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34&quot;/&gt;&lt;lineCharCount val=&quot;27&quot;/&gt;&lt;lineCharCount val=&quot;7&quot;/&gt;&lt;lineCharCount val=&quot;10&quot;/&gt;&lt;lineCharCount val=&quot;6&quot;/&gt;&lt;lineCharCount val=&quot;7&quot;/&gt;&lt;lineCharCount val=&quot;10&quot;/&gt;&lt;lineCharCount val=&quot;3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7|10.6|12.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3&quot;/&gt;&lt;lineCharCount val=&quot;14&quot;/&gt;&lt;lineCharCount val=&quot;21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|0.4|0.6|0.5|0.5|0.7|0.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1&quot;/&gt;&lt;lineCharCount val=&quot;20&quot;/&gt;&lt;lineCharCount val=&quot;34&quot;/&gt;&lt;lineCharCount val=&quot;25&quot;/&gt;&lt;lineCharCount val=&quot;16&quot;/&gt;&lt;lineCharCount val=&quot;16&quot;/&gt;&lt;lineCharCount val=&quot;27&quot;/&gt;&lt;lineCharCount val=&quot;39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4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4&quot;/&gt;&lt;lineCharCount val=&quot;5&quot;/&gt;&lt;lineCharCount val=&quot;30&quot;/&gt;&lt;lineCharCount val=&quot;45&quot;/&gt;&lt;lineCharCount val=&quot;7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|10.3|12.7|5.6|19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13&quot;/&gt;&lt;lineCharCount val=&quot;43&quot;/&gt;&lt;lineCharCount val=&quot;30&quot;/&gt;&lt;lineCharCount val=&quot;19&quot;/&gt;&lt;lineCharCount val=&quot;18&quot;/&gt;&lt;lineCharCount val=&quot;29&quot;/&gt;&lt;lineCharCount val=&quot;14&quot;/&gt;&lt;lineCharCount val=&quot;17&quot;/&gt;&lt;lineCharCount val=&quot;31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1|10.3|0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2&quot;/&gt;&lt;lineCharCount val=&quot;29&quot;/&gt;&lt;lineCharCount val=&quot;1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2&quot;/&gt;&lt;lineCharCount val=&quot;41&quot;/&gt;&lt;lineCharCount val=&quot;1&quot;/&gt;&lt;lineCharCount val=&quot;38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46&quot;/&gt;&lt;lineCharCount val=&quot;42&quot;/&gt;&lt;lineCharCount val=&quot;19&quot;/&gt;&lt;lineCharCount val=&quot;12&quot;/&gt;&lt;lineCharCount val=&quot;39&quot;/&gt;&lt;lineCharCount val=&quot;19&quot;/&gt;&lt;lineCharCount val=&quot;17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3|1.3|0.9|1.5|1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7&quot;/&gt;&lt;lineCharCount val=&quot;15&quot;/&gt;&lt;lineCharCount val=&quot;18&quot;/&gt;&lt;lineCharCount val=&quot;18&quot;/&gt;&lt;lineCharCount val=&quot;25&quot;/&gt;&lt;lineCharCount val=&quot;11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5.2|8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0&quot;/&gt;&lt;lineCharCount val=&quot;1&quot;/&gt;&lt;lineCharCount val=&quot;19&quot;/&gt;&lt;lineCharCount val=&quot;10&quot;/&gt;&lt;lineCharCount val=&quot;1&quot;/&gt;&lt;lineCharCount val=&quot;17&quot;/&gt;&lt;lineCharCount val=&quot;8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8&quot;/&gt;&lt;lineCharCount val=&quot;13&quot;/&gt;&lt;lineCharCount val=&quot;18&quot;/&gt;&lt;lineCharCount val=&quot;11&quot;/&gt;&lt;lineCharCount val=&quot;14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EA3DD80-9FFF-4446-845A-AF84305DF826}&quot;/&gt;&lt;isInvalidForFieldText val=&quot;0&quot;/&gt;&lt;Image&gt;&lt;filename val=&quot;C:\Users\John\AppData\Local\Temp\CP463616627023Session\CPTrustFolder463616627023\PPTImport463617225708\data\asimages\{0EA3DD80-9FFF-4446-845A-AF84305DF826}_13.png&quot;/&gt;&lt;left val=&quot;74&quot;/&gt;&lt;top val=&quot;198&quot;/&gt;&lt;width val=&quot;591&quot;/&gt;&lt;height val=&quot;288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9&quot;/&gt;&lt;lineCharCount val=&quot;32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7&quot;/&gt;&lt;lineCharCount val=&quot;13&quot;/&gt;&lt;lineCharCount val=&quot;5&quot;/&gt;&lt;lineCharCount val=&quot;11&quot;/&gt;&lt;lineCharCount val=&quot;15&quot;/&gt;&lt;lineCharCount val=&quot;2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5|2.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8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561FD6C1-9DD5-4299-B55A-2E0A6A1DDFC0}&quot;/&gt;&lt;isInvalidForFieldText val=&quot;0&quot;/&gt;&lt;Image&gt;&lt;filename val=&quot;C:\Users\John\AppData\Local\Temp\CP463616627023Session\CPTrustFolder463616627023\PPTImport463617225708\data\asimages\{561FD6C1-9DD5-4299-B55A-2E0A6A1DDFC0}_19.png&quot;/&gt;&lt;left val=&quot;69&quot;/&gt;&lt;top val=&quot;175&quot;/&gt;&lt;width val=&quot;268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EE0F1831-6163-43B6-804E-24207BB52C42}&quot;/&gt;&lt;isInvalidForFieldText val=&quot;0&quot;/&gt;&lt;Image&gt;&lt;filename val=&quot;C:\Users\John\AppData\Local\Temp\CP463616627023Session\CPTrustFolder463616627023\PPTImport463617225708\data\asimages\{EE0F1831-6163-43B6-804E-24207BB52C42}_19.png&quot;/&gt;&lt;left val=&quot;75&quot;/&gt;&lt;top val=&quot;271&quot;/&gt;&lt;width val=&quot;229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2.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1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0.8|1.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heme/theme1.xml><?xml version="1.0" encoding="utf-8"?>
<a:theme xmlns:a="http://schemas.openxmlformats.org/drawingml/2006/main" name="LAA_Master_Template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LAA_Master_Template white.pot</Template>
  <TotalTime>395</TotalTime>
  <Words>1286</Words>
  <Application>Microsoft Office PowerPoint</Application>
  <PresentationFormat>On-screen Show (4:3)</PresentationFormat>
  <Paragraphs>325</Paragraphs>
  <Slides>81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LAA_Master_Template white</vt:lpstr>
      <vt:lpstr>Document</vt:lpstr>
      <vt:lpstr>Current Concepts in Prehospital Trauma Care</vt:lpstr>
      <vt:lpstr>Aim</vt:lpstr>
      <vt:lpstr>History</vt:lpstr>
      <vt:lpstr>Ambulance Service Provision</vt:lpstr>
      <vt:lpstr>Take home message……..</vt:lpstr>
      <vt:lpstr>General Medical Council</vt:lpstr>
      <vt:lpstr>UK “network”</vt:lpstr>
      <vt:lpstr>PowerPoint Presentation</vt:lpstr>
      <vt:lpstr>Europe: Dominated by doctor led (often consultant delivered) PHC</vt:lpstr>
      <vt:lpstr>PowerPoint Presentation</vt:lpstr>
      <vt:lpstr>PowerPoint Presentation</vt:lpstr>
      <vt:lpstr>Golden Hour</vt:lpstr>
      <vt:lpstr>Prehospital Time:</vt:lpstr>
      <vt:lpstr>Some specific issues….</vt:lpstr>
      <vt:lpstr>Bleeding</vt:lpstr>
      <vt:lpstr>Relationship between patient movement , handling and bleeding</vt:lpstr>
      <vt:lpstr>PowerPoint Presentation</vt:lpstr>
      <vt:lpstr>ATLS “springing” of the pelvis </vt:lpstr>
      <vt:lpstr>In resus characteristic times when BP fell </vt:lpstr>
      <vt:lpstr>PowerPoint Presentation</vt:lpstr>
      <vt:lpstr>Moving patients was not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 effect</vt:lpstr>
      <vt:lpstr>PowerPoint Presentation</vt:lpstr>
      <vt:lpstr>Could things be better?</vt:lpstr>
      <vt:lpstr>PowerPoint Presentation</vt:lpstr>
      <vt:lpstr>PowerPoint Presentation</vt:lpstr>
      <vt:lpstr>PowerPoint Presentation</vt:lpstr>
      <vt:lpstr>Handling:</vt:lpstr>
      <vt:lpstr>Handling Strategy</vt:lpstr>
      <vt:lpstr>Pre-hospital Blood Pressure</vt:lpstr>
      <vt:lpstr>PowerPoint Presentation</vt:lpstr>
      <vt:lpstr>Stern et al</vt:lpstr>
      <vt:lpstr>Results (n= 27)</vt:lpstr>
      <vt:lpstr>Many studies with different definitions of hypotensive resus:</vt:lpstr>
      <vt:lpstr>Features of Normal (High) Volume Resuscitation in Animal Work  </vt:lpstr>
      <vt:lpstr>Compelling Feature of Literature</vt:lpstr>
      <vt:lpstr>Possible Theories</vt:lpstr>
      <vt:lpstr>PowerPoint Presentation</vt:lpstr>
      <vt:lpstr>Bickell: Results (n=598)</vt:lpstr>
      <vt:lpstr>PowerPoint Presentation</vt:lpstr>
      <vt:lpstr>NICE Guidance - Prehospital</vt:lpstr>
      <vt:lpstr>cABC or ABC</vt:lpstr>
      <vt:lpstr>Tourniquets</vt:lpstr>
      <vt:lpstr>Prehospital Blood</vt:lpstr>
      <vt:lpstr>Collars / Spinal Immobilisation</vt:lpstr>
      <vt:lpstr>Splintage devices - collars</vt:lpstr>
      <vt:lpstr>Rigid Cervical Collars (RCC)</vt:lpstr>
      <vt:lpstr>Rigid Cervical Collars + other</vt:lpstr>
      <vt:lpstr>Collars</vt:lpstr>
      <vt:lpstr>Displacement of cervical spine is maximal at time of impact</vt:lpstr>
      <vt:lpstr>How important is movement?</vt:lpstr>
      <vt:lpstr>Side Effects</vt:lpstr>
      <vt:lpstr>Side Effects RCC – Raised ICP</vt:lpstr>
      <vt:lpstr>Side Effects – Raised ICP</vt:lpstr>
      <vt:lpstr>PowerPoint Presentation</vt:lpstr>
      <vt:lpstr>Collars</vt:lpstr>
      <vt:lpstr>Splintage Devices – eg KED</vt:lpstr>
      <vt:lpstr>Side effects KED</vt:lpstr>
      <vt:lpstr>PowerPoint Presentation</vt:lpstr>
      <vt:lpstr>PowerPoint Presentation</vt:lpstr>
      <vt:lpstr>Pelvic Binders</vt:lpstr>
      <vt:lpstr>PowerPoint Presentation</vt:lpstr>
      <vt:lpstr>PowerPoint Presentation</vt:lpstr>
      <vt:lpstr>Geneva Belt</vt:lpstr>
      <vt:lpstr>Dallas Binder</vt:lpstr>
      <vt:lpstr>Sam Sling</vt:lpstr>
      <vt:lpstr>Do they work ?</vt:lpstr>
      <vt:lpstr>Resuscitative Thoracotomy - Prehospital</vt:lpstr>
      <vt:lpstr>PowerPoint Presentation</vt:lpstr>
      <vt:lpstr>EPR</vt:lpstr>
      <vt:lpstr>“Suspended Animation”</vt:lpstr>
      <vt:lpstr>PowerPoint Presentation</vt:lpstr>
      <vt:lpstr>Thank You</vt:lpstr>
    </vt:vector>
  </TitlesOfParts>
  <Company>Pan Advertising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Clift</dc:creator>
  <cp:lastModifiedBy>John</cp:lastModifiedBy>
  <cp:revision>39</cp:revision>
  <dcterms:created xsi:type="dcterms:W3CDTF">2011-09-27T10:08:34Z</dcterms:created>
  <dcterms:modified xsi:type="dcterms:W3CDTF">2013-01-10T23:54:49Z</dcterms:modified>
</cp:coreProperties>
</file>