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8" r:id="rId2"/>
    <p:sldId id="259" r:id="rId3"/>
    <p:sldId id="272" r:id="rId4"/>
    <p:sldId id="260" r:id="rId5"/>
    <p:sldId id="273" r:id="rId6"/>
    <p:sldId id="270" r:id="rId7"/>
    <p:sldId id="274" r:id="rId8"/>
    <p:sldId id="275" r:id="rId9"/>
    <p:sldId id="269" r:id="rId10"/>
    <p:sldId id="276" r:id="rId11"/>
    <p:sldId id="277" r:id="rId12"/>
    <p:sldId id="264" r:id="rId13"/>
    <p:sldId id="261" r:id="rId14"/>
    <p:sldId id="278" r:id="rId15"/>
    <p:sldId id="271" r:id="rId16"/>
    <p:sldId id="279" r:id="rId17"/>
    <p:sldId id="280" r:id="rId18"/>
    <p:sldId id="281" r:id="rId19"/>
    <p:sldId id="282" r:id="rId20"/>
    <p:sldId id="283" r:id="rId21"/>
    <p:sldId id="265" r:id="rId22"/>
    <p:sldId id="284" r:id="rId23"/>
    <p:sldId id="266" r:id="rId24"/>
    <p:sldId id="267" r:id="rId25"/>
    <p:sldId id="285" r:id="rId26"/>
    <p:sldId id="286" r:id="rId27"/>
    <p:sldId id="287" r:id="rId28"/>
    <p:sldId id="25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7" r:id="rId38"/>
    <p:sldId id="296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78456" autoAdjust="0"/>
  </p:normalViewPr>
  <p:slideViewPr>
    <p:cSldViewPr snapToGrid="0">
      <p:cViewPr varScale="1">
        <p:scale>
          <a:sx n="58" d="100"/>
          <a:sy n="58" d="100"/>
        </p:scale>
        <p:origin x="12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01A80-54C8-4C1D-89B6-5DD9B3267C9D}" type="doc">
      <dgm:prSet loTypeId="urn:microsoft.com/office/officeart/2005/8/layout/orgChart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C7FCA57-81F1-4AA1-83E3-7F9C95A5D03C}">
      <dgm:prSet phldrT="[Text]" custT="1"/>
      <dgm:spPr/>
      <dgm:t>
        <a:bodyPr/>
        <a:lstStyle/>
        <a:p>
          <a:r>
            <a:rPr lang="en-GB" sz="3200" dirty="0" smtClean="0"/>
            <a:t>Pulseless</a:t>
          </a:r>
          <a:endParaRPr lang="en-GB" sz="3200" dirty="0"/>
        </a:p>
      </dgm:t>
    </dgm:pt>
    <dgm:pt modelId="{7C77ECEA-392A-420F-A07A-1371739C6A64}" type="parTrans" cxnId="{E0C25CEB-1919-4262-BEDF-AB280A3E2081}">
      <dgm:prSet/>
      <dgm:spPr/>
      <dgm:t>
        <a:bodyPr/>
        <a:lstStyle/>
        <a:p>
          <a:endParaRPr lang="en-GB"/>
        </a:p>
      </dgm:t>
    </dgm:pt>
    <dgm:pt modelId="{7A9B46F3-AF31-488A-96B7-2AC95AC2B7F0}" type="sibTrans" cxnId="{E0C25CEB-1919-4262-BEDF-AB280A3E2081}">
      <dgm:prSet/>
      <dgm:spPr/>
      <dgm:t>
        <a:bodyPr/>
        <a:lstStyle/>
        <a:p>
          <a:endParaRPr lang="en-GB"/>
        </a:p>
      </dgm:t>
    </dgm:pt>
    <dgm:pt modelId="{3FFFB447-0591-40DD-B3F9-F8594482F686}">
      <dgm:prSet phldrT="[Text]" custT="1"/>
      <dgm:spPr/>
      <dgm:t>
        <a:bodyPr/>
        <a:lstStyle/>
        <a:p>
          <a:r>
            <a:rPr lang="en-GB" sz="2800" dirty="0" smtClean="0"/>
            <a:t>Pink / Perfused</a:t>
          </a:r>
          <a:endParaRPr lang="en-GB" sz="2800" dirty="0"/>
        </a:p>
      </dgm:t>
    </dgm:pt>
    <dgm:pt modelId="{5C8E1CB2-0FBB-435B-B87E-8E0E29790740}" type="parTrans" cxnId="{0567A641-DA37-475B-B189-83DE1919CE07}">
      <dgm:prSet/>
      <dgm:spPr/>
      <dgm:t>
        <a:bodyPr/>
        <a:lstStyle/>
        <a:p>
          <a:endParaRPr lang="en-GB"/>
        </a:p>
      </dgm:t>
    </dgm:pt>
    <dgm:pt modelId="{90283230-65C9-427E-9B89-51DD277A3BBC}" type="sibTrans" cxnId="{0567A641-DA37-475B-B189-83DE1919CE07}">
      <dgm:prSet/>
      <dgm:spPr/>
      <dgm:t>
        <a:bodyPr/>
        <a:lstStyle/>
        <a:p>
          <a:endParaRPr lang="en-GB"/>
        </a:p>
      </dgm:t>
    </dgm:pt>
    <dgm:pt modelId="{76F3E6A2-59F0-4A8F-829D-C6C92227F561}">
      <dgm:prSet phldrT="[Text]" custT="1"/>
      <dgm:spPr/>
      <dgm:t>
        <a:bodyPr/>
        <a:lstStyle/>
        <a:p>
          <a:r>
            <a:rPr lang="en-GB" sz="2800" dirty="0" smtClean="0"/>
            <a:t>Pale / No Perfusion</a:t>
          </a:r>
          <a:endParaRPr lang="en-GB" sz="2800" dirty="0"/>
        </a:p>
      </dgm:t>
    </dgm:pt>
    <dgm:pt modelId="{9BCDB48B-1DE3-4B1B-8096-136161D88808}" type="parTrans" cxnId="{63C5505E-6116-47D2-B11F-FD0A991E2F95}">
      <dgm:prSet/>
      <dgm:spPr/>
      <dgm:t>
        <a:bodyPr/>
        <a:lstStyle/>
        <a:p>
          <a:endParaRPr lang="en-GB"/>
        </a:p>
      </dgm:t>
    </dgm:pt>
    <dgm:pt modelId="{90776E10-90DD-4919-947D-6C3144E557E8}" type="sibTrans" cxnId="{63C5505E-6116-47D2-B11F-FD0A991E2F95}">
      <dgm:prSet/>
      <dgm:spPr/>
      <dgm:t>
        <a:bodyPr/>
        <a:lstStyle/>
        <a:p>
          <a:endParaRPr lang="en-GB"/>
        </a:p>
      </dgm:t>
    </dgm:pt>
    <dgm:pt modelId="{501A2AD7-C4F8-4AC7-86DC-7A9FE6E91CE8}">
      <dgm:prSet custT="1"/>
      <dgm:spPr/>
      <dgm:t>
        <a:bodyPr/>
        <a:lstStyle/>
        <a:p>
          <a:r>
            <a:rPr lang="en-GB" sz="2000" dirty="0" smtClean="0"/>
            <a:t>Reduce &amp; Fix</a:t>
          </a:r>
        </a:p>
        <a:p>
          <a:r>
            <a:rPr lang="en-GB" sz="2000" dirty="0" smtClean="0"/>
            <a:t>No Gap</a:t>
          </a:r>
        </a:p>
        <a:p>
          <a:r>
            <a:rPr lang="en-GB" sz="2000" dirty="0" smtClean="0"/>
            <a:t>Open Bandage at elbow/ wrist</a:t>
          </a:r>
        </a:p>
        <a:p>
          <a:r>
            <a:rPr lang="en-GB" sz="2000" dirty="0" smtClean="0"/>
            <a:t>Assess &amp; Observe 24-48hrs</a:t>
          </a:r>
        </a:p>
        <a:p>
          <a:r>
            <a:rPr lang="en-GB" sz="2000" dirty="0" smtClean="0"/>
            <a:t>Doppler if worried</a:t>
          </a:r>
        </a:p>
        <a:p>
          <a:r>
            <a:rPr lang="en-GB" sz="2000" dirty="0" smtClean="0"/>
            <a:t>Safety net at discharge (late thrombosis)</a:t>
          </a:r>
        </a:p>
        <a:p>
          <a:r>
            <a:rPr lang="en-GB" sz="2000" dirty="0" smtClean="0"/>
            <a:t>F/u at one week</a:t>
          </a:r>
          <a:endParaRPr lang="en-GB" sz="2000" dirty="0"/>
        </a:p>
      </dgm:t>
    </dgm:pt>
    <dgm:pt modelId="{7860561C-62CF-4B65-925A-1090A2865253}" type="parTrans" cxnId="{52811AFE-C51D-4E8C-8E86-1D7DB5F99758}">
      <dgm:prSet/>
      <dgm:spPr/>
      <dgm:t>
        <a:bodyPr/>
        <a:lstStyle/>
        <a:p>
          <a:endParaRPr lang="en-GB"/>
        </a:p>
      </dgm:t>
    </dgm:pt>
    <dgm:pt modelId="{C7AA09E4-53C9-4C46-9260-B4CCF000A912}" type="sibTrans" cxnId="{52811AFE-C51D-4E8C-8E86-1D7DB5F99758}">
      <dgm:prSet/>
      <dgm:spPr/>
      <dgm:t>
        <a:bodyPr/>
        <a:lstStyle/>
        <a:p>
          <a:endParaRPr lang="en-GB"/>
        </a:p>
      </dgm:t>
    </dgm:pt>
    <dgm:pt modelId="{DD90B811-D47C-4F6C-8863-BF4602FD837F}">
      <dgm:prSet custT="1"/>
      <dgm:spPr/>
      <dgm:t>
        <a:bodyPr/>
        <a:lstStyle/>
        <a:p>
          <a:r>
            <a:rPr lang="en-GB" sz="2000" dirty="0" smtClean="0"/>
            <a:t>Vascular Centre</a:t>
          </a:r>
        </a:p>
        <a:p>
          <a:r>
            <a:rPr lang="en-GB" sz="2000" dirty="0" smtClean="0"/>
            <a:t>Reduce &amp; Fix</a:t>
          </a:r>
        </a:p>
        <a:p>
          <a:r>
            <a:rPr lang="en-GB" sz="2000" dirty="0" smtClean="0"/>
            <a:t>Reassess</a:t>
          </a:r>
        </a:p>
        <a:p>
          <a:r>
            <a:rPr lang="en-GB" sz="2000" dirty="0" smtClean="0"/>
            <a:t>Explore if no perfusion</a:t>
          </a:r>
          <a:endParaRPr lang="en-GB" sz="2000" dirty="0"/>
        </a:p>
      </dgm:t>
    </dgm:pt>
    <dgm:pt modelId="{02151A6D-0ED2-4612-8328-2128490A4D02}" type="parTrans" cxnId="{DCEEDDDD-598A-46BA-BB56-1C33BE46FA07}">
      <dgm:prSet/>
      <dgm:spPr/>
      <dgm:t>
        <a:bodyPr/>
        <a:lstStyle/>
        <a:p>
          <a:endParaRPr lang="en-GB"/>
        </a:p>
      </dgm:t>
    </dgm:pt>
    <dgm:pt modelId="{0A1F2755-8202-4BC0-99A7-91B6EED3F54D}" type="sibTrans" cxnId="{DCEEDDDD-598A-46BA-BB56-1C33BE46FA07}">
      <dgm:prSet/>
      <dgm:spPr/>
      <dgm:t>
        <a:bodyPr/>
        <a:lstStyle/>
        <a:p>
          <a:endParaRPr lang="en-GB"/>
        </a:p>
      </dgm:t>
    </dgm:pt>
    <dgm:pt modelId="{D02186E3-C0AE-4133-88C6-1166061F4588}" type="pres">
      <dgm:prSet presAssocID="{E0C01A80-54C8-4C1D-89B6-5DD9B3267C9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CA897A8C-E85D-4EF5-9EA3-ABEE3742ED3F}" type="pres">
      <dgm:prSet presAssocID="{AC7FCA57-81F1-4AA1-83E3-7F9C95A5D03C}" presName="hierRoot1" presStyleCnt="0">
        <dgm:presLayoutVars>
          <dgm:hierBranch val="init"/>
        </dgm:presLayoutVars>
      </dgm:prSet>
      <dgm:spPr/>
    </dgm:pt>
    <dgm:pt modelId="{B3B22319-26C8-49CD-9A24-CC1195332A96}" type="pres">
      <dgm:prSet presAssocID="{AC7FCA57-81F1-4AA1-83E3-7F9C95A5D03C}" presName="rootComposite1" presStyleCnt="0"/>
      <dgm:spPr/>
    </dgm:pt>
    <dgm:pt modelId="{1242DE1A-9B91-4AEC-BF38-B11A6F1FAD0F}" type="pres">
      <dgm:prSet presAssocID="{AC7FCA57-81F1-4AA1-83E3-7F9C95A5D03C}" presName="rootText1" presStyleLbl="node0" presStyleIdx="0" presStyleCnt="1" custScaleX="77789" custScaleY="2794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468CB00-D0FB-4635-8893-8A9150146FA5}" type="pres">
      <dgm:prSet presAssocID="{AC7FCA57-81F1-4AA1-83E3-7F9C95A5D03C}" presName="rootConnector1" presStyleLbl="node1" presStyleIdx="0" presStyleCnt="0"/>
      <dgm:spPr/>
      <dgm:t>
        <a:bodyPr/>
        <a:lstStyle/>
        <a:p>
          <a:endParaRPr lang="en-GB"/>
        </a:p>
      </dgm:t>
    </dgm:pt>
    <dgm:pt modelId="{C103D668-9F47-481E-A294-58C1E02C5CCB}" type="pres">
      <dgm:prSet presAssocID="{AC7FCA57-81F1-4AA1-83E3-7F9C95A5D03C}" presName="hierChild2" presStyleCnt="0"/>
      <dgm:spPr/>
    </dgm:pt>
    <dgm:pt modelId="{8563AEA8-1AAA-4B9B-B34B-0D9EA4538575}" type="pres">
      <dgm:prSet presAssocID="{5C8E1CB2-0FBB-435B-B87E-8E0E29790740}" presName="Name37" presStyleLbl="parChTrans1D2" presStyleIdx="0" presStyleCnt="2"/>
      <dgm:spPr/>
      <dgm:t>
        <a:bodyPr/>
        <a:lstStyle/>
        <a:p>
          <a:endParaRPr lang="en-GB"/>
        </a:p>
      </dgm:t>
    </dgm:pt>
    <dgm:pt modelId="{9DFBA034-E6B8-4350-B30A-9F140C7BA8FA}" type="pres">
      <dgm:prSet presAssocID="{3FFFB447-0591-40DD-B3F9-F8594482F686}" presName="hierRoot2" presStyleCnt="0">
        <dgm:presLayoutVars>
          <dgm:hierBranch/>
        </dgm:presLayoutVars>
      </dgm:prSet>
      <dgm:spPr/>
    </dgm:pt>
    <dgm:pt modelId="{84D32073-9CB5-48DC-9950-68DAC0C1D7EE}" type="pres">
      <dgm:prSet presAssocID="{3FFFB447-0591-40DD-B3F9-F8594482F686}" presName="rootComposite" presStyleCnt="0"/>
      <dgm:spPr/>
    </dgm:pt>
    <dgm:pt modelId="{419C77BF-54DA-4880-82EB-A7F30E4EC258}" type="pres">
      <dgm:prSet presAssocID="{3FFFB447-0591-40DD-B3F9-F8594482F686}" presName="rootText" presStyleLbl="node2" presStyleIdx="0" presStyleCnt="2" custScaleX="91082" custScaleY="38779" custLinFactNeighborY="-889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0B86CF8-1694-4F40-B8AC-6D786BF29F13}" type="pres">
      <dgm:prSet presAssocID="{3FFFB447-0591-40DD-B3F9-F8594482F686}" presName="rootConnector" presStyleLbl="node2" presStyleIdx="0" presStyleCnt="2"/>
      <dgm:spPr/>
      <dgm:t>
        <a:bodyPr/>
        <a:lstStyle/>
        <a:p>
          <a:endParaRPr lang="en-GB"/>
        </a:p>
      </dgm:t>
    </dgm:pt>
    <dgm:pt modelId="{C6989822-1C80-4EE8-B1A8-79BF8CED7DF2}" type="pres">
      <dgm:prSet presAssocID="{3FFFB447-0591-40DD-B3F9-F8594482F686}" presName="hierChild4" presStyleCnt="0"/>
      <dgm:spPr/>
    </dgm:pt>
    <dgm:pt modelId="{24384ED6-12C7-49B3-AD1F-598619372EBC}" type="pres">
      <dgm:prSet presAssocID="{7860561C-62CF-4B65-925A-1090A2865253}" presName="Name35" presStyleLbl="parChTrans1D3" presStyleIdx="0" presStyleCnt="2"/>
      <dgm:spPr/>
      <dgm:t>
        <a:bodyPr/>
        <a:lstStyle/>
        <a:p>
          <a:endParaRPr lang="en-GB"/>
        </a:p>
      </dgm:t>
    </dgm:pt>
    <dgm:pt modelId="{9DF656E8-41A1-4B8F-A78B-8094A3416535}" type="pres">
      <dgm:prSet presAssocID="{501A2AD7-C4F8-4AC7-86DC-7A9FE6E91CE8}" presName="hierRoot2" presStyleCnt="0">
        <dgm:presLayoutVars>
          <dgm:hierBranch val="init"/>
        </dgm:presLayoutVars>
      </dgm:prSet>
      <dgm:spPr/>
    </dgm:pt>
    <dgm:pt modelId="{D68D302D-4E8A-47E2-BAD2-66301A743F99}" type="pres">
      <dgm:prSet presAssocID="{501A2AD7-C4F8-4AC7-86DC-7A9FE6E91CE8}" presName="rootComposite" presStyleCnt="0"/>
      <dgm:spPr/>
    </dgm:pt>
    <dgm:pt modelId="{3A1E4389-8791-426A-9778-F3A73E1083C6}" type="pres">
      <dgm:prSet presAssocID="{501A2AD7-C4F8-4AC7-86DC-7A9FE6E91CE8}" presName="rootText" presStyleLbl="node3" presStyleIdx="0" presStyleCnt="2" custScaleX="118682" custScaleY="149841" custLinFactNeighborX="-13" custLinFactNeighborY="-325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95C8F02-F1FE-4ABE-8F17-4F507C94109E}" type="pres">
      <dgm:prSet presAssocID="{501A2AD7-C4F8-4AC7-86DC-7A9FE6E91CE8}" presName="rootConnector" presStyleLbl="node3" presStyleIdx="0" presStyleCnt="2"/>
      <dgm:spPr/>
      <dgm:t>
        <a:bodyPr/>
        <a:lstStyle/>
        <a:p>
          <a:endParaRPr lang="en-GB"/>
        </a:p>
      </dgm:t>
    </dgm:pt>
    <dgm:pt modelId="{E7916E5B-9D75-4794-84A1-6FFA8EFEF576}" type="pres">
      <dgm:prSet presAssocID="{501A2AD7-C4F8-4AC7-86DC-7A9FE6E91CE8}" presName="hierChild4" presStyleCnt="0"/>
      <dgm:spPr/>
    </dgm:pt>
    <dgm:pt modelId="{96CDBBC3-26CE-43C8-A98E-AE639A8DE978}" type="pres">
      <dgm:prSet presAssocID="{501A2AD7-C4F8-4AC7-86DC-7A9FE6E91CE8}" presName="hierChild5" presStyleCnt="0"/>
      <dgm:spPr/>
    </dgm:pt>
    <dgm:pt modelId="{96E45CCC-293E-496D-B10A-3FE4576BF726}" type="pres">
      <dgm:prSet presAssocID="{3FFFB447-0591-40DD-B3F9-F8594482F686}" presName="hierChild5" presStyleCnt="0"/>
      <dgm:spPr/>
    </dgm:pt>
    <dgm:pt modelId="{73111F0D-B770-4A7A-8103-C1FA0799C71D}" type="pres">
      <dgm:prSet presAssocID="{9BCDB48B-1DE3-4B1B-8096-136161D88808}" presName="Name37" presStyleLbl="parChTrans1D2" presStyleIdx="1" presStyleCnt="2"/>
      <dgm:spPr/>
      <dgm:t>
        <a:bodyPr/>
        <a:lstStyle/>
        <a:p>
          <a:endParaRPr lang="en-GB"/>
        </a:p>
      </dgm:t>
    </dgm:pt>
    <dgm:pt modelId="{80A8B82B-C256-446E-AE6E-A645F6F408E1}" type="pres">
      <dgm:prSet presAssocID="{76F3E6A2-59F0-4A8F-829D-C6C92227F561}" presName="hierRoot2" presStyleCnt="0">
        <dgm:presLayoutVars>
          <dgm:hierBranch/>
        </dgm:presLayoutVars>
      </dgm:prSet>
      <dgm:spPr/>
    </dgm:pt>
    <dgm:pt modelId="{B7DC4003-FAD8-43E1-9714-DF1561583EF2}" type="pres">
      <dgm:prSet presAssocID="{76F3E6A2-59F0-4A8F-829D-C6C92227F561}" presName="rootComposite" presStyleCnt="0"/>
      <dgm:spPr/>
    </dgm:pt>
    <dgm:pt modelId="{1F5B4773-E654-4A17-990C-9C8C995DD085}" type="pres">
      <dgm:prSet presAssocID="{76F3E6A2-59F0-4A8F-829D-C6C92227F561}" presName="rootText" presStyleLbl="node2" presStyleIdx="1" presStyleCnt="2" custScaleX="101864" custScaleY="38829" custLinFactNeighborY="-889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1CE91A-118F-4A0A-837E-74F6DD4A1558}" type="pres">
      <dgm:prSet presAssocID="{76F3E6A2-59F0-4A8F-829D-C6C92227F561}" presName="rootConnector" presStyleLbl="node2" presStyleIdx="1" presStyleCnt="2"/>
      <dgm:spPr/>
      <dgm:t>
        <a:bodyPr/>
        <a:lstStyle/>
        <a:p>
          <a:endParaRPr lang="en-GB"/>
        </a:p>
      </dgm:t>
    </dgm:pt>
    <dgm:pt modelId="{7F9BA793-30F1-4BE7-AEA6-D77B1CAA5B88}" type="pres">
      <dgm:prSet presAssocID="{76F3E6A2-59F0-4A8F-829D-C6C92227F561}" presName="hierChild4" presStyleCnt="0"/>
      <dgm:spPr/>
    </dgm:pt>
    <dgm:pt modelId="{68AB3A14-B82E-4410-925B-7BAFCC4670C7}" type="pres">
      <dgm:prSet presAssocID="{02151A6D-0ED2-4612-8328-2128490A4D02}" presName="Name35" presStyleLbl="parChTrans1D3" presStyleIdx="1" presStyleCnt="2"/>
      <dgm:spPr/>
      <dgm:t>
        <a:bodyPr/>
        <a:lstStyle/>
        <a:p>
          <a:endParaRPr lang="en-GB"/>
        </a:p>
      </dgm:t>
    </dgm:pt>
    <dgm:pt modelId="{0D28A4EA-33D7-4848-A158-31780398F1CF}" type="pres">
      <dgm:prSet presAssocID="{DD90B811-D47C-4F6C-8863-BF4602FD837F}" presName="hierRoot2" presStyleCnt="0">
        <dgm:presLayoutVars>
          <dgm:hierBranch val="hang"/>
        </dgm:presLayoutVars>
      </dgm:prSet>
      <dgm:spPr/>
    </dgm:pt>
    <dgm:pt modelId="{F39A4882-CE49-49F8-97AA-25BCD42477C5}" type="pres">
      <dgm:prSet presAssocID="{DD90B811-D47C-4F6C-8863-BF4602FD837F}" presName="rootComposite" presStyleCnt="0"/>
      <dgm:spPr/>
    </dgm:pt>
    <dgm:pt modelId="{3B1B4164-9E30-491A-BDB1-B02D0C5BA716}" type="pres">
      <dgm:prSet presAssocID="{DD90B811-D47C-4F6C-8863-BF4602FD837F}" presName="rootText" presStyleLbl="node3" presStyleIdx="1" presStyleCnt="2" custScaleX="87538" custScaleY="104014" custLinFactNeighborY="-3145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7315CC0-E70E-4216-B5CD-83CAEDA4A8DC}" type="pres">
      <dgm:prSet presAssocID="{DD90B811-D47C-4F6C-8863-BF4602FD837F}" presName="rootConnector" presStyleLbl="node3" presStyleIdx="1" presStyleCnt="2"/>
      <dgm:spPr/>
      <dgm:t>
        <a:bodyPr/>
        <a:lstStyle/>
        <a:p>
          <a:endParaRPr lang="en-GB"/>
        </a:p>
      </dgm:t>
    </dgm:pt>
    <dgm:pt modelId="{191DDA2A-468D-450C-B79D-C128EA2A9590}" type="pres">
      <dgm:prSet presAssocID="{DD90B811-D47C-4F6C-8863-BF4602FD837F}" presName="hierChild4" presStyleCnt="0"/>
      <dgm:spPr/>
    </dgm:pt>
    <dgm:pt modelId="{2433E1A0-B747-4E13-963F-06AAA58BDEB5}" type="pres">
      <dgm:prSet presAssocID="{DD90B811-D47C-4F6C-8863-BF4602FD837F}" presName="hierChild5" presStyleCnt="0"/>
      <dgm:spPr/>
    </dgm:pt>
    <dgm:pt modelId="{BD012E14-289F-4F4B-9730-97103DAEADFB}" type="pres">
      <dgm:prSet presAssocID="{76F3E6A2-59F0-4A8F-829D-C6C92227F561}" presName="hierChild5" presStyleCnt="0"/>
      <dgm:spPr/>
    </dgm:pt>
    <dgm:pt modelId="{000CD2AE-5801-4B0A-B0D2-D59C559E9976}" type="pres">
      <dgm:prSet presAssocID="{AC7FCA57-81F1-4AA1-83E3-7F9C95A5D03C}" presName="hierChild3" presStyleCnt="0"/>
      <dgm:spPr/>
    </dgm:pt>
  </dgm:ptLst>
  <dgm:cxnLst>
    <dgm:cxn modelId="{19D8B232-5E64-40E8-9F33-D395C50B0B36}" type="presOf" srcId="{501A2AD7-C4F8-4AC7-86DC-7A9FE6E91CE8}" destId="{C95C8F02-F1FE-4ABE-8F17-4F507C94109E}" srcOrd="1" destOrd="0" presId="urn:microsoft.com/office/officeart/2005/8/layout/orgChart1"/>
    <dgm:cxn modelId="{89EB5270-5904-4FA7-B8E9-E70D90F61489}" type="presOf" srcId="{AC7FCA57-81F1-4AA1-83E3-7F9C95A5D03C}" destId="{2468CB00-D0FB-4635-8893-8A9150146FA5}" srcOrd="1" destOrd="0" presId="urn:microsoft.com/office/officeart/2005/8/layout/orgChart1"/>
    <dgm:cxn modelId="{10D8E24A-7360-4EB5-8C81-6B2953B9A75A}" type="presOf" srcId="{7860561C-62CF-4B65-925A-1090A2865253}" destId="{24384ED6-12C7-49B3-AD1F-598619372EBC}" srcOrd="0" destOrd="0" presId="urn:microsoft.com/office/officeart/2005/8/layout/orgChart1"/>
    <dgm:cxn modelId="{956FC187-0DC0-425B-91F9-9480EAEC5089}" type="presOf" srcId="{9BCDB48B-1DE3-4B1B-8096-136161D88808}" destId="{73111F0D-B770-4A7A-8103-C1FA0799C71D}" srcOrd="0" destOrd="0" presId="urn:microsoft.com/office/officeart/2005/8/layout/orgChart1"/>
    <dgm:cxn modelId="{E0C25CEB-1919-4262-BEDF-AB280A3E2081}" srcId="{E0C01A80-54C8-4C1D-89B6-5DD9B3267C9D}" destId="{AC7FCA57-81F1-4AA1-83E3-7F9C95A5D03C}" srcOrd="0" destOrd="0" parTransId="{7C77ECEA-392A-420F-A07A-1371739C6A64}" sibTransId="{7A9B46F3-AF31-488A-96B7-2AC95AC2B7F0}"/>
    <dgm:cxn modelId="{46B0CDB3-F5AE-4972-8CE9-091F42388F78}" type="presOf" srcId="{DD90B811-D47C-4F6C-8863-BF4602FD837F}" destId="{F7315CC0-E70E-4216-B5CD-83CAEDA4A8DC}" srcOrd="1" destOrd="0" presId="urn:microsoft.com/office/officeart/2005/8/layout/orgChart1"/>
    <dgm:cxn modelId="{EFB7CF8D-0E32-4922-93AA-758B0181EB3A}" type="presOf" srcId="{5C8E1CB2-0FBB-435B-B87E-8E0E29790740}" destId="{8563AEA8-1AAA-4B9B-B34B-0D9EA4538575}" srcOrd="0" destOrd="0" presId="urn:microsoft.com/office/officeart/2005/8/layout/orgChart1"/>
    <dgm:cxn modelId="{B9A23872-4A17-4997-8E65-76BCCC2A4013}" type="presOf" srcId="{DD90B811-D47C-4F6C-8863-BF4602FD837F}" destId="{3B1B4164-9E30-491A-BDB1-B02D0C5BA716}" srcOrd="0" destOrd="0" presId="urn:microsoft.com/office/officeart/2005/8/layout/orgChart1"/>
    <dgm:cxn modelId="{CD051D18-1132-48FD-A95A-B8403A8032FA}" type="presOf" srcId="{76F3E6A2-59F0-4A8F-829D-C6C92227F561}" destId="{3C1CE91A-118F-4A0A-837E-74F6DD4A1558}" srcOrd="1" destOrd="0" presId="urn:microsoft.com/office/officeart/2005/8/layout/orgChart1"/>
    <dgm:cxn modelId="{EE4D6E5D-DBF1-423C-842F-35637AE76AA4}" type="presOf" srcId="{3FFFB447-0591-40DD-B3F9-F8594482F686}" destId="{A0B86CF8-1694-4F40-B8AC-6D786BF29F13}" srcOrd="1" destOrd="0" presId="urn:microsoft.com/office/officeart/2005/8/layout/orgChart1"/>
    <dgm:cxn modelId="{B7553ED8-1D68-4675-A177-A89F56D6B0C3}" type="presOf" srcId="{501A2AD7-C4F8-4AC7-86DC-7A9FE6E91CE8}" destId="{3A1E4389-8791-426A-9778-F3A73E1083C6}" srcOrd="0" destOrd="0" presId="urn:microsoft.com/office/officeart/2005/8/layout/orgChart1"/>
    <dgm:cxn modelId="{C6B211DE-5336-44F9-8E6E-8FD891B03C4D}" type="presOf" srcId="{02151A6D-0ED2-4612-8328-2128490A4D02}" destId="{68AB3A14-B82E-4410-925B-7BAFCC4670C7}" srcOrd="0" destOrd="0" presId="urn:microsoft.com/office/officeart/2005/8/layout/orgChart1"/>
    <dgm:cxn modelId="{C075391C-386C-4A79-87A4-9E24C9FC33D7}" type="presOf" srcId="{E0C01A80-54C8-4C1D-89B6-5DD9B3267C9D}" destId="{D02186E3-C0AE-4133-88C6-1166061F4588}" srcOrd="0" destOrd="0" presId="urn:microsoft.com/office/officeart/2005/8/layout/orgChart1"/>
    <dgm:cxn modelId="{DCEEDDDD-598A-46BA-BB56-1C33BE46FA07}" srcId="{76F3E6A2-59F0-4A8F-829D-C6C92227F561}" destId="{DD90B811-D47C-4F6C-8863-BF4602FD837F}" srcOrd="0" destOrd="0" parTransId="{02151A6D-0ED2-4612-8328-2128490A4D02}" sibTransId="{0A1F2755-8202-4BC0-99A7-91B6EED3F54D}"/>
    <dgm:cxn modelId="{E3FC39DF-D451-4A97-97BA-2F772FB7B99D}" type="presOf" srcId="{AC7FCA57-81F1-4AA1-83E3-7F9C95A5D03C}" destId="{1242DE1A-9B91-4AEC-BF38-B11A6F1FAD0F}" srcOrd="0" destOrd="0" presId="urn:microsoft.com/office/officeart/2005/8/layout/orgChart1"/>
    <dgm:cxn modelId="{52811AFE-C51D-4E8C-8E86-1D7DB5F99758}" srcId="{3FFFB447-0591-40DD-B3F9-F8594482F686}" destId="{501A2AD7-C4F8-4AC7-86DC-7A9FE6E91CE8}" srcOrd="0" destOrd="0" parTransId="{7860561C-62CF-4B65-925A-1090A2865253}" sibTransId="{C7AA09E4-53C9-4C46-9260-B4CCF000A912}"/>
    <dgm:cxn modelId="{D7CF7691-EF8A-4AFB-8701-3F49CA0EA127}" type="presOf" srcId="{76F3E6A2-59F0-4A8F-829D-C6C92227F561}" destId="{1F5B4773-E654-4A17-990C-9C8C995DD085}" srcOrd="0" destOrd="0" presId="urn:microsoft.com/office/officeart/2005/8/layout/orgChart1"/>
    <dgm:cxn modelId="{3881AE5D-9DF0-46C4-B52F-65A76B0227FC}" type="presOf" srcId="{3FFFB447-0591-40DD-B3F9-F8594482F686}" destId="{419C77BF-54DA-4880-82EB-A7F30E4EC258}" srcOrd="0" destOrd="0" presId="urn:microsoft.com/office/officeart/2005/8/layout/orgChart1"/>
    <dgm:cxn modelId="{0567A641-DA37-475B-B189-83DE1919CE07}" srcId="{AC7FCA57-81F1-4AA1-83E3-7F9C95A5D03C}" destId="{3FFFB447-0591-40DD-B3F9-F8594482F686}" srcOrd="0" destOrd="0" parTransId="{5C8E1CB2-0FBB-435B-B87E-8E0E29790740}" sibTransId="{90283230-65C9-427E-9B89-51DD277A3BBC}"/>
    <dgm:cxn modelId="{63C5505E-6116-47D2-B11F-FD0A991E2F95}" srcId="{AC7FCA57-81F1-4AA1-83E3-7F9C95A5D03C}" destId="{76F3E6A2-59F0-4A8F-829D-C6C92227F561}" srcOrd="1" destOrd="0" parTransId="{9BCDB48B-1DE3-4B1B-8096-136161D88808}" sibTransId="{90776E10-90DD-4919-947D-6C3144E557E8}"/>
    <dgm:cxn modelId="{F2CE4701-8E94-4038-968C-7A3CD55716A4}" type="presParOf" srcId="{D02186E3-C0AE-4133-88C6-1166061F4588}" destId="{CA897A8C-E85D-4EF5-9EA3-ABEE3742ED3F}" srcOrd="0" destOrd="0" presId="urn:microsoft.com/office/officeart/2005/8/layout/orgChart1"/>
    <dgm:cxn modelId="{198108F7-6081-4E99-A0EF-28DFF259AF04}" type="presParOf" srcId="{CA897A8C-E85D-4EF5-9EA3-ABEE3742ED3F}" destId="{B3B22319-26C8-49CD-9A24-CC1195332A96}" srcOrd="0" destOrd="0" presId="urn:microsoft.com/office/officeart/2005/8/layout/orgChart1"/>
    <dgm:cxn modelId="{CCC66EA4-4529-4E60-8EA6-81488D6194B6}" type="presParOf" srcId="{B3B22319-26C8-49CD-9A24-CC1195332A96}" destId="{1242DE1A-9B91-4AEC-BF38-B11A6F1FAD0F}" srcOrd="0" destOrd="0" presId="urn:microsoft.com/office/officeart/2005/8/layout/orgChart1"/>
    <dgm:cxn modelId="{AFCD5592-86A3-44AA-9E12-0C0A0D9540D9}" type="presParOf" srcId="{B3B22319-26C8-49CD-9A24-CC1195332A96}" destId="{2468CB00-D0FB-4635-8893-8A9150146FA5}" srcOrd="1" destOrd="0" presId="urn:microsoft.com/office/officeart/2005/8/layout/orgChart1"/>
    <dgm:cxn modelId="{CE71EF76-BFAB-4346-A061-C4C05874060D}" type="presParOf" srcId="{CA897A8C-E85D-4EF5-9EA3-ABEE3742ED3F}" destId="{C103D668-9F47-481E-A294-58C1E02C5CCB}" srcOrd="1" destOrd="0" presId="urn:microsoft.com/office/officeart/2005/8/layout/orgChart1"/>
    <dgm:cxn modelId="{259810A8-27F7-4AE5-A0A3-61B9A58F13F6}" type="presParOf" srcId="{C103D668-9F47-481E-A294-58C1E02C5CCB}" destId="{8563AEA8-1AAA-4B9B-B34B-0D9EA4538575}" srcOrd="0" destOrd="0" presId="urn:microsoft.com/office/officeart/2005/8/layout/orgChart1"/>
    <dgm:cxn modelId="{8C07611E-5F27-44D7-9097-4F9E0E6554F7}" type="presParOf" srcId="{C103D668-9F47-481E-A294-58C1E02C5CCB}" destId="{9DFBA034-E6B8-4350-B30A-9F140C7BA8FA}" srcOrd="1" destOrd="0" presId="urn:microsoft.com/office/officeart/2005/8/layout/orgChart1"/>
    <dgm:cxn modelId="{E346751B-166C-453D-8934-DD981D5F423A}" type="presParOf" srcId="{9DFBA034-E6B8-4350-B30A-9F140C7BA8FA}" destId="{84D32073-9CB5-48DC-9950-68DAC0C1D7EE}" srcOrd="0" destOrd="0" presId="urn:microsoft.com/office/officeart/2005/8/layout/orgChart1"/>
    <dgm:cxn modelId="{32101FC4-146B-4A74-9E1E-332DC218EC14}" type="presParOf" srcId="{84D32073-9CB5-48DC-9950-68DAC0C1D7EE}" destId="{419C77BF-54DA-4880-82EB-A7F30E4EC258}" srcOrd="0" destOrd="0" presId="urn:microsoft.com/office/officeart/2005/8/layout/orgChart1"/>
    <dgm:cxn modelId="{806BB27C-61B9-47C2-A858-638042D01537}" type="presParOf" srcId="{84D32073-9CB5-48DC-9950-68DAC0C1D7EE}" destId="{A0B86CF8-1694-4F40-B8AC-6D786BF29F13}" srcOrd="1" destOrd="0" presId="urn:microsoft.com/office/officeart/2005/8/layout/orgChart1"/>
    <dgm:cxn modelId="{439B6F6C-3B73-4214-8FE3-26D73909D308}" type="presParOf" srcId="{9DFBA034-E6B8-4350-B30A-9F140C7BA8FA}" destId="{C6989822-1C80-4EE8-B1A8-79BF8CED7DF2}" srcOrd="1" destOrd="0" presId="urn:microsoft.com/office/officeart/2005/8/layout/orgChart1"/>
    <dgm:cxn modelId="{FF2C2677-2F50-48AA-95F1-70F022FD8397}" type="presParOf" srcId="{C6989822-1C80-4EE8-B1A8-79BF8CED7DF2}" destId="{24384ED6-12C7-49B3-AD1F-598619372EBC}" srcOrd="0" destOrd="0" presId="urn:microsoft.com/office/officeart/2005/8/layout/orgChart1"/>
    <dgm:cxn modelId="{E8446F57-76CA-43E7-920E-1438CFC63E6C}" type="presParOf" srcId="{C6989822-1C80-4EE8-B1A8-79BF8CED7DF2}" destId="{9DF656E8-41A1-4B8F-A78B-8094A3416535}" srcOrd="1" destOrd="0" presId="urn:microsoft.com/office/officeart/2005/8/layout/orgChart1"/>
    <dgm:cxn modelId="{DCBFCE74-0643-493B-8704-A0E1F843FE29}" type="presParOf" srcId="{9DF656E8-41A1-4B8F-A78B-8094A3416535}" destId="{D68D302D-4E8A-47E2-BAD2-66301A743F99}" srcOrd="0" destOrd="0" presId="urn:microsoft.com/office/officeart/2005/8/layout/orgChart1"/>
    <dgm:cxn modelId="{468F0545-B1B8-45CC-B984-63A83982CC0D}" type="presParOf" srcId="{D68D302D-4E8A-47E2-BAD2-66301A743F99}" destId="{3A1E4389-8791-426A-9778-F3A73E1083C6}" srcOrd="0" destOrd="0" presId="urn:microsoft.com/office/officeart/2005/8/layout/orgChart1"/>
    <dgm:cxn modelId="{62FEC00E-FEA2-4247-AFE7-153794743337}" type="presParOf" srcId="{D68D302D-4E8A-47E2-BAD2-66301A743F99}" destId="{C95C8F02-F1FE-4ABE-8F17-4F507C94109E}" srcOrd="1" destOrd="0" presId="urn:microsoft.com/office/officeart/2005/8/layout/orgChart1"/>
    <dgm:cxn modelId="{99CC9062-C8A4-4F24-A43C-6888F0C80909}" type="presParOf" srcId="{9DF656E8-41A1-4B8F-A78B-8094A3416535}" destId="{E7916E5B-9D75-4794-84A1-6FFA8EFEF576}" srcOrd="1" destOrd="0" presId="urn:microsoft.com/office/officeart/2005/8/layout/orgChart1"/>
    <dgm:cxn modelId="{71D1F9DF-F975-4938-93F0-9381481B3832}" type="presParOf" srcId="{9DF656E8-41A1-4B8F-A78B-8094A3416535}" destId="{96CDBBC3-26CE-43C8-A98E-AE639A8DE978}" srcOrd="2" destOrd="0" presId="urn:microsoft.com/office/officeart/2005/8/layout/orgChart1"/>
    <dgm:cxn modelId="{4B92623C-10FC-4FF0-A48A-05261F34CEED}" type="presParOf" srcId="{9DFBA034-E6B8-4350-B30A-9F140C7BA8FA}" destId="{96E45CCC-293E-496D-B10A-3FE4576BF726}" srcOrd="2" destOrd="0" presId="urn:microsoft.com/office/officeart/2005/8/layout/orgChart1"/>
    <dgm:cxn modelId="{3F6BC11B-D8F8-4C42-8CD7-B06D10900EB5}" type="presParOf" srcId="{C103D668-9F47-481E-A294-58C1E02C5CCB}" destId="{73111F0D-B770-4A7A-8103-C1FA0799C71D}" srcOrd="2" destOrd="0" presId="urn:microsoft.com/office/officeart/2005/8/layout/orgChart1"/>
    <dgm:cxn modelId="{DB6D6C8C-0B1B-4032-9E80-FB54F3E0BD0D}" type="presParOf" srcId="{C103D668-9F47-481E-A294-58C1E02C5CCB}" destId="{80A8B82B-C256-446E-AE6E-A645F6F408E1}" srcOrd="3" destOrd="0" presId="urn:microsoft.com/office/officeart/2005/8/layout/orgChart1"/>
    <dgm:cxn modelId="{10235A36-21A3-450D-A2B4-2EFB40F41D67}" type="presParOf" srcId="{80A8B82B-C256-446E-AE6E-A645F6F408E1}" destId="{B7DC4003-FAD8-43E1-9714-DF1561583EF2}" srcOrd="0" destOrd="0" presId="urn:microsoft.com/office/officeart/2005/8/layout/orgChart1"/>
    <dgm:cxn modelId="{8C2B57AA-E7A0-4543-9A29-94B357568426}" type="presParOf" srcId="{B7DC4003-FAD8-43E1-9714-DF1561583EF2}" destId="{1F5B4773-E654-4A17-990C-9C8C995DD085}" srcOrd="0" destOrd="0" presId="urn:microsoft.com/office/officeart/2005/8/layout/orgChart1"/>
    <dgm:cxn modelId="{659B3393-3A11-496F-BCFB-D5DF967AE9A8}" type="presParOf" srcId="{B7DC4003-FAD8-43E1-9714-DF1561583EF2}" destId="{3C1CE91A-118F-4A0A-837E-74F6DD4A1558}" srcOrd="1" destOrd="0" presId="urn:microsoft.com/office/officeart/2005/8/layout/orgChart1"/>
    <dgm:cxn modelId="{2DE71849-2430-42DB-862D-217A65FDD348}" type="presParOf" srcId="{80A8B82B-C256-446E-AE6E-A645F6F408E1}" destId="{7F9BA793-30F1-4BE7-AEA6-D77B1CAA5B88}" srcOrd="1" destOrd="0" presId="urn:microsoft.com/office/officeart/2005/8/layout/orgChart1"/>
    <dgm:cxn modelId="{CBE0BD34-6A13-41E6-A75E-9BD5737A58BA}" type="presParOf" srcId="{7F9BA793-30F1-4BE7-AEA6-D77B1CAA5B88}" destId="{68AB3A14-B82E-4410-925B-7BAFCC4670C7}" srcOrd="0" destOrd="0" presId="urn:microsoft.com/office/officeart/2005/8/layout/orgChart1"/>
    <dgm:cxn modelId="{3DF5415E-A828-4C9D-87F7-C44C5A17201B}" type="presParOf" srcId="{7F9BA793-30F1-4BE7-AEA6-D77B1CAA5B88}" destId="{0D28A4EA-33D7-4848-A158-31780398F1CF}" srcOrd="1" destOrd="0" presId="urn:microsoft.com/office/officeart/2005/8/layout/orgChart1"/>
    <dgm:cxn modelId="{46BA175C-D539-4865-8894-3A6960837AE4}" type="presParOf" srcId="{0D28A4EA-33D7-4848-A158-31780398F1CF}" destId="{F39A4882-CE49-49F8-97AA-25BCD42477C5}" srcOrd="0" destOrd="0" presId="urn:microsoft.com/office/officeart/2005/8/layout/orgChart1"/>
    <dgm:cxn modelId="{61F34BBD-231D-4296-8B83-F47FD6FC8AD2}" type="presParOf" srcId="{F39A4882-CE49-49F8-97AA-25BCD42477C5}" destId="{3B1B4164-9E30-491A-BDB1-B02D0C5BA716}" srcOrd="0" destOrd="0" presId="urn:microsoft.com/office/officeart/2005/8/layout/orgChart1"/>
    <dgm:cxn modelId="{660D11D3-2895-46FD-9C92-F19A1CB1F19A}" type="presParOf" srcId="{F39A4882-CE49-49F8-97AA-25BCD42477C5}" destId="{F7315CC0-E70E-4216-B5CD-83CAEDA4A8DC}" srcOrd="1" destOrd="0" presId="urn:microsoft.com/office/officeart/2005/8/layout/orgChart1"/>
    <dgm:cxn modelId="{27390040-3979-403A-80C7-3462E57BCD30}" type="presParOf" srcId="{0D28A4EA-33D7-4848-A158-31780398F1CF}" destId="{191DDA2A-468D-450C-B79D-C128EA2A9590}" srcOrd="1" destOrd="0" presId="urn:microsoft.com/office/officeart/2005/8/layout/orgChart1"/>
    <dgm:cxn modelId="{380300E0-6283-4F9D-942E-6E1AA4B339DA}" type="presParOf" srcId="{0D28A4EA-33D7-4848-A158-31780398F1CF}" destId="{2433E1A0-B747-4E13-963F-06AAA58BDEB5}" srcOrd="2" destOrd="0" presId="urn:microsoft.com/office/officeart/2005/8/layout/orgChart1"/>
    <dgm:cxn modelId="{24EEC905-BA8E-40C8-B918-C7BAD531D488}" type="presParOf" srcId="{80A8B82B-C256-446E-AE6E-A645F6F408E1}" destId="{BD012E14-289F-4F4B-9730-97103DAEADFB}" srcOrd="2" destOrd="0" presId="urn:microsoft.com/office/officeart/2005/8/layout/orgChart1"/>
    <dgm:cxn modelId="{8052BC16-0F98-4F36-A518-BEE674D2BA10}" type="presParOf" srcId="{CA897A8C-E85D-4EF5-9EA3-ABEE3742ED3F}" destId="{000CD2AE-5801-4B0A-B0D2-D59C559E99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B3A14-B82E-4410-925B-7BAFCC4670C7}">
      <dsp:nvSpPr>
        <dsp:cNvPr id="0" name=""/>
        <dsp:cNvSpPr/>
      </dsp:nvSpPr>
      <dsp:spPr>
        <a:xfrm>
          <a:off x="7708400" y="1885550"/>
          <a:ext cx="91440" cy="36621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621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11F0D-B770-4A7A-8103-C1FA0799C71D}">
      <dsp:nvSpPr>
        <dsp:cNvPr id="0" name=""/>
        <dsp:cNvSpPr/>
      </dsp:nvSpPr>
      <dsp:spPr>
        <a:xfrm>
          <a:off x="5517756" y="530440"/>
          <a:ext cx="2236363" cy="623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083"/>
              </a:lnTo>
              <a:lnTo>
                <a:pt x="2236363" y="228083"/>
              </a:lnTo>
              <a:lnTo>
                <a:pt x="2236363" y="6236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84ED6-12C7-49B3-AD1F-598619372EBC}">
      <dsp:nvSpPr>
        <dsp:cNvPr id="0" name=""/>
        <dsp:cNvSpPr/>
      </dsp:nvSpPr>
      <dsp:spPr>
        <a:xfrm>
          <a:off x="3032077" y="1884608"/>
          <a:ext cx="91440" cy="344800"/>
        </a:xfrm>
        <a:custGeom>
          <a:avLst/>
          <a:gdLst/>
          <a:ahLst/>
          <a:cxnLst/>
          <a:rect l="0" t="0" r="0" b="0"/>
          <a:pathLst>
            <a:path>
              <a:moveTo>
                <a:pt x="46209" y="0"/>
              </a:moveTo>
              <a:lnTo>
                <a:pt x="45720" y="0"/>
              </a:lnTo>
              <a:lnTo>
                <a:pt x="45720" y="34480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63AEA8-1AAA-4B9B-B34B-0D9EA4538575}">
      <dsp:nvSpPr>
        <dsp:cNvPr id="0" name=""/>
        <dsp:cNvSpPr/>
      </dsp:nvSpPr>
      <dsp:spPr>
        <a:xfrm>
          <a:off x="3078287" y="530440"/>
          <a:ext cx="2439469" cy="623670"/>
        </a:xfrm>
        <a:custGeom>
          <a:avLst/>
          <a:gdLst/>
          <a:ahLst/>
          <a:cxnLst/>
          <a:rect l="0" t="0" r="0" b="0"/>
          <a:pathLst>
            <a:path>
              <a:moveTo>
                <a:pt x="2439469" y="0"/>
              </a:moveTo>
              <a:lnTo>
                <a:pt x="2439469" y="228083"/>
              </a:lnTo>
              <a:lnTo>
                <a:pt x="0" y="228083"/>
              </a:lnTo>
              <a:lnTo>
                <a:pt x="0" y="62367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42DE1A-9B91-4AEC-BF38-B11A6F1FAD0F}">
      <dsp:nvSpPr>
        <dsp:cNvPr id="0" name=""/>
        <dsp:cNvSpPr/>
      </dsp:nvSpPr>
      <dsp:spPr>
        <a:xfrm>
          <a:off x="4052410" y="3971"/>
          <a:ext cx="2930693" cy="52646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Pulseless</a:t>
          </a:r>
          <a:endParaRPr lang="en-GB" sz="3200" kern="1200" dirty="0"/>
        </a:p>
      </dsp:txBody>
      <dsp:txXfrm>
        <a:off x="4052410" y="3971"/>
        <a:ext cx="2930693" cy="526469"/>
      </dsp:txXfrm>
    </dsp:sp>
    <dsp:sp modelId="{419C77BF-54DA-4880-82EB-A7F30E4EC258}">
      <dsp:nvSpPr>
        <dsp:cNvPr id="0" name=""/>
        <dsp:cNvSpPr/>
      </dsp:nvSpPr>
      <dsp:spPr>
        <a:xfrm>
          <a:off x="1362534" y="1154111"/>
          <a:ext cx="3431506" cy="7304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Pink / Perfused</a:t>
          </a:r>
          <a:endParaRPr lang="en-GB" sz="2800" kern="1200" dirty="0"/>
        </a:p>
      </dsp:txBody>
      <dsp:txXfrm>
        <a:off x="1362534" y="1154111"/>
        <a:ext cx="3431506" cy="730497"/>
      </dsp:txXfrm>
    </dsp:sp>
    <dsp:sp modelId="{3A1E4389-8791-426A-9778-F3A73E1083C6}">
      <dsp:nvSpPr>
        <dsp:cNvPr id="0" name=""/>
        <dsp:cNvSpPr/>
      </dsp:nvSpPr>
      <dsp:spPr>
        <a:xfrm>
          <a:off x="842131" y="2229409"/>
          <a:ext cx="4471333" cy="282262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Reduce &amp; Fix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No Gap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Open Bandage at elbow/ wrist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Assess &amp; Observe 24-48hrs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Doppler if worried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Safety net at discharge (late thrombosis)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F/u at one week</a:t>
          </a:r>
          <a:endParaRPr lang="en-GB" sz="2000" kern="1200" dirty="0"/>
        </a:p>
      </dsp:txBody>
      <dsp:txXfrm>
        <a:off x="842131" y="2229409"/>
        <a:ext cx="4471333" cy="2822623"/>
      </dsp:txXfrm>
    </dsp:sp>
    <dsp:sp modelId="{1F5B4773-E654-4A17-990C-9C8C995DD085}">
      <dsp:nvSpPr>
        <dsp:cNvPr id="0" name=""/>
        <dsp:cNvSpPr/>
      </dsp:nvSpPr>
      <dsp:spPr>
        <a:xfrm>
          <a:off x="5835262" y="1154111"/>
          <a:ext cx="3837716" cy="73143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Pale / No Perfusion</a:t>
          </a:r>
          <a:endParaRPr lang="en-GB" sz="2800" kern="1200" dirty="0"/>
        </a:p>
      </dsp:txBody>
      <dsp:txXfrm>
        <a:off x="5835262" y="1154111"/>
        <a:ext cx="3837716" cy="731439"/>
      </dsp:txXfrm>
    </dsp:sp>
    <dsp:sp modelId="{3B1B4164-9E30-491A-BDB1-B02D0C5BA716}">
      <dsp:nvSpPr>
        <dsp:cNvPr id="0" name=""/>
        <dsp:cNvSpPr/>
      </dsp:nvSpPr>
      <dsp:spPr>
        <a:xfrm>
          <a:off x="6105127" y="2251769"/>
          <a:ext cx="3297986" cy="195935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Vascular Centre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Reduce &amp; Fix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Reassess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Explore if no perfusion</a:t>
          </a:r>
          <a:endParaRPr lang="en-GB" sz="2000" kern="1200" dirty="0"/>
        </a:p>
      </dsp:txBody>
      <dsp:txXfrm>
        <a:off x="6105127" y="2251769"/>
        <a:ext cx="3297986" cy="1959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D7AF0-7004-406F-A61A-F5381B7C171E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6BA6E9-5203-49C3-A32C-84ADCC78F5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74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A6E9-5203-49C3-A32C-84ADCC78F5E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241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Question to everyone – hands up CR no pin – then</a:t>
            </a:r>
            <a:r>
              <a:rPr lang="en-AU" baseline="0" dirty="0" smtClean="0"/>
              <a:t> hands up CR and pin</a:t>
            </a:r>
          </a:p>
          <a:p>
            <a:r>
              <a:rPr lang="en-AU" baseline="0" dirty="0" smtClean="0"/>
              <a:t>Ask one re No Pin – how do you decide it is acceptable and if it is stable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11ADDA-8FCE-4B73-AACD-26A61404809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43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Key</a:t>
            </a:r>
            <a:r>
              <a:rPr lang="en-GB" baseline="0" dirty="0" smtClean="0"/>
              <a:t> points to decided acceptability to closed reduction are </a:t>
            </a:r>
          </a:p>
          <a:p>
            <a:r>
              <a:rPr lang="en-GB" baseline="0" dirty="0" smtClean="0"/>
              <a:t>1] No medial impaction – as this can result in late </a:t>
            </a:r>
            <a:r>
              <a:rPr lang="en-GB" baseline="0" dirty="0" err="1" smtClean="0"/>
              <a:t>varus</a:t>
            </a:r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A6E9-5203-49C3-A32C-84ADCC78F5E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56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2]. Remodelling is possible in young child under age 6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A6E9-5203-49C3-A32C-84ADCC78F5E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884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Stability</a:t>
            </a:r>
            <a:r>
              <a:rPr lang="en-GB" baseline="0" dirty="0" smtClean="0"/>
              <a:t> check – </a:t>
            </a:r>
            <a:r>
              <a:rPr lang="en-GB" baseline="0" dirty="0" err="1" smtClean="0"/>
              <a:t>int</a:t>
            </a:r>
            <a:r>
              <a:rPr lang="en-GB" baseline="0" dirty="0" smtClean="0"/>
              <a:t> rotation view lateral, assess how much flexion is safe 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Retrospective Cohort Study of 189 grade 2 fractures – pinning is  safe and reliable.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A6E9-5203-49C3-A32C-84ADCC78F5E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334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Reg</a:t>
            </a:r>
            <a:r>
              <a:rPr lang="en-GB" dirty="0" smtClean="0"/>
              <a:t> For Option B:</a:t>
            </a:r>
          </a:p>
          <a:p>
            <a:endParaRPr lang="en-GB" dirty="0" smtClean="0"/>
          </a:p>
          <a:p>
            <a:r>
              <a:rPr lang="en-GB" dirty="0" smtClean="0"/>
              <a:t>You decide to</a:t>
            </a:r>
            <a:r>
              <a:rPr lang="en-GB" baseline="0" dirty="0" smtClean="0"/>
              <a:t> pin fracture – what wire configuration do you use and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A6E9-5203-49C3-A32C-84ADCC78F5E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86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Asked</a:t>
            </a:r>
            <a:r>
              <a:rPr lang="en-GB" baseline="0" dirty="0" smtClean="0"/>
              <a:t> to see a child in A&amp;E who sustained supracondylar fracture.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6BA6E9-5203-49C3-A32C-84ADCC78F5E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63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135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63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39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790951" y="6248400"/>
            <a:ext cx="5281083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Oliver Birke 2009 CHW Sydney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5A5FB81-4B93-429E-A68E-3D7AE7D8C9F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537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90951" y="6248400"/>
            <a:ext cx="5281083" cy="4572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Oliver Birke 2009 CHW Sydney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D19E8E8-F1AD-4C59-9833-B29F2C1E5E4E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8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73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444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98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063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11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9426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03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99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3761-D37C-4973-8293-500ABE72B043}" type="datetimeFigureOut">
              <a:rPr lang="en-GB" smtClean="0"/>
              <a:t>05/08/2014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0983-CA96-4178-B3F7-E3563F4BA5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58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73999" y="399967"/>
            <a:ext cx="4392488" cy="374441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Fractures of the Paediatric Upper Limb</a:t>
            </a:r>
            <a:br>
              <a:rPr lang="en-AU" dirty="0" smtClean="0"/>
            </a:br>
            <a:r>
              <a:rPr lang="en-AU" dirty="0" smtClean="0">
                <a:solidFill>
                  <a:srgbClr val="FF0000"/>
                </a:solidFill>
              </a:rPr>
              <a:t>Viva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2051" y="4265712"/>
            <a:ext cx="3456384" cy="2592288"/>
          </a:xfrm>
        </p:spPr>
        <p:txBody>
          <a:bodyPr>
            <a:normAutofit/>
          </a:bodyPr>
          <a:lstStyle/>
          <a:p>
            <a:endParaRPr lang="en-AU" dirty="0" smtClean="0"/>
          </a:p>
          <a:p>
            <a:r>
              <a:rPr lang="en-AU" dirty="0" smtClean="0"/>
              <a:t>Mr Kyle James</a:t>
            </a:r>
          </a:p>
          <a:p>
            <a:r>
              <a:rPr lang="en-AU" dirty="0" smtClean="0"/>
              <a:t>Consultant Paediatric Orthopaedic Surgeon</a:t>
            </a:r>
          </a:p>
          <a:p>
            <a:endParaRPr lang="en-AU" dirty="0" smtClean="0"/>
          </a:p>
        </p:txBody>
      </p:sp>
      <p:pic>
        <p:nvPicPr>
          <p:cNvPr id="4" name="Picture 2" descr="http://ej.iop.org/images/0952-4746/33/3/669/Full/jrp467836f7_onl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8" t="-240" r="34064" b="1"/>
          <a:stretch/>
        </p:blipFill>
        <p:spPr bwMode="auto">
          <a:xfrm>
            <a:off x="6023993" y="699186"/>
            <a:ext cx="4032449" cy="5826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16" y="5393419"/>
            <a:ext cx="840564" cy="113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Wire configuration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400622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Cross wire stronger configuration biomechanically.</a:t>
            </a:r>
          </a:p>
          <a:p>
            <a:r>
              <a:rPr lang="en-GB" dirty="0"/>
              <a:t>Lateral wires less chance of iatrogenic nerve injury but this is less of a problem if a small medial incision is used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1/3 </a:t>
            </a:r>
            <a:r>
              <a:rPr lang="en-GB" dirty="0"/>
              <a:t>stable with 2 wire, the 2/3 with 3 wires and then the rest need additional medial wire.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15862" y="2726185"/>
            <a:ext cx="8937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Kocher MS, </a:t>
            </a:r>
            <a:r>
              <a:rPr lang="en-GB" dirty="0" err="1"/>
              <a:t>Kasser</a:t>
            </a:r>
            <a:r>
              <a:rPr lang="en-GB" dirty="0"/>
              <a:t> JR, Waters PM, et al: Lateral entry compared with medial and lateral entry pin fixation for completely displaced supracondylar humeral fractures in children: </a:t>
            </a:r>
            <a:r>
              <a:rPr lang="en-GB" dirty="0">
                <a:solidFill>
                  <a:srgbClr val="FF0000"/>
                </a:solidFill>
              </a:rPr>
              <a:t>A randomized clinical trial</a:t>
            </a:r>
            <a:r>
              <a:rPr lang="en-GB" dirty="0"/>
              <a:t>. J Bone Joint </a:t>
            </a:r>
            <a:r>
              <a:rPr lang="en-GB" dirty="0" err="1"/>
              <a:t>Surg</a:t>
            </a:r>
            <a:r>
              <a:rPr lang="en-GB" dirty="0"/>
              <a:t> Am 2007;89(4):706-712.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84042" y="4864189"/>
            <a:ext cx="9401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Zenios</a:t>
            </a:r>
            <a:r>
              <a:rPr lang="en-GB" dirty="0"/>
              <a:t> M, Ramachandran M, Milne B, Little D, Smith N: Intraoperative stability testing of lateral-entry pin fixation of </a:t>
            </a:r>
            <a:r>
              <a:rPr lang="en-GB" dirty="0" err="1"/>
              <a:t>pediatric</a:t>
            </a:r>
            <a:r>
              <a:rPr lang="en-GB" dirty="0"/>
              <a:t> supracondylar humeral fractures. J </a:t>
            </a:r>
            <a:r>
              <a:rPr lang="en-GB" dirty="0" err="1"/>
              <a:t>Pediatr</a:t>
            </a:r>
            <a:r>
              <a:rPr lang="en-GB" dirty="0"/>
              <a:t> </a:t>
            </a:r>
            <a:r>
              <a:rPr lang="en-GB" dirty="0" err="1"/>
              <a:t>Orthop</a:t>
            </a:r>
            <a:r>
              <a:rPr lang="en-GB" dirty="0"/>
              <a:t> 2007;27(6):695-702.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04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39197"/>
          </a:xfrm>
        </p:spPr>
        <p:txBody>
          <a:bodyPr>
            <a:normAutofit/>
          </a:bodyPr>
          <a:lstStyle/>
          <a:p>
            <a:pPr algn="ctr"/>
            <a:r>
              <a:rPr lang="en-GB" sz="5400" dirty="0" smtClean="0"/>
              <a:t>Wiring Tips </a:t>
            </a:r>
            <a:endParaRPr lang="en-GB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760" y="782343"/>
            <a:ext cx="5904781" cy="306200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7279"/>
            <a:ext cx="10515600" cy="539624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KEY is fracture Anatomy &amp; Stability testing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Buttress columns if </a:t>
            </a:r>
            <a:r>
              <a:rPr lang="en-GB" dirty="0" err="1" smtClean="0"/>
              <a:t>comminution</a:t>
            </a:r>
            <a:r>
              <a:rPr lang="en-GB" dirty="0" smtClean="0"/>
              <a:t> present</a:t>
            </a:r>
          </a:p>
          <a:p>
            <a:r>
              <a:rPr lang="en-GB" dirty="0" smtClean="0"/>
              <a:t>Divergent lateral wires </a:t>
            </a:r>
          </a:p>
          <a:p>
            <a:r>
              <a:rPr lang="en-GB" dirty="0"/>
              <a:t>Stability test = IR </a:t>
            </a:r>
            <a:r>
              <a:rPr lang="en-GB" dirty="0" smtClean="0"/>
              <a:t>view </a:t>
            </a:r>
            <a:r>
              <a:rPr lang="en-GB" dirty="0"/>
              <a:t>And </a:t>
            </a:r>
            <a:r>
              <a:rPr lang="en-GB" dirty="0" smtClean="0"/>
              <a:t>Extension</a:t>
            </a:r>
          </a:p>
          <a:p>
            <a:r>
              <a:rPr lang="en-GB" dirty="0" smtClean="0"/>
              <a:t>Releasing incision if lateral pins too close</a:t>
            </a:r>
          </a:p>
          <a:p>
            <a:r>
              <a:rPr lang="en-GB" dirty="0" smtClean="0"/>
              <a:t>Medial incision always</a:t>
            </a:r>
          </a:p>
          <a:p>
            <a:r>
              <a:rPr lang="en-GB" dirty="0" smtClean="0"/>
              <a:t>Splint in 60 to 70 </a:t>
            </a:r>
            <a:r>
              <a:rPr lang="en-GB" dirty="0" err="1" smtClean="0"/>
              <a:t>deg</a:t>
            </a:r>
            <a:r>
              <a:rPr lang="en-GB" dirty="0" smtClean="0"/>
              <a:t> flexion</a:t>
            </a:r>
          </a:p>
          <a:p>
            <a:r>
              <a:rPr lang="en-GB" dirty="0" smtClean="0"/>
              <a:t>Remove wires at 3 weeks = less infection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134119" y="2537138"/>
            <a:ext cx="309093" cy="2962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2785149" y="2530698"/>
            <a:ext cx="309093" cy="2962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37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Stability Testing</a:t>
            </a:r>
            <a:endParaRPr lang="en-GB" dirty="0"/>
          </a:p>
        </p:txBody>
      </p:sp>
      <p:pic>
        <p:nvPicPr>
          <p:cNvPr id="14848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6657" r="30125" b="13411"/>
          <a:stretch>
            <a:fillRect/>
          </a:stretch>
        </p:blipFill>
        <p:spPr>
          <a:xfrm>
            <a:off x="838200" y="1886001"/>
            <a:ext cx="2841216" cy="4260937"/>
          </a:xfrm>
        </p:spPr>
      </p:pic>
      <p:grpSp>
        <p:nvGrpSpPr>
          <p:cNvPr id="148491" name="Group 11"/>
          <p:cNvGrpSpPr>
            <a:grpSpLocks/>
          </p:cNvGrpSpPr>
          <p:nvPr/>
        </p:nvGrpSpPr>
        <p:grpSpPr bwMode="auto">
          <a:xfrm>
            <a:off x="4009623" y="1811956"/>
            <a:ext cx="3666185" cy="2657013"/>
            <a:chOff x="2880" y="1207"/>
            <a:chExt cx="1860" cy="1316"/>
          </a:xfrm>
        </p:grpSpPr>
        <p:pic>
          <p:nvPicPr>
            <p:cNvPr id="148487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4" t="140" r="10437" b="10861"/>
            <a:stretch>
              <a:fillRect/>
            </a:stretch>
          </p:blipFill>
          <p:spPr bwMode="auto">
            <a:xfrm>
              <a:off x="2925" y="1253"/>
              <a:ext cx="1815" cy="1270"/>
            </a:xfrm>
            <a:prstGeom prst="rect">
              <a:avLst/>
            </a:prstGeom>
          </p:spPr>
        </p:pic>
        <p:sp>
          <p:nvSpPr>
            <p:cNvPr id="148489" name="Oval 9"/>
            <p:cNvSpPr>
              <a:spLocks noChangeArrowheads="1"/>
            </p:cNvSpPr>
            <p:nvPr/>
          </p:nvSpPr>
          <p:spPr bwMode="auto">
            <a:xfrm>
              <a:off x="2880" y="1207"/>
              <a:ext cx="408" cy="182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grpSp>
        <p:nvGrpSpPr>
          <p:cNvPr id="148492" name="Group 12"/>
          <p:cNvGrpSpPr>
            <a:grpSpLocks/>
          </p:cNvGrpSpPr>
          <p:nvPr/>
        </p:nvGrpSpPr>
        <p:grpSpPr bwMode="auto">
          <a:xfrm>
            <a:off x="8043929" y="1904830"/>
            <a:ext cx="3309871" cy="2450966"/>
            <a:chOff x="2880" y="2523"/>
            <a:chExt cx="1860" cy="1270"/>
          </a:xfrm>
        </p:grpSpPr>
        <p:pic>
          <p:nvPicPr>
            <p:cNvPr id="14848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868" b="3766"/>
            <a:stretch>
              <a:fillRect/>
            </a:stretch>
          </p:blipFill>
          <p:spPr bwMode="auto">
            <a:xfrm>
              <a:off x="2925" y="2592"/>
              <a:ext cx="1815" cy="1201"/>
            </a:xfrm>
            <a:prstGeom prst="rect">
              <a:avLst/>
            </a:prstGeom>
          </p:spPr>
        </p:pic>
        <p:sp>
          <p:nvSpPr>
            <p:cNvPr id="148490" name="Oval 10"/>
            <p:cNvSpPr>
              <a:spLocks noChangeArrowheads="1"/>
            </p:cNvSpPr>
            <p:nvPr/>
          </p:nvSpPr>
          <p:spPr bwMode="auto">
            <a:xfrm>
              <a:off x="2880" y="2523"/>
              <a:ext cx="816" cy="181"/>
            </a:xfrm>
            <a:prstGeom prst="ellips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9265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3</a:t>
            </a:r>
            <a:endParaRPr lang="en-GB" dirty="0"/>
          </a:p>
        </p:txBody>
      </p:sp>
      <p:pic>
        <p:nvPicPr>
          <p:cNvPr id="14131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0" r="1114" b="11107"/>
          <a:stretch>
            <a:fillRect/>
          </a:stretch>
        </p:blipFill>
        <p:spPr>
          <a:xfrm>
            <a:off x="838200" y="1989138"/>
            <a:ext cx="4237038" cy="3671888"/>
          </a:xfrm>
          <a:noFill/>
          <a:ln/>
        </p:spPr>
      </p:pic>
      <p:pic>
        <p:nvPicPr>
          <p:cNvPr id="141318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5" r="22253" b="2180"/>
          <a:stretch>
            <a:fillRect/>
          </a:stretch>
        </p:blipFill>
        <p:spPr>
          <a:xfrm>
            <a:off x="5404498" y="1989138"/>
            <a:ext cx="2833687" cy="4068762"/>
          </a:xfrm>
          <a:noFill/>
          <a:ln/>
        </p:spPr>
      </p:pic>
      <p:sp>
        <p:nvSpPr>
          <p:cNvPr id="3" name="TextBox 2"/>
          <p:cNvSpPr txBox="1"/>
          <p:nvPr/>
        </p:nvSpPr>
        <p:spPr>
          <a:xfrm>
            <a:off x="8822028" y="1989138"/>
            <a:ext cx="2975020" cy="452431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How do you examine neurovascular status in a child?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What is the commonest nerve injury in this fracture?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How long does it take for ROM to return?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141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Displaced supracondylar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Nerve Injury</a:t>
            </a:r>
          </a:p>
          <a:p>
            <a:r>
              <a:rPr lang="en-GB" dirty="0"/>
              <a:t>1]Anterior interosseous &gt; </a:t>
            </a:r>
            <a:r>
              <a:rPr lang="en-GB" dirty="0" err="1"/>
              <a:t>ext</a:t>
            </a:r>
            <a:r>
              <a:rPr lang="en-GB" dirty="0"/>
              <a:t> type</a:t>
            </a:r>
          </a:p>
          <a:p>
            <a:r>
              <a:rPr lang="en-GB" dirty="0" smtClean="0"/>
              <a:t>2] Ulnar </a:t>
            </a:r>
            <a:r>
              <a:rPr lang="en-GB" dirty="0"/>
              <a:t>&gt;flexion type /posterolateral or Iatrogenic ulnar - remove pin ?+/- exploration (common sense approach re: exploration</a:t>
            </a:r>
          </a:p>
          <a:p>
            <a:r>
              <a:rPr lang="en-GB" dirty="0"/>
              <a:t>3] </a:t>
            </a:r>
            <a:r>
              <a:rPr lang="en-GB" dirty="0" smtClean="0"/>
              <a:t>Radial </a:t>
            </a:r>
            <a:r>
              <a:rPr lang="en-GB" dirty="0"/>
              <a:t>posteromedial - most likely </a:t>
            </a:r>
            <a:r>
              <a:rPr lang="en-GB" dirty="0" err="1"/>
              <a:t>transected</a:t>
            </a:r>
            <a:r>
              <a:rPr lang="en-GB" dirty="0"/>
              <a:t> nerve </a:t>
            </a:r>
          </a:p>
          <a:p>
            <a:r>
              <a:rPr lang="en-GB" dirty="0"/>
              <a:t>Recovery 3 -</a:t>
            </a:r>
            <a:r>
              <a:rPr lang="en-GB" dirty="0" smtClean="0"/>
              <a:t>6month </a:t>
            </a:r>
            <a:r>
              <a:rPr lang="en-GB" dirty="0"/>
              <a:t>then EMG.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 smtClean="0"/>
              <a:t>Elbow </a:t>
            </a:r>
            <a:r>
              <a:rPr lang="en-GB" dirty="0"/>
              <a:t>stiffness after </a:t>
            </a:r>
            <a:r>
              <a:rPr lang="en-GB" dirty="0" smtClean="0"/>
              <a:t>treatment</a:t>
            </a:r>
            <a:endParaRPr lang="en-GB" dirty="0"/>
          </a:p>
          <a:p>
            <a:r>
              <a:rPr lang="en-GB" dirty="0"/>
              <a:t>94% return to motion by 6months can improve up to 1yr - lose some terminal range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89409" y="4142961"/>
            <a:ext cx="905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Reza </a:t>
            </a:r>
            <a:r>
              <a:rPr lang="en-GB" dirty="0" err="1"/>
              <a:t>Omid</a:t>
            </a:r>
            <a:r>
              <a:rPr lang="en-GB" dirty="0"/>
              <a:t>, Paul D. Choi and David L. Skaggs. Supracondylar Humeral Fractures in Children. </a:t>
            </a:r>
            <a:endParaRPr lang="en-GB" dirty="0" smtClean="0"/>
          </a:p>
          <a:p>
            <a:r>
              <a:rPr lang="en-GB" dirty="0" smtClean="0"/>
              <a:t>J </a:t>
            </a:r>
            <a:r>
              <a:rPr lang="en-GB" dirty="0"/>
              <a:t>Bone Joint </a:t>
            </a:r>
            <a:r>
              <a:rPr lang="en-GB" dirty="0" err="1"/>
              <a:t>Surg</a:t>
            </a:r>
            <a:r>
              <a:rPr lang="en-GB" dirty="0"/>
              <a:t> Am. 2008;90:1121-1132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400022" y="6156801"/>
            <a:ext cx="7232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Zionts</a:t>
            </a:r>
            <a:r>
              <a:rPr lang="en-GB" dirty="0"/>
              <a:t> et al. </a:t>
            </a:r>
            <a:r>
              <a:rPr lang="en-GB" dirty="0" err="1"/>
              <a:t>Clin</a:t>
            </a:r>
            <a:r>
              <a:rPr lang="en-GB" dirty="0"/>
              <a:t> </a:t>
            </a:r>
            <a:r>
              <a:rPr lang="en-GB" dirty="0" err="1"/>
              <a:t>Orthop</a:t>
            </a:r>
            <a:r>
              <a:rPr lang="en-GB" dirty="0"/>
              <a:t> </a:t>
            </a:r>
            <a:r>
              <a:rPr lang="en-GB" dirty="0" err="1"/>
              <a:t>Relat</a:t>
            </a:r>
            <a:r>
              <a:rPr lang="en-GB" dirty="0"/>
              <a:t> Res (2009) 467:2007–2010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962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SCN09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9704" y="1027906"/>
            <a:ext cx="4057918" cy="30434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2" descr="Zoe Ryan, AP view, Type 3 supracondylar elbow fra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321" y="1491803"/>
            <a:ext cx="3653040" cy="48707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969704" y="4402777"/>
            <a:ext cx="4879728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5 </a:t>
            </a:r>
            <a:r>
              <a:rPr lang="en-GB" sz="2400" dirty="0" err="1" smtClean="0"/>
              <a:t>yo</a:t>
            </a:r>
            <a:r>
              <a:rPr lang="en-GB" sz="2400" dirty="0" smtClean="0"/>
              <a:t> presents with fall from climbing frame –</a:t>
            </a:r>
          </a:p>
          <a:p>
            <a:endParaRPr lang="en-GB" sz="2400" dirty="0"/>
          </a:p>
          <a:p>
            <a:r>
              <a:rPr lang="en-GB" sz="2400" dirty="0" smtClean="0"/>
              <a:t>There is no pulse. What is your management?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773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9323" y="111472"/>
            <a:ext cx="10515600" cy="1325563"/>
          </a:xfrm>
        </p:spPr>
        <p:txBody>
          <a:bodyPr/>
          <a:lstStyle/>
          <a:p>
            <a:r>
              <a:rPr lang="en-GB" dirty="0" smtClean="0"/>
              <a:t>Pulseless Supracondylar Fracture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7" y="3971936"/>
            <a:ext cx="10515600" cy="1674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Meta-analysis:</a:t>
            </a:r>
          </a:p>
          <a:p>
            <a:r>
              <a:rPr lang="en-GB" sz="2000" dirty="0"/>
              <a:t>84% vascular injury in pale pulseless</a:t>
            </a:r>
          </a:p>
          <a:p>
            <a:r>
              <a:rPr lang="en-GB" sz="2000" dirty="0"/>
              <a:t>70% vascular injury in pink pulseless</a:t>
            </a:r>
          </a:p>
          <a:p>
            <a:r>
              <a:rPr lang="en-GB" sz="2000" dirty="0"/>
              <a:t>91% patent at 2 </a:t>
            </a:r>
            <a:r>
              <a:rPr lang="en-GB" sz="2000" dirty="0" smtClean="0"/>
              <a:t>years after vascular repair (vein patch)</a:t>
            </a:r>
            <a:endParaRPr lang="en-GB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21721" y="1954238"/>
            <a:ext cx="10148553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Absence of a palpable pulse in a child is a marker of vascular </a:t>
            </a:r>
            <a:r>
              <a:rPr lang="en-GB" sz="2400" dirty="0" smtClean="0"/>
              <a:t>injury</a:t>
            </a:r>
          </a:p>
          <a:p>
            <a:pPr algn="ctr"/>
            <a:endParaRPr lang="en-GB" sz="2400" dirty="0" smtClean="0"/>
          </a:p>
          <a:p>
            <a:pPr algn="ctr"/>
            <a:r>
              <a:rPr lang="en-GB" sz="2400" dirty="0" smtClean="0"/>
              <a:t>Regardless </a:t>
            </a:r>
            <a:r>
              <a:rPr lang="en-GB" sz="2400" dirty="0"/>
              <a:t>of whether hand is warm, pink or if flow demonstrated on </a:t>
            </a:r>
            <a:r>
              <a:rPr lang="en-GB" sz="2400" dirty="0" err="1"/>
              <a:t>doppler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01520" y="5646439"/>
            <a:ext cx="10483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White L, </a:t>
            </a:r>
            <a:r>
              <a:rPr lang="en-GB" dirty="0" err="1"/>
              <a:t>Mehlman</a:t>
            </a:r>
            <a:r>
              <a:rPr lang="en-GB" dirty="0"/>
              <a:t> CT, Crawford AH. Perfused, pulseless, and puzzling: a systematic review of vascular injuries in </a:t>
            </a:r>
            <a:r>
              <a:rPr lang="en-GB" dirty="0" err="1"/>
              <a:t>pediatric</a:t>
            </a:r>
            <a:r>
              <a:rPr lang="en-GB" dirty="0"/>
              <a:t> supracondylar </a:t>
            </a:r>
            <a:r>
              <a:rPr lang="en-GB" dirty="0" err="1"/>
              <a:t>humerus</a:t>
            </a:r>
            <a:r>
              <a:rPr lang="en-GB" dirty="0"/>
              <a:t> fractures and results of </a:t>
            </a:r>
            <a:r>
              <a:rPr lang="en-GB" dirty="0" smtClean="0"/>
              <a:t>a POSNA </a:t>
            </a:r>
            <a:r>
              <a:rPr lang="en-GB" dirty="0"/>
              <a:t>questionnaire. J </a:t>
            </a:r>
            <a:r>
              <a:rPr lang="en-GB" dirty="0" err="1"/>
              <a:t>Pediatr</a:t>
            </a:r>
            <a:r>
              <a:rPr lang="en-GB" dirty="0"/>
              <a:t> </a:t>
            </a:r>
            <a:r>
              <a:rPr lang="en-GB" dirty="0" err="1"/>
              <a:t>Orthop</a:t>
            </a:r>
            <a:r>
              <a:rPr lang="en-GB" dirty="0"/>
              <a:t>. 2010 Jun;30(4):</a:t>
            </a:r>
            <a:r>
              <a:rPr lang="en-GB" dirty="0" smtClean="0"/>
              <a:t>328-35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414528" y="1125299"/>
            <a:ext cx="936294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5-10% of displaced supracondylar have vascular impairment at presentation</a:t>
            </a:r>
          </a:p>
          <a:p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475962" y="3264050"/>
            <a:ext cx="730232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When to do? </a:t>
            </a:r>
            <a:r>
              <a:rPr lang="en-GB" sz="2000" dirty="0"/>
              <a:t>- URGENT worse outcomes after </a:t>
            </a:r>
            <a:r>
              <a:rPr lang="en-GB" sz="2000" dirty="0" smtClean="0"/>
              <a:t>24hrs</a:t>
            </a:r>
          </a:p>
          <a:p>
            <a:pPr algn="ctr"/>
            <a:r>
              <a:rPr lang="en-GB" sz="2000" dirty="0" smtClean="0"/>
              <a:t>Where to do? – Surgical Experience +/- Vascular Support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3473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4808224"/>
              </p:ext>
            </p:extLst>
          </p:nvPr>
        </p:nvGraphicFramePr>
        <p:xfrm>
          <a:off x="838200" y="318796"/>
          <a:ext cx="10515600" cy="566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36372" y="5563673"/>
            <a:ext cx="10122794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Assessing perfusion : Same colour, temp, cap refill as uninjured side, observe for 48hrs. Arrange Colour Doppler at elbow to assess artery if concerned. </a:t>
            </a:r>
          </a:p>
          <a:p>
            <a:r>
              <a:rPr lang="en-GB" dirty="0"/>
              <a:t>Warn parents of signs of compartment syndrome post discharge - late thrombosis is rare but potential </a:t>
            </a:r>
            <a:r>
              <a:rPr lang="en-GB" dirty="0" smtClean="0"/>
              <a:t>complication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20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1" descr="DSCN098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6082" y="1504749"/>
            <a:ext cx="4057918" cy="304343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2" descr="Zoe Ryan, AP view, Type 3 supracondylar elbow fra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321" y="1491803"/>
            <a:ext cx="3653040" cy="487072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588625" y="4885195"/>
            <a:ext cx="6500085" cy="13849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5 </a:t>
            </a:r>
            <a:r>
              <a:rPr lang="en-GB" sz="2800" dirty="0" err="1" smtClean="0"/>
              <a:t>yo</a:t>
            </a:r>
            <a:r>
              <a:rPr lang="en-GB" sz="2800" dirty="0" smtClean="0"/>
              <a:t> presents with fall from climbing frame </a:t>
            </a:r>
            <a:endParaRPr lang="en-GB" sz="2800" dirty="0"/>
          </a:p>
          <a:p>
            <a:r>
              <a:rPr lang="en-GB" sz="2800" dirty="0" smtClean="0"/>
              <a:t>You failed closed reduction – what approach for open reduction?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8180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Reduction Approach</a:t>
            </a:r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NOT Posterior</a:t>
            </a:r>
          </a:p>
          <a:p>
            <a:endParaRPr lang="en-GB" dirty="0" smtClean="0"/>
          </a:p>
          <a:p>
            <a:r>
              <a:rPr lang="en-GB" dirty="0" smtClean="0"/>
              <a:t>Either med / lateral  or anterior be able to talk through</a:t>
            </a:r>
          </a:p>
          <a:p>
            <a:endParaRPr lang="en-GB" dirty="0"/>
          </a:p>
          <a:p>
            <a:r>
              <a:rPr lang="en-GB" dirty="0" smtClean="0"/>
              <a:t>My Preference is anterior</a:t>
            </a:r>
          </a:p>
          <a:p>
            <a:r>
              <a:rPr lang="en-GB" dirty="0" smtClean="0"/>
              <a:t>Button holed brachialis prevent reduction</a:t>
            </a:r>
          </a:p>
          <a:p>
            <a:r>
              <a:rPr lang="en-GB" dirty="0" smtClean="0"/>
              <a:t>Bone subcutaneous</a:t>
            </a:r>
          </a:p>
          <a:p>
            <a:r>
              <a:rPr lang="en-GB" dirty="0" smtClean="0"/>
              <a:t>Easy to extend</a:t>
            </a:r>
          </a:p>
        </p:txBody>
      </p:sp>
      <p:pic>
        <p:nvPicPr>
          <p:cNvPr id="12" name="Content Placeholder 5" descr="openschfx3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54" y="1825625"/>
            <a:ext cx="2817491" cy="43513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951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M1297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6482" y="1442963"/>
            <a:ext cx="2689225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BM1297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8832" y="1442962"/>
            <a:ext cx="4621213" cy="525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9272789" y="2009104"/>
            <a:ext cx="2614411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3 YR OLD</a:t>
            </a:r>
          </a:p>
          <a:p>
            <a:r>
              <a:rPr lang="en-GB" sz="2800" dirty="0" smtClean="0"/>
              <a:t>Fall from Slide</a:t>
            </a:r>
          </a:p>
          <a:p>
            <a:endParaRPr lang="en-GB" sz="2800" dirty="0"/>
          </a:p>
          <a:p>
            <a:r>
              <a:rPr lang="en-GB" sz="2800" dirty="0" smtClean="0"/>
              <a:t>What is the diagnosis &amp; Management?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0138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Anterior Approach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Failed </a:t>
            </a:r>
            <a:r>
              <a:rPr lang="en-GB" dirty="0"/>
              <a:t>closed reduction - pucker still present - bone under skin.</a:t>
            </a:r>
          </a:p>
          <a:p>
            <a:r>
              <a:rPr lang="en-GB" dirty="0"/>
              <a:t>Need assistant {sometimes 2 If vessel injured</a:t>
            </a:r>
            <a:r>
              <a:rPr lang="en-GB" dirty="0" smtClean="0"/>
              <a:t>}.</a:t>
            </a:r>
            <a:endParaRPr lang="en-GB" dirty="0"/>
          </a:p>
          <a:p>
            <a:pPr fontAlgn="ctr"/>
            <a:r>
              <a:rPr lang="en-GB" dirty="0"/>
              <a:t>Align distal fragment with </a:t>
            </a:r>
            <a:r>
              <a:rPr lang="en-GB" dirty="0" err="1"/>
              <a:t>prox</a:t>
            </a:r>
            <a:r>
              <a:rPr lang="en-GB" dirty="0"/>
              <a:t> in med /</a:t>
            </a:r>
            <a:r>
              <a:rPr lang="en-GB" dirty="0" err="1"/>
              <a:t>lat</a:t>
            </a:r>
            <a:r>
              <a:rPr lang="en-GB" dirty="0"/>
              <a:t> plane</a:t>
            </a:r>
          </a:p>
          <a:p>
            <a:pPr fontAlgn="ctr"/>
            <a:r>
              <a:rPr lang="en-GB" dirty="0"/>
              <a:t>Incision </a:t>
            </a:r>
            <a:r>
              <a:rPr lang="en-GB" dirty="0" err="1"/>
              <a:t>prox</a:t>
            </a:r>
            <a:r>
              <a:rPr lang="en-GB" dirty="0"/>
              <a:t> elbow crease</a:t>
            </a:r>
          </a:p>
          <a:p>
            <a:pPr fontAlgn="ctr"/>
            <a:r>
              <a:rPr lang="en-GB" dirty="0"/>
              <a:t>Onto bone - blunt dissection / retract brachialis</a:t>
            </a:r>
          </a:p>
          <a:p>
            <a:pPr fontAlgn="ctr"/>
            <a:r>
              <a:rPr lang="en-GB" dirty="0"/>
              <a:t>Incise and release periosteum proximally to aid reduction</a:t>
            </a:r>
          </a:p>
          <a:p>
            <a:pPr fontAlgn="ctr"/>
            <a:r>
              <a:rPr lang="en-GB" dirty="0"/>
              <a:t>Use ring spike or </a:t>
            </a:r>
            <a:r>
              <a:rPr lang="en-GB" dirty="0" err="1"/>
              <a:t>homan</a:t>
            </a:r>
            <a:r>
              <a:rPr lang="en-GB" dirty="0"/>
              <a:t> to reduced distal fragment onto proximal through fracture site.</a:t>
            </a:r>
          </a:p>
          <a:p>
            <a:pPr fontAlgn="ctr"/>
            <a:r>
              <a:rPr lang="en-GB" dirty="0"/>
              <a:t>Medial and lateral wires whilst holding reduction with finger.</a:t>
            </a:r>
          </a:p>
          <a:p>
            <a:endParaRPr lang="en-GB" dirty="0"/>
          </a:p>
        </p:txBody>
      </p:sp>
      <p:pic>
        <p:nvPicPr>
          <p:cNvPr id="9" name="Picture 4" descr="jr clinical04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r="9143"/>
          <a:stretch/>
        </p:blipFill>
        <p:spPr>
          <a:xfrm>
            <a:off x="6168009" y="1484785"/>
            <a:ext cx="4182521" cy="51125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361" y="2263210"/>
            <a:ext cx="5401429" cy="40486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2371" y="2589341"/>
            <a:ext cx="5401429" cy="4048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004" y="1211748"/>
            <a:ext cx="4448796" cy="565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6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AU" dirty="0" smtClean="0"/>
              <a:t>Case 5</a:t>
            </a:r>
            <a:endParaRPr lang="de-DE" dirty="0"/>
          </a:p>
        </p:txBody>
      </p:sp>
      <p:pic>
        <p:nvPicPr>
          <p:cNvPr id="152588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8" t="22058" r="18834" b="33086"/>
          <a:stretch>
            <a:fillRect/>
          </a:stretch>
        </p:blipFill>
        <p:spPr bwMode="auto">
          <a:xfrm>
            <a:off x="3729047" y="1577117"/>
            <a:ext cx="5264443" cy="363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9" name="Picture 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3" t="17522" r="33153" b="24336"/>
          <a:stretch>
            <a:fillRect/>
          </a:stretch>
        </p:blipFill>
        <p:spPr>
          <a:xfrm>
            <a:off x="618187" y="1577117"/>
            <a:ext cx="2910624" cy="493002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5087156" y="5583807"/>
            <a:ext cx="4700789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dirty="0" smtClean="0"/>
              <a:t>10 year old – fall from flying fox / zip wire?</a:t>
            </a:r>
          </a:p>
          <a:p>
            <a:endParaRPr lang="en-GB" sz="2000" dirty="0" smtClean="0"/>
          </a:p>
          <a:p>
            <a:r>
              <a:rPr lang="en-GB" sz="2000" dirty="0" smtClean="0"/>
              <a:t>What is different in your management?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9263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Flexion Supracondylar / Older Patient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5% </a:t>
            </a:r>
            <a:r>
              <a:rPr lang="en-GB" dirty="0" smtClean="0"/>
              <a:t>of supracondylar #</a:t>
            </a:r>
          </a:p>
          <a:p>
            <a:r>
              <a:rPr lang="en-GB" dirty="0" smtClean="0"/>
              <a:t>periosteal stripped = more </a:t>
            </a:r>
            <a:r>
              <a:rPr lang="en-GB" dirty="0"/>
              <a:t>unstable </a:t>
            </a:r>
          </a:p>
          <a:p>
            <a:r>
              <a:rPr lang="en-GB" dirty="0" smtClean="0"/>
              <a:t>Need assistant</a:t>
            </a:r>
          </a:p>
          <a:p>
            <a:r>
              <a:rPr lang="en-GB" dirty="0" smtClean="0"/>
              <a:t>Rotate </a:t>
            </a:r>
            <a:r>
              <a:rPr lang="en-GB" dirty="0"/>
              <a:t>C </a:t>
            </a:r>
            <a:r>
              <a:rPr lang="en-GB" dirty="0" smtClean="0"/>
              <a:t>arm not arm for lateral</a:t>
            </a:r>
            <a:endParaRPr lang="en-GB" dirty="0"/>
          </a:p>
          <a:p>
            <a:r>
              <a:rPr lang="en-GB" dirty="0" smtClean="0"/>
              <a:t>Pull </a:t>
            </a:r>
            <a:r>
              <a:rPr lang="en-GB" dirty="0"/>
              <a:t>wires at 4 weeks - cast 6 weeks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00" t="11179" r="46826" b="19463"/>
          <a:stretch>
            <a:fillRect/>
          </a:stretch>
        </p:blipFill>
        <p:spPr>
          <a:xfrm>
            <a:off x="6550036" y="2145317"/>
            <a:ext cx="1747838" cy="3598862"/>
          </a:xfrm>
          <a:prstGeom prst="rect">
            <a:avLst/>
          </a:prstGeom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81" t="2573" r="9541" b="46063"/>
          <a:stretch>
            <a:fillRect/>
          </a:stretch>
        </p:blipFill>
        <p:spPr>
          <a:xfrm>
            <a:off x="8704330" y="2863850"/>
            <a:ext cx="2881313" cy="234950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156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09800" y="333375"/>
            <a:ext cx="7772400" cy="1143000"/>
          </a:xfrm>
          <a:noFill/>
          <a:ln/>
        </p:spPr>
        <p:txBody>
          <a:bodyPr/>
          <a:lstStyle/>
          <a:p>
            <a:r>
              <a:rPr lang="en-AU" dirty="0" smtClean="0"/>
              <a:t>Case 6</a:t>
            </a:r>
            <a:endParaRPr lang="de-DE" dirty="0"/>
          </a:p>
        </p:txBody>
      </p:sp>
      <p:pic>
        <p:nvPicPr>
          <p:cNvPr id="17510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 t="15282" r="18791" b="3957"/>
          <a:stretch>
            <a:fillRect/>
          </a:stretch>
        </p:blipFill>
        <p:spPr>
          <a:xfrm>
            <a:off x="4656137" y="1908175"/>
            <a:ext cx="2879725" cy="4608512"/>
          </a:xfrm>
        </p:spPr>
      </p:pic>
      <p:pic>
        <p:nvPicPr>
          <p:cNvPr id="175108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0" t="1830" r="41499" b="3957"/>
          <a:stretch>
            <a:fillRect/>
          </a:stretch>
        </p:blipFill>
        <p:spPr>
          <a:xfrm>
            <a:off x="1049114" y="1476375"/>
            <a:ext cx="2087562" cy="5040312"/>
          </a:xfrm>
          <a:noFill/>
          <a:ln/>
        </p:spPr>
      </p:pic>
      <p:sp>
        <p:nvSpPr>
          <p:cNvPr id="175115" name="Text Box 11"/>
          <p:cNvSpPr txBox="1">
            <a:spLocks noChangeArrowheads="1"/>
          </p:cNvSpPr>
          <p:nvPr/>
        </p:nvSpPr>
        <p:spPr bwMode="auto">
          <a:xfrm>
            <a:off x="8051019" y="3419694"/>
            <a:ext cx="2880617" cy="584775"/>
          </a:xfrm>
          <a:prstGeom prst="rect">
            <a:avLst/>
          </a:prstGeom>
          <a:ln/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AU" sz="3200" dirty="0" smtClean="0"/>
              <a:t>?Management</a:t>
            </a:r>
            <a:endParaRPr lang="en-AU" sz="3200" dirty="0"/>
          </a:p>
        </p:txBody>
      </p:sp>
      <p:sp>
        <p:nvSpPr>
          <p:cNvPr id="175116" name="Text Box 12"/>
          <p:cNvSpPr txBox="1">
            <a:spLocks noChangeArrowheads="1"/>
          </p:cNvSpPr>
          <p:nvPr/>
        </p:nvSpPr>
        <p:spPr bwMode="auto">
          <a:xfrm>
            <a:off x="6600825" y="5661025"/>
            <a:ext cx="58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/>
              <a:t>9 y.o.</a:t>
            </a:r>
          </a:p>
        </p:txBody>
      </p:sp>
    </p:spTree>
    <p:extLst>
      <p:ext uri="{BB962C8B-B14F-4D97-AF65-F5344CB8AC3E}">
        <p14:creationId xmlns:p14="http://schemas.microsoft.com/office/powerpoint/2010/main" val="350645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09800" y="333375"/>
            <a:ext cx="7772400" cy="1143000"/>
          </a:xfrm>
          <a:noFill/>
          <a:ln/>
        </p:spPr>
        <p:txBody>
          <a:bodyPr/>
          <a:lstStyle/>
          <a:p>
            <a:r>
              <a:rPr lang="en-AU" dirty="0" smtClean="0"/>
              <a:t>Floating elbow</a:t>
            </a:r>
            <a:endParaRPr lang="de-DE" dirty="0"/>
          </a:p>
        </p:txBody>
      </p:sp>
      <p:grpSp>
        <p:nvGrpSpPr>
          <p:cNvPr id="180232" name="Group 8"/>
          <p:cNvGrpSpPr>
            <a:grpSpLocks/>
          </p:cNvGrpSpPr>
          <p:nvPr/>
        </p:nvGrpSpPr>
        <p:grpSpPr bwMode="auto">
          <a:xfrm>
            <a:off x="2208214" y="1484313"/>
            <a:ext cx="7502525" cy="5040312"/>
            <a:chOff x="431" y="935"/>
            <a:chExt cx="4726" cy="3175"/>
          </a:xfrm>
        </p:grpSpPr>
        <p:pic>
          <p:nvPicPr>
            <p:cNvPr id="1802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34" t="15282" r="18791" b="3957"/>
            <a:stretch>
              <a:fillRect/>
            </a:stretch>
          </p:blipFill>
          <p:spPr bwMode="auto">
            <a:xfrm>
              <a:off x="1837" y="935"/>
              <a:ext cx="1814" cy="2903"/>
            </a:xfrm>
            <a:prstGeom prst="rect">
              <a:avLst/>
            </a:prstGeom>
          </p:spPr>
        </p:pic>
        <p:pic>
          <p:nvPicPr>
            <p:cNvPr id="1802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50" t="1830" r="41499" b="3957"/>
            <a:stretch>
              <a:fillRect/>
            </a:stretch>
          </p:blipFill>
          <p:spPr bwMode="auto">
            <a:xfrm>
              <a:off x="431" y="935"/>
              <a:ext cx="1315" cy="3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02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72" t="36298" r="47940" b="20032"/>
            <a:stretch>
              <a:fillRect/>
            </a:stretch>
          </p:blipFill>
          <p:spPr bwMode="auto">
            <a:xfrm>
              <a:off x="3878" y="935"/>
              <a:ext cx="1270" cy="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02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97" t="23558" r="23970" b="25562"/>
            <a:stretch>
              <a:fillRect/>
            </a:stretch>
          </p:blipFill>
          <p:spPr bwMode="auto">
            <a:xfrm>
              <a:off x="3878" y="2345"/>
              <a:ext cx="1279" cy="14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0231" name="Text Box 7"/>
          <p:cNvSpPr txBox="1">
            <a:spLocks noChangeArrowheads="1"/>
          </p:cNvSpPr>
          <p:nvPr/>
        </p:nvSpPr>
        <p:spPr bwMode="auto">
          <a:xfrm>
            <a:off x="6600825" y="5661025"/>
            <a:ext cx="58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AU" sz="1400"/>
              <a:t>9 y.o.</a:t>
            </a:r>
          </a:p>
        </p:txBody>
      </p:sp>
    </p:spTree>
    <p:extLst>
      <p:ext uri="{BB962C8B-B14F-4D97-AF65-F5344CB8AC3E}">
        <p14:creationId xmlns:p14="http://schemas.microsoft.com/office/powerpoint/2010/main" val="297509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2258" y="133003"/>
            <a:ext cx="10515600" cy="1325563"/>
          </a:xfrm>
        </p:spPr>
        <p:txBody>
          <a:bodyPr/>
          <a:lstStyle/>
          <a:p>
            <a:pPr algn="ctr"/>
            <a:r>
              <a:rPr lang="en-GB" dirty="0" smtClean="0"/>
              <a:t>Floating Elbow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97735" y="1373634"/>
            <a:ext cx="9666668" cy="1678659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 fontAlgn="ctr"/>
            <a:r>
              <a:rPr lang="en-GB" dirty="0"/>
              <a:t>Treat with same degree of cautions as pulseless </a:t>
            </a:r>
          </a:p>
          <a:p>
            <a:pPr algn="ctr" fontAlgn="ctr"/>
            <a:r>
              <a:rPr lang="en-GB" dirty="0" smtClean="0"/>
              <a:t> increased </a:t>
            </a:r>
            <a:r>
              <a:rPr lang="en-GB" dirty="0"/>
              <a:t>risk of compartment syndrome. </a:t>
            </a:r>
          </a:p>
          <a:p>
            <a:pPr algn="ctr" fontAlgn="ctr"/>
            <a:r>
              <a:rPr lang="en-GB" dirty="0"/>
              <a:t>Fix elbow then distal radius.</a:t>
            </a:r>
          </a:p>
          <a:p>
            <a:pPr algn="ctr"/>
            <a:endParaRPr lang="en-GB" dirty="0"/>
          </a:p>
        </p:txBody>
      </p:sp>
      <p:grpSp>
        <p:nvGrpSpPr>
          <p:cNvPr id="9" name="Group 13"/>
          <p:cNvGrpSpPr>
            <a:grpSpLocks/>
          </p:cNvGrpSpPr>
          <p:nvPr/>
        </p:nvGrpSpPr>
        <p:grpSpPr bwMode="auto">
          <a:xfrm>
            <a:off x="2436860" y="3052293"/>
            <a:ext cx="6926082" cy="3568565"/>
            <a:chOff x="567" y="1119"/>
            <a:chExt cx="4581" cy="2719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76" t="11298" r="35390" b="19632"/>
            <a:stretch>
              <a:fillRect/>
            </a:stretch>
          </p:blipFill>
          <p:spPr bwMode="auto">
            <a:xfrm>
              <a:off x="1907" y="1661"/>
              <a:ext cx="1203" cy="1633"/>
            </a:xfrm>
            <a:prstGeom prst="rect">
              <a:avLst/>
            </a:prstGeom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47" t="18590" r="33311" b="30528"/>
            <a:stretch>
              <a:fillRect/>
            </a:stretch>
          </p:blipFill>
          <p:spPr bwMode="auto">
            <a:xfrm>
              <a:off x="567" y="1119"/>
              <a:ext cx="1270" cy="1268"/>
            </a:xfrm>
            <a:prstGeom prst="rect">
              <a:avLst/>
            </a:prstGeom>
          </p:spPr>
        </p:pic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11" t="12660" r="21204" b="32852"/>
            <a:stretch>
              <a:fillRect/>
            </a:stretch>
          </p:blipFill>
          <p:spPr bwMode="auto">
            <a:xfrm>
              <a:off x="567" y="2569"/>
              <a:ext cx="1269" cy="1269"/>
            </a:xfrm>
            <a:prstGeom prst="rect">
              <a:avLst/>
            </a:prstGeom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07" t="18109" r="23431" b="30930"/>
            <a:stretch>
              <a:fillRect/>
            </a:stretch>
          </p:blipFill>
          <p:spPr bwMode="auto">
            <a:xfrm>
              <a:off x="3693" y="2432"/>
              <a:ext cx="1304" cy="1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39" t="19872" r="21947" b="36458"/>
            <a:stretch>
              <a:fillRect/>
            </a:stretch>
          </p:blipFill>
          <p:spPr bwMode="auto">
            <a:xfrm>
              <a:off x="3561" y="1193"/>
              <a:ext cx="1587" cy="11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693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7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03" y="1541725"/>
            <a:ext cx="11772593" cy="3197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67437" y="5409127"/>
            <a:ext cx="8538693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dirty="0" smtClean="0"/>
              <a:t>13 </a:t>
            </a:r>
            <a:r>
              <a:rPr lang="en-GB" sz="2800" dirty="0" err="1" smtClean="0"/>
              <a:t>yo</a:t>
            </a:r>
            <a:r>
              <a:rPr lang="en-GB" sz="2800" dirty="0" smtClean="0"/>
              <a:t> boy – previous injury age 4 years. ?What is the problem and your management?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2163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Cubitus</a:t>
            </a:r>
            <a:r>
              <a:rPr lang="en-GB" dirty="0" smtClean="0"/>
              <a:t> </a:t>
            </a:r>
            <a:r>
              <a:rPr lang="en-GB" dirty="0" err="1" smtClean="0"/>
              <a:t>Varus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518" y="1481070"/>
            <a:ext cx="5543282" cy="46958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Cosmetic Deformity &gt; functional problem.</a:t>
            </a:r>
          </a:p>
          <a:p>
            <a:r>
              <a:rPr lang="en-GB" dirty="0"/>
              <a:t>&gt;20 </a:t>
            </a:r>
            <a:r>
              <a:rPr lang="en-GB" dirty="0" err="1"/>
              <a:t>deg</a:t>
            </a:r>
            <a:r>
              <a:rPr lang="en-GB" dirty="0"/>
              <a:t> can result in late posterolateral instability and tardy ulnar nerve palsy</a:t>
            </a:r>
            <a:r>
              <a:rPr lang="en-GB" dirty="0" smtClean="0"/>
              <a:t>.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Treatment</a:t>
            </a:r>
            <a:r>
              <a:rPr lang="en-GB" dirty="0"/>
              <a:t>: </a:t>
            </a:r>
          </a:p>
          <a:p>
            <a:r>
              <a:rPr lang="en-GB" dirty="0"/>
              <a:t>Simple Lateral closing wedge (French) - prominent lateral bump</a:t>
            </a:r>
          </a:p>
          <a:p>
            <a:r>
              <a:rPr lang="en-GB" dirty="0"/>
              <a:t>Modified Step Cut (</a:t>
            </a:r>
            <a:r>
              <a:rPr lang="en-GB" dirty="0" err="1" smtClean="0"/>
              <a:t>Wiltse</a:t>
            </a:r>
            <a:r>
              <a:rPr lang="en-GB" dirty="0" smtClean="0"/>
              <a:t> type) </a:t>
            </a:r>
            <a:r>
              <a:rPr lang="en-GB" dirty="0"/>
              <a:t>- most used </a:t>
            </a:r>
          </a:p>
          <a:p>
            <a:r>
              <a:rPr lang="en-GB" dirty="0"/>
              <a:t>Dome osteotomy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Timing </a:t>
            </a:r>
            <a:r>
              <a:rPr lang="en-GB" dirty="0"/>
              <a:t>- wait for minimum of 2 years.</a:t>
            </a:r>
          </a:p>
          <a:p>
            <a:r>
              <a:rPr lang="en-GB" dirty="0"/>
              <a:t>Approach - lateral or posterior</a:t>
            </a:r>
          </a:p>
          <a:p>
            <a:r>
              <a:rPr lang="en-GB" dirty="0"/>
              <a:t>Osteotomy + Fixation</a:t>
            </a:r>
          </a:p>
          <a:p>
            <a:endParaRPr lang="en-GB" dirty="0"/>
          </a:p>
        </p:txBody>
      </p:sp>
      <p:pic>
        <p:nvPicPr>
          <p:cNvPr id="1027" name="Picture 3" descr="Machine generated alternative text: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304" y="4094744"/>
            <a:ext cx="3515306" cy="261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chine generated alternative text:&#10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672" y="253943"/>
            <a:ext cx="4600128" cy="3729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2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r="21147"/>
          <a:stretch/>
        </p:blipFill>
        <p:spPr>
          <a:xfrm>
            <a:off x="4696709" y="1484784"/>
            <a:ext cx="5137771" cy="3291954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0765" y="1484784"/>
            <a:ext cx="3456384" cy="5373216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Case 8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48518" y="5074276"/>
            <a:ext cx="5563673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10 year old – fall off trampoline</a:t>
            </a:r>
          </a:p>
          <a:p>
            <a:r>
              <a:rPr lang="en-GB" sz="3200" dirty="0" smtClean="0"/>
              <a:t>Diagnosis? Management?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875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Medial Epicondyle Fracture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4829577"/>
            <a:ext cx="10515600" cy="1347386"/>
          </a:xfrm>
        </p:spPr>
        <p:txBody>
          <a:bodyPr>
            <a:normAutofit fontScale="92500"/>
          </a:bodyPr>
          <a:lstStyle/>
          <a:p>
            <a:r>
              <a:rPr lang="en-GB" dirty="0"/>
              <a:t>Displacement is underestimated on </a:t>
            </a:r>
            <a:r>
              <a:rPr lang="en-GB" dirty="0" err="1"/>
              <a:t>xray</a:t>
            </a:r>
            <a:r>
              <a:rPr lang="en-GB" dirty="0"/>
              <a:t> (CT study </a:t>
            </a:r>
            <a:r>
              <a:rPr lang="en-GB" dirty="0" smtClean="0"/>
              <a:t>displacement =10mm)</a:t>
            </a:r>
            <a:endParaRPr lang="en-GB" dirty="0"/>
          </a:p>
          <a:p>
            <a:r>
              <a:rPr lang="en-GB" dirty="0"/>
              <a:t>Surgical intervention is well supported but based on Level 3 evidence only.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132" y="1690688"/>
            <a:ext cx="7407598" cy="290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7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Grade 1 Supracondylar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Collar &amp; Cuff </a:t>
            </a:r>
          </a:p>
          <a:p>
            <a:r>
              <a:rPr lang="en-GB" dirty="0" smtClean="0"/>
              <a:t>Have to flex &gt; </a:t>
            </a:r>
            <a:r>
              <a:rPr lang="en-GB" dirty="0" smtClean="0"/>
              <a:t>120 </a:t>
            </a:r>
            <a:r>
              <a:rPr lang="en-GB" dirty="0" err="1" smtClean="0"/>
              <a:t>deg</a:t>
            </a:r>
            <a:endParaRPr lang="en-GB" dirty="0" smtClean="0"/>
          </a:p>
          <a:p>
            <a:r>
              <a:rPr lang="en-GB" dirty="0" smtClean="0"/>
              <a:t>Check Pulse and instructions for swelling</a:t>
            </a:r>
          </a:p>
          <a:p>
            <a:r>
              <a:rPr lang="en-GB" dirty="0" smtClean="0"/>
              <a:t>Remove in 3 weeks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0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Medial Epicondyle Evidence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64" y="1513474"/>
            <a:ext cx="7887801" cy="2800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056952"/>
            <a:ext cx="4401164" cy="2324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32620" y="4056952"/>
            <a:ext cx="4031087" cy="129266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/>
              <a:t>Meta-analysis:</a:t>
            </a:r>
          </a:p>
          <a:p>
            <a:r>
              <a:rPr lang="en-GB" dirty="0" smtClean="0"/>
              <a:t>Union 93</a:t>
            </a:r>
            <a:r>
              <a:rPr lang="en-GB" dirty="0"/>
              <a:t>% </a:t>
            </a:r>
            <a:r>
              <a:rPr lang="en-GB" dirty="0" smtClean="0"/>
              <a:t>in op </a:t>
            </a:r>
            <a:r>
              <a:rPr lang="en-GB" dirty="0"/>
              <a:t>vs 49% </a:t>
            </a:r>
            <a:r>
              <a:rPr lang="en-GB" dirty="0" smtClean="0"/>
              <a:t>non-op</a:t>
            </a:r>
          </a:p>
          <a:p>
            <a:r>
              <a:rPr lang="en-GB" dirty="0" smtClean="0"/>
              <a:t>BUT</a:t>
            </a:r>
          </a:p>
          <a:p>
            <a:r>
              <a:rPr lang="en-GB" dirty="0" smtClean="0"/>
              <a:t>No </a:t>
            </a:r>
            <a:r>
              <a:rPr lang="en-GB" dirty="0"/>
              <a:t>difference in pain</a:t>
            </a:r>
          </a:p>
        </p:txBody>
      </p:sp>
    </p:spTree>
    <p:extLst>
      <p:ext uri="{BB962C8B-B14F-4D97-AF65-F5344CB8AC3E}">
        <p14:creationId xmlns:p14="http://schemas.microsoft.com/office/powerpoint/2010/main" val="26443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Medial Epicondyle Evidence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934199" y="1825624"/>
            <a:ext cx="4849969" cy="4214567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GB" dirty="0" smtClean="0"/>
              <a:t>SUMMARY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2 right answers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Pragmatic approach</a:t>
            </a:r>
          </a:p>
          <a:p>
            <a:pPr marL="0" indent="0">
              <a:buNone/>
            </a:pPr>
            <a:r>
              <a:rPr lang="en-GB" dirty="0" smtClean="0"/>
              <a:t>Surgery for incarcerated </a:t>
            </a:r>
          </a:p>
          <a:p>
            <a:pPr marL="0" indent="0">
              <a:buNone/>
            </a:pPr>
            <a:r>
              <a:rPr lang="en-GB" dirty="0" smtClean="0"/>
              <a:t>Fix with screw</a:t>
            </a:r>
          </a:p>
          <a:p>
            <a:pPr marL="0" indent="0">
              <a:buNone/>
            </a:pPr>
            <a:r>
              <a:rPr lang="en-GB" dirty="0" smtClean="0"/>
              <a:t>Non-op – important is to mobilise early 3 weeks – most non-union are not painful long term.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96921"/>
            <a:ext cx="5620534" cy="27626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35955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/>
              <a:t>Mehlman</a:t>
            </a:r>
            <a:r>
              <a:rPr lang="en-GB" dirty="0"/>
              <a:t> and Howard J </a:t>
            </a:r>
            <a:r>
              <a:rPr lang="en-GB" dirty="0" err="1"/>
              <a:t>Pediatr</a:t>
            </a:r>
            <a:r>
              <a:rPr lang="en-GB" dirty="0"/>
              <a:t> </a:t>
            </a:r>
            <a:r>
              <a:rPr lang="en-GB" dirty="0" err="1"/>
              <a:t>Orthop</a:t>
            </a:r>
            <a:r>
              <a:rPr lang="en-GB" dirty="0"/>
              <a:t> </a:t>
            </a:r>
            <a:r>
              <a:rPr lang="en-GB" sz="800" dirty="0"/>
              <a:t> </a:t>
            </a:r>
            <a:r>
              <a:rPr lang="en-GB" dirty="0"/>
              <a:t>Volume 32, Number 2 Supplement, September 2012</a:t>
            </a:r>
          </a:p>
        </p:txBody>
      </p:sp>
    </p:spTree>
    <p:extLst>
      <p:ext uri="{BB962C8B-B14F-4D97-AF65-F5344CB8AC3E}">
        <p14:creationId xmlns:p14="http://schemas.microsoft.com/office/powerpoint/2010/main" val="6663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9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9" y="1504461"/>
            <a:ext cx="6038584" cy="45436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997781" y="1944710"/>
            <a:ext cx="3580326" cy="41549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10 </a:t>
            </a:r>
            <a:r>
              <a:rPr lang="en-GB" sz="2400" dirty="0" err="1" smtClean="0"/>
              <a:t>yo</a:t>
            </a:r>
            <a:r>
              <a:rPr lang="en-GB" sz="2400" dirty="0" smtClean="0"/>
              <a:t> Fall sustaining this injury presenting with tingling in his fingers?</a:t>
            </a:r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What are your indications for pinning? </a:t>
            </a:r>
          </a:p>
          <a:p>
            <a:endParaRPr lang="en-GB" sz="2400" dirty="0" smtClean="0"/>
          </a:p>
          <a:p>
            <a:r>
              <a:rPr lang="en-GB" sz="2400" dirty="0" smtClean="0"/>
              <a:t>What tips would you give a trainee about pinning </a:t>
            </a:r>
            <a:r>
              <a:rPr lang="en-GB" sz="2400" dirty="0" err="1" smtClean="0"/>
              <a:t>physeal</a:t>
            </a:r>
            <a:r>
              <a:rPr lang="en-GB" sz="2400" dirty="0" smtClean="0"/>
              <a:t> injuries?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01959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Distal Radial </a:t>
            </a:r>
            <a:r>
              <a:rPr lang="en-GB" dirty="0" err="1" smtClean="0"/>
              <a:t>Physeal</a:t>
            </a:r>
            <a:r>
              <a:rPr lang="en-GB" dirty="0" smtClean="0"/>
              <a:t> Injuries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Indication for Pinning</a:t>
            </a:r>
          </a:p>
          <a:p>
            <a:r>
              <a:rPr lang="en-GB" dirty="0"/>
              <a:t>‘‘Floating elbow’’ injuries.</a:t>
            </a:r>
          </a:p>
          <a:p>
            <a:r>
              <a:rPr lang="en-GB" dirty="0" smtClean="0"/>
              <a:t>Neurovascular </a:t>
            </a:r>
            <a:r>
              <a:rPr lang="en-GB" dirty="0"/>
              <a:t>compromise associated with distal </a:t>
            </a:r>
            <a:r>
              <a:rPr lang="en-GB" dirty="0" smtClean="0"/>
              <a:t>radius and </a:t>
            </a:r>
            <a:r>
              <a:rPr lang="en-GB" dirty="0"/>
              <a:t>ulnar fractures.</a:t>
            </a:r>
          </a:p>
          <a:p>
            <a:r>
              <a:rPr lang="en-GB" dirty="0" smtClean="0"/>
              <a:t>Relative </a:t>
            </a:r>
            <a:r>
              <a:rPr lang="en-GB" dirty="0"/>
              <a:t>indication </a:t>
            </a:r>
            <a:r>
              <a:rPr lang="en-GB" dirty="0" smtClean="0"/>
              <a:t>&gt;30 </a:t>
            </a:r>
            <a:r>
              <a:rPr lang="en-GB" dirty="0"/>
              <a:t>degrees </a:t>
            </a:r>
            <a:r>
              <a:rPr lang="en-GB" dirty="0" smtClean="0"/>
              <a:t>angulation, &gt;50</a:t>
            </a:r>
            <a:r>
              <a:rPr lang="en-GB" dirty="0"/>
              <a:t>% displacement.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TIPS</a:t>
            </a:r>
          </a:p>
          <a:p>
            <a:r>
              <a:rPr lang="en-GB" dirty="0"/>
              <a:t>Smooth wire, less than 2mm, reduce passes, </a:t>
            </a:r>
            <a:r>
              <a:rPr lang="en-GB" dirty="0" smtClean="0"/>
              <a:t>perpendicular </a:t>
            </a:r>
            <a:r>
              <a:rPr lang="en-GB" dirty="0"/>
              <a:t>to the </a:t>
            </a:r>
            <a:r>
              <a:rPr lang="en-GB" dirty="0" err="1" smtClean="0"/>
              <a:t>physis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99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10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38" y="1690688"/>
            <a:ext cx="5029902" cy="36485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8383" y="1690688"/>
            <a:ext cx="4134118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200" dirty="0" smtClean="0"/>
              <a:t>11 </a:t>
            </a:r>
            <a:r>
              <a:rPr lang="en-GB" sz="3200" dirty="0" err="1" smtClean="0"/>
              <a:t>yo</a:t>
            </a:r>
            <a:r>
              <a:rPr lang="en-GB" sz="3200" dirty="0" smtClean="0"/>
              <a:t> caught finger in door</a:t>
            </a:r>
          </a:p>
          <a:p>
            <a:endParaRPr lang="en-GB" sz="3200" dirty="0"/>
          </a:p>
          <a:p>
            <a:r>
              <a:rPr lang="en-GB" sz="3200" dirty="0" smtClean="0"/>
              <a:t>What is the diagnosis and Management?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34602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Seymour fracture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SH </a:t>
            </a:r>
            <a:r>
              <a:rPr lang="en-GB" dirty="0"/>
              <a:t>I </a:t>
            </a:r>
            <a:r>
              <a:rPr lang="en-GB" dirty="0" smtClean="0"/>
              <a:t>/II </a:t>
            </a:r>
            <a:r>
              <a:rPr lang="en-GB" dirty="0"/>
              <a:t>fracture of the distal phalanx</a:t>
            </a:r>
          </a:p>
          <a:p>
            <a:r>
              <a:rPr lang="en-GB" dirty="0" smtClean="0"/>
              <a:t>avulsion </a:t>
            </a:r>
            <a:r>
              <a:rPr lang="en-GB" dirty="0"/>
              <a:t>of the proximal edge of the </a:t>
            </a:r>
            <a:r>
              <a:rPr lang="en-GB" dirty="0" smtClean="0"/>
              <a:t>nail from </a:t>
            </a:r>
            <a:r>
              <a:rPr lang="en-GB" dirty="0"/>
              <a:t>the </a:t>
            </a:r>
            <a:r>
              <a:rPr lang="en-GB" dirty="0" err="1"/>
              <a:t>eponychial</a:t>
            </a:r>
            <a:r>
              <a:rPr lang="en-GB" dirty="0"/>
              <a:t> fold </a:t>
            </a:r>
            <a:endParaRPr lang="en-GB" dirty="0" smtClean="0"/>
          </a:p>
          <a:p>
            <a:r>
              <a:rPr lang="en-GB" dirty="0" smtClean="0"/>
              <a:t>Open fracture</a:t>
            </a:r>
          </a:p>
          <a:p>
            <a:r>
              <a:rPr lang="en-GB" dirty="0" smtClean="0"/>
              <a:t>Unrecognised = </a:t>
            </a:r>
            <a:r>
              <a:rPr lang="en-GB" dirty="0"/>
              <a:t>osteomyelitis, nail </a:t>
            </a:r>
            <a:r>
              <a:rPr lang="en-GB" dirty="0" smtClean="0"/>
              <a:t>deformity, growth disturbance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Treatment</a:t>
            </a:r>
          </a:p>
          <a:p>
            <a:r>
              <a:rPr lang="en-GB" dirty="0" smtClean="0"/>
              <a:t>removal </a:t>
            </a:r>
            <a:r>
              <a:rPr lang="en-GB" dirty="0"/>
              <a:t>of the nail plate</a:t>
            </a:r>
            <a:r>
              <a:rPr lang="en-GB" dirty="0" smtClean="0"/>
              <a:t>, </a:t>
            </a:r>
            <a:r>
              <a:rPr lang="en-GB" dirty="0"/>
              <a:t>irrigation and debridement of the fracture,</a:t>
            </a:r>
          </a:p>
          <a:p>
            <a:r>
              <a:rPr lang="en-GB" dirty="0" smtClean="0"/>
              <a:t>removal </a:t>
            </a:r>
            <a:r>
              <a:rPr lang="en-GB" dirty="0"/>
              <a:t>of the incarcerated nail bed from </a:t>
            </a:r>
            <a:r>
              <a:rPr lang="en-GB" dirty="0" smtClean="0"/>
              <a:t>the fracture</a:t>
            </a:r>
            <a:r>
              <a:rPr lang="en-GB" dirty="0"/>
              <a:t>, reduction of the fracture </a:t>
            </a:r>
            <a:endParaRPr lang="en-GB" dirty="0" smtClean="0"/>
          </a:p>
          <a:p>
            <a:r>
              <a:rPr lang="en-GB" dirty="0" smtClean="0"/>
              <a:t>repair </a:t>
            </a:r>
            <a:r>
              <a:rPr lang="en-GB" dirty="0"/>
              <a:t>of the </a:t>
            </a:r>
            <a:r>
              <a:rPr lang="en-GB" dirty="0" smtClean="0"/>
              <a:t>nail bed +/- pinning</a:t>
            </a:r>
            <a:endParaRPr lang="en-GB" dirty="0"/>
          </a:p>
          <a:p>
            <a:r>
              <a:rPr lang="en-GB" dirty="0" smtClean="0"/>
              <a:t>Antibiotics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7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11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73" y="1581424"/>
            <a:ext cx="2600688" cy="3772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234" y="1581424"/>
            <a:ext cx="3602098" cy="2974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997780" y="1854558"/>
            <a:ext cx="335602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4 </a:t>
            </a:r>
            <a:r>
              <a:rPr lang="en-GB" dirty="0" err="1" smtClean="0"/>
              <a:t>yo</a:t>
            </a:r>
            <a:r>
              <a:rPr lang="en-GB" dirty="0" smtClean="0"/>
              <a:t> caught little finger in toy chest, laceration washout and closed in A&amp;E?</a:t>
            </a:r>
          </a:p>
          <a:p>
            <a:endParaRPr lang="en-GB" dirty="0"/>
          </a:p>
          <a:p>
            <a:r>
              <a:rPr lang="en-GB" dirty="0" smtClean="0"/>
              <a:t>What is your management?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2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Paediatric Phalangeal Neck Fracture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Non-union and AVN common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690" y="2414105"/>
            <a:ext cx="7382794" cy="460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15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Questions?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068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Case 2</a:t>
            </a:r>
            <a:endParaRPr lang="en-AU" dirty="0"/>
          </a:p>
        </p:txBody>
      </p:sp>
      <p:pic>
        <p:nvPicPr>
          <p:cNvPr id="7" name="Picture 5" descr="Josh Pegram, Type 2 Supracondylar, Lat X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84040"/>
            <a:ext cx="3867150" cy="441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osh Pegram, Type 2 Supracondylar, ap Xray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273" y="1884040"/>
            <a:ext cx="304006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19754" y="2485623"/>
            <a:ext cx="365760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What is your management?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A: Closed Reduction without pinning</a:t>
            </a:r>
          </a:p>
          <a:p>
            <a:pPr algn="ctr"/>
            <a:r>
              <a:rPr lang="en-GB" sz="2800" dirty="0" smtClean="0"/>
              <a:t>OR</a:t>
            </a:r>
            <a:endParaRPr lang="en-GB" sz="2800" dirty="0"/>
          </a:p>
          <a:p>
            <a:pPr algn="ctr"/>
            <a:r>
              <a:rPr lang="en-GB" sz="2800" dirty="0" smtClean="0"/>
              <a:t>B: Closed Reduction and Pinning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1220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Grade 2 Supracondylar Elbow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</a:rPr>
              <a:t>OPTION A: CLOSED REDUCTION ALONE</a:t>
            </a:r>
          </a:p>
          <a:p>
            <a:endParaRPr lang="en-GB" dirty="0"/>
          </a:p>
          <a:p>
            <a:r>
              <a:rPr lang="en-GB" dirty="0" smtClean="0"/>
              <a:t>Acceptable: No medial impaction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8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al impact sch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44" y="90152"/>
            <a:ext cx="337185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edial impact sch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02" y="3882108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medial impact sch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0794" y="228600"/>
            <a:ext cx="2609850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medial impact sch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794" y="228600"/>
            <a:ext cx="3300413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23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Grade 2 Supracondylar Elbow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OPTION A: </a:t>
            </a:r>
            <a:r>
              <a:rPr lang="en-GB" dirty="0" smtClean="0">
                <a:solidFill>
                  <a:srgbClr val="FF0000"/>
                </a:solidFill>
              </a:rPr>
              <a:t>CLOSED REDUCTION ALONE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Acceptable: No medial impaction</a:t>
            </a:r>
          </a:p>
          <a:p>
            <a:endParaRPr lang="en-GB" dirty="0"/>
          </a:p>
          <a:p>
            <a:r>
              <a:rPr lang="en-GB" dirty="0" smtClean="0"/>
              <a:t>Remodelling potential</a:t>
            </a:r>
          </a:p>
          <a:p>
            <a:pPr lvl="1"/>
            <a:r>
              <a:rPr lang="en-GB" dirty="0" smtClean="0"/>
              <a:t>5 </a:t>
            </a:r>
            <a:r>
              <a:rPr lang="en-GB" dirty="0" err="1"/>
              <a:t>deg</a:t>
            </a:r>
            <a:r>
              <a:rPr lang="en-GB" dirty="0"/>
              <a:t> in coronal plane </a:t>
            </a:r>
            <a:endParaRPr lang="en-GB" dirty="0" smtClean="0"/>
          </a:p>
          <a:p>
            <a:pPr lvl="1"/>
            <a:r>
              <a:rPr lang="en-GB" dirty="0" smtClean="0"/>
              <a:t>10 </a:t>
            </a:r>
            <a:r>
              <a:rPr lang="en-GB" dirty="0" err="1"/>
              <a:t>deg</a:t>
            </a:r>
            <a:r>
              <a:rPr lang="en-GB" dirty="0"/>
              <a:t> in sagittal plane </a:t>
            </a:r>
          </a:p>
          <a:p>
            <a:pPr lvl="1"/>
            <a:r>
              <a:rPr lang="en-GB" dirty="0" smtClean="0"/>
              <a:t>translation </a:t>
            </a:r>
            <a:r>
              <a:rPr lang="en-GB" dirty="0"/>
              <a:t>remodels </a:t>
            </a:r>
            <a:r>
              <a:rPr lang="en-GB" dirty="0" smtClean="0"/>
              <a:t>well 	[</a:t>
            </a:r>
            <a:r>
              <a:rPr lang="en-GB" dirty="0" err="1" smtClean="0"/>
              <a:t>Persiani</a:t>
            </a:r>
            <a:r>
              <a:rPr lang="en-GB" dirty="0" smtClean="0"/>
              <a:t> </a:t>
            </a:r>
            <a:r>
              <a:rPr lang="en-GB" dirty="0"/>
              <a:t>et al. JPO B 2012, </a:t>
            </a:r>
            <a:r>
              <a:rPr lang="en-GB" dirty="0" smtClean="0"/>
              <a:t>21:115–120]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197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Grade 2 Supracondylar Elbow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OPTION A: </a:t>
            </a:r>
            <a:r>
              <a:rPr lang="en-GB" dirty="0" smtClean="0">
                <a:solidFill>
                  <a:srgbClr val="FF0000"/>
                </a:solidFill>
              </a:rPr>
              <a:t>CLOSED REDUCTION ALONE</a:t>
            </a: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Acceptable: No medial impaction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Remodelling potential</a:t>
            </a:r>
          </a:p>
          <a:p>
            <a:endParaRPr lang="en-GB" dirty="0"/>
          </a:p>
          <a:p>
            <a:r>
              <a:rPr lang="en-GB" dirty="0" smtClean="0"/>
              <a:t>Stable (internal rotation / extension)</a:t>
            </a:r>
          </a:p>
          <a:p>
            <a:pPr lvl="1"/>
            <a:r>
              <a:rPr lang="en-GB" dirty="0" smtClean="0"/>
              <a:t>Pinning results in less loss of reduction </a:t>
            </a:r>
          </a:p>
          <a:p>
            <a:pPr lvl="1"/>
            <a:r>
              <a:rPr lang="en-GB" dirty="0" smtClean="0"/>
              <a:t>To avoid </a:t>
            </a:r>
            <a:r>
              <a:rPr lang="en-GB" dirty="0" err="1" smtClean="0"/>
              <a:t>Malunion</a:t>
            </a:r>
            <a:r>
              <a:rPr lang="en-GB" dirty="0" smtClean="0"/>
              <a:t> (NNT 20)</a:t>
            </a:r>
          </a:p>
          <a:p>
            <a:pPr lvl="1"/>
            <a:r>
              <a:rPr lang="en-GB" dirty="0" smtClean="0"/>
              <a:t>To have a better range (NNT 7)</a:t>
            </a:r>
          </a:p>
          <a:p>
            <a:pPr lvl="1"/>
            <a:r>
              <a:rPr lang="en-GB" dirty="0" smtClean="0"/>
              <a:t>Low complication rate (wire removed at 3 weeks)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706191" y="5934670"/>
            <a:ext cx="10779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Skaggs DL, </a:t>
            </a:r>
            <a:r>
              <a:rPr lang="en-GB" dirty="0" err="1"/>
              <a:t>Sankar</a:t>
            </a:r>
            <a:r>
              <a:rPr lang="en-GB" dirty="0"/>
              <a:t> WN, </a:t>
            </a:r>
            <a:r>
              <a:rPr lang="en-GB" dirty="0" err="1"/>
              <a:t>Albrektson</a:t>
            </a:r>
            <a:r>
              <a:rPr lang="en-GB" dirty="0"/>
              <a:t> J, </a:t>
            </a:r>
            <a:r>
              <a:rPr lang="en-GB" dirty="0" err="1"/>
              <a:t>Vaishnav</a:t>
            </a:r>
            <a:r>
              <a:rPr lang="en-GB" dirty="0"/>
              <a:t> S, Choi PD, Kay RM: How safe is the operative treatment of </a:t>
            </a:r>
            <a:r>
              <a:rPr lang="en-GB" dirty="0" err="1"/>
              <a:t>Gartland</a:t>
            </a:r>
            <a:r>
              <a:rPr lang="en-GB" dirty="0"/>
              <a:t> type 2 supracondylar </a:t>
            </a:r>
            <a:r>
              <a:rPr lang="en-GB" dirty="0" err="1"/>
              <a:t>humerus</a:t>
            </a:r>
            <a:r>
              <a:rPr lang="en-GB" dirty="0"/>
              <a:t> fractures </a:t>
            </a:r>
            <a:r>
              <a:rPr lang="en-GB" dirty="0" err="1"/>
              <a:t>inchildren</a:t>
            </a:r>
            <a:r>
              <a:rPr lang="en-GB" dirty="0"/>
              <a:t>? J </a:t>
            </a:r>
            <a:r>
              <a:rPr lang="en-GB" dirty="0" err="1"/>
              <a:t>Pediatr</a:t>
            </a:r>
            <a:r>
              <a:rPr lang="en-GB" dirty="0"/>
              <a:t> </a:t>
            </a:r>
            <a:r>
              <a:rPr lang="en-GB" dirty="0" err="1"/>
              <a:t>Orthop</a:t>
            </a:r>
            <a:r>
              <a:rPr lang="en-GB" dirty="0"/>
              <a:t> 2008;28(2):139-141.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52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91743" y="949615"/>
            <a:ext cx="7961828" cy="4124661"/>
            <a:chOff x="2490988" y="382945"/>
            <a:chExt cx="7961828" cy="41246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63847" b="4833"/>
            <a:stretch/>
          </p:blipFill>
          <p:spPr>
            <a:xfrm flipH="1">
              <a:off x="8036416" y="382945"/>
              <a:ext cx="2416400" cy="3699658"/>
            </a:xfrm>
            <a:prstGeom prst="rect">
              <a:avLst/>
            </a:prstGeom>
          </p:spPr>
        </p:pic>
        <p:pic>
          <p:nvPicPr>
            <p:cNvPr id="5" name="Picture 3" descr="SCHKwirediagram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616" b="1817"/>
            <a:stretch/>
          </p:blipFill>
          <p:spPr>
            <a:xfrm>
              <a:off x="2490988" y="936737"/>
              <a:ext cx="5545429" cy="3570869"/>
            </a:xfrm>
            <a:prstGeom prst="rect">
              <a:avLst/>
            </a:prstGeom>
            <a:noFill/>
            <a:ln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OPTION B: Closed reduction and Pinning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67437" y="5679583"/>
            <a:ext cx="818613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WHICH WIRE CONFIGURATION?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1761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</TotalTime>
  <Words>1521</Words>
  <Application>Microsoft Office PowerPoint</Application>
  <PresentationFormat>Widescreen</PresentationFormat>
  <Paragraphs>258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Fractures of the Paediatric Upper Limb Viva</vt:lpstr>
      <vt:lpstr>Case 1</vt:lpstr>
      <vt:lpstr>Grade 1 Supracondylar</vt:lpstr>
      <vt:lpstr>Case 2</vt:lpstr>
      <vt:lpstr>Grade 2 Supracondylar Elbow</vt:lpstr>
      <vt:lpstr>PowerPoint Presentation</vt:lpstr>
      <vt:lpstr>Grade 2 Supracondylar Elbow</vt:lpstr>
      <vt:lpstr>Grade 2 Supracondylar Elbow</vt:lpstr>
      <vt:lpstr>OPTION B: Closed reduction and Pinning</vt:lpstr>
      <vt:lpstr>Wire configuration</vt:lpstr>
      <vt:lpstr>Wiring Tips </vt:lpstr>
      <vt:lpstr>Stability Testing</vt:lpstr>
      <vt:lpstr>Case 3</vt:lpstr>
      <vt:lpstr>Displaced supracondylar</vt:lpstr>
      <vt:lpstr>Case 4</vt:lpstr>
      <vt:lpstr>Pulseless Supracondylar Fracture</vt:lpstr>
      <vt:lpstr>PowerPoint Presentation</vt:lpstr>
      <vt:lpstr>Case 4</vt:lpstr>
      <vt:lpstr>Open Reduction Approach</vt:lpstr>
      <vt:lpstr>Anterior Approach</vt:lpstr>
      <vt:lpstr>Case 5</vt:lpstr>
      <vt:lpstr>Flexion Supracondylar / Older Patient</vt:lpstr>
      <vt:lpstr>Case 6</vt:lpstr>
      <vt:lpstr>Floating elbow</vt:lpstr>
      <vt:lpstr>Floating Elbow </vt:lpstr>
      <vt:lpstr>Case 7</vt:lpstr>
      <vt:lpstr>Cubitus Varus</vt:lpstr>
      <vt:lpstr>Case 8</vt:lpstr>
      <vt:lpstr>Medial Epicondyle Fracture</vt:lpstr>
      <vt:lpstr>Medial Epicondyle Evidence</vt:lpstr>
      <vt:lpstr>Medial Epicondyle Evidence</vt:lpstr>
      <vt:lpstr>Case 9</vt:lpstr>
      <vt:lpstr>Distal Radial Physeal Injuries</vt:lpstr>
      <vt:lpstr>Case 10</vt:lpstr>
      <vt:lpstr>Seymour fracture</vt:lpstr>
      <vt:lpstr>Case 11</vt:lpstr>
      <vt:lpstr>Paediatric Phalangeal Neck Fracture</vt:lpstr>
      <vt:lpstr>Questions?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Kyle James</dc:creator>
  <cp:lastModifiedBy>Kyle James</cp:lastModifiedBy>
  <cp:revision>30</cp:revision>
  <dcterms:created xsi:type="dcterms:W3CDTF">2014-08-01T13:46:46Z</dcterms:created>
  <dcterms:modified xsi:type="dcterms:W3CDTF">2014-08-05T14:38:40Z</dcterms:modified>
</cp:coreProperties>
</file>