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1"/>
  </p:sldMasterIdLst>
  <p:sldIdLst>
    <p:sldId id="256" r:id="rId2"/>
    <p:sldId id="262" r:id="rId3"/>
    <p:sldId id="263" r:id="rId4"/>
    <p:sldId id="292" r:id="rId5"/>
    <p:sldId id="264" r:id="rId6"/>
    <p:sldId id="265" r:id="rId7"/>
    <p:sldId id="257" r:id="rId8"/>
    <p:sldId id="267" r:id="rId9"/>
    <p:sldId id="271" r:id="rId10"/>
    <p:sldId id="272" r:id="rId11"/>
    <p:sldId id="268" r:id="rId12"/>
    <p:sldId id="273" r:id="rId13"/>
    <p:sldId id="266" r:id="rId14"/>
    <p:sldId id="275" r:id="rId15"/>
    <p:sldId id="258" r:id="rId16"/>
    <p:sldId id="259" r:id="rId17"/>
    <p:sldId id="260" r:id="rId18"/>
    <p:sldId id="261" r:id="rId19"/>
    <p:sldId id="278" r:id="rId20"/>
    <p:sldId id="279" r:id="rId21"/>
    <p:sldId id="290" r:id="rId22"/>
    <p:sldId id="280" r:id="rId23"/>
    <p:sldId id="281" r:id="rId24"/>
    <p:sldId id="269" r:id="rId25"/>
    <p:sldId id="286" r:id="rId26"/>
    <p:sldId id="270" r:id="rId27"/>
    <p:sldId id="293" r:id="rId28"/>
    <p:sldId id="283" r:id="rId29"/>
    <p:sldId id="282" r:id="rId30"/>
    <p:sldId id="284" r:id="rId31"/>
    <p:sldId id="285" r:id="rId32"/>
    <p:sldId id="287" r:id="rId33"/>
    <p:sldId id="288" r:id="rId34"/>
    <p:sldId id="289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5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11/06/13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6C46-3D98-3F48-B026-2428DBBFAA01}" type="datetimeFigureOut">
              <a:rPr lang="en-US" smtClean="0"/>
              <a:t>11/06/13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3E9E-40BB-0349-9B2D-10250FD59A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6C46-3D98-3F48-B026-2428DBBFAA01}" type="datetimeFigureOut">
              <a:rPr lang="en-US" smtClean="0"/>
              <a:t>11/06/13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3E9E-40BB-0349-9B2D-10250FD59A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6C46-3D98-3F48-B026-2428DBBFAA01}" type="datetimeFigureOut">
              <a:rPr lang="en-US" smtClean="0"/>
              <a:t>11/06/13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3E9E-40BB-0349-9B2D-10250FD59A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6C46-3D98-3F48-B026-2428DBBFAA01}" type="datetimeFigureOut">
              <a:rPr lang="en-US" smtClean="0"/>
              <a:t>11/06/13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3E9E-40BB-0349-9B2D-10250FD59A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6C46-3D98-3F48-B026-2428DBBFAA01}" type="datetimeFigureOut">
              <a:rPr lang="en-US" smtClean="0"/>
              <a:t>11/06/13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3E9E-40BB-0349-9B2D-10250FD59A0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11/06/13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6C46-3D98-3F48-B026-2428DBBFAA01}" type="datetimeFigureOut">
              <a:rPr lang="en-US" smtClean="0"/>
              <a:t>11/06/13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3E9E-40BB-0349-9B2D-10250FD59A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6C46-3D98-3F48-B026-2428DBBFAA01}" type="datetimeFigureOut">
              <a:rPr lang="en-US" smtClean="0"/>
              <a:t>11/06/13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3E9E-40BB-0349-9B2D-10250FD59A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6C46-3D98-3F48-B026-2428DBBFAA01}" type="datetimeFigureOut">
              <a:rPr lang="en-US" smtClean="0"/>
              <a:t>11/06/13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3E9E-40BB-0349-9B2D-10250FD59A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6C46-3D98-3F48-B026-2428DBBFAA01}" type="datetimeFigureOut">
              <a:rPr lang="en-US" smtClean="0"/>
              <a:t>11/06/13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3E9E-40BB-0349-9B2D-10250FD59A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6C46-3D98-3F48-B026-2428DBBFAA01}" type="datetimeFigureOut">
              <a:rPr lang="en-US" smtClean="0"/>
              <a:t>11/06/13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3E9E-40BB-0349-9B2D-10250FD59A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8F86C46-3D98-3F48-B026-2428DBBFAA01}" type="datetimeFigureOut">
              <a:rPr lang="en-US" smtClean="0"/>
              <a:t>11/06/13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4FD73E9E-40BB-0349-9B2D-10250FD59A0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Upper cervical spine injuries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144524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Dr Mitchell Hansen</a:t>
            </a:r>
          </a:p>
          <a:p>
            <a:r>
              <a:rPr lang="en-US" dirty="0"/>
              <a:t>Consultant Neurosurgeon &amp; Spine Surgeon</a:t>
            </a:r>
          </a:p>
          <a:p>
            <a:r>
              <a:rPr lang="en-US" dirty="0"/>
              <a:t>John Hunter &amp; John Hunter </a:t>
            </a:r>
            <a:r>
              <a:rPr lang="en-US" dirty="0" err="1"/>
              <a:t>Childrens</a:t>
            </a:r>
            <a:r>
              <a:rPr lang="en-US" dirty="0"/>
              <a:t>’ Hospitals, Newcastle </a:t>
            </a:r>
            <a:r>
              <a:rPr lang="en-US" dirty="0" smtClean="0"/>
              <a:t>Australia</a:t>
            </a:r>
          </a:p>
          <a:p>
            <a:r>
              <a:rPr lang="en-US" dirty="0" smtClean="0"/>
              <a:t>Lake Macquarie Private, </a:t>
            </a:r>
            <a:r>
              <a:rPr lang="en-US" dirty="0" err="1" smtClean="0"/>
              <a:t>Lingard</a:t>
            </a:r>
            <a:r>
              <a:rPr lang="en-US" dirty="0" smtClean="0"/>
              <a:t> Private, Mater, Newcastle Private and </a:t>
            </a:r>
            <a:r>
              <a:rPr lang="en-US" dirty="0" err="1" smtClean="0"/>
              <a:t>Westmead</a:t>
            </a:r>
            <a:r>
              <a:rPr lang="en-US" dirty="0" smtClean="0"/>
              <a:t> Private Hospitals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4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xis_vertebrae13120748128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709764"/>
            <a:ext cx="91186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2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ath_stroke_m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40" y="574763"/>
            <a:ext cx="7056077" cy="599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8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aments-upper-cervical-sp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59"/>
            <a:ext cx="9105606" cy="631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rthoSpineC1to2XsGrayBB30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33" y="-1"/>
            <a:ext cx="7005255" cy="679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lanto_occipital_dislocation_BD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83" y="0"/>
            <a:ext cx="8050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jefferson #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" b="2315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Odontoid process</a:t>
            </a:r>
          </a:p>
          <a:p>
            <a:pPr lvl="1"/>
            <a:r>
              <a:rPr lang="en-US" dirty="0" smtClean="0"/>
              <a:t>Type 1</a:t>
            </a:r>
          </a:p>
          <a:p>
            <a:pPr lvl="1"/>
            <a:r>
              <a:rPr lang="en-US" dirty="0" smtClean="0"/>
              <a:t>Type 2</a:t>
            </a:r>
          </a:p>
          <a:p>
            <a:pPr lvl="1"/>
            <a:r>
              <a:rPr lang="en-US" dirty="0" smtClean="0"/>
              <a:t>Type 3</a:t>
            </a:r>
          </a:p>
          <a:p>
            <a:r>
              <a:rPr lang="en-US" dirty="0" smtClean="0"/>
              <a:t>Hangman’s variants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Odontoid Fractures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0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Odontoid Fractures</a:t>
            </a:r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Type I- immobilization- Miami- J 8 weeks</a:t>
            </a:r>
          </a:p>
          <a:p>
            <a:r>
              <a:rPr lang="en-US" dirty="0" smtClean="0"/>
              <a:t>Type II- surgical/non-surgical management</a:t>
            </a:r>
          </a:p>
          <a:p>
            <a:r>
              <a:rPr lang="en-US" dirty="0" smtClean="0"/>
              <a:t>Type III- immobilization-Miami-J/Halo 8 weeks</a:t>
            </a:r>
          </a:p>
        </p:txBody>
      </p:sp>
      <p:pic>
        <p:nvPicPr>
          <p:cNvPr id="6" name="Content Placeholder 8"/>
          <p:cNvPicPr>
            <a:picLocks noChangeAspect="1"/>
          </p:cNvPicPr>
          <p:nvPr/>
        </p:nvPicPr>
        <p:blipFill>
          <a:blip r:embed="rId2"/>
          <a:srcRect l="-18526" r="-18526"/>
          <a:stretch>
            <a:fillRect/>
          </a:stretch>
        </p:blipFill>
        <p:spPr>
          <a:xfrm>
            <a:off x="4648200" y="1600200"/>
            <a:ext cx="4038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9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9275" y="107577"/>
            <a:ext cx="8042276" cy="788976"/>
          </a:xfrm>
        </p:spPr>
        <p:txBody>
          <a:bodyPr/>
          <a:lstStyle/>
          <a:p>
            <a:r>
              <a:rPr lang="en-US" dirty="0" err="1" smtClean="0"/>
              <a:t>Hangmans</a:t>
            </a:r>
            <a:r>
              <a:rPr lang="en-US" dirty="0" smtClean="0"/>
              <a:t> Fracture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49275" y="896553"/>
            <a:ext cx="3840480" cy="556609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Effendi then modified by Levine &amp; Edwards</a:t>
            </a:r>
          </a:p>
          <a:p>
            <a:r>
              <a:rPr lang="en-US" dirty="0" smtClean="0"/>
              <a:t>Type 1</a:t>
            </a:r>
          </a:p>
          <a:p>
            <a:pPr lvl="1"/>
            <a:r>
              <a:rPr lang="en-US" dirty="0" err="1"/>
              <a:t>Nondisplaced</a:t>
            </a:r>
            <a:r>
              <a:rPr lang="en-US" dirty="0"/>
              <a:t>, no angulation; translation &lt;3 mm; C2-C3 disc intact (29%); relatively </a:t>
            </a:r>
            <a:r>
              <a:rPr lang="en-US" dirty="0" smtClean="0"/>
              <a:t>stable</a:t>
            </a:r>
          </a:p>
          <a:p>
            <a:r>
              <a:rPr lang="en-US" dirty="0" smtClean="0"/>
              <a:t>Type 2</a:t>
            </a:r>
          </a:p>
          <a:p>
            <a:pPr lvl="1"/>
            <a:r>
              <a:rPr lang="en-US" dirty="0"/>
              <a:t>Significant angulation at C2-C3; translation &gt;3 mm; most common injury pattern; unstable; C2-C3 disc disrupted (56%</a:t>
            </a:r>
            <a:r>
              <a:rPr lang="en-US" dirty="0" smtClean="0"/>
              <a:t>)</a:t>
            </a:r>
          </a:p>
          <a:p>
            <a:r>
              <a:rPr lang="en-US" dirty="0" smtClean="0"/>
              <a:t>Type 2a</a:t>
            </a:r>
          </a:p>
          <a:p>
            <a:pPr lvl="1"/>
            <a:r>
              <a:rPr lang="en-US" dirty="0"/>
              <a:t>Avulsion of entire C2-C3 intervertebral disc in flexion with injury to </a:t>
            </a:r>
            <a:r>
              <a:rPr lang="en-US" dirty="0" smtClean="0"/>
              <a:t>PLL, ALL </a:t>
            </a:r>
            <a:r>
              <a:rPr lang="en-US" dirty="0"/>
              <a:t>intact; results in severe angulation</a:t>
            </a:r>
            <a:r>
              <a:rPr lang="en-US" dirty="0" smtClean="0"/>
              <a:t>; unstable; traction contraindicated</a:t>
            </a:r>
          </a:p>
          <a:p>
            <a:r>
              <a:rPr lang="en-US" dirty="0" smtClean="0"/>
              <a:t>Type 3</a:t>
            </a:r>
          </a:p>
          <a:p>
            <a:pPr lvl="1"/>
            <a:r>
              <a:rPr lang="en-US" dirty="0" smtClean="0"/>
              <a:t>Rare; severe </a:t>
            </a:r>
            <a:r>
              <a:rPr lang="en-US" dirty="0"/>
              <a:t>angulation and translation with unilateral or bilateral facet dislocation of C2-C3; </a:t>
            </a:r>
            <a:r>
              <a:rPr lang="en-US" dirty="0" smtClean="0"/>
              <a:t>unstable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036" r="1036"/>
          <a:stretch>
            <a:fillRect/>
          </a:stretch>
        </p:blipFill>
        <p:spPr>
          <a:xfrm>
            <a:off x="4751388" y="896554"/>
            <a:ext cx="3840162" cy="5566160"/>
          </a:xfrm>
        </p:spPr>
      </p:pic>
    </p:spTree>
    <p:extLst>
      <p:ext uri="{BB962C8B-B14F-4D97-AF65-F5344CB8AC3E}">
        <p14:creationId xmlns:p14="http://schemas.microsoft.com/office/powerpoint/2010/main" val="122274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Case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30659" b="-3065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AU" dirty="0"/>
              <a:t>65yo female who presented post drunken fall. Awoke following morning with severe posterior high cervical pain but no neurological deficit. Known history of lung and breast cancer.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7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Nil relevant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8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Case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287" r="5287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2822" r="12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98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Imaging showed a type 3 (minimal involvement of C2 body) peg fracture. </a:t>
            </a:r>
            <a:r>
              <a:rPr lang="en-AU" dirty="0" err="1"/>
              <a:t>Lucency</a:t>
            </a:r>
            <a:r>
              <a:rPr lang="en-AU" dirty="0"/>
              <a:t> within the peg raised the possibility of metastatic involvement. </a:t>
            </a:r>
            <a:endParaRPr lang="en-AU" dirty="0" smtClean="0"/>
          </a:p>
          <a:p>
            <a:r>
              <a:rPr lang="en-AU" dirty="0" smtClean="0"/>
              <a:t>Management Options?</a:t>
            </a:r>
          </a:p>
          <a:p>
            <a:pPr lvl="1"/>
            <a:r>
              <a:rPr lang="en-AU" dirty="0" smtClean="0"/>
              <a:t>Non-Surgical?</a:t>
            </a:r>
          </a:p>
          <a:p>
            <a:pPr lvl="1"/>
            <a:r>
              <a:rPr lang="en-AU" dirty="0" smtClean="0"/>
              <a:t>Surgical?</a:t>
            </a:r>
          </a:p>
          <a:p>
            <a:pPr lvl="2"/>
            <a:r>
              <a:rPr lang="en-AU" dirty="0"/>
              <a:t>Managed with a C1-4 fusion with bone graft. Discharged home.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case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2666" r="12666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9654" r="296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42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Case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9654" r="29654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9654" r="296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39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745408"/>
          </a:xfrm>
        </p:spPr>
        <p:txBody>
          <a:bodyPr/>
          <a:lstStyle/>
          <a:p>
            <a:r>
              <a:rPr lang="en-US" dirty="0" smtClean="0"/>
              <a:t>Second case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4173" r="3417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1001417"/>
          </a:xfrm>
        </p:spPr>
        <p:txBody>
          <a:bodyPr>
            <a:normAutofit/>
          </a:bodyPr>
          <a:lstStyle/>
          <a:p>
            <a:pPr algn="l"/>
            <a:r>
              <a:rPr lang="en-AU" dirty="0"/>
              <a:t>39yo male </a:t>
            </a:r>
            <a:r>
              <a:rPr lang="en-AU" dirty="0" err="1"/>
              <a:t>polytrauma</a:t>
            </a:r>
            <a:r>
              <a:rPr lang="en-AU" dirty="0"/>
              <a:t>, fell off a 10m bridge at work landing on concrete. </a:t>
            </a:r>
            <a:endParaRPr lang="en-AU" dirty="0" smtClean="0"/>
          </a:p>
        </p:txBody>
      </p:sp>
      <p:sp>
        <p:nvSpPr>
          <p:cNvPr id="5" name="Rectangle 4"/>
          <p:cNvSpPr/>
          <p:nvPr/>
        </p:nvSpPr>
        <p:spPr>
          <a:xfrm>
            <a:off x="540791" y="2668727"/>
            <a:ext cx="40721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Sustained </a:t>
            </a:r>
            <a:r>
              <a:rPr lang="en-AU" dirty="0" err="1"/>
              <a:t>atlanto</a:t>
            </a:r>
            <a:r>
              <a:rPr lang="en-AU" dirty="0"/>
              <a:t>-occipital subluxation with </a:t>
            </a:r>
            <a:r>
              <a:rPr lang="en-AU" dirty="0" err="1"/>
              <a:t>comminuted</a:t>
            </a:r>
            <a:r>
              <a:rPr lang="en-AU" dirty="0"/>
              <a:t> C1 lateral mass </a:t>
            </a:r>
            <a:r>
              <a:rPr lang="en-AU" dirty="0" smtClean="0"/>
              <a:t>fracture</a:t>
            </a:r>
          </a:p>
          <a:p>
            <a:r>
              <a:rPr lang="en-AU" dirty="0"/>
              <a:t>S</a:t>
            </a:r>
            <a:r>
              <a:rPr lang="en-AU" dirty="0" smtClean="0"/>
              <a:t>plenic </a:t>
            </a:r>
            <a:r>
              <a:rPr lang="en-AU" dirty="0"/>
              <a:t>laceration requiring </a:t>
            </a:r>
            <a:r>
              <a:rPr lang="en-AU" dirty="0" err="1" smtClean="0"/>
              <a:t>splenectomy</a:t>
            </a:r>
            <a:endParaRPr lang="en-AU" dirty="0"/>
          </a:p>
          <a:p>
            <a:r>
              <a:rPr lang="en-AU" dirty="0" smtClean="0"/>
              <a:t>Traumatic </a:t>
            </a:r>
            <a:r>
              <a:rPr lang="en-AU" dirty="0"/>
              <a:t>SAH managed </a:t>
            </a:r>
            <a:r>
              <a:rPr lang="en-AU" dirty="0" smtClean="0"/>
              <a:t>conservatively</a:t>
            </a:r>
            <a:endParaRPr lang="en-AU" dirty="0"/>
          </a:p>
          <a:p>
            <a:r>
              <a:rPr lang="en-AU" dirty="0" smtClean="0"/>
              <a:t>Left </a:t>
            </a:r>
            <a:r>
              <a:rPr lang="en-AU" dirty="0" err="1"/>
              <a:t>pneumohaemothorax</a:t>
            </a:r>
            <a:r>
              <a:rPr lang="en-AU" dirty="0"/>
              <a:t> with flail segment requiring </a:t>
            </a:r>
            <a:r>
              <a:rPr lang="en-AU" dirty="0" smtClean="0"/>
              <a:t>ICC</a:t>
            </a:r>
          </a:p>
          <a:p>
            <a:r>
              <a:rPr lang="en-AU" dirty="0"/>
              <a:t>F</a:t>
            </a:r>
            <a:r>
              <a:rPr lang="en-AU" dirty="0" smtClean="0"/>
              <a:t>ractures </a:t>
            </a:r>
            <a:r>
              <a:rPr lang="en-AU" dirty="0"/>
              <a:t>of the L </a:t>
            </a:r>
            <a:r>
              <a:rPr lang="en-AU" dirty="0" smtClean="0"/>
              <a:t>scapula</a:t>
            </a:r>
          </a:p>
          <a:p>
            <a:r>
              <a:rPr lang="en-AU" dirty="0" smtClean="0"/>
              <a:t>T4 </a:t>
            </a:r>
            <a:r>
              <a:rPr lang="en-AU" dirty="0"/>
              <a:t>VB managed conservatively. </a:t>
            </a:r>
          </a:p>
        </p:txBody>
      </p:sp>
    </p:spTree>
    <p:extLst>
      <p:ext uri="{BB962C8B-B14F-4D97-AF65-F5344CB8AC3E}">
        <p14:creationId xmlns:p14="http://schemas.microsoft.com/office/powerpoint/2010/main" val="117302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case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Management Options?</a:t>
            </a:r>
          </a:p>
          <a:p>
            <a:pPr lvl="1"/>
            <a:r>
              <a:rPr lang="en-AU" dirty="0" smtClean="0"/>
              <a:t>Non-surgical?</a:t>
            </a:r>
          </a:p>
          <a:p>
            <a:pPr lvl="1"/>
            <a:r>
              <a:rPr lang="en-AU" dirty="0" smtClean="0"/>
              <a:t>Surgical?</a:t>
            </a:r>
          </a:p>
          <a:p>
            <a:pPr lvl="2"/>
            <a:r>
              <a:rPr lang="en-AU" dirty="0" err="1" smtClean="0"/>
              <a:t>Atlanto</a:t>
            </a:r>
            <a:r>
              <a:rPr lang="en-AU" dirty="0"/>
              <a:t>-occipital subluxation managed with 0-C2 fusion. </a:t>
            </a:r>
            <a:endParaRPr lang="en-AU" dirty="0" smtClean="0"/>
          </a:p>
          <a:p>
            <a:r>
              <a:rPr lang="en-AU" dirty="0" smtClean="0"/>
              <a:t>Discharged </a:t>
            </a:r>
            <a:r>
              <a:rPr lang="en-AU" dirty="0"/>
              <a:t>home after 2 weeks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2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Post-operatively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9654" r="29654"/>
          <a:stretch>
            <a:fillRect/>
          </a:stretch>
        </p:blipFill>
        <p:spPr/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9654" r="296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66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 Case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73yo male from Coffs Harbour </a:t>
            </a:r>
            <a:r>
              <a:rPr lang="en-AU" dirty="0" smtClean="0"/>
              <a:t>(400 km from Newcastle) chopping </a:t>
            </a:r>
            <a:r>
              <a:rPr lang="en-AU" dirty="0"/>
              <a:t>branches with a chainsaw when a branch fell on his head. Presented with posterior cervical pain and no neurological deficit.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87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 Case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9654" r="29654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9654" r="296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367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6-03 at 9.42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72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9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 Case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Imaging showed a </a:t>
            </a:r>
            <a:r>
              <a:rPr lang="en-AU" dirty="0" err="1" smtClean="0"/>
              <a:t>Hangmans</a:t>
            </a:r>
            <a:r>
              <a:rPr lang="en-AU" dirty="0" smtClean="0"/>
              <a:t> </a:t>
            </a:r>
            <a:r>
              <a:rPr lang="en-AU" dirty="0"/>
              <a:t>variant C2 fracture with </a:t>
            </a:r>
            <a:r>
              <a:rPr lang="en-AU" dirty="0" err="1"/>
              <a:t>comminuted</a:t>
            </a:r>
            <a:r>
              <a:rPr lang="en-AU" dirty="0"/>
              <a:t> involvement of the body, and multiple </a:t>
            </a:r>
            <a:r>
              <a:rPr lang="en-AU" dirty="0" err="1"/>
              <a:t>subaxial</a:t>
            </a:r>
            <a:r>
              <a:rPr lang="en-AU" dirty="0"/>
              <a:t> injuries including </a:t>
            </a:r>
            <a:r>
              <a:rPr lang="en-AU" dirty="0" err="1"/>
              <a:t>spinous</a:t>
            </a:r>
            <a:r>
              <a:rPr lang="en-AU" dirty="0"/>
              <a:t> process fractures of C3 and C7. </a:t>
            </a:r>
            <a:endParaRPr lang="en-AU" dirty="0" smtClean="0"/>
          </a:p>
          <a:p>
            <a:r>
              <a:rPr lang="en-AU" dirty="0" smtClean="0"/>
              <a:t>Management Options?</a:t>
            </a:r>
          </a:p>
          <a:p>
            <a:pPr lvl="1"/>
            <a:r>
              <a:rPr lang="en-AU" dirty="0" smtClean="0"/>
              <a:t>Non-Surgical</a:t>
            </a:r>
          </a:p>
          <a:p>
            <a:pPr lvl="1"/>
            <a:r>
              <a:rPr lang="en-AU" dirty="0" smtClean="0"/>
              <a:t>Surgical</a:t>
            </a:r>
          </a:p>
          <a:p>
            <a:pPr lvl="2"/>
            <a:r>
              <a:rPr lang="en-AU" dirty="0"/>
              <a:t>Managed with a C1-3 posterior fusion. Transferred to Coffs Harbour for ongoing convalescence.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7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 Case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9654" r="29654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9654" r="296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269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Fourth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65yo male transferred from Port Mac after falling from the roof of a semi-</a:t>
            </a:r>
            <a:r>
              <a:rPr lang="en-AU" dirty="0" smtClean="0"/>
              <a:t>trailer </a:t>
            </a:r>
          </a:p>
          <a:p>
            <a:r>
              <a:rPr lang="en-AU" dirty="0"/>
              <a:t>sustaining a type 2 peg fracture with no neurological deficit and a distal left radial fracture managed with </a:t>
            </a:r>
            <a:r>
              <a:rPr lang="en-AU" dirty="0" smtClean="0"/>
              <a:t>ORIF</a:t>
            </a:r>
          </a:p>
          <a:p>
            <a:r>
              <a:rPr lang="en-AU" dirty="0" smtClean="0"/>
              <a:t> Management options?</a:t>
            </a:r>
          </a:p>
          <a:p>
            <a:pPr lvl="1"/>
            <a:r>
              <a:rPr lang="en-AU" dirty="0" smtClean="0"/>
              <a:t>Non-surgical</a:t>
            </a:r>
          </a:p>
          <a:p>
            <a:pPr lvl="1"/>
            <a:r>
              <a:rPr lang="en-AU" dirty="0" smtClean="0"/>
              <a:t>Surgical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9654" r="296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238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Fourth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dirty="0" smtClean="0"/>
              <a:t>Managed </a:t>
            </a:r>
            <a:r>
              <a:rPr lang="en-AU" dirty="0"/>
              <a:t>with an odontoid screw.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9654" r="296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480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Fourth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dirty="0" smtClean="0"/>
              <a:t>Follow up?</a:t>
            </a:r>
          </a:p>
          <a:p>
            <a:r>
              <a:rPr lang="en-AU" dirty="0" smtClean="0"/>
              <a:t>6 weeks post-op had </a:t>
            </a:r>
            <a:r>
              <a:rPr lang="en-AU" dirty="0"/>
              <a:t>an asymptomatic </a:t>
            </a:r>
            <a:r>
              <a:rPr lang="en-AU" dirty="0" err="1"/>
              <a:t>osteolysis</a:t>
            </a:r>
            <a:r>
              <a:rPr lang="en-AU" dirty="0"/>
              <a:t> with </a:t>
            </a:r>
            <a:r>
              <a:rPr lang="en-AU" dirty="0" err="1"/>
              <a:t>periprosthetic</a:t>
            </a:r>
            <a:r>
              <a:rPr lang="en-AU" dirty="0"/>
              <a:t> </a:t>
            </a:r>
            <a:r>
              <a:rPr lang="en-AU" dirty="0" err="1"/>
              <a:t>lucency</a:t>
            </a:r>
            <a:r>
              <a:rPr lang="en-AU" dirty="0"/>
              <a:t> on plain XR. </a:t>
            </a:r>
            <a:endParaRPr lang="en-AU" dirty="0" smtClean="0"/>
          </a:p>
          <a:p>
            <a:r>
              <a:rPr lang="en-AU" dirty="0" smtClean="0"/>
              <a:t>Underwent O-C2 fusion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9654" r="296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Anatomy of upper cervical spine is complex</a:t>
            </a:r>
          </a:p>
          <a:p>
            <a:r>
              <a:rPr lang="en-US" dirty="0" smtClean="0"/>
              <a:t>Complexity gives large possible number of different injuries of various stabilities</a:t>
            </a:r>
          </a:p>
          <a:p>
            <a:r>
              <a:rPr lang="en-US" dirty="0" smtClean="0"/>
              <a:t>Many options for management of most injuries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91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_surf_Australia_NSW_Newcastle_moon_island_429d7ad3520c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88"/>
            <a:ext cx="9143814" cy="613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bbys 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102"/>
            <a:ext cx="9144000" cy="383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Anatomy of cervical spine</a:t>
            </a:r>
          </a:p>
          <a:p>
            <a:pPr lvl="1"/>
            <a:r>
              <a:rPr lang="en-US" dirty="0" smtClean="0"/>
              <a:t>Bony</a:t>
            </a:r>
          </a:p>
          <a:p>
            <a:pPr lvl="2"/>
            <a:r>
              <a:rPr lang="en-US" dirty="0" smtClean="0"/>
              <a:t>Occiput</a:t>
            </a:r>
          </a:p>
          <a:p>
            <a:pPr lvl="2"/>
            <a:r>
              <a:rPr lang="en-US" dirty="0" smtClean="0"/>
              <a:t>Atlas</a:t>
            </a:r>
          </a:p>
          <a:p>
            <a:pPr lvl="2"/>
            <a:r>
              <a:rPr lang="en-US" dirty="0" smtClean="0"/>
              <a:t>Axis</a:t>
            </a:r>
          </a:p>
          <a:p>
            <a:pPr lvl="2"/>
            <a:r>
              <a:rPr lang="en-US" dirty="0" err="1" smtClean="0"/>
              <a:t>Subaxial</a:t>
            </a:r>
            <a:endParaRPr lang="en-US" dirty="0" smtClean="0"/>
          </a:p>
          <a:p>
            <a:pPr lvl="1"/>
            <a:r>
              <a:rPr lang="en-US" dirty="0" smtClean="0"/>
              <a:t>Vascular</a:t>
            </a:r>
          </a:p>
          <a:p>
            <a:pPr lvl="2"/>
            <a:r>
              <a:rPr lang="en-US" dirty="0" smtClean="0"/>
              <a:t>Carotid and Vertebral</a:t>
            </a:r>
          </a:p>
          <a:p>
            <a:pPr lvl="2"/>
            <a:r>
              <a:rPr lang="en-US" dirty="0" smtClean="0"/>
              <a:t>Arterial supply of Spine</a:t>
            </a:r>
          </a:p>
          <a:p>
            <a:pPr lvl="1"/>
            <a:r>
              <a:rPr lang="en-US" dirty="0" smtClean="0"/>
              <a:t>Neurological</a:t>
            </a:r>
          </a:p>
          <a:p>
            <a:pPr lvl="2"/>
            <a:r>
              <a:rPr lang="en-US" dirty="0" smtClean="0"/>
              <a:t>Cord</a:t>
            </a:r>
          </a:p>
          <a:p>
            <a:pPr lvl="2"/>
            <a:r>
              <a:rPr lang="en-US" dirty="0" smtClean="0"/>
              <a:t>Nerves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4000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Description of injuries</a:t>
            </a:r>
          </a:p>
          <a:p>
            <a:r>
              <a:rPr lang="en-US" dirty="0" smtClean="0"/>
              <a:t>Management of injuries</a:t>
            </a:r>
          </a:p>
          <a:p>
            <a:pPr lvl="1"/>
            <a:r>
              <a:rPr lang="en-US" dirty="0" smtClean="0"/>
              <a:t>Operative</a:t>
            </a:r>
          </a:p>
          <a:p>
            <a:pPr lvl="1"/>
            <a:r>
              <a:rPr lang="en-US" dirty="0" smtClean="0"/>
              <a:t>Non-operative (not conservative!)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01" y="52461"/>
            <a:ext cx="8068510" cy="680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5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1850</TotalTime>
  <Words>607</Words>
  <Application>Microsoft Macintosh PowerPoint</Application>
  <PresentationFormat>On-screen Show (4:3)</PresentationFormat>
  <Paragraphs>98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Breeze</vt:lpstr>
      <vt:lpstr>Upper cervical spine injuries</vt:lpstr>
      <vt:lpstr>Disclosures</vt:lpstr>
      <vt:lpstr>PowerPoint Presentation</vt:lpstr>
      <vt:lpstr>PowerPoint Presentation</vt:lpstr>
      <vt:lpstr>PowerPoint Presentation</vt:lpstr>
      <vt:lpstr>PowerPoint Presentation</vt:lpstr>
      <vt:lpstr>Outline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Atlas fractures</vt:lpstr>
      <vt:lpstr>Odontoid Fractures</vt:lpstr>
      <vt:lpstr>PowerPoint Presentation</vt:lpstr>
      <vt:lpstr>Hangmans Fracture</vt:lpstr>
      <vt:lpstr>First Case</vt:lpstr>
      <vt:lpstr>First Case</vt:lpstr>
      <vt:lpstr>First Case</vt:lpstr>
      <vt:lpstr>First case</vt:lpstr>
      <vt:lpstr>First Case</vt:lpstr>
      <vt:lpstr>Second case</vt:lpstr>
      <vt:lpstr>Second case</vt:lpstr>
      <vt:lpstr>Post-operatively</vt:lpstr>
      <vt:lpstr>PowerPoint Presentation</vt:lpstr>
      <vt:lpstr>Third Case</vt:lpstr>
      <vt:lpstr>Third Case</vt:lpstr>
      <vt:lpstr>Third Case</vt:lpstr>
      <vt:lpstr>Third Case</vt:lpstr>
      <vt:lpstr>Fourth Case</vt:lpstr>
      <vt:lpstr>Fourth Case</vt:lpstr>
      <vt:lpstr>Fourth Case</vt:lpstr>
      <vt:lpstr>Conclusions</vt:lpstr>
    </vt:vector>
  </TitlesOfParts>
  <Company>Dr Mitchell Hansen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cervical spine injuries</dc:title>
  <dc:creator>Mitchell Hansen</dc:creator>
  <cp:lastModifiedBy>Mitchell Hansen</cp:lastModifiedBy>
  <cp:revision>24</cp:revision>
  <dcterms:created xsi:type="dcterms:W3CDTF">2013-06-03T18:06:23Z</dcterms:created>
  <dcterms:modified xsi:type="dcterms:W3CDTF">2013-06-11T09:45:11Z</dcterms:modified>
</cp:coreProperties>
</file>