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heme/theme2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4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5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6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6"/>
  </p:notesMasterIdLst>
  <p:sldIdLst>
    <p:sldId id="256" r:id="rId2"/>
    <p:sldId id="294" r:id="rId3"/>
    <p:sldId id="295" r:id="rId4"/>
    <p:sldId id="297" r:id="rId5"/>
    <p:sldId id="293" r:id="rId6"/>
    <p:sldId id="296" r:id="rId7"/>
    <p:sldId id="298" r:id="rId8"/>
    <p:sldId id="299" r:id="rId9"/>
    <p:sldId id="300" r:id="rId10"/>
    <p:sldId id="301" r:id="rId11"/>
    <p:sldId id="302" r:id="rId12"/>
    <p:sldId id="303" r:id="rId13"/>
    <p:sldId id="305" r:id="rId14"/>
    <p:sldId id="306" r:id="rId15"/>
    <p:sldId id="304" r:id="rId16"/>
    <p:sldId id="258" r:id="rId17"/>
    <p:sldId id="315" r:id="rId18"/>
    <p:sldId id="314" r:id="rId19"/>
    <p:sldId id="259" r:id="rId20"/>
    <p:sldId id="308" r:id="rId21"/>
    <p:sldId id="307" r:id="rId22"/>
    <p:sldId id="316" r:id="rId23"/>
    <p:sldId id="317" r:id="rId24"/>
    <p:sldId id="353" r:id="rId25"/>
    <p:sldId id="285" r:id="rId26"/>
    <p:sldId id="260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1" r:id="rId40"/>
    <p:sldId id="330" r:id="rId41"/>
    <p:sldId id="333" r:id="rId42"/>
    <p:sldId id="347" r:id="rId43"/>
    <p:sldId id="268" r:id="rId44"/>
    <p:sldId id="334" r:id="rId4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B24682D1-6A96-4AF7-8244-30BAAEE869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807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60300CA5-A7D4-4281-9B88-54AAAEE127FA}" type="slidenum">
              <a:rPr lang="en-GB">
                <a:latin typeface="Arial" pitchFamily="34" charset="0"/>
              </a:rPr>
              <a:pPr eaLnBrk="1" hangingPunct="1"/>
              <a:t>4</a:t>
            </a:fld>
            <a:endParaRPr lang="en-GB">
              <a:latin typeface="Arial" pitchFamily="34" charset="0"/>
            </a:endParaRPr>
          </a:p>
        </p:txBody>
      </p:sp>
      <p:sp>
        <p:nvSpPr>
          <p:cNvPr id="880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806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5B5F1D6-0B2E-4B35-B0C4-65C143ED24A8}" type="slidenum">
              <a:rPr lang="en-GB" sz="1200">
                <a:latin typeface="Calibri" pitchFamily="34" charset="0"/>
              </a:rPr>
              <a:pPr algn="r" eaLnBrk="1" hangingPunct="1"/>
              <a:t>4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A9509A0-069E-40B0-B673-C5360863DC1D}" type="slidenum">
              <a:rPr lang="en-GB">
                <a:latin typeface="Arial" pitchFamily="34" charset="0"/>
              </a:rPr>
              <a:pPr eaLnBrk="1" hangingPunct="1"/>
              <a:t>7</a:t>
            </a:fld>
            <a:endParaRPr lang="en-GB">
              <a:latin typeface="Arial" pitchFamily="34" charset="0"/>
            </a:endParaRPr>
          </a:p>
        </p:txBody>
      </p:sp>
      <p:sp>
        <p:nvSpPr>
          <p:cNvPr id="890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909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7F5FA83-C511-444D-8CC8-43C69CE37564}" type="slidenum">
              <a:rPr lang="en-GB" sz="1200">
                <a:latin typeface="Calibri" pitchFamily="34" charset="0"/>
              </a:rPr>
              <a:pPr algn="r" eaLnBrk="1" hangingPunct="1"/>
              <a:t>7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8CF8E9D-5361-43EB-9D10-4DBA6501646E}" type="slidenum">
              <a:rPr lang="en-GB">
                <a:latin typeface="Arial" pitchFamily="34" charset="0"/>
              </a:rPr>
              <a:pPr eaLnBrk="1" hangingPunct="1"/>
              <a:t>15</a:t>
            </a:fld>
            <a:endParaRPr lang="en-GB">
              <a:latin typeface="Arial" pitchFamily="34" charset="0"/>
            </a:endParaRPr>
          </a:p>
        </p:txBody>
      </p:sp>
      <p:sp>
        <p:nvSpPr>
          <p:cNvPr id="901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011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DDC5F9B-BC40-4430-B9C5-F36ECFBD8C41}" type="slidenum">
              <a:rPr lang="en-GB" sz="1200">
                <a:latin typeface="Calibri" pitchFamily="34" charset="0"/>
              </a:rPr>
              <a:pPr algn="r" eaLnBrk="1" hangingPunct="1"/>
              <a:t>15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7C4E9DDE-8B7C-4E16-B8BC-7E970645F618}" type="slidenum">
              <a:rPr lang="en-GB">
                <a:latin typeface="Arial" pitchFamily="34" charset="0"/>
              </a:rPr>
              <a:pPr eaLnBrk="1" hangingPunct="1"/>
              <a:t>24</a:t>
            </a:fld>
            <a:endParaRPr lang="en-GB">
              <a:latin typeface="Arial" pitchFamily="34" charset="0"/>
            </a:endParaRPr>
          </a:p>
        </p:txBody>
      </p:sp>
      <p:sp>
        <p:nvSpPr>
          <p:cNvPr id="911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4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114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C2EF59E7-3712-450C-AD60-CF2D7CDBD817}" type="slidenum">
              <a:rPr lang="en-GB" sz="1200">
                <a:latin typeface="Calibri" pitchFamily="34" charset="0"/>
              </a:rPr>
              <a:pPr algn="r" eaLnBrk="1" hangingPunct="1"/>
              <a:t>24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7BB5500-287E-4435-AD81-C0032AFE3004}" type="slidenum">
              <a:rPr lang="en-GB">
                <a:latin typeface="Arial" pitchFamily="34" charset="0"/>
              </a:rPr>
              <a:pPr eaLnBrk="1" hangingPunct="1"/>
              <a:t>26</a:t>
            </a:fld>
            <a:endParaRPr lang="en-GB">
              <a:latin typeface="Arial" pitchFamily="34" charset="0"/>
            </a:endParaRPr>
          </a:p>
        </p:txBody>
      </p:sp>
      <p:sp>
        <p:nvSpPr>
          <p:cNvPr id="92163" name="Rectangle 5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B059C9AF-AF77-454D-9BEB-BD4BD1BE1A38}" type="slidenum">
              <a:rPr lang="en-US" sz="1200">
                <a:latin typeface="Arial" pitchFamily="34" charset="0"/>
              </a:rPr>
              <a:pPr algn="r" eaLnBrk="1" hangingPunct="1"/>
              <a:t>26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DC3A013-F1B6-4F6E-B0E1-6FC01313958A}" type="slidenum">
              <a:rPr lang="en-GB">
                <a:latin typeface="Arial" pitchFamily="34" charset="0"/>
              </a:rPr>
              <a:pPr eaLnBrk="1" hangingPunct="1"/>
              <a:t>28</a:t>
            </a:fld>
            <a:endParaRPr lang="en-GB">
              <a:latin typeface="Arial" pitchFamily="34" charset="0"/>
            </a:endParaRPr>
          </a:p>
        </p:txBody>
      </p:sp>
      <p:sp>
        <p:nvSpPr>
          <p:cNvPr id="93187" name="Rectangle 5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CFEC1379-55E0-429E-89C8-2B1C5757E911}" type="slidenum">
              <a:rPr lang="en-US" sz="1200">
                <a:latin typeface="Arial" pitchFamily="34" charset="0"/>
              </a:rPr>
              <a:pPr algn="r" eaLnBrk="1" hangingPunct="1"/>
              <a:t>28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ea typeface="ＭＳ Ｐゴシック" pitchFamily="-84" charset="-128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>
              <p:custDataLst>
                <p:tags r:id="rId6"/>
              </p:custDataLst>
            </p:nvPr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>
              <p:custDataLst>
                <p:tags r:id="rId7"/>
              </p:custDataLst>
            </p:nvPr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ea typeface="ＭＳ Ｐゴシック" pitchFamily="-84" charset="-128"/>
              </a:endParaRPr>
            </a:p>
          </p:txBody>
        </p:sp>
      </p:grpSp>
      <p:sp>
        <p:nvSpPr>
          <p:cNvPr id="134155" name="Rectangle 11"/>
          <p:cNvSpPr>
            <a:spLocks noGrp="1" noChangeArrowheads="1"/>
          </p:cNvSpPr>
          <p:nvPr>
            <p:ph type="ctrTitle" sz="quarter"/>
            <p:custDataLst>
              <p:tags r:id="rId1"/>
            </p:custDataLst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34156" name="Rectangle 12"/>
          <p:cNvSpPr>
            <a:spLocks noGrp="1" noChangeArrowheads="1"/>
          </p:cNvSpPr>
          <p:nvPr>
            <p:ph type="subTitle" sz="quarter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  <p:custDataLst>
              <p:tags r:id="rId3"/>
            </p:custDataLst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C3CBBA-AE2F-4249-BAAD-92B144556D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44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01389-6F9D-484D-AAF7-6A153B94B6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93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8DE6-4E8A-4EC4-B376-B3D960CC51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34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FFCEB-B1C1-4B0E-9994-46887362AA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18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6B04F-F5DA-4EF5-98BD-0BD99B58B5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5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BFC4C-D24C-491D-824C-8E45D7D627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38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3A75C-76B1-4255-915B-64EA9D2EB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955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BDFEA-A30E-4B6B-9966-C0418E8671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6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956EB-CE72-49B0-9CC8-B6F2C7967D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15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C7E10-587D-41CD-BA58-24EA6B10B8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993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2528B-5911-4CC8-9D52-E91C96BA44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91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F118-084E-480B-92B9-D11E03E63D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86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5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23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Relationship Id="rId22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dt" sz="half" idx="2"/>
            <p:custDataLst>
              <p:tags r:id="rId14"/>
            </p:custDataLst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sldNum" sz="quarter" idx="4"/>
            <p:custDataLst>
              <p:tags r:id="rId15"/>
            </p:custDataLst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ea typeface="ＭＳ Ｐゴシック" pitchFamily="-84" charset="-128"/>
              </a:defRPr>
            </a:lvl1pPr>
          </a:lstStyle>
          <a:p>
            <a:pPr>
              <a:defRPr/>
            </a:pPr>
            <a:fld id="{3607EA37-FE9E-4BEB-A680-CE2AE3E750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26" name="Freeform 6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3127" name="Freeform 7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3128" name="Freeform 8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ea typeface="ＭＳ Ｐゴシック" pitchFamily="-84" charset="-128"/>
                </a:endParaRPr>
              </a:p>
            </p:txBody>
          </p:sp>
          <p:sp>
            <p:nvSpPr>
              <p:cNvPr id="133130" name="Freeform 10"/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133131" name="Freeform 11"/>
            <p:cNvSpPr>
              <a:spLocks/>
            </p:cNvSpPr>
            <p:nvPr>
              <p:custDataLst>
                <p:tags r:id="rId19"/>
              </p:custDataLst>
            </p:nvPr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>
              <p:custDataLst>
                <p:tags r:id="rId20"/>
              </p:custDataLst>
            </p:nvPr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ea typeface="ＭＳ Ｐゴシック" pitchFamily="-84" charset="-128"/>
              </a:endParaRPr>
            </a:p>
          </p:txBody>
        </p:sp>
      </p:grpSp>
      <p:sp>
        <p:nvSpPr>
          <p:cNvPr id="133133" name="Rectangle 13"/>
          <p:cNvSpPr>
            <a:spLocks noGrp="1" noRot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34" name="Rectangle 14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35" name="Rectangle 15"/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17.jpe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17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7" Type="http://schemas.openxmlformats.org/officeDocument/2006/relationships/image" Target="../media/image17.jpe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image" Target="../media/image17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17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image" Target="../media/image17.jpe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image" Target="../media/image17.jpe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image" Target="../media/image17.jpe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The Resuscitation Room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000" smtClean="0"/>
              <a:t>20 November 2012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z="200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000" smtClean="0"/>
              <a:t>Dr Gareth Grier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000" smtClean="0"/>
              <a:t>Consultant in Emergency Medicine and Pre-hospital Care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Trauma patients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Consultation is flawed</a:t>
            </a:r>
          </a:p>
          <a:p>
            <a:pPr algn="ctr" eaLnBrk="1" hangingPunct="1">
              <a:defRPr/>
            </a:pPr>
            <a:endParaRPr lang="en-GB" b="1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Patients are intoxicated (20-60%) / drugs</a:t>
            </a:r>
          </a:p>
          <a:p>
            <a:pPr algn="ctr" eaLnBrk="1" hangingPunct="1">
              <a:defRPr/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Patients have multiple sites of pain</a:t>
            </a:r>
          </a:p>
          <a:p>
            <a:pPr algn="ctr" eaLnBrk="1" hangingPunct="1">
              <a:defRPr/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Circulating </a:t>
            </a:r>
            <a:r>
              <a:rPr lang="ja-JP" altLang="en-GB" b="1" smtClean="0">
                <a:latin typeface="Arial" pitchFamily="34" charset="0"/>
                <a:cs typeface="Arial" pitchFamily="34" charset="0"/>
              </a:rPr>
              <a:t>‘</a:t>
            </a:r>
            <a:r>
              <a:rPr lang="en-GB" altLang="ja-JP" b="1" smtClean="0">
                <a:latin typeface="Arial" pitchFamily="34" charset="0"/>
                <a:cs typeface="Arial" pitchFamily="34" charset="0"/>
              </a:rPr>
              <a:t>adrenaline</a:t>
            </a:r>
            <a:r>
              <a:rPr lang="ja-JP" altLang="en-GB" b="1" smtClean="0">
                <a:latin typeface="Arial" pitchFamily="34" charset="0"/>
                <a:cs typeface="Arial" pitchFamily="34" charset="0"/>
              </a:rPr>
              <a:t>’</a:t>
            </a:r>
            <a:endParaRPr lang="en-GB" altLang="ja-JP" b="1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HEMS  - Anaesthetic</a:t>
            </a:r>
          </a:p>
        </p:txBody>
      </p:sp>
    </p:spTree>
  </p:cSld>
  <p:clrMapOvr>
    <a:masterClrMapping/>
  </p:clrMapOvr>
  <p:transition advTm="4769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endParaRPr lang="en-US" smtClean="0"/>
          </a:p>
        </p:txBody>
      </p:sp>
      <p:pic>
        <p:nvPicPr>
          <p:cNvPr id="13316" name="Picture 4" descr="cows_paddock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276475"/>
            <a:ext cx="33115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893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Trauma Consultation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GB" b="1" smtClean="0"/>
              <a:t>Mechanism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GB" b="1" smtClean="0"/>
              <a:t>Prediction of injuries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GB" b="1" smtClean="0"/>
              <a:t>Imaging to prove or disprove injuries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GB" b="1" smtClean="0"/>
              <a:t>Management plan</a:t>
            </a:r>
          </a:p>
        </p:txBody>
      </p:sp>
    </p:spTree>
  </p:cSld>
  <p:clrMapOvr>
    <a:masterClrMapping/>
  </p:clrMapOvr>
  <p:transition advTm="2095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0"/>
            <a:ext cx="9540875" cy="6761163"/>
          </a:xfrm>
        </p:spPr>
      </p:pic>
    </p:spTree>
  </p:cSld>
  <p:clrMapOvr>
    <a:masterClrMapping/>
  </p:clrMapOvr>
  <p:transition advTm="10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Key message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GB" b="1" smtClean="0"/>
              <a:t>Targeted imaging for trauma patients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Trauma Call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7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 descr="DSC00196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9" r="-11769"/>
          <a:stretch>
            <a:fillRect/>
          </a:stretch>
        </p:blipFill>
        <p:spPr>
          <a:xfrm>
            <a:off x="31750" y="1000125"/>
            <a:ext cx="9112250" cy="5010150"/>
          </a:xfrm>
        </p:spPr>
      </p:pic>
    </p:spTree>
  </p:cSld>
  <p:clrMapOvr>
    <a:masterClrMapping/>
  </p:clrMapOvr>
  <p:transition advTm="693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9459" name="Content Placeholder 3" descr="DSC00196.JPG"/>
          <p:cNvPicPr>
            <a:picLocks noGrp="1" noChangeAspect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9" r="-11769"/>
          <a:stretch>
            <a:fillRect/>
          </a:stretch>
        </p:blipFill>
        <p:spPr>
          <a:xfrm>
            <a:off x="755650" y="1628775"/>
            <a:ext cx="6516688" cy="4525963"/>
          </a:xfrm>
        </p:spPr>
      </p:pic>
      <p:sp>
        <p:nvSpPr>
          <p:cNvPr id="1946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77050" y="1844675"/>
            <a:ext cx="1871663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HR 110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BP 90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RR 12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SATS 100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Chest normal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Head normal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GCS 12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Arial" pitchFamily="34" charset="0"/>
            </a:endParaRPr>
          </a:p>
        </p:txBody>
      </p:sp>
    </p:spTree>
  </p:cSld>
  <p:clrMapOvr>
    <a:masterClrMapping/>
  </p:clrMapOvr>
  <p:transition advTm="2716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/>
              <a:t>The bony x-rays are markers of vascular injury in the first stage</a:t>
            </a:r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575" y="1600200"/>
            <a:ext cx="6545263" cy="4525963"/>
          </a:xfrm>
        </p:spPr>
      </p:pic>
    </p:spTree>
  </p:cSld>
  <p:clrMapOvr>
    <a:masterClrMapping/>
  </p:clrMapOvr>
  <p:transition advTm="2395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25" r="-17325"/>
          <a:stretch>
            <a:fillRect/>
          </a:stretch>
        </p:blipFill>
        <p:spPr/>
      </p:pic>
    </p:spTree>
  </p:cSld>
  <p:clrMapOvr>
    <a:masterClrMapping/>
  </p:clrMapOvr>
  <p:transition advTm="3247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Case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endParaRPr lang="en-US" smtClean="0"/>
          </a:p>
        </p:txBody>
      </p:sp>
      <p:pic>
        <p:nvPicPr>
          <p:cNvPr id="5124" name="Picture 5" descr="BALCO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236913"/>
            <a:ext cx="5435600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88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/>
              <a:t>Do you want a CT scan of the pelvis?</a:t>
            </a:r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4786313" cy="3309937"/>
          </a:xfrm>
        </p:spPr>
      </p:pic>
      <p:sp>
        <p:nvSpPr>
          <p:cNvPr id="22532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77050" y="1844675"/>
            <a:ext cx="1871663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pitchFamily="34" charset="0"/>
              </a:rPr>
              <a:t>HR 110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pitchFamily="34" charset="0"/>
              </a:rPr>
              <a:t>BP 90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pitchFamily="34" charset="0"/>
              </a:rPr>
              <a:t>RR 12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pitchFamily="34" charset="0"/>
              </a:rPr>
              <a:t>SATS 100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pitchFamily="34" charset="0"/>
              </a:rPr>
              <a:t>Chest normal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pitchFamily="34" charset="0"/>
              </a:rPr>
              <a:t>Head normal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GB" sz="2400">
                <a:latin typeface="Arial" pitchFamily="34" charset="0"/>
              </a:rPr>
              <a:t>“</a:t>
            </a:r>
            <a:r>
              <a:rPr lang="en-GB" altLang="ja-JP" sz="2400">
                <a:latin typeface="Arial" pitchFamily="34" charset="0"/>
              </a:rPr>
              <a:t>GCS</a:t>
            </a:r>
            <a:r>
              <a:rPr lang="ja-JP" altLang="en-GB" sz="2400">
                <a:latin typeface="Arial" pitchFamily="34" charset="0"/>
              </a:rPr>
              <a:t>”</a:t>
            </a:r>
            <a:r>
              <a:rPr lang="en-GB" altLang="ja-JP" sz="2400">
                <a:latin typeface="Arial" pitchFamily="34" charset="0"/>
              </a:rPr>
              <a:t> 12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Arial" pitchFamily="34" charset="0"/>
            </a:endParaRPr>
          </a:p>
        </p:txBody>
      </p:sp>
    </p:spTree>
  </p:cSld>
  <p:clrMapOvr>
    <a:masterClrMapping/>
  </p:clrMapOvr>
  <p:transition advTm="9531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Do you want a CT scan? 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5400" y="1600200"/>
            <a:ext cx="40116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042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349500"/>
            <a:ext cx="4114800" cy="287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40425" y="2349500"/>
            <a:ext cx="23764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b="1">
                <a:latin typeface="Arial" pitchFamily="34" charset="0"/>
              </a:rPr>
              <a:t>HR 110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 b="1">
                <a:latin typeface="Arial" pitchFamily="34" charset="0"/>
              </a:rPr>
              <a:t>BP 70/30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GB" sz="2400" b="1">
                <a:latin typeface="Arial" pitchFamily="34" charset="0"/>
              </a:rPr>
              <a:t>“</a:t>
            </a:r>
            <a:r>
              <a:rPr lang="en-GB" altLang="ja-JP" sz="2400" b="1">
                <a:latin typeface="Arial" pitchFamily="34" charset="0"/>
              </a:rPr>
              <a:t>GCS</a:t>
            </a:r>
            <a:r>
              <a:rPr lang="ja-JP" altLang="en-GB" sz="2400" b="1">
                <a:latin typeface="Arial" pitchFamily="34" charset="0"/>
              </a:rPr>
              <a:t>”</a:t>
            </a:r>
            <a:r>
              <a:rPr lang="en-GB" altLang="ja-JP" sz="2400" b="1">
                <a:latin typeface="Arial" pitchFamily="34" charset="0"/>
              </a:rPr>
              <a:t> 7</a:t>
            </a:r>
            <a:endParaRPr lang="en-GB" sz="2400" b="1">
              <a:latin typeface="Arial" pitchFamily="34" charset="0"/>
            </a:endParaRPr>
          </a:p>
        </p:txBody>
      </p:sp>
    </p:spTree>
  </p:cSld>
  <p:clrMapOvr>
    <a:masterClrMapping/>
  </p:clrMapOvr>
  <p:transition advTm="5723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smtClean="0"/>
              <a:t>Bottom line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endParaRPr lang="en-US" dirty="0" smtClean="0"/>
          </a:p>
        </p:txBody>
      </p:sp>
      <p:pic>
        <p:nvPicPr>
          <p:cNvPr id="25604" name="Picture 4" descr="exsanguinatingpelvisalgorithm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65225"/>
            <a:ext cx="52578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858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Trauma Call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7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95288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Thoracostomy</a:t>
            </a:r>
          </a:p>
        </p:txBody>
      </p:sp>
      <p:sp>
        <p:nvSpPr>
          <p:cNvPr id="37891" name="Content Placeholder 3"/>
          <p:cNvSpPr>
            <a:spLocks noGrp="1"/>
          </p:cNvSpPr>
          <p:nvPr>
            <p:ph sz="half" idx="4294967295"/>
            <p:custDataLst>
              <p:tags r:id="rId2"/>
            </p:custDataLst>
          </p:nvPr>
        </p:nvSpPr>
        <p:spPr>
          <a:xfrm>
            <a:off x="228600" y="1600200"/>
            <a:ext cx="4038600" cy="4525963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endParaRPr lang="en-US" sz="2800" smtClean="0"/>
          </a:p>
          <a:p>
            <a:pPr eaLnBrk="1" hangingPunct="1">
              <a:buFont typeface="Wingdings" charset="0"/>
              <a:buChar char="n"/>
              <a:defRPr/>
            </a:pPr>
            <a:endParaRPr lang="en-US" sz="2800" smtClean="0"/>
          </a:p>
        </p:txBody>
      </p:sp>
      <p:sp>
        <p:nvSpPr>
          <p:cNvPr id="37892" name="Content Placeholder 4"/>
          <p:cNvSpPr>
            <a:spLocks noGrp="1"/>
          </p:cNvSpPr>
          <p:nvPr>
            <p:ph sz="half" idx="4294967295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sz="2800" b="1" dirty="0" smtClean="0"/>
              <a:t>18 year old 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800" b="1" dirty="0" smtClean="0"/>
              <a:t>Hit by a car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800" b="1" dirty="0" smtClean="0"/>
              <a:t>Severe head injury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sz="2800" dirty="0" smtClean="0"/>
          </a:p>
        </p:txBody>
      </p:sp>
      <p:pic>
        <p:nvPicPr>
          <p:cNvPr id="27653" name="Picture 2" descr="Scrapyard thoracost an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>
            <a:fillRect/>
          </a:stretch>
        </p:blipFill>
        <p:spPr bwMode="auto">
          <a:xfrm>
            <a:off x="323850" y="1989138"/>
            <a:ext cx="4176713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6324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Thoractomy pictures from Oxford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503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/>
              <a:t>What are the indications for an emergency department thoracotomy? </a:t>
            </a:r>
          </a:p>
          <a:p>
            <a:pPr eaLnBrk="1" hangingPunct="1">
              <a:defRPr/>
            </a:pPr>
            <a:r>
              <a:rPr lang="en-GB" b="1" smtClean="0"/>
              <a:t>What is going wrong in the picture? </a:t>
            </a:r>
          </a:p>
          <a:p>
            <a:pPr eaLnBrk="1" hangingPunct="1">
              <a:defRPr/>
            </a:pPr>
            <a:r>
              <a:rPr lang="en-GB" b="1" smtClean="0"/>
              <a:t>Are you ready to do / help with a thoracotomy</a:t>
            </a:r>
          </a:p>
        </p:txBody>
      </p:sp>
    </p:spTree>
  </p:cSld>
  <p:clrMapOvr>
    <a:masterClrMapping/>
  </p:clrMapOvr>
  <p:transition advTm="1995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Thoractomy pictures from Oxford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60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Thoracotomy –ED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GB" b="1" smtClean="0">
                <a:latin typeface="Arial" pitchFamily="34" charset="0"/>
              </a:rPr>
              <a:t>“</a:t>
            </a:r>
            <a:r>
              <a:rPr lang="en-GB" altLang="ja-JP" b="1" smtClean="0"/>
              <a:t>Emergent</a:t>
            </a:r>
            <a:r>
              <a:rPr lang="ja-JP" altLang="en-GB" b="1" smtClean="0">
                <a:latin typeface="Arial" pitchFamily="34" charset="0"/>
              </a:rPr>
              <a:t>”</a:t>
            </a:r>
            <a:endParaRPr lang="en-GB" altLang="ja-JP" b="1" smtClean="0"/>
          </a:p>
          <a:p>
            <a:pPr eaLnBrk="1" hangingPunct="1">
              <a:defRPr/>
            </a:pPr>
            <a:r>
              <a:rPr lang="ja-JP" altLang="en-GB" b="1" smtClean="0">
                <a:latin typeface="Arial" pitchFamily="34" charset="0"/>
              </a:rPr>
              <a:t>“</a:t>
            </a:r>
            <a:r>
              <a:rPr lang="en-GB" altLang="ja-JP" b="1" smtClean="0"/>
              <a:t>Emergency</a:t>
            </a:r>
            <a:r>
              <a:rPr lang="ja-JP" altLang="en-GB" b="1" smtClean="0">
                <a:latin typeface="Arial" pitchFamily="34" charset="0"/>
              </a:rPr>
              <a:t>”</a:t>
            </a:r>
            <a:endParaRPr lang="en-GB" altLang="ja-JP" b="1" smtClean="0"/>
          </a:p>
          <a:p>
            <a:pPr eaLnBrk="1" hangingPunct="1">
              <a:defRPr/>
            </a:pPr>
            <a:r>
              <a:rPr lang="ja-JP" altLang="en-GB" b="1" smtClean="0">
                <a:latin typeface="Arial" pitchFamily="34" charset="0"/>
              </a:rPr>
              <a:t>“</a:t>
            </a:r>
            <a:r>
              <a:rPr lang="en-GB" altLang="ja-JP" b="1" smtClean="0"/>
              <a:t>Resuscitative</a:t>
            </a:r>
            <a:r>
              <a:rPr lang="ja-JP" altLang="en-GB" b="1" smtClean="0">
                <a:latin typeface="Arial" pitchFamily="34" charset="0"/>
              </a:rPr>
              <a:t>”</a:t>
            </a:r>
            <a:endParaRPr lang="en-GB" altLang="ja-JP" b="1" smtClean="0"/>
          </a:p>
          <a:p>
            <a:pPr eaLnBrk="1" hangingPunct="1">
              <a:defRPr/>
            </a:pPr>
            <a:r>
              <a:rPr lang="ja-JP" altLang="en-GB" b="1" smtClean="0">
                <a:latin typeface="Arial" pitchFamily="34" charset="0"/>
              </a:rPr>
              <a:t>“</a:t>
            </a:r>
            <a:r>
              <a:rPr lang="en-GB" altLang="ja-JP" b="1" smtClean="0"/>
              <a:t>Emergency </a:t>
            </a:r>
            <a:r>
              <a:rPr lang="ja-JP" altLang="en-GB" b="1" smtClean="0">
                <a:latin typeface="Arial" pitchFamily="34" charset="0"/>
              </a:rPr>
              <a:t>‘</a:t>
            </a:r>
            <a:r>
              <a:rPr lang="en-GB" altLang="ja-JP" b="1" smtClean="0"/>
              <a:t>bedside</a:t>
            </a:r>
            <a:r>
              <a:rPr lang="ja-JP" altLang="en-GB" b="1" smtClean="0">
                <a:latin typeface="Arial" pitchFamily="34" charset="0"/>
              </a:rPr>
              <a:t>’</a:t>
            </a:r>
            <a:r>
              <a:rPr lang="en-GB" altLang="ja-JP" b="1" smtClean="0"/>
              <a:t> thoracotomy</a:t>
            </a:r>
          </a:p>
          <a:p>
            <a:pPr eaLnBrk="1" hangingPunct="1">
              <a:defRPr/>
            </a:pPr>
            <a:r>
              <a:rPr lang="ja-JP" altLang="en-GB" b="1" smtClean="0">
                <a:latin typeface="Arial" pitchFamily="34" charset="0"/>
              </a:rPr>
              <a:t>“</a:t>
            </a:r>
            <a:r>
              <a:rPr lang="en-GB" altLang="ja-JP" b="1" smtClean="0"/>
              <a:t>Cardiac arrest</a:t>
            </a:r>
            <a:r>
              <a:rPr lang="ja-JP" altLang="en-GB" b="1" smtClean="0">
                <a:latin typeface="Arial" pitchFamily="34" charset="0"/>
              </a:rPr>
              <a:t>”</a:t>
            </a:r>
            <a:endParaRPr lang="en-GB" b="1" smtClean="0"/>
          </a:p>
        </p:txBody>
      </p:sp>
    </p:spTree>
  </p:cSld>
  <p:clrMapOvr>
    <a:masterClrMapping/>
  </p:clrMapOvr>
  <p:transition advTm="45087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Case </a:t>
            </a:r>
          </a:p>
        </p:txBody>
      </p:sp>
      <p:pic>
        <p:nvPicPr>
          <p:cNvPr id="6147" name="Picture 4" descr="BALCO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236913"/>
            <a:ext cx="5435600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PIMM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13100"/>
            <a:ext cx="4427538" cy="364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11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169863"/>
            <a:ext cx="8229600" cy="338137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1600" b="0" smtClean="0">
                <a:solidFill>
                  <a:schemeClr val="tx1"/>
                </a:solidFill>
              </a:rPr>
              <a:t>Emergency Department Thoracotomy – Penetrating Trauma</a:t>
            </a:r>
          </a:p>
        </p:txBody>
      </p:sp>
      <p:pic>
        <p:nvPicPr>
          <p:cNvPr id="3" name="Picture Placeholder 1" descr="Table 1"/>
          <p:cNvPicPr>
            <a:picLocks noGrp="1" noChangeAspect="1"/>
          </p:cNvPicPr>
          <p:nvPr>
            <p:ph type="pic" idx="4294967295"/>
          </p:nvPr>
        </p:nvPicPr>
        <p:blipFill>
          <a:blip r:embed="rId7"/>
          <a:stretch>
            <a:fillRect/>
          </a:stretch>
        </p:blipFill>
        <p:spPr>
          <a:xfrm>
            <a:off x="0" y="482600"/>
            <a:ext cx="9144000" cy="654208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8068" name="Rectangle 2"/>
          <p:cNvSpPr>
            <a:spLocks noGrp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6248400" y="2438400"/>
            <a:ext cx="2438400" cy="3813175"/>
          </a:xfrm>
        </p:spPr>
        <p:txBody>
          <a:bodyPr anchor="b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000" smtClean="0"/>
              <a:t>TABLE 1. Stab Wound Survivors: WTA Study</a:t>
            </a:r>
            <a:br>
              <a:rPr lang="en-US" sz="1000" smtClean="0"/>
            </a:br>
            <a:endParaRPr lang="en-US" sz="1000" smtClean="0"/>
          </a:p>
        </p:txBody>
      </p:sp>
      <p:sp>
        <p:nvSpPr>
          <p:cNvPr id="5" name="Footer Placeholder 4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667000" y="5300663"/>
            <a:ext cx="5638800" cy="1420812"/>
          </a:xfrm>
          <a:prstGeom prst="rect">
            <a:avLst/>
          </a:prstGeom>
          <a:solidFill>
            <a:srgbClr val="92D050"/>
          </a:soli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 sz="900" dirty="0">
              <a:solidFill>
                <a:srgbClr val="000000"/>
              </a:solidFill>
              <a:latin typeface="Arial" charset="0"/>
              <a:ea typeface="+mn-ea"/>
            </a:endParaRPr>
          </a:p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Arial" charset="0"/>
                <a:ea typeface="+mn-ea"/>
              </a:rPr>
              <a:t>Defining the Limits of Resuscitative Emergency Department </a:t>
            </a:r>
            <a:r>
              <a:rPr lang="en-GB" sz="1200" dirty="0" err="1">
                <a:solidFill>
                  <a:schemeClr val="bg1"/>
                </a:solidFill>
                <a:latin typeface="Arial" charset="0"/>
                <a:ea typeface="+mn-ea"/>
              </a:rPr>
              <a:t>Thoracotomy</a:t>
            </a:r>
            <a:r>
              <a:rPr lang="en-GB" sz="1200" dirty="0">
                <a:solidFill>
                  <a:schemeClr val="bg1"/>
                </a:solidFill>
                <a:latin typeface="Arial" charset="0"/>
                <a:ea typeface="+mn-ea"/>
              </a:rPr>
              <a:t>: A Contemporary Western Trauma Association Perspective</a:t>
            </a:r>
          </a:p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Arial" charset="0"/>
                <a:ea typeface="+mn-ea"/>
              </a:rPr>
              <a:t>Moore, Ernest E. MD; Knudson, M. Margaret MD</a:t>
            </a:r>
          </a:p>
          <a:p>
            <a:pPr algn="ctr">
              <a:defRPr/>
            </a:pPr>
            <a:endParaRPr lang="en-GB" sz="1200" dirty="0">
              <a:solidFill>
                <a:schemeClr val="bg1"/>
              </a:solidFill>
              <a:latin typeface="Arial" charset="0"/>
              <a:ea typeface="+mn-ea"/>
            </a:endParaRPr>
          </a:p>
          <a:p>
            <a:pPr algn="ctr">
              <a:defRPr/>
            </a:pPr>
            <a:endParaRPr lang="en-GB" sz="1200" dirty="0">
              <a:solidFill>
                <a:schemeClr val="bg1"/>
              </a:solidFill>
              <a:latin typeface="Arial" charset="0"/>
              <a:ea typeface="+mn-ea"/>
            </a:endParaRPr>
          </a:p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Arial" charset="0"/>
                <a:ea typeface="+mn-ea"/>
              </a:rPr>
              <a:t>Journal of Trauma-Injury Infection &amp; Critical Care: </a:t>
            </a:r>
          </a:p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  <a:latin typeface="Arial" charset="0"/>
                <a:ea typeface="+mn-ea"/>
              </a:rPr>
              <a:t>February 2011 - Volume 70 - Issue 2 - pp 334-339</a:t>
            </a:r>
          </a:p>
        </p:txBody>
      </p:sp>
      <p:sp>
        <p:nvSpPr>
          <p:cNvPr id="32774" name="Slide Number Placeholder 5"/>
          <p:cNvSpPr txBox="1"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3A23637-5BCC-45D9-8B96-086AF32DF04A}" type="slidenum">
              <a:rPr lang="en-US" sz="9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30</a:t>
            </a:fld>
            <a:endParaRPr lang="en-US" sz="9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071" name="Text Placeholder 7"/>
          <p:cNvSpPr>
            <a:spLocks noGrp="1"/>
          </p:cNvSpPr>
          <p:nvPr>
            <p:ph type="body" sz="half" idx="4294967295"/>
            <p:custDataLst>
              <p:tags r:id="rId5"/>
            </p:custDataLst>
          </p:nvPr>
        </p:nvSpPr>
        <p:spPr>
          <a:xfrm>
            <a:off x="6248400" y="550863"/>
            <a:ext cx="2438400" cy="18319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sz="1000" smtClean="0"/>
          </a:p>
        </p:txBody>
      </p:sp>
    </p:spTree>
  </p:cSld>
  <p:clrMapOvr>
    <a:masterClrMapping/>
  </p:clrMapOvr>
  <p:transition advTm="34141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169863"/>
            <a:ext cx="8229600" cy="338137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1600" b="0" smtClean="0">
                <a:solidFill>
                  <a:schemeClr val="tx1"/>
                </a:solidFill>
              </a:rPr>
              <a:t>Emergency Department Thoracotomy – Penetrating Trauma</a:t>
            </a:r>
          </a:p>
        </p:txBody>
      </p:sp>
      <p:pic>
        <p:nvPicPr>
          <p:cNvPr id="3" name="Picture Placeholder 1" descr="Table 1"/>
          <p:cNvPicPr>
            <a:picLocks noGrp="1" noChangeAspect="1"/>
          </p:cNvPicPr>
          <p:nvPr>
            <p:ph type="pic" idx="4294967295"/>
          </p:nvPr>
        </p:nvPicPr>
        <p:blipFill>
          <a:blip r:embed="rId7"/>
          <a:stretch>
            <a:fillRect/>
          </a:stretch>
        </p:blipFill>
        <p:spPr>
          <a:xfrm>
            <a:off x="0" y="482600"/>
            <a:ext cx="9144000" cy="654208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9092" name="Rectangle 2"/>
          <p:cNvSpPr>
            <a:spLocks noGrp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6248400" y="2438400"/>
            <a:ext cx="2438400" cy="3813175"/>
          </a:xfrm>
        </p:spPr>
        <p:txBody>
          <a:bodyPr anchor="b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000" smtClean="0"/>
              <a:t>TABLE 1. Stab Wound Survivors: WTA Study</a:t>
            </a:r>
            <a:br>
              <a:rPr lang="en-US" sz="1000" smtClean="0"/>
            </a:br>
            <a:endParaRPr lang="en-US" sz="1000" smtClean="0"/>
          </a:p>
        </p:txBody>
      </p:sp>
      <p:sp>
        <p:nvSpPr>
          <p:cNvPr id="33797" name="Slide Number Placeholder 5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BB1B9FB6-CFA0-4838-8EC9-B73C2E877F1D}" type="slidenum">
              <a:rPr lang="en-US" sz="9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31</a:t>
            </a:fld>
            <a:endParaRPr lang="en-US" sz="9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94" name="Text Placeholder 7"/>
          <p:cNvSpPr>
            <a:spLocks noGrp="1"/>
          </p:cNvSpPr>
          <p:nvPr>
            <p:ph type="body" sz="half" idx="4294967295"/>
            <p:custDataLst>
              <p:tags r:id="rId4"/>
            </p:custDataLst>
          </p:nvPr>
        </p:nvSpPr>
        <p:spPr>
          <a:xfrm>
            <a:off x="6248400" y="550863"/>
            <a:ext cx="2438400" cy="18319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sz="1000" smtClean="0"/>
          </a:p>
        </p:txBody>
      </p:sp>
      <p:sp>
        <p:nvSpPr>
          <p:cNvPr id="9" name="5-Point Star 8"/>
          <p:cNvSpPr/>
          <p:nvPr>
            <p:custDataLst>
              <p:tags r:id="rId5"/>
            </p:custDataLst>
          </p:nvPr>
        </p:nvSpPr>
        <p:spPr bwMode="auto">
          <a:xfrm>
            <a:off x="1116013" y="-315913"/>
            <a:ext cx="576262" cy="136842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latin typeface="Arial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Tm="5504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169863"/>
            <a:ext cx="8229600" cy="338137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1600" b="0" smtClean="0">
                <a:solidFill>
                  <a:schemeClr val="tx1"/>
                </a:solidFill>
              </a:rPr>
              <a:t>Emergency Department Thoracotomy – Penetrating Trauma</a:t>
            </a:r>
          </a:p>
        </p:txBody>
      </p:sp>
      <p:pic>
        <p:nvPicPr>
          <p:cNvPr id="3" name="Picture Placeholder 1" descr="Table 1"/>
          <p:cNvPicPr>
            <a:picLocks noGrp="1" noChangeAspect="1"/>
          </p:cNvPicPr>
          <p:nvPr>
            <p:ph type="pic" idx="4294967295"/>
          </p:nvPr>
        </p:nvPicPr>
        <p:blipFill>
          <a:blip r:embed="rId7"/>
          <a:stretch>
            <a:fillRect/>
          </a:stretch>
        </p:blipFill>
        <p:spPr>
          <a:xfrm>
            <a:off x="0" y="482600"/>
            <a:ext cx="9144000" cy="654208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0116" name="Rectangle 2"/>
          <p:cNvSpPr>
            <a:spLocks noGrp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6248400" y="2438400"/>
            <a:ext cx="2438400" cy="3813175"/>
          </a:xfrm>
        </p:spPr>
        <p:txBody>
          <a:bodyPr anchor="b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000" smtClean="0"/>
              <a:t>TABLE 1. Stab Wound Survivors: WTA Study</a:t>
            </a:r>
            <a:br>
              <a:rPr lang="en-US" sz="1000" smtClean="0"/>
            </a:br>
            <a:endParaRPr lang="en-US" sz="1000" smtClean="0"/>
          </a:p>
        </p:txBody>
      </p:sp>
      <p:sp>
        <p:nvSpPr>
          <p:cNvPr id="34821" name="Slide Number Placeholder 5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CA4AC09B-4DCD-4942-8154-2BE3A6AF6E9E}" type="slidenum">
              <a:rPr lang="en-US" sz="9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32</a:t>
            </a:fld>
            <a:endParaRPr lang="en-US" sz="9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8" name="Text Placeholder 7"/>
          <p:cNvSpPr>
            <a:spLocks noGrp="1"/>
          </p:cNvSpPr>
          <p:nvPr>
            <p:ph type="body" sz="half" idx="4294967295"/>
            <p:custDataLst>
              <p:tags r:id="rId4"/>
            </p:custDataLst>
          </p:nvPr>
        </p:nvSpPr>
        <p:spPr>
          <a:xfrm>
            <a:off x="6248400" y="550863"/>
            <a:ext cx="2438400" cy="18319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sz="1000" smtClean="0"/>
          </a:p>
        </p:txBody>
      </p:sp>
      <p:sp>
        <p:nvSpPr>
          <p:cNvPr id="9" name="5-Point Star 8"/>
          <p:cNvSpPr/>
          <p:nvPr>
            <p:custDataLst>
              <p:tags r:id="rId5"/>
            </p:custDataLst>
          </p:nvPr>
        </p:nvSpPr>
        <p:spPr bwMode="auto">
          <a:xfrm>
            <a:off x="2627313" y="-315913"/>
            <a:ext cx="576262" cy="136842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latin typeface="Arial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Tm="216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169863"/>
            <a:ext cx="8229600" cy="338137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1600" b="0" smtClean="0">
                <a:solidFill>
                  <a:srgbClr val="FFFF00"/>
                </a:solidFill>
              </a:rPr>
              <a:t>Emergency Department Thoracotomy – Penetrating Trauma</a:t>
            </a:r>
          </a:p>
        </p:txBody>
      </p:sp>
      <p:pic>
        <p:nvPicPr>
          <p:cNvPr id="3" name="Picture Placeholder 1" descr="Table 1"/>
          <p:cNvPicPr>
            <a:picLocks noGrp="1" noChangeAspect="1"/>
          </p:cNvPicPr>
          <p:nvPr>
            <p:ph type="pic" idx="4294967295"/>
          </p:nvPr>
        </p:nvPicPr>
        <p:blipFill>
          <a:blip r:embed="rId7"/>
          <a:stretch>
            <a:fillRect/>
          </a:stretch>
        </p:blipFill>
        <p:spPr>
          <a:xfrm>
            <a:off x="0" y="482600"/>
            <a:ext cx="9144000" cy="654208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1140" name="Rectangle 2"/>
          <p:cNvSpPr>
            <a:spLocks noGrp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6248400" y="2438400"/>
            <a:ext cx="2438400" cy="3813175"/>
          </a:xfrm>
        </p:spPr>
        <p:txBody>
          <a:bodyPr anchor="b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000" smtClean="0"/>
              <a:t>TABLE 1. Stab Wound Survivors: WTA Study</a:t>
            </a:r>
            <a:br>
              <a:rPr lang="en-US" sz="1000" smtClean="0"/>
            </a:br>
            <a:endParaRPr lang="en-US" sz="1000" smtClean="0"/>
          </a:p>
        </p:txBody>
      </p:sp>
      <p:sp>
        <p:nvSpPr>
          <p:cNvPr id="35845" name="Slide Number Placeholder 5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462FC758-D23C-4140-A5E6-D7091DA36845}" type="slidenum">
              <a:rPr lang="en-US" sz="9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33</a:t>
            </a:fld>
            <a:endParaRPr lang="en-US" sz="9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142" name="Text Placeholder 7"/>
          <p:cNvSpPr>
            <a:spLocks noGrp="1"/>
          </p:cNvSpPr>
          <p:nvPr>
            <p:ph type="body" sz="half" idx="4294967295"/>
            <p:custDataLst>
              <p:tags r:id="rId4"/>
            </p:custDataLst>
          </p:nvPr>
        </p:nvSpPr>
        <p:spPr>
          <a:xfrm>
            <a:off x="6248400" y="550863"/>
            <a:ext cx="2438400" cy="18319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sz="1000" smtClean="0"/>
          </a:p>
        </p:txBody>
      </p:sp>
      <p:sp>
        <p:nvSpPr>
          <p:cNvPr id="9" name="5-Point Star 8"/>
          <p:cNvSpPr/>
          <p:nvPr>
            <p:custDataLst>
              <p:tags r:id="rId5"/>
            </p:custDataLst>
          </p:nvPr>
        </p:nvSpPr>
        <p:spPr bwMode="auto">
          <a:xfrm>
            <a:off x="3708400" y="-458788"/>
            <a:ext cx="576263" cy="136683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latin typeface="Arial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Tm="2194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169863"/>
            <a:ext cx="8229600" cy="338137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1600" b="0" smtClean="0">
                <a:solidFill>
                  <a:srgbClr val="FFFF00"/>
                </a:solidFill>
              </a:rPr>
              <a:t>Emergency Department Thoracotomy – Penetrating Trauma</a:t>
            </a:r>
          </a:p>
        </p:txBody>
      </p:sp>
      <p:pic>
        <p:nvPicPr>
          <p:cNvPr id="3" name="Picture Placeholder 1" descr="Table 1"/>
          <p:cNvPicPr>
            <a:picLocks noGrp="1" noChangeAspect="1"/>
          </p:cNvPicPr>
          <p:nvPr>
            <p:ph type="pic" idx="4294967295"/>
          </p:nvPr>
        </p:nvPicPr>
        <p:blipFill>
          <a:blip r:embed="rId7"/>
          <a:stretch>
            <a:fillRect/>
          </a:stretch>
        </p:blipFill>
        <p:spPr>
          <a:xfrm>
            <a:off x="0" y="482600"/>
            <a:ext cx="9144000" cy="654208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2164" name="Rectangle 2"/>
          <p:cNvSpPr>
            <a:spLocks noGrp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6248400" y="2438400"/>
            <a:ext cx="2438400" cy="3813175"/>
          </a:xfrm>
        </p:spPr>
        <p:txBody>
          <a:bodyPr anchor="b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000" smtClean="0"/>
              <a:t>TABLE 1. Stab Wound Survivors: WTA Study</a:t>
            </a:r>
            <a:br>
              <a:rPr lang="en-US" sz="1000" smtClean="0"/>
            </a:br>
            <a:endParaRPr lang="en-US" sz="1000" smtClean="0"/>
          </a:p>
        </p:txBody>
      </p:sp>
      <p:sp>
        <p:nvSpPr>
          <p:cNvPr id="36869" name="Slide Number Placeholder 5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71339C2D-EFEF-47BE-B630-7663B4DFBA06}" type="slidenum">
              <a:rPr lang="en-US" sz="9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34</a:t>
            </a:fld>
            <a:endParaRPr lang="en-US" sz="9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66" name="Text Placeholder 7"/>
          <p:cNvSpPr>
            <a:spLocks noGrp="1"/>
          </p:cNvSpPr>
          <p:nvPr>
            <p:ph type="body" sz="half" idx="4294967295"/>
            <p:custDataLst>
              <p:tags r:id="rId4"/>
            </p:custDataLst>
          </p:nvPr>
        </p:nvSpPr>
        <p:spPr>
          <a:xfrm>
            <a:off x="6248400" y="550863"/>
            <a:ext cx="2438400" cy="18319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sz="1000" smtClean="0"/>
          </a:p>
        </p:txBody>
      </p:sp>
      <p:sp>
        <p:nvSpPr>
          <p:cNvPr id="9" name="5-Point Star 8"/>
          <p:cNvSpPr/>
          <p:nvPr>
            <p:custDataLst>
              <p:tags r:id="rId5"/>
            </p:custDataLst>
          </p:nvPr>
        </p:nvSpPr>
        <p:spPr bwMode="auto">
          <a:xfrm>
            <a:off x="4716463" y="-458788"/>
            <a:ext cx="576262" cy="136683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latin typeface="Arial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Tm="7166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169863"/>
            <a:ext cx="8229600" cy="338137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1600" b="0" smtClean="0">
                <a:solidFill>
                  <a:srgbClr val="FFFF00"/>
                </a:solidFill>
              </a:rPr>
              <a:t>Emergency Department Thoracotomy – Penetrating Trauma</a:t>
            </a:r>
          </a:p>
        </p:txBody>
      </p:sp>
      <p:pic>
        <p:nvPicPr>
          <p:cNvPr id="3" name="Picture Placeholder 1" descr="Table 1"/>
          <p:cNvPicPr>
            <a:picLocks noGrp="1" noChangeAspect="1"/>
          </p:cNvPicPr>
          <p:nvPr>
            <p:ph type="pic" idx="4294967295"/>
          </p:nvPr>
        </p:nvPicPr>
        <p:blipFill>
          <a:blip r:embed="rId7"/>
          <a:stretch>
            <a:fillRect/>
          </a:stretch>
        </p:blipFill>
        <p:spPr>
          <a:xfrm>
            <a:off x="0" y="482600"/>
            <a:ext cx="9144000" cy="654208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3188" name="Rectangle 2"/>
          <p:cNvSpPr>
            <a:spLocks noGrp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6248400" y="2438400"/>
            <a:ext cx="2438400" cy="3813175"/>
          </a:xfrm>
        </p:spPr>
        <p:txBody>
          <a:bodyPr anchor="b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000" smtClean="0"/>
              <a:t>TABLE 1. Stab Wound Survivors: WTA Study</a:t>
            </a:r>
            <a:br>
              <a:rPr lang="en-US" sz="1000" smtClean="0"/>
            </a:br>
            <a:endParaRPr lang="en-US" sz="1000" smtClean="0"/>
          </a:p>
        </p:txBody>
      </p:sp>
      <p:sp>
        <p:nvSpPr>
          <p:cNvPr id="37893" name="Slide Number Placeholder 5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17C88A6D-8073-4FF6-AD9B-77D9C1D52568}" type="slidenum">
              <a:rPr lang="en-US" sz="9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35</a:t>
            </a:fld>
            <a:endParaRPr lang="en-US" sz="9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190" name="Text Placeholder 7"/>
          <p:cNvSpPr>
            <a:spLocks noGrp="1"/>
          </p:cNvSpPr>
          <p:nvPr>
            <p:ph type="body" sz="half" idx="4294967295"/>
            <p:custDataLst>
              <p:tags r:id="rId4"/>
            </p:custDataLst>
          </p:nvPr>
        </p:nvSpPr>
        <p:spPr>
          <a:xfrm>
            <a:off x="6248400" y="550863"/>
            <a:ext cx="2438400" cy="18319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sz="1000" smtClean="0"/>
          </a:p>
        </p:txBody>
      </p:sp>
      <p:sp>
        <p:nvSpPr>
          <p:cNvPr id="9" name="5-Point Star 8"/>
          <p:cNvSpPr/>
          <p:nvPr>
            <p:custDataLst>
              <p:tags r:id="rId5"/>
            </p:custDataLst>
          </p:nvPr>
        </p:nvSpPr>
        <p:spPr bwMode="auto">
          <a:xfrm>
            <a:off x="4716463" y="-458788"/>
            <a:ext cx="576262" cy="136683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latin typeface="Arial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Tm="302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169863"/>
            <a:ext cx="8229600" cy="338137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1600" b="0" smtClean="0">
                <a:solidFill>
                  <a:srgbClr val="FFFF00"/>
                </a:solidFill>
              </a:rPr>
              <a:t>Emergency Department Thoracotomy – Penetrating Trauma</a:t>
            </a:r>
          </a:p>
        </p:txBody>
      </p:sp>
      <p:pic>
        <p:nvPicPr>
          <p:cNvPr id="3" name="Picture Placeholder 1" descr="Table 1"/>
          <p:cNvPicPr>
            <a:picLocks noGrp="1" noChangeAspect="1"/>
          </p:cNvPicPr>
          <p:nvPr>
            <p:ph type="pic" idx="4294967295"/>
          </p:nvPr>
        </p:nvPicPr>
        <p:blipFill>
          <a:blip r:embed="rId7"/>
          <a:stretch>
            <a:fillRect/>
          </a:stretch>
        </p:blipFill>
        <p:spPr>
          <a:xfrm>
            <a:off x="0" y="482600"/>
            <a:ext cx="9144000" cy="654208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4212" name="Rectangle 2"/>
          <p:cNvSpPr>
            <a:spLocks noGrp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6248400" y="2438400"/>
            <a:ext cx="2438400" cy="3813175"/>
          </a:xfrm>
        </p:spPr>
        <p:txBody>
          <a:bodyPr anchor="b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000" smtClean="0"/>
              <a:t>TABLE 1. Stab Wound Survivors: WTA Study</a:t>
            </a:r>
            <a:br>
              <a:rPr lang="en-US" sz="1000" smtClean="0"/>
            </a:br>
            <a:endParaRPr lang="en-US" sz="1000" smtClean="0"/>
          </a:p>
        </p:txBody>
      </p:sp>
      <p:sp>
        <p:nvSpPr>
          <p:cNvPr id="38917" name="Slide Number Placeholder 5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ACBB897D-39B7-4F64-A561-A956F7927DE7}" type="slidenum">
              <a:rPr lang="en-US" sz="9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36</a:t>
            </a:fld>
            <a:endParaRPr lang="en-US" sz="9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214" name="Text Placeholder 7"/>
          <p:cNvSpPr>
            <a:spLocks noGrp="1"/>
          </p:cNvSpPr>
          <p:nvPr>
            <p:ph type="body" sz="half" idx="4294967295"/>
            <p:custDataLst>
              <p:tags r:id="rId4"/>
            </p:custDataLst>
          </p:nvPr>
        </p:nvSpPr>
        <p:spPr>
          <a:xfrm>
            <a:off x="6248400" y="550863"/>
            <a:ext cx="2438400" cy="18319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sz="1000" smtClean="0"/>
          </a:p>
        </p:txBody>
      </p:sp>
      <p:sp>
        <p:nvSpPr>
          <p:cNvPr id="9" name="5-Point Star 8"/>
          <p:cNvSpPr/>
          <p:nvPr>
            <p:custDataLst>
              <p:tags r:id="rId5"/>
            </p:custDataLst>
          </p:nvPr>
        </p:nvSpPr>
        <p:spPr bwMode="auto">
          <a:xfrm>
            <a:off x="6156325" y="-458788"/>
            <a:ext cx="576263" cy="136683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latin typeface="Arial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Tm="592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169863"/>
            <a:ext cx="8229600" cy="338137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1600" b="0" smtClean="0">
                <a:solidFill>
                  <a:srgbClr val="FFFF00"/>
                </a:solidFill>
              </a:rPr>
              <a:t>Emergency Department Thoracotomy – Penetrating Trauma</a:t>
            </a:r>
          </a:p>
        </p:txBody>
      </p:sp>
      <p:pic>
        <p:nvPicPr>
          <p:cNvPr id="3" name="Picture Placeholder 1" descr="Table 1"/>
          <p:cNvPicPr>
            <a:picLocks noGrp="1" noChangeAspect="1"/>
          </p:cNvPicPr>
          <p:nvPr>
            <p:ph type="pic" idx="4294967295"/>
          </p:nvPr>
        </p:nvPicPr>
        <p:blipFill>
          <a:blip r:embed="rId7"/>
          <a:stretch>
            <a:fillRect/>
          </a:stretch>
        </p:blipFill>
        <p:spPr>
          <a:xfrm>
            <a:off x="0" y="482600"/>
            <a:ext cx="9144000" cy="654208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5236" name="Rectangle 2"/>
          <p:cNvSpPr>
            <a:spLocks noGrp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6248400" y="2438400"/>
            <a:ext cx="2438400" cy="3813175"/>
          </a:xfrm>
        </p:spPr>
        <p:txBody>
          <a:bodyPr anchor="b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000" smtClean="0"/>
              <a:t>TABLE 1. Stab Wound Survivors: WTA Study</a:t>
            </a:r>
            <a:br>
              <a:rPr lang="en-US" sz="1000" smtClean="0"/>
            </a:br>
            <a:endParaRPr lang="en-US" sz="1000" smtClean="0"/>
          </a:p>
        </p:txBody>
      </p:sp>
      <p:sp>
        <p:nvSpPr>
          <p:cNvPr id="39941" name="Slide Number Placeholder 5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8305800" y="6356350"/>
            <a:ext cx="38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A942813E-9B06-4B24-91B9-5C0E036A6987}" type="slidenum">
              <a:rPr lang="en-US" sz="9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37</a:t>
            </a:fld>
            <a:endParaRPr lang="en-US" sz="9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38" name="Text Placeholder 7"/>
          <p:cNvSpPr>
            <a:spLocks noGrp="1"/>
          </p:cNvSpPr>
          <p:nvPr>
            <p:ph type="body" sz="half" idx="4294967295"/>
            <p:custDataLst>
              <p:tags r:id="rId4"/>
            </p:custDataLst>
          </p:nvPr>
        </p:nvSpPr>
        <p:spPr>
          <a:xfrm>
            <a:off x="6248400" y="550863"/>
            <a:ext cx="2438400" cy="18319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sz="1000" smtClean="0"/>
          </a:p>
        </p:txBody>
      </p:sp>
      <p:sp>
        <p:nvSpPr>
          <p:cNvPr id="9" name="5-Point Star 8"/>
          <p:cNvSpPr/>
          <p:nvPr>
            <p:custDataLst>
              <p:tags r:id="rId5"/>
            </p:custDataLst>
          </p:nvPr>
        </p:nvSpPr>
        <p:spPr bwMode="auto">
          <a:xfrm>
            <a:off x="7092950" y="-458788"/>
            <a:ext cx="574675" cy="136683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latin typeface="Arial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Tm="7159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Blunt trauma? 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endParaRPr lang="en-US" smtClean="0"/>
          </a:p>
        </p:txBody>
      </p:sp>
      <p:pic>
        <p:nvPicPr>
          <p:cNvPr id="40964" name="Picture 2" descr="http://images.journals.lww.com/jtrauma/Original.00005373-201102000-00012.TT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863"/>
            <a:ext cx="9685338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8902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1987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3" y="860425"/>
            <a:ext cx="8778875" cy="3935413"/>
          </a:xfrm>
        </p:spPr>
      </p:pic>
      <p:sp>
        <p:nvSpPr>
          <p:cNvPr id="41988" name="Slide Numb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8143875" y="6429375"/>
            <a:ext cx="7858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32FDDBC-3A3D-40E6-832C-56E2852DBC17}" type="slidenum">
              <a:rPr lang="en-GB" sz="1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39</a:t>
            </a:fld>
            <a:endParaRPr lang="en-GB" sz="120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578475"/>
            <a:ext cx="8783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Davies GE, Lockey D Journal of Trauma-Injury Infection &amp; Critical Care: </a:t>
            </a:r>
          </a:p>
          <a:p>
            <a:r>
              <a:rPr lang="en-GB">
                <a:latin typeface="Arial" pitchFamily="34" charset="0"/>
                <a:cs typeface="Arial" pitchFamily="34" charset="0"/>
              </a:rPr>
              <a:t>May 2011 - Volume 70 - Issue 5 - pp E75-E78</a:t>
            </a:r>
          </a:p>
        </p:txBody>
      </p:sp>
      <p:sp>
        <p:nvSpPr>
          <p:cNvPr id="7" name="Freeform 6"/>
          <p:cNvSpPr/>
          <p:nvPr>
            <p:custDataLst>
              <p:tags r:id="rId4"/>
            </p:custDataLst>
          </p:nvPr>
        </p:nvSpPr>
        <p:spPr>
          <a:xfrm>
            <a:off x="6423025" y="1271588"/>
            <a:ext cx="1382713" cy="3370262"/>
          </a:xfrm>
          <a:custGeom>
            <a:avLst/>
            <a:gdLst>
              <a:gd name="connsiteX0" fmla="*/ 490654 w 1382752"/>
              <a:gd name="connsiteY0" fmla="*/ 178420 h 3369845"/>
              <a:gd name="connsiteX1" fmla="*/ 468352 w 1382752"/>
              <a:gd name="connsiteY1" fmla="*/ 423746 h 3369845"/>
              <a:gd name="connsiteX2" fmla="*/ 423747 w 1382752"/>
              <a:gd name="connsiteY2" fmla="*/ 1159727 h 3369845"/>
              <a:gd name="connsiteX3" fmla="*/ 356839 w 1382752"/>
              <a:gd name="connsiteY3" fmla="*/ 1672683 h 3369845"/>
              <a:gd name="connsiteX4" fmla="*/ 89210 w 1382752"/>
              <a:gd name="connsiteY4" fmla="*/ 3100039 h 3369845"/>
              <a:gd name="connsiteX5" fmla="*/ 0 w 1382752"/>
              <a:gd name="connsiteY5" fmla="*/ 3345366 h 3369845"/>
              <a:gd name="connsiteX6" fmla="*/ 89210 w 1382752"/>
              <a:gd name="connsiteY6" fmla="*/ 3367668 h 3369845"/>
              <a:gd name="connsiteX7" fmla="*/ 579864 w 1382752"/>
              <a:gd name="connsiteY7" fmla="*/ 3323063 h 3369845"/>
              <a:gd name="connsiteX8" fmla="*/ 1048215 w 1382752"/>
              <a:gd name="connsiteY8" fmla="*/ 3345366 h 3369845"/>
              <a:gd name="connsiteX9" fmla="*/ 1115122 w 1382752"/>
              <a:gd name="connsiteY9" fmla="*/ 3367668 h 3369845"/>
              <a:gd name="connsiteX10" fmla="*/ 1137425 w 1382752"/>
              <a:gd name="connsiteY10" fmla="*/ 3300761 h 3369845"/>
              <a:gd name="connsiteX11" fmla="*/ 1204332 w 1382752"/>
              <a:gd name="connsiteY11" fmla="*/ 2587083 h 3369845"/>
              <a:gd name="connsiteX12" fmla="*/ 1315844 w 1382752"/>
              <a:gd name="connsiteY12" fmla="*/ 2074127 h 3369845"/>
              <a:gd name="connsiteX13" fmla="*/ 1360449 w 1382752"/>
              <a:gd name="connsiteY13" fmla="*/ 1650381 h 3369845"/>
              <a:gd name="connsiteX14" fmla="*/ 1382752 w 1382752"/>
              <a:gd name="connsiteY14" fmla="*/ 1494263 h 3369845"/>
              <a:gd name="connsiteX15" fmla="*/ 1360449 w 1382752"/>
              <a:gd name="connsiteY15" fmla="*/ 1182029 h 3369845"/>
              <a:gd name="connsiteX16" fmla="*/ 1315844 w 1382752"/>
              <a:gd name="connsiteY16" fmla="*/ 1070517 h 3369845"/>
              <a:gd name="connsiteX17" fmla="*/ 1293542 w 1382752"/>
              <a:gd name="connsiteY17" fmla="*/ 959005 h 3369845"/>
              <a:gd name="connsiteX18" fmla="*/ 1315844 w 1382752"/>
              <a:gd name="connsiteY18" fmla="*/ 356839 h 3369845"/>
              <a:gd name="connsiteX19" fmla="*/ 1315844 w 1382752"/>
              <a:gd name="connsiteY19" fmla="*/ 133815 h 3369845"/>
              <a:gd name="connsiteX20" fmla="*/ 1226635 w 1382752"/>
              <a:gd name="connsiteY20" fmla="*/ 89210 h 3369845"/>
              <a:gd name="connsiteX21" fmla="*/ 1092820 w 1382752"/>
              <a:gd name="connsiteY21" fmla="*/ 44605 h 3369845"/>
              <a:gd name="connsiteX22" fmla="*/ 535259 w 1382752"/>
              <a:gd name="connsiteY22" fmla="*/ 0 h 3369845"/>
              <a:gd name="connsiteX23" fmla="*/ 468352 w 1382752"/>
              <a:gd name="connsiteY23" fmla="*/ 111512 h 336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82752" h="3369845">
                <a:moveTo>
                  <a:pt x="490654" y="178420"/>
                </a:moveTo>
                <a:cubicBezTo>
                  <a:pt x="483220" y="260195"/>
                  <a:pt x="473938" y="341824"/>
                  <a:pt x="468352" y="423746"/>
                </a:cubicBezTo>
                <a:cubicBezTo>
                  <a:pt x="451633" y="668954"/>
                  <a:pt x="445605" y="914924"/>
                  <a:pt x="423747" y="1159727"/>
                </a:cubicBezTo>
                <a:cubicBezTo>
                  <a:pt x="408412" y="1331477"/>
                  <a:pt x="377384" y="1501478"/>
                  <a:pt x="356839" y="1672683"/>
                </a:cubicBezTo>
                <a:cubicBezTo>
                  <a:pt x="267541" y="2416835"/>
                  <a:pt x="325232" y="2273964"/>
                  <a:pt x="89210" y="3100039"/>
                </a:cubicBezTo>
                <a:cubicBezTo>
                  <a:pt x="35471" y="3288123"/>
                  <a:pt x="68809" y="3207748"/>
                  <a:pt x="0" y="3345366"/>
                </a:cubicBezTo>
                <a:cubicBezTo>
                  <a:pt x="29737" y="3352800"/>
                  <a:pt x="58558" y="3367668"/>
                  <a:pt x="89210" y="3367668"/>
                </a:cubicBezTo>
                <a:cubicBezTo>
                  <a:pt x="340448" y="3367668"/>
                  <a:pt x="385685" y="3355427"/>
                  <a:pt x="579864" y="3323063"/>
                </a:cubicBezTo>
                <a:cubicBezTo>
                  <a:pt x="735981" y="3330497"/>
                  <a:pt x="892461" y="3332386"/>
                  <a:pt x="1048215" y="3345366"/>
                </a:cubicBezTo>
                <a:cubicBezTo>
                  <a:pt x="1071642" y="3347318"/>
                  <a:pt x="1094095" y="3378181"/>
                  <a:pt x="1115122" y="3367668"/>
                </a:cubicBezTo>
                <a:cubicBezTo>
                  <a:pt x="1136149" y="3357155"/>
                  <a:pt x="1129991" y="3323063"/>
                  <a:pt x="1137425" y="3300761"/>
                </a:cubicBezTo>
                <a:cubicBezTo>
                  <a:pt x="1146869" y="3168538"/>
                  <a:pt x="1177172" y="2686669"/>
                  <a:pt x="1204332" y="2587083"/>
                </a:cubicBezTo>
                <a:cubicBezTo>
                  <a:pt x="1278576" y="2314853"/>
                  <a:pt x="1274866" y="2360972"/>
                  <a:pt x="1315844" y="2074127"/>
                </a:cubicBezTo>
                <a:cubicBezTo>
                  <a:pt x="1331797" y="1962457"/>
                  <a:pt x="1347653" y="1759149"/>
                  <a:pt x="1360449" y="1650381"/>
                </a:cubicBezTo>
                <a:cubicBezTo>
                  <a:pt x="1366591" y="1598173"/>
                  <a:pt x="1375318" y="1546302"/>
                  <a:pt x="1382752" y="1494263"/>
                </a:cubicBezTo>
                <a:cubicBezTo>
                  <a:pt x="1375318" y="1390185"/>
                  <a:pt x="1376723" y="1285095"/>
                  <a:pt x="1360449" y="1182029"/>
                </a:cubicBezTo>
                <a:cubicBezTo>
                  <a:pt x="1354205" y="1142485"/>
                  <a:pt x="1327348" y="1108863"/>
                  <a:pt x="1315844" y="1070517"/>
                </a:cubicBezTo>
                <a:cubicBezTo>
                  <a:pt x="1304952" y="1034209"/>
                  <a:pt x="1300976" y="996176"/>
                  <a:pt x="1293542" y="959005"/>
                </a:cubicBezTo>
                <a:cubicBezTo>
                  <a:pt x="1300976" y="758283"/>
                  <a:pt x="1302483" y="557254"/>
                  <a:pt x="1315844" y="356839"/>
                </a:cubicBezTo>
                <a:cubicBezTo>
                  <a:pt x="1323418" y="243223"/>
                  <a:pt x="1411578" y="306136"/>
                  <a:pt x="1315844" y="133815"/>
                </a:cubicBezTo>
                <a:cubicBezTo>
                  <a:pt x="1299698" y="104752"/>
                  <a:pt x="1257503" y="101557"/>
                  <a:pt x="1226635" y="89210"/>
                </a:cubicBezTo>
                <a:cubicBezTo>
                  <a:pt x="1182980" y="71748"/>
                  <a:pt x="1137425" y="59473"/>
                  <a:pt x="1092820" y="44605"/>
                </a:cubicBezTo>
                <a:cubicBezTo>
                  <a:pt x="870590" y="-29472"/>
                  <a:pt x="1049433" y="23371"/>
                  <a:pt x="535259" y="0"/>
                </a:cubicBezTo>
                <a:cubicBezTo>
                  <a:pt x="440141" y="31705"/>
                  <a:pt x="468352" y="-1207"/>
                  <a:pt x="468352" y="1115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advTm="3721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Trauma Call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722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Myths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n-GB" b="1" dirty="0" smtClean="0"/>
              <a:t>Cardiac </a:t>
            </a:r>
            <a:r>
              <a:rPr lang="en-GB" b="1" dirty="0" err="1" smtClean="0"/>
              <a:t>tamponade</a:t>
            </a:r>
            <a:endParaRPr lang="en-GB" b="1" dirty="0" smtClean="0"/>
          </a:p>
          <a:p>
            <a:pPr algn="ctr" eaLnBrk="1" hangingPunct="1">
              <a:buFont typeface="Wingdings" charset="0"/>
              <a:buNone/>
              <a:defRPr/>
            </a:pPr>
            <a:endParaRPr lang="en-GB" b="1" dirty="0" smtClean="0"/>
          </a:p>
          <a:p>
            <a:pPr eaLnBrk="1" hangingPunct="1">
              <a:buFont typeface="Wingdings" charset="0"/>
              <a:buChar char="n"/>
              <a:defRPr/>
            </a:pPr>
            <a:r>
              <a:rPr lang="en-GB" b="1" dirty="0" smtClean="0"/>
              <a:t>Distended neck veins?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GB" b="1" dirty="0" smtClean="0"/>
              <a:t>Muffled heart sounds? 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GB" b="1" dirty="0" smtClean="0"/>
              <a:t>Low blood pressure? 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GB" dirty="0" smtClean="0"/>
          </a:p>
          <a:p>
            <a:pPr eaLnBrk="1" hangingPunct="1">
              <a:buFont typeface="Wingdings" charset="0"/>
              <a:buChar char="n"/>
              <a:defRPr/>
            </a:pPr>
            <a:endParaRPr lang="en-GB" dirty="0" smtClean="0"/>
          </a:p>
        </p:txBody>
      </p:sp>
    </p:spTree>
  </p:cSld>
  <p:clrMapOvr>
    <a:masterClrMapping/>
  </p:clrMapOvr>
  <p:transition advTm="30293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8913"/>
            <a:ext cx="8229600" cy="1228725"/>
          </a:xfrm>
        </p:spPr>
        <p:txBody>
          <a:bodyPr/>
          <a:lstStyle/>
          <a:p>
            <a:pPr eaLnBrk="1" hangingPunct="1">
              <a:defRPr/>
            </a:pPr>
            <a:endParaRPr lang="en-US" sz="4200" b="0" smtClean="0"/>
          </a:p>
        </p:txBody>
      </p:sp>
      <p:pic>
        <p:nvPicPr>
          <p:cNvPr id="44035" name="Picture 3" descr="clamshell pi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427163"/>
            <a:ext cx="5976938" cy="5246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441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 anchor="b"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5059" name="Picture 3" descr="DSC0057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t="6979" b="11856"/>
          <a:stretch>
            <a:fillRect/>
          </a:stretch>
        </p:blipFill>
        <p:spPr>
          <a:xfrm>
            <a:off x="0" y="0"/>
            <a:ext cx="9144000" cy="6859588"/>
          </a:xfrm>
        </p:spPr>
      </p:pic>
    </p:spTree>
  </p:cSld>
  <p:clrMapOvr>
    <a:masterClrMapping/>
  </p:clrMapOvr>
  <p:transition spd="slow" advTm="2095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 anchor="b"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459" name="Rectangle 5"/>
          <p:cNvSpPr>
            <a:spLocks noGrp="1" noChangeArrowheads="1"/>
          </p:cNvSpPr>
          <p:nvPr>
            <p:ph idx="4294967295"/>
            <p:custDataLst>
              <p:tags r:id="rId2"/>
            </p:custDataLst>
          </p:nvPr>
        </p:nvSpPr>
        <p:spPr/>
        <p:txBody>
          <a:bodyPr/>
          <a:lstStyle/>
          <a:p>
            <a:pPr marL="228600" indent="-182563" eaLnBrk="1" hangingPunct="1">
              <a:buFont typeface="Wingdings" charset="0"/>
              <a:buChar char="n"/>
              <a:defRPr/>
            </a:pPr>
            <a:endParaRPr lang="en-US" smtClean="0"/>
          </a:p>
        </p:txBody>
      </p:sp>
      <p:pic>
        <p:nvPicPr>
          <p:cNvPr id="46084" name="Picture 6" descr="Knife Crime[6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188325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956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50825" y="1557338"/>
            <a:ext cx="8424863" cy="1439862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/>
              <a:t>Emergency Medicine Journal</a:t>
            </a:r>
            <a:br>
              <a:rPr lang="en-GB" smtClean="0"/>
            </a:br>
            <a:r>
              <a:rPr lang="en-GB" smtClean="0"/>
              <a:t> 2005 22:22-24</a:t>
            </a: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365500"/>
            <a:ext cx="8147050" cy="1860550"/>
          </a:xfrm>
        </p:spPr>
      </p:pic>
    </p:spTree>
  </p:cSld>
  <p:clrMapOvr>
    <a:masterClrMapping/>
  </p:clrMapOvr>
  <p:transition advTm="18881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4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  <p:custDataLst>
              <p:tags r:id="rId2"/>
            </p:custDataLst>
          </p:nvPr>
        </p:nvSpPr>
        <p:spPr>
          <a:xfrm>
            <a:off x="457200" y="1600200"/>
            <a:ext cx="4033838" cy="4525963"/>
          </a:xfrm>
        </p:spPr>
        <p:txBody>
          <a:bodyPr lIns="92075" tIns="46038" rIns="92075" bIns="46038"/>
          <a:lstStyle/>
          <a:p>
            <a:pPr eaLnBrk="1" hangingPunct="1">
              <a:buFont typeface="Wingdings" charset="0"/>
              <a:buChar char="n"/>
              <a:defRPr/>
            </a:pPr>
            <a:endParaRPr lang="en-US" sz="280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  <p:custDataLst>
              <p:tags r:id="rId3"/>
            </p:custDataLst>
          </p:nvPr>
        </p:nvSpPr>
        <p:spPr>
          <a:xfrm>
            <a:off x="4652963" y="1600200"/>
            <a:ext cx="4033837" cy="4525963"/>
          </a:xfrm>
        </p:spPr>
        <p:txBody>
          <a:bodyPr lIns="92075" tIns="46038" rIns="92075" bIns="46038"/>
          <a:lstStyle/>
          <a:p>
            <a:pPr eaLnBrk="1" hangingPunct="1">
              <a:buFont typeface="Wingdings" charset="0"/>
              <a:buChar char="n"/>
              <a:defRPr/>
            </a:pPr>
            <a:endParaRPr lang="en-US" sz="2800" smtClean="0"/>
          </a:p>
        </p:txBody>
      </p:sp>
      <p:pic>
        <p:nvPicPr>
          <p:cNvPr id="819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2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Fall from height - injuries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Calcaneus</a:t>
            </a:r>
          </a:p>
          <a:p>
            <a:pPr eaLnBrk="1" hangingPunct="1">
              <a:defRPr/>
            </a:pPr>
            <a:r>
              <a:rPr lang="en-GB" smtClean="0"/>
              <a:t>Tibial plateau</a:t>
            </a:r>
          </a:p>
          <a:p>
            <a:pPr eaLnBrk="1" hangingPunct="1">
              <a:defRPr/>
            </a:pPr>
            <a:r>
              <a:rPr lang="en-GB" smtClean="0"/>
              <a:t>Acetabulum</a:t>
            </a:r>
          </a:p>
          <a:p>
            <a:pPr eaLnBrk="1" hangingPunct="1">
              <a:defRPr/>
            </a:pPr>
            <a:r>
              <a:rPr lang="en-GB" smtClean="0"/>
              <a:t>Spinal fractures</a:t>
            </a:r>
          </a:p>
          <a:p>
            <a:pPr eaLnBrk="1" hangingPunct="1">
              <a:defRPr/>
            </a:pPr>
            <a:r>
              <a:rPr lang="en-GB" smtClean="0"/>
              <a:t>Others? </a:t>
            </a:r>
          </a:p>
        </p:txBody>
      </p:sp>
    </p:spTree>
  </p:cSld>
  <p:clrMapOvr>
    <a:masterClrMapping/>
  </p:clrMapOvr>
  <p:transition advTm="11920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Trauma Call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NEUMO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19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58 year old lady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THR 3 weeks ago</a:t>
            </a:r>
          </a:p>
          <a:p>
            <a:pPr eaLnBrk="1" hangingPunct="1">
              <a:defRPr/>
            </a:pPr>
            <a:r>
              <a:rPr lang="en-GB" smtClean="0"/>
              <a:t>Antibiotics for </a:t>
            </a:r>
            <a:r>
              <a:rPr lang="ja-JP" altLang="en-GB" smtClean="0">
                <a:latin typeface="Arial" pitchFamily="34" charset="0"/>
              </a:rPr>
              <a:t>‘</a:t>
            </a:r>
            <a:r>
              <a:rPr lang="en-GB" altLang="ja-JP" smtClean="0"/>
              <a:t>skin</a:t>
            </a:r>
            <a:r>
              <a:rPr lang="ja-JP" altLang="en-GB" smtClean="0">
                <a:latin typeface="Arial" pitchFamily="34" charset="0"/>
              </a:rPr>
              <a:t>’</a:t>
            </a:r>
            <a:r>
              <a:rPr lang="en-GB" altLang="ja-JP" smtClean="0"/>
              <a:t> infection in hospital</a:t>
            </a:r>
          </a:p>
          <a:p>
            <a:pPr eaLnBrk="1" hangingPunct="1">
              <a:defRPr/>
            </a:pPr>
            <a:r>
              <a:rPr lang="en-GB" smtClean="0"/>
              <a:t>Discharged</a:t>
            </a:r>
          </a:p>
          <a:p>
            <a:pPr eaLnBrk="1" hangingPunct="1">
              <a:defRPr/>
            </a:pPr>
            <a:r>
              <a:rPr lang="en-GB" smtClean="0"/>
              <a:t>To GP with increasing pain in the hip</a:t>
            </a:r>
          </a:p>
          <a:p>
            <a:pPr eaLnBrk="1" hangingPunct="1">
              <a:defRPr/>
            </a:pPr>
            <a:r>
              <a:rPr lang="en-GB" smtClean="0"/>
              <a:t>Fevers – thinks she has the </a:t>
            </a:r>
            <a:r>
              <a:rPr lang="ja-JP" altLang="en-GB" smtClean="0">
                <a:latin typeface="Arial" pitchFamily="34" charset="0"/>
              </a:rPr>
              <a:t>‘</a:t>
            </a:r>
            <a:r>
              <a:rPr lang="en-GB" altLang="ja-JP" smtClean="0"/>
              <a:t>flu</a:t>
            </a:r>
            <a:r>
              <a:rPr lang="ja-JP" altLang="en-GB" smtClean="0">
                <a:latin typeface="Arial" pitchFamily="34" charset="0"/>
              </a:rPr>
              <a:t>’</a:t>
            </a:r>
            <a:endParaRPr lang="en-GB" altLang="ja-JP" smtClean="0"/>
          </a:p>
          <a:p>
            <a:pPr eaLnBrk="1" hangingPunct="1">
              <a:defRPr/>
            </a:pPr>
            <a:endParaRPr lang="en-GB" smtClean="0"/>
          </a:p>
        </p:txBody>
      </p:sp>
    </p:spTree>
  </p:cSld>
  <p:clrMapOvr>
    <a:masterClrMapping/>
  </p:clrMapOvr>
  <p:transition advTm="4406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Medical school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  <p:custDataLst>
              <p:tags r:id="rId3"/>
            </p:custDataLst>
          </p:nvPr>
        </p:nvGraphicFramePr>
        <p:xfrm>
          <a:off x="1525588" y="1830388"/>
          <a:ext cx="60912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hart" r:id="rId5" imgW="6108700" imgH="4076700" progId="MSGraph.Chart.8">
                  <p:embed followColorScheme="full"/>
                </p:oleObj>
              </mc:Choice>
              <mc:Fallback>
                <p:oleObj name="Chart" r:id="rId5" imgW="6108700" imgH="407670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1830388"/>
                        <a:ext cx="60912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25261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3&quot;/&gt;&lt;/TableIndex&gt;&lt;/ShapeTextInfo&gt;"/>
  <p:tag name="PRESENTER_SHAPEINFO" val="&lt;ThreeDShapeInfo&gt;&lt;uuid val=&quot;{70CCA9AC-61CA-4F58-B629-CFB856D150E0}&quot;/&gt;&lt;isInvalidForFieldText val=&quot;0&quot;/&gt;&lt;Image&gt;&lt;filename val=&quot;C:\Users\John's Computer\AppData\Local\Temp\CP748434754557Session\CPTrustFolder748434754557\PPTImport748435261966\data\asimages\{70CCA9AC-61CA-4F58-B629-CFB856D150E0}_34.png&quot;/&gt;&lt;left val=&quot;36&quot;/&gt;&lt;top val=&quot;12&quot;/&gt;&lt;width val=&quot;649&quot;/&gt;&lt;height val=&quot;36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6&quot;/&gt;&lt;/TableIndex&gt;&lt;/ShapeTextInfo&gt;"/>
  <p:tag name="PRESENTER_SHAPEINFO" val="&lt;ThreeDShapeInfo&gt;&lt;uuid val=&quot;{13F4F029-9412-42E8-B6E1-1C42E5B673D0}&quot;/&gt;&lt;isInvalidForFieldText val=&quot;0&quot;/&gt;&lt;Image&gt;&lt;filename val=&quot;C:\Users\John's Computer\AppData\Local\Temp\CP748434754557Session\CPTrustFolder748434754557\PPTImport748435261966\data\asimages\{13F4F029-9412-42E8-B6E1-1C42E5B673D0}_34.png&quot;/&gt;&lt;left val=&quot;492&quot;/&gt;&lt;top val=&quot;192&quot;/&gt;&lt;width val=&quot;193&quot;/&gt;&lt;height val=&quot;301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3&quot;/&gt;&lt;/TableIndex&gt;&lt;/ShapeTextInfo&gt;"/>
  <p:tag name="PRESENTER_SHAPEINFO" val="&lt;ThreeDShapeInfo&gt;&lt;uuid val=&quot;{EFB71F9A-EC43-43F8-A9A8-279F827DA589}&quot;/&gt;&lt;isInvalidForFieldText val=&quot;0&quot;/&gt;&lt;Image&gt;&lt;filename val=&quot;C:\Users\John's Computer\AppData\Local\Temp\CP748434754557Session\CPTrustFolder748434754557\PPTImport748435261966\data\asimages\{EFB71F9A-EC43-43F8-A9A8-279F827DA589}_35.png&quot;/&gt;&lt;left val=&quot;36&quot;/&gt;&lt;top val=&quot;12&quot;/&gt;&lt;width val=&quot;649&quot;/&gt;&lt;height val=&quot;36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6&quot;/&gt;&lt;/TableIndex&gt;&lt;/ShapeTextInfo&gt;"/>
  <p:tag name="PRESENTER_SHAPEINFO" val="&lt;ThreeDShapeInfo&gt;&lt;uuid val=&quot;{599312BC-0611-4B03-A13A-058A08ED0455}&quot;/&gt;&lt;isInvalidForFieldText val=&quot;0&quot;/&gt;&lt;Image&gt;&lt;filename val=&quot;C:\Users\John's Computer\AppData\Local\Temp\CP748434754557Session\CPTrustFolder748434754557\PPTImport748435261966\data\asimages\{599312BC-0611-4B03-A13A-058A08ED0455}_35.png&quot;/&gt;&lt;left val=&quot;492&quot;/&gt;&lt;top val=&quot;192&quot;/&gt;&lt;width val=&quot;193&quot;/&gt;&lt;height val=&quot;301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3&quot;/&gt;&lt;/TableIndex&gt;&lt;/ShapeTextInfo&gt;"/>
  <p:tag name="PRESENTER_SHAPEINFO" val="&lt;ThreeDShapeInfo&gt;&lt;uuid val=&quot;{5AD73E21-2F0C-432E-9EC5-E71A9C76239D}&quot;/&gt;&lt;isInvalidForFieldText val=&quot;0&quot;/&gt;&lt;Image&gt;&lt;filename val=&quot;C:\Users\John's Computer\AppData\Local\Temp\CP748434754557Session\CPTrustFolder748434754557\PPTImport748435261966\data\asimages\{5AD73E21-2F0C-432E-9EC5-E71A9C76239D}_36.png&quot;/&gt;&lt;left val=&quot;36&quot;/&gt;&lt;top val=&quot;12&quot;/&gt;&lt;width val=&quot;649&quot;/&gt;&lt;height val=&quot;36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6&quot;/&gt;&lt;/TableIndex&gt;&lt;/ShapeTextInfo&gt;"/>
  <p:tag name="PRESENTER_SHAPEINFO" val="&lt;ThreeDShapeInfo&gt;&lt;uuid val=&quot;{2A298CE3-98E3-45CB-897E-7DC5D9509018}&quot;/&gt;&lt;isInvalidForFieldText val=&quot;0&quot;/&gt;&lt;Image&gt;&lt;filename val=&quot;C:\Users\John's Computer\AppData\Local\Temp\CP748434754557Session\CPTrustFolder748434754557\PPTImport748435261966\data\asimages\{2A298CE3-98E3-45CB-897E-7DC5D9509018}_36.png&quot;/&gt;&lt;left val=&quot;492&quot;/&gt;&lt;top val=&quot;192&quot;/&gt;&lt;width val=&quot;193&quot;/&gt;&lt;height val=&quot;301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3&quot;/&gt;&lt;/TableIndex&gt;&lt;/ShapeTextInfo&gt;"/>
  <p:tag name="PRESENTER_SHAPEINFO" val="&lt;ThreeDShapeInfo&gt;&lt;uuid val=&quot;{EEC81AC1-D861-48FD-A1CC-A70B1DDDBD88}&quot;/&gt;&lt;isInvalidForFieldText val=&quot;0&quot;/&gt;&lt;Image&gt;&lt;filename val=&quot;C:\Users\John's Computer\AppData\Local\Temp\CP748434754557Session\CPTrustFolder748434754557\PPTImport748435261966\data\asimages\{EEC81AC1-D861-48FD-A1CC-A70B1DDDBD88}_37.png&quot;/&gt;&lt;left val=&quot;36&quot;/&gt;&lt;top val=&quot;12&quot;/&gt;&lt;width val=&quot;649&quot;/&gt;&lt;height val=&quot;36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6&quot;/&gt;&lt;/TableIndex&gt;&lt;/ShapeTextInfo&gt;"/>
  <p:tag name="PRESENTER_SHAPEINFO" val="&lt;ThreeDShapeInfo&gt;&lt;uuid val=&quot;{F172BAD7-B1D8-468F-A784-B1A972D7BE84}&quot;/&gt;&lt;isInvalidForFieldText val=&quot;0&quot;/&gt;&lt;Image&gt;&lt;filename val=&quot;C:\Users\John's Computer\AppData\Local\Temp\CP748434754557Session\CPTrustFolder748434754557\PPTImport748435261966\data\asimages\{F172BAD7-B1D8-468F-A784-B1A972D7BE84}_37.png&quot;/&gt;&lt;left val=&quot;492&quot;/&gt;&lt;top val=&quot;192&quot;/&gt;&lt;width val=&quot;193&quot;/&gt;&lt;height val=&quot;301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A5B27750-0B4E-45C7-AD98-FE65640EE436}&quot;/&gt;&lt;isInvalidForFieldText val=&quot;0&quot;/&gt;&lt;Image&gt;&lt;filename val=&quot;C:\Users\John's Computer\AppData\Local\Temp\CP748434754557Session\CPTrustFolder748434754557\PPTImport748435261966\data\asimages\{A5B27750-0B4E-45C7-AD98-FE65640EE436}_38.png&quot;/&gt;&lt;left val=&quot;36&quot;/&gt;&lt;top val=&quot;21&quot;/&gt;&lt;width val=&quot;649&quot;/&gt;&lt;height val=&quot;103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3&quot;/&gt;&lt;lineCharCount val=&quot;43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  <p:tag name="PRESENTER_SHAPEINFO" val="&lt;ThreeDShapeInfo&gt;&lt;uuid val=&quot;{60C4D6A8-E7BE-4A19-836D-048EF4C806F1}&quot;/&gt;&lt;isInvalidForFieldText val=&quot;0&quot;/&gt;&lt;Image&gt;&lt;filename val=&quot;C:\Users\John's Computer\AppData\Local\Temp\CP748434754557Session\CPTrustFolder748434754557\PPTImport748435261966\data\asimages\{60C4D6A8-E7BE-4A19-836D-048EF4C806F1}_40.png&quot;/&gt;&lt;left val=&quot;36&quot;/&gt;&lt;top val=&quot;21&quot;/&gt;&lt;width val=&quot;649&quot;/&gt;&lt;height val=&quot;103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18&quot;/&gt;&lt;lineCharCount val=&quot;1&quot;/&gt;&lt;lineCharCount val=&quot;22&quot;/&gt;&lt;lineCharCount val=&quot;23&quot;/&gt;&lt;lineCharCount val=&quot;21&quot;/&gt;&lt;lineCharCount val=&quot;1&quot;/&gt;&lt;/TableIndex&gt;&lt;/ShapeTextInfo&gt;"/>
  <p:tag name="PRESENTER_SHAPEINFO" val="&lt;ThreeDShapeInfo&gt;&lt;uuid val=&quot;{D0ACBFE3-5AC0-424B-B31E-37E2547A2F77}&quot;/&gt;&lt;isInvalidForFieldText val=&quot;0&quot;/&gt;&lt;Image&gt;&lt;filename val=&quot;C:\Users\John's Computer\AppData\Local\Temp\CP748434754557Session\CPTrustFolder748434754557\PPTImport748435261966\data\asimages\{D0ACBFE3-5AC0-424B-B31E-37E2547A2F77}_40.png&quot;/&gt;&lt;left val=&quot;30&quot;/&gt;&lt;top val=&quot;118&quot;/&gt;&lt;width val=&quot;655&quot;/&gt;&lt;height val=&quot;365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14&quot;/&gt;&lt;/TableIndex&gt;&lt;/ShapeTextInfo&gt;"/>
  <p:tag name="PRESENTER_SHAPEINFO" val="&lt;ThreeDShapeInfo&gt;&lt;uuid val=&quot;{E35F7204-A652-42D8-8E1F-C28F4449ABCA}&quot;/&gt;&lt;isInvalidForFieldText val=&quot;0&quot;/&gt;&lt;Image&gt;&lt;filename val=&quot;C:\Users\John's Computer\AppData\Local\Temp\CP748434754557Session\CPTrustFolder748434754557\PPTImport748435261966\data\asimages\{E35F7204-A652-42D8-8E1F-C28F4449ABCA}_44.png&quot;/&gt;&lt;left val=&quot;19&quot;/&gt;&lt;top val=&quot;112&quot;/&gt;&lt;width val=&quot;665&quot;/&gt;&lt;height val=&quot;151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6&quot;/&gt;&lt;lineCharCount val=&quot;7&quot;/&gt;&lt;lineCharCount val=&quot;13&quot;/&gt;&lt;lineCharCount val=&quot;12&quot;/&gt;&lt;lineCharCount val=&quot;13&quot;/&gt;&lt;lineCharCount val=&quot;11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6&quot;/&gt;&lt;lineCharCount val=&quot;7&quot;/&gt;&lt;lineCharCount val=&quot;13&quot;/&gt;&lt;lineCharCount val=&quot;12&quot;/&gt;&lt;lineCharCount val=&quot;13&quot;/&gt;&lt;lineCharCount val=&quot;11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4&quot;/&gt;&lt;/TableIndex&gt;&lt;/ShapeTextInfo&gt;"/>
  <p:tag name="PRESENTER_SHAPEINFO" val="&lt;ThreeDShapeInfo&gt;&lt;uuid val=&quot;{4FD93240-E1DA-4A43-99CE-D2CEEDCFE58E}&quot;/&gt;&lt;isInvalidForFieldText val=&quot;0&quot;/&gt;&lt;Image&gt;&lt;filename val=&quot;C:\Users\John's Computer\AppData\Local\Temp\CP748434754557Session\CPTrustFolder748434754557\PPTImport748435261966\data\asimages\{4FD93240-E1DA-4A43-99CE-D2CEEDCFE58E}_1.png&quot;/&gt;&lt;left val=&quot;54&quot;/&gt;&lt;top val=&quot;121&quot;/&gt;&lt;width val=&quot;613&quot;/&gt;&lt;height val=&quot;204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7&quot;/&gt;&lt;lineCharCount val=&quot;1&quot;/&gt;&lt;lineCharCount val=&quot;16&quot;/&gt;&lt;lineCharCount val=&quot;54&quot;/&gt;&lt;/TableIndex&gt;&lt;/ShapeTextInfo&gt;"/>
  <p:tag name="PRESENTER_SHAPEINFO" val="&lt;ThreeDShapeInfo&gt;&lt;uuid val=&quot;{A1E18630-F697-4193-B07C-3EC3CD03BA1F}&quot;/&gt;&lt;isInvalidForFieldText val=&quot;0&quot;/&gt;&lt;Image&gt;&lt;filename val=&quot;C:\Users\John's Computer\AppData\Local\Temp\CP748434754557Session\CPTrustFolder748434754557\PPTImport748435261966\data\asimages\{A1E18630-F697-4193-B07C-3EC3CD03BA1F}_1.png&quot;/&gt;&lt;left val=&quot;108&quot;/&gt;&lt;top val=&quot;303&quot;/&gt;&lt;width val=&quot;505&quot;/&gt;&lt;height val=&quot;142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  <p:tag name="PRESENTER_SHAPEINFO" val="&lt;ThreeDShapeInfo&gt;&lt;uuid val=&quot;{A47A155A-C9EC-429F-98CD-8387D3ED3A14}&quot;/&gt;&lt;isInvalidForFieldText val=&quot;0&quot;/&gt;&lt;Image&gt;&lt;filename val=&quot;C:\Users\John's Computer\AppData\Local\Temp\CP748434754557Session\CPTrustFolder748434754557\PPTImport748435261966\data\asimages\{A47A155A-C9EC-429F-98CD-8387D3ED3A14}_2.png&quot;/&gt;&lt;left val=&quot;36&quot;/&gt;&lt;top val=&quot;21&quot;/&gt;&lt;width val=&quot;649&quot;/&gt;&lt;height val=&quot;103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  <p:tag name="PRESENTER_SHAPEINFO" val="&lt;ThreeDShapeInfo&gt;&lt;uuid val=&quot;{C0020882-D50A-4E71-A303-937DF65145A9}&quot;/&gt;&lt;isInvalidForFieldText val=&quot;0&quot;/&gt;&lt;Image&gt;&lt;filename val=&quot;C:\Users\John's Computer\AppData\Local\Temp\CP748434754557Session\CPTrustFolder748434754557\PPTImport748435261966\data\asimages\{C0020882-D50A-4E71-A303-937DF65145A9}_3.png&quot;/&gt;&lt;left val=&quot;36&quot;/&gt;&lt;top val=&quot;21&quot;/&gt;&lt;width val=&quot;649&quot;/&gt;&lt;height val=&quot;103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2AF6334-E488-417E-A060-5C4E6C72B571}&quot;/&gt;&lt;isInvalidForFieldText val=&quot;0&quot;/&gt;&lt;Image&gt;&lt;filename val=&quot;C:\Users\John's Computer\AppData\Local\Temp\CP748434754557Session\CPTrustFolder748434754557\PPTImport748435261966\data\asimages\{E2AF6334-E488-417E-A060-5C4E6C72B571}_6.png&quot;/&gt;&lt;left val=&quot;36&quot;/&gt;&lt;top val=&quot;21&quot;/&gt;&lt;width val=&quot;649&quot;/&gt;&lt;height val=&quot;103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0&quot;/&gt;&lt;lineCharCount val=&quot;15&quot;/&gt;&lt;lineCharCount val=&quot;11&quot;/&gt;&lt;lineCharCount val=&quot;17&quot;/&gt;&lt;lineCharCount val=&quot;8&quot;/&gt;&lt;/TableIndex&gt;&lt;/ShapeTextInfo&gt;"/>
  <p:tag name="PRESENTER_SHAPEINFO" val="&lt;ThreeDShapeInfo&gt;&lt;uuid val=&quot;{B95C5AEE-2ECF-4CF6-90B1-CE5B1D5E804D}&quot;/&gt;&lt;isInvalidForFieldText val=&quot;0&quot;/&gt;&lt;Image&gt;&lt;filename val=&quot;C:\Users\John's Computer\AppData\Local\Temp\CP748434754557Session\CPTrustFolder748434754557\PPTImport748435261966\data\asimages\{B95C5AEE-2ECF-4CF6-90B1-CE5B1D5E804D}_6.png&quot;/&gt;&lt;left val=&quot;30&quot;/&gt;&lt;top val=&quot;118&quot;/&gt;&lt;width val=&quot;655&quot;/&gt;&lt;height val=&quot;365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F950852-D12D-42EE-98E6-0CD6A208ECC7}&quot;/&gt;&lt;isInvalidForFieldText val=&quot;0&quot;/&gt;&lt;Image&gt;&lt;filename val=&quot;C:\Users\John's Computer\AppData\Local\Temp\CP748434754557Session\CPTrustFolder748434754557\PPTImport748435261966\data\asimages\{9F950852-D12D-42EE-98E6-0CD6A208ECC7}_8.png&quot;/&gt;&lt;left val=&quot;36&quot;/&gt;&lt;top val=&quot;21&quot;/&gt;&lt;width val=&quot;649&quot;/&gt;&lt;height val=&quot;103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6&quot;/&gt;&lt;lineCharCount val=&quot;45&quot;/&gt;&lt;lineCharCount val=&quot;11&quot;/&gt;&lt;lineCharCount val=&quot;38&quot;/&gt;&lt;lineCharCount val=&quot;34&quot;/&gt;&lt;/TableIndex&gt;&lt;/ShapeTextInfo&gt;"/>
  <p:tag name="PRESENTER_SHAPEINFO" val="&lt;ThreeDShapeInfo&gt;&lt;uuid val=&quot;{DEF9BE54-593F-4D62-B32B-BBA111D551EC}&quot;/&gt;&lt;isInvalidForFieldText val=&quot;0&quot;/&gt;&lt;Image&gt;&lt;filename val=&quot;C:\Users\John's Computer\AppData\Local\Temp\CP748434754557Session\CPTrustFolder748434754557\PPTImport748435261966\data\asimages\{DEF9BE54-593F-4D62-B32B-BBA111D551EC}_8.png&quot;/&gt;&lt;left val=&quot;30&quot;/&gt;&lt;top val=&quot;118&quot;/&gt;&lt;width val=&quot;655&quot;/&gt;&lt;height val=&quot;365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C7D64E7D-DB09-4F08-AE93-602C1A792C36}&quot;/&gt;&lt;isInvalidForFieldText val=&quot;0&quot;/&gt;&lt;Image&gt;&lt;filename val=&quot;C:\Users\John's Computer\AppData\Local\Temp\CP748434754557Session\CPTrustFolder748434754557\PPTImport748435261966\data\asimages\{C7D64E7D-DB09-4F08-AE93-602C1A792C36}_9.png&quot;/&gt;&lt;left val=&quot;36&quot;/&gt;&lt;top val=&quot;21&quot;/&gt;&lt;width val=&quot;649&quot;/&gt;&lt;height val=&quot;103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303DEBA-03CB-448C-AF38-BD2B6A2C6567}&quot;/&gt;&lt;isInvalidForFieldText val=&quot;0&quot;/&gt;&lt;Image&gt;&lt;filename val=&quot;C:\Users\John's Computer\AppData\Local\Temp\CP748434754557Session\CPTrustFolder748434754557\PPTImport748435261966\data\asimages\{F303DEBA-03CB-448C-AF38-BD2B6A2C6567}_9.png&quot;/&gt;&lt;left val=&quot;120&quot;/&gt;&lt;top val=&quot;144&quot;/&gt;&lt;width val=&quot;481&quot;/&gt;&lt;height val=&quot;321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54BF94D8-B7DD-4DE1-9B34-B1FC0B48DD6D}&quot;/&gt;&lt;isInvalidForFieldText val=&quot;0&quot;/&gt;&lt;Image&gt;&lt;filename val=&quot;C:\Users\John's Computer\AppData\Local\Temp\CP748434754557Session\CPTrustFolder748434754557\PPTImport748435261966\data\asimages\{54BF94D8-B7DD-4DE1-9B34-B1FC0B48DD6D}_10.png&quot;/&gt;&lt;left val=&quot;36&quot;/&gt;&lt;top val=&quot;21&quot;/&gt;&lt;width val=&quot;649&quot;/&gt;&lt;height val=&quot;103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3&quot;/&gt;&lt;lineCharCount val=&quot;1&quot;/&gt;&lt;lineCharCount val=&quot;36&quot;/&gt;&lt;lineCharCount val=&quot;6&quot;/&gt;&lt;lineCharCount val=&quot;37&quot;/&gt;&lt;lineCharCount val=&quot;25&quot;/&gt;&lt;lineCharCount val=&quot;19&quot;/&gt;&lt;/TableIndex&gt;&lt;/ShapeTextInfo&gt;"/>
  <p:tag name="PRESENTER_SHAPEINFO" val="&lt;ThreeDShapeInfo&gt;&lt;uuid val=&quot;{DF95FF82-B778-40AC-B011-0D0F471102DA}&quot;/&gt;&lt;isInvalidForFieldText val=&quot;0&quot;/&gt;&lt;Image&gt;&lt;filename val=&quot;C:\Users\John's Computer\AppData\Local\Temp\CP748434754557Session\CPTrustFolder748434754557\PPTImport748435261966\data\asimages\{DF95FF82-B778-40AC-B011-0D0F471102DA}_10.png&quot;/&gt;&lt;left val=&quot;36&quot;/&gt;&lt;top val=&quot;118&quot;/&gt;&lt;width val=&quot;649&quot;/&gt;&lt;height val=&quot;365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00BF0B6-C083-4BD4-90DB-B69B02FE5300}&quot;/&gt;&lt;isInvalidForFieldText val=&quot;0&quot;/&gt;&lt;Image&gt;&lt;filename val=&quot;C:\Users\John's Computer\AppData\Local\Temp\CP748434754557Session\CPTrustFolder748434754557\PPTImport748435261966\data\asimages\{B00BF0B6-C083-4BD4-90DB-B69B02FE5300}_12.png&quot;/&gt;&lt;left val=&quot;36&quot;/&gt;&lt;top val=&quot;21&quot;/&gt;&lt;width val=&quot;649&quot;/&gt;&lt;height val=&quot;103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0&quot;/&gt;&lt;lineCharCount val=&quot;23&quot;/&gt;&lt;lineCharCount val=&quot;38&quot;/&gt;&lt;lineCharCount val=&quot;15&quot;/&gt;&lt;/TableIndex&gt;&lt;/ShapeTextInfo&gt;"/>
  <p:tag name="PRESENTER_SHAPEINFO" val="&lt;ThreeDShapeInfo&gt;&lt;uuid val=&quot;{90956005-E3D7-4F27-BA70-A6E2C6074CA9}&quot;/&gt;&lt;isInvalidForFieldText val=&quot;0&quot;/&gt;&lt;Image&gt;&lt;filename val=&quot;C:\Users\John's Computer\AppData\Local\Temp\CP748434754557Session\CPTrustFolder748434754557\PPTImport748435261966\data\asimages\{90956005-E3D7-4F27-BA70-A6E2C6074CA9}_12.png&quot;/&gt;&lt;left val=&quot;36&quot;/&gt;&lt;top val=&quot;118&quot;/&gt;&lt;width val=&quot;649&quot;/&gt;&lt;height val=&quot;365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PRESENTER_SHAPEINFO" val="&lt;ThreeDShapeInfo&gt;&lt;uuid val=&quot;{740383A1-879B-48C1-889F-27CD212DB6EA}&quot;/&gt;&lt;isInvalidForFieldText val=&quot;0&quot;/&gt;&lt;Image&gt;&lt;filename val=&quot;C:\Users\John's Computer\AppData\Local\Temp\CP748434754557Session\CPTrustFolder748434754557\PPTImport748435261966\data\asimages\{740383A1-879B-48C1-889F-27CD212DB6EA}_14.png&quot;/&gt;&lt;left val=&quot;36&quot;/&gt;&lt;top val=&quot;21&quot;/&gt;&lt;width val=&quot;649&quot;/&gt;&lt;height val=&quot;103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  <p:tag name="PRESENTER_SHAPEINFO" val="&lt;ThreeDShapeInfo&gt;&lt;uuid val=&quot;{43043A0F-8318-4FE3-8BBD-2E32D0685ADA}&quot;/&gt;&lt;isInvalidForFieldText val=&quot;0&quot;/&gt;&lt;Image&gt;&lt;filename val=&quot;C:\Users\John's Computer\AppData\Local\Temp\CP748434754557Session\CPTrustFolder748434754557\PPTImport748435261966\data\asimages\{43043A0F-8318-4FE3-8BBD-2E32D0685ADA}_14.png&quot;/&gt;&lt;left val=&quot;36&quot;/&gt;&lt;top val=&quot;118&quot;/&gt;&lt;width val=&quot;649&quot;/&gt;&lt;height val=&quot;365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7&quot;/&gt;&lt;lineCharCount val=&quot;6&quot;/&gt;&lt;lineCharCount val=&quot;6&quot;/&gt;&lt;lineCharCount val=&quot;9&quot;/&gt;&lt;lineCharCount val=&quot;13&quot;/&gt;&lt;lineCharCount val=&quot;12&quot;/&gt;&lt;lineCharCount val=&quot;7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1&quot;/&gt;&lt;lineCharCount val=&quot;34&quot;/&gt;&lt;/TableIndex&gt;&lt;/ShapeTextInfo&gt;"/>
  <p:tag name="PRESENTER_SHAPEINFO" val="&lt;ThreeDShapeInfo&gt;&lt;uuid val=&quot;{FAB918FA-1559-4799-BD66-BD747D4E8870}&quot;/&gt;&lt;isInvalidForFieldText val=&quot;0&quot;/&gt;&lt;Image&gt;&lt;filename val=&quot;C:\Users\John's Computer\AppData\Local\Temp\CP748434754557Session\CPTrustFolder748434754557\PPTImport748435261966\data\asimages\{FAB918FA-1559-4799-BD66-BD747D4E8870}_18.png&quot;/&gt;&lt;left val=&quot;36&quot;/&gt;&lt;top val=&quot;6&quot;/&gt;&lt;width val=&quot;649&quot;/&gt;&lt;height val=&quot;13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  <p:tag name="PRESENTER_SHAPEINFO" val="&lt;ThreeDShapeInfo&gt;&lt;uuid val=&quot;{BB45C74B-B08D-4E38-8AB1-1719BBC3E4C4}&quot;/&gt;&lt;isInvalidForFieldText val=&quot;0&quot;/&gt;&lt;Image&gt;&lt;filename val=&quot;C:\Users\John's Computer\AppData\Local\Temp\CP748434754557Session\CPTrustFolder748434754557\PPTImport748435261966\data\asimages\{BB45C74B-B08D-4E38-8AB1-1719BBC3E4C4}_20.png&quot;/&gt;&lt;left val=&quot;21&quot;/&gt;&lt;top val=&quot;21&quot;/&gt;&lt;width val=&quot;680&quot;/&gt;&lt;height val=&quot;97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7&quot;/&gt;&lt;lineCharCount val=&quot;6&quot;/&gt;&lt;lineCharCount val=&quot;6&quot;/&gt;&lt;lineCharCount val=&quot;9&quot;/&gt;&lt;lineCharCount val=&quot;6&quot;/&gt;&lt;lineCharCount val=&quot;7&quot;/&gt;&lt;lineCharCount val=&quot;5&quot;/&gt;&lt;lineCharCount val=&quot;7&quot;/&gt;&lt;lineCharCount val=&quot;9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39B86AA3-64C2-40FD-80BD-45DA4CD2E0D5}&quot;/&gt;&lt;isInvalidForFieldText val=&quot;0&quot;/&gt;&lt;Image&gt;&lt;filename val=&quot;C:\Users\John's Computer\AppData\Local\Temp\CP748434754557Session\CPTrustFolder748434754557\PPTImport748435261966\data\asimages\{39B86AA3-64C2-40FD-80BD-45DA4CD2E0D5}_21.png&quot;/&gt;&lt;left val=&quot;36&quot;/&gt;&lt;top val=&quot;21&quot;/&gt;&lt;width val=&quot;649&quot;/&gt;&lt;height val=&quot;103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7&quot;/&gt;&lt;lineCharCount val=&quot;9&quot;/&gt;&lt;lineCharCount val=&quot;7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PRESENTER_SHAPEINFO" val="&lt;ThreeDShapeInfo&gt;&lt;uuid val=&quot;{D76FAB6D-38FF-46F8-8917-5A8B511BD0F3}&quot;/&gt;&lt;isInvalidForFieldText val=&quot;0&quot;/&gt;&lt;Image&gt;&lt;filename val=&quot;C:\Users\John's Computer\AppData\Local\Temp\CP748434754557Session\CPTrustFolder748434754557\PPTImport748435261966\data\asimages\{D76FAB6D-38FF-46F8-8917-5A8B511BD0F3}_23.png&quot;/&gt;&lt;left val=&quot;36&quot;/&gt;&lt;top val=&quot;21&quot;/&gt;&lt;width val=&quot;649&quot;/&gt;&lt;height val=&quot;91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65003DF8-17D0-476D-BD7B-DBD88ACEE5AB}&quot;/&gt;&lt;isInvalidForFieldText val=&quot;0&quot;/&gt;&lt;Image&gt;&lt;filename val=&quot;C:\Users\John's Computer\AppData\Local\Temp\CP748434754557Session\CPTrustFolder748434754557\PPTImport748435261966\data\asimages\{65003DF8-17D0-476D-BD7B-DBD88ACEE5AB}_25.png&quot;/&gt;&lt;left val=&quot;31&quot;/&gt;&lt;top val=&quot;32&quot;/&gt;&lt;width val=&quot;649&quot;/&gt;&lt;height val=&quot;103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DDE8BC0E-4704-40F6-A878-7BB7E80728EE}&quot;/&gt;&lt;isInvalidForFieldText val=&quot;0&quot;/&gt;&lt;Image&gt;&lt;filename val=&quot;C:\Users\John's Computer\AppData\Local\Temp\CP748434754557Session\CPTrustFolder748434754557\PPTImport748435261966\data\asimages\{DDE8BC0E-4704-40F6-A878-7BB7E80728EE}_25.png&quot;/&gt;&lt;left val=&quot;18&quot;/&gt;&lt;top val=&quot;126&quot;/&gt;&lt;width val=&quot;319&quot;/&gt;&lt;height val=&quot;357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3&quot;/&gt;&lt;lineCharCount val=&quot;13&quot;/&gt;&lt;lineCharCount val=&quot;19&quot;/&gt;&lt;/TableIndex&gt;&lt;/ShapeTextInfo&gt;"/>
  <p:tag name="PRESENTER_SHAPEINFO" val="&lt;ThreeDShapeInfo&gt;&lt;uuid val=&quot;{92070123-0C4A-4104-A705-0CAB9E9F9CD3}&quot;/&gt;&lt;isInvalidForFieldText val=&quot;0&quot;/&gt;&lt;Image&gt;&lt;filename val=&quot;C:\Users\John's Computer\AppData\Local\Temp\CP748434754557Session\CPTrustFolder748434754557\PPTImport748435261966\data\asimages\{92070123-0C4A-4104-A705-0CAB9E9F9CD3}_25.png&quot;/&gt;&lt;left val=&quot;361&quot;/&gt;&lt;top val=&quot;120&quot;/&gt;&lt;width val=&quot;323&quot;/&gt;&lt;height val=&quot;362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2&quot;/&gt;&lt;lineCharCount val=&quot;25&quot;/&gt;&lt;lineCharCount val=&quot;37&quot;/&gt;&lt;lineCharCount val=&quot;34&quot;/&gt;&lt;lineCharCount val=&quot;11&quot;/&gt;&lt;/TableIndex&gt;&lt;/ShapeTextInfo&gt;"/>
  <p:tag name="PRESENTER_SHAPEINFO" val="&lt;ThreeDShapeInfo&gt;&lt;uuid val=&quot;{BEBD24CB-772E-4E40-B37C-1C5C7C8553ED}&quot;/&gt;&lt;isInvalidForFieldText val=&quot;0&quot;/&gt;&lt;Image&gt;&lt;filename val=&quot;C:\Users\John's Computer\AppData\Local\Temp\CP748434754557Session\CPTrustFolder748434754557\PPTImport748435261966\data\asimages\{BEBD24CB-772E-4E40-B37C-1C5C7C8553ED}_27.png&quot;/&gt;&lt;left val=&quot;30&quot;/&gt;&lt;top val=&quot;118&quot;/&gt;&lt;width val=&quot;655&quot;/&gt;&lt;height val=&quot;365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AFFED2AB-CA07-4EBB-93F5-55001AC94DFE}&quot;/&gt;&lt;isInvalidForFieldText val=&quot;0&quot;/&gt;&lt;Image&gt;&lt;filename val=&quot;C:\Users\John's Computer\AppData\Local\Temp\CP748434754557Session\CPTrustFolder748434754557\PPTImport748435261966\data\asimages\{AFFED2AB-CA07-4EBB-93F5-55001AC94DFE}_29.png&quot;/&gt;&lt;left val=&quot;36&quot;/&gt;&lt;top val=&quot;21&quot;/&gt;&lt;width val=&quot;649&quot;/&gt;&lt;height val=&quot;103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1&quot;/&gt;&lt;lineCharCount val=&quot;12&quot;/&gt;&lt;lineCharCount val=&quot;16&quot;/&gt;&lt;lineCharCount val=&quot;33&quot;/&gt;&lt;lineCharCount val=&quot;16&quot;/&gt;&lt;/TableIndex&gt;&lt;/ShapeTextInfo&gt;"/>
  <p:tag name="PRESENTER_SHAPEINFO" val="&lt;ThreeDShapeInfo&gt;&lt;uuid val=&quot;{4327B4AF-FFE3-4681-B680-B02199EA8D0F}&quot;/&gt;&lt;isInvalidForFieldText val=&quot;0&quot;/&gt;&lt;Image&gt;&lt;filename val=&quot;C:\Users\John's Computer\AppData\Local\Temp\CP748434754557Session\CPTrustFolder748434754557\PPTImport748435261966\data\asimages\{4327B4AF-FFE3-4681-B680-B02199EA8D0F}_29.png&quot;/&gt;&lt;left val=&quot;30&quot;/&gt;&lt;top val=&quot;115&quot;/&gt;&lt;width val=&quot;655&quot;/&gt;&lt;height val=&quot;368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3&quot;/&gt;&lt;/TableIndex&gt;&lt;/ShapeTextInfo&gt;"/>
  <p:tag name="PRESENTER_SHAPEINFO" val="&lt;ThreeDShapeInfo&gt;&lt;uuid val=&quot;{BFC2E08C-D6D1-4D64-8256-2B7A35A51CA3}&quot;/&gt;&lt;isInvalidForFieldText val=&quot;0&quot;/&gt;&lt;Image&gt;&lt;filename val=&quot;C:\Users\John's Computer\AppData\Local\Temp\CP748434754557Session\CPTrustFolder748434754557\PPTImport748435261966\data\asimages\{BFC2E08C-D6D1-4D64-8256-2B7A35A51CA3}_30.png&quot;/&gt;&lt;left val=&quot;36&quot;/&gt;&lt;top val=&quot;12&quot;/&gt;&lt;width val=&quot;649&quot;/&gt;&lt;height val=&quot;36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6&quot;/&gt;&lt;/TableIndex&gt;&lt;/ShapeTextInfo&gt;"/>
  <p:tag name="PRESENTER_SHAPEINFO" val="&lt;ThreeDShapeInfo&gt;&lt;uuid val=&quot;{A49D794F-6001-4842-9E80-BD1FFA264C64}&quot;/&gt;&lt;isInvalidForFieldText val=&quot;0&quot;/&gt;&lt;Image&gt;&lt;filename val=&quot;C:\Users\John's Computer\AppData\Local\Temp\CP748434754557Session\CPTrustFolder748434754557\PPTImport748435261966\data\asimages\{A49D794F-6001-4842-9E80-BD1FFA264C64}_30.png&quot;/&gt;&lt;left val=&quot;492&quot;/&gt;&lt;top val=&quot;192&quot;/&gt;&lt;width val=&quot;193&quot;/&gt;&lt;height val=&quot;30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&quot;/&gt;&lt;lineCharCount val=&quot;73&quot;/&gt;&lt;lineCharCount val=&quot;52&quot;/&gt;&lt;lineCharCount val=&quot;45&quot;/&gt;&lt;lineCharCount val=&quot;1&quot;/&gt;&lt;lineCharCount val=&quot;1&quot;/&gt;&lt;lineCharCount val=&quot;53&quot;/&gt;&lt;lineCharCount val=&quot;48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3&quot;/&gt;&lt;/TableIndex&gt;&lt;/ShapeTextInfo&gt;"/>
  <p:tag name="PRESENTER_SHAPEINFO" val="&lt;ThreeDShapeInfo&gt;&lt;uuid val=&quot;{60CBDD28-1A5B-4520-8C5D-F8580E729B51}&quot;/&gt;&lt;isInvalidForFieldText val=&quot;0&quot;/&gt;&lt;Image&gt;&lt;filename val=&quot;C:\Users\John's Computer\AppData\Local\Temp\CP748434754557Session\CPTrustFolder748434754557\PPTImport748435261966\data\asimages\{60CBDD28-1A5B-4520-8C5D-F8580E729B51}_31.png&quot;/&gt;&lt;left val=&quot;36&quot;/&gt;&lt;top val=&quot;12&quot;/&gt;&lt;width val=&quot;649&quot;/&gt;&lt;height val=&quot;36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6&quot;/&gt;&lt;/TableIndex&gt;&lt;/ShapeTextInfo&gt;"/>
  <p:tag name="PRESENTER_SHAPEINFO" val="&lt;ThreeDShapeInfo&gt;&lt;uuid val=&quot;{2EBAF549-5B04-45D3-8E5C-2893B15966D6}&quot;/&gt;&lt;isInvalidForFieldText val=&quot;0&quot;/&gt;&lt;Image&gt;&lt;filename val=&quot;C:\Users\John's Computer\AppData\Local\Temp\CP748434754557Session\CPTrustFolder748434754557\PPTImport748435261966\data\asimages\{2EBAF549-5B04-45D3-8E5C-2893B15966D6}_31.png&quot;/&gt;&lt;left val=&quot;492&quot;/&gt;&lt;top val=&quot;192&quot;/&gt;&lt;width val=&quot;193&quot;/&gt;&lt;height val=&quot;301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3&quot;/&gt;&lt;/TableIndex&gt;&lt;/ShapeTextInfo&gt;"/>
  <p:tag name="PRESENTER_SHAPEINFO" val="&lt;ThreeDShapeInfo&gt;&lt;uuid val=&quot;{C9574D50-FE59-4E9C-886D-1649E9DA4295}&quot;/&gt;&lt;isInvalidForFieldText val=&quot;0&quot;/&gt;&lt;Image&gt;&lt;filename val=&quot;C:\Users\John's Computer\AppData\Local\Temp\CP748434754557Session\CPTrustFolder748434754557\PPTImport748435261966\data\asimages\{C9574D50-FE59-4E9C-886D-1649E9DA4295}_32.png&quot;/&gt;&lt;left val=&quot;36&quot;/&gt;&lt;top val=&quot;12&quot;/&gt;&lt;width val=&quot;649&quot;/&gt;&lt;height val=&quot;36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6&quot;/&gt;&lt;/TableIndex&gt;&lt;/ShapeTextInfo&gt;"/>
  <p:tag name="PRESENTER_SHAPEINFO" val="&lt;ThreeDShapeInfo&gt;&lt;uuid val=&quot;{EE9795C3-2C8A-4517-A37C-8EB81BBE2E8F}&quot;/&gt;&lt;isInvalidForFieldText val=&quot;0&quot;/&gt;&lt;Image&gt;&lt;filename val=&quot;C:\Users\John's Computer\AppData\Local\Temp\CP748434754557Session\CPTrustFolder748434754557\PPTImport748435261966\data\asimages\{EE9795C3-2C8A-4517-A37C-8EB81BBE2E8F}_32.png&quot;/&gt;&lt;left val=&quot;492&quot;/&gt;&lt;top val=&quot;192&quot;/&gt;&lt;width val=&quot;193&quot;/&gt;&lt;height val=&quot;301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3&quot;/&gt;&lt;/TableIndex&gt;&lt;/ShapeTextInfo&gt;"/>
  <p:tag name="PRESENTER_SHAPEINFO" val="&lt;ThreeDShapeInfo&gt;&lt;uuid val=&quot;{0F0EF8F6-4078-4D79-9222-4A0D6777A33B}&quot;/&gt;&lt;isInvalidForFieldText val=&quot;0&quot;/&gt;&lt;Image&gt;&lt;filename val=&quot;C:\Users\John's Computer\AppData\Local\Temp\CP748434754557Session\CPTrustFolder748434754557\PPTImport748435261966\data\asimages\{0F0EF8F6-4078-4D79-9222-4A0D6777A33B}_33.png&quot;/&gt;&lt;left val=&quot;36&quot;/&gt;&lt;top val=&quot;12&quot;/&gt;&lt;width val=&quot;649&quot;/&gt;&lt;height val=&quot;36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6&quot;/&gt;&lt;/TableIndex&gt;&lt;/ShapeTextInfo&gt;"/>
  <p:tag name="PRESENTER_SHAPEINFO" val="&lt;ThreeDShapeInfo&gt;&lt;uuid val=&quot;{74255D25-94A5-4859-B10E-0A852DD3C779}&quot;/&gt;&lt;isInvalidForFieldText val=&quot;0&quot;/&gt;&lt;Image&gt;&lt;filename val=&quot;C:\Users\John's Computer\AppData\Local\Temp\CP748434754557Session\CPTrustFolder748434754557\PPTImport748435261966\data\asimages\{74255D25-94A5-4859-B10E-0A852DD3C779}_33.png&quot;/&gt;&lt;left val=&quot;492&quot;/&gt;&lt;top val=&quot;192&quot;/&gt;&lt;width val=&quot;193&quot;/&gt;&lt;height val=&quot;301&quot;/&gt;&lt;hasText val=&quot;1&quot;/&gt;&lt;/Image&gt;&lt;/ThreeDShapeInfo&gt;"/>
</p:tagLst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494</TotalTime>
  <Words>477</Words>
  <Application>Microsoft Office PowerPoint</Application>
  <PresentationFormat>On-screen Show (4:3)</PresentationFormat>
  <Paragraphs>122</Paragraphs>
  <Slides>44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Stream</vt:lpstr>
      <vt:lpstr>Chart</vt:lpstr>
      <vt:lpstr>The Resuscitation Room</vt:lpstr>
      <vt:lpstr>Case </vt:lpstr>
      <vt:lpstr>Case </vt:lpstr>
      <vt:lpstr>PowerPoint Presentation</vt:lpstr>
      <vt:lpstr>PowerPoint Presentation</vt:lpstr>
      <vt:lpstr>Fall from height - injuries</vt:lpstr>
      <vt:lpstr>PowerPoint Presentation</vt:lpstr>
      <vt:lpstr>58 year old lady</vt:lpstr>
      <vt:lpstr>Medical school</vt:lpstr>
      <vt:lpstr>Trauma patients</vt:lpstr>
      <vt:lpstr>PowerPoint Presentation</vt:lpstr>
      <vt:lpstr>Trauma Consultation</vt:lpstr>
      <vt:lpstr>PowerPoint Presentation</vt:lpstr>
      <vt:lpstr>Key message</vt:lpstr>
      <vt:lpstr>PowerPoint Presentation</vt:lpstr>
      <vt:lpstr>PowerPoint Presentation</vt:lpstr>
      <vt:lpstr>PowerPoint Presentation</vt:lpstr>
      <vt:lpstr>The bony x-rays are markers of vascular injury in the first stage</vt:lpstr>
      <vt:lpstr>PowerPoint Presentation</vt:lpstr>
      <vt:lpstr>Do you want a CT scan of the pelvis?</vt:lpstr>
      <vt:lpstr>Do you want a CT scan? </vt:lpstr>
      <vt:lpstr>PowerPoint Presentation</vt:lpstr>
      <vt:lpstr>Bottom line</vt:lpstr>
      <vt:lpstr>PowerPoint Presentation</vt:lpstr>
      <vt:lpstr>Thoracostomy</vt:lpstr>
      <vt:lpstr>PowerPoint Presentation</vt:lpstr>
      <vt:lpstr>PowerPoint Presentation</vt:lpstr>
      <vt:lpstr>PowerPoint Presentation</vt:lpstr>
      <vt:lpstr>Thoracotomy –ED</vt:lpstr>
      <vt:lpstr>Emergency Department Thoracotomy – Penetrating Trauma</vt:lpstr>
      <vt:lpstr>Emergency Department Thoracotomy – Penetrating Trauma</vt:lpstr>
      <vt:lpstr>Emergency Department Thoracotomy – Penetrating Trauma</vt:lpstr>
      <vt:lpstr>Emergency Department Thoracotomy – Penetrating Trauma</vt:lpstr>
      <vt:lpstr>Emergency Department Thoracotomy – Penetrating Trauma</vt:lpstr>
      <vt:lpstr>Emergency Department Thoracotomy – Penetrating Trauma</vt:lpstr>
      <vt:lpstr>Emergency Department Thoracotomy – Penetrating Trauma</vt:lpstr>
      <vt:lpstr>Emergency Department Thoracotomy – Penetrating Trauma</vt:lpstr>
      <vt:lpstr>Blunt trauma? </vt:lpstr>
      <vt:lpstr>PowerPoint Presentation</vt:lpstr>
      <vt:lpstr>Myths</vt:lpstr>
      <vt:lpstr>PowerPoint Presentation</vt:lpstr>
      <vt:lpstr>PowerPoint Presentation</vt:lpstr>
      <vt:lpstr>PowerPoint Presentation</vt:lpstr>
      <vt:lpstr>Emergency Medicine Journal  2005 22:22-24</vt:lpstr>
    </vt:vector>
  </TitlesOfParts>
  <Company>Barts and The London NHS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grierg</dc:creator>
  <cp:lastModifiedBy>John's Computer</cp:lastModifiedBy>
  <cp:revision>14</cp:revision>
  <dcterms:created xsi:type="dcterms:W3CDTF">2012-11-20T11:03:49Z</dcterms:created>
  <dcterms:modified xsi:type="dcterms:W3CDTF">2012-11-24T17:57:12Z</dcterms:modified>
</cp:coreProperties>
</file>