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6" r:id="rId2"/>
    <p:sldId id="446" r:id="rId3"/>
    <p:sldId id="285" r:id="rId4"/>
    <p:sldId id="282" r:id="rId5"/>
    <p:sldId id="283" r:id="rId6"/>
    <p:sldId id="284" r:id="rId7"/>
    <p:sldId id="286" r:id="rId8"/>
    <p:sldId id="395" r:id="rId9"/>
    <p:sldId id="385" r:id="rId10"/>
    <p:sldId id="306" r:id="rId11"/>
    <p:sldId id="382" r:id="rId12"/>
    <p:sldId id="383" r:id="rId13"/>
    <p:sldId id="384" r:id="rId14"/>
    <p:sldId id="310" r:id="rId15"/>
    <p:sldId id="334" r:id="rId16"/>
    <p:sldId id="304" r:id="rId17"/>
    <p:sldId id="335" r:id="rId18"/>
    <p:sldId id="339" r:id="rId19"/>
    <p:sldId id="340" r:id="rId20"/>
    <p:sldId id="342" r:id="rId21"/>
    <p:sldId id="343" r:id="rId22"/>
    <p:sldId id="345" r:id="rId23"/>
    <p:sldId id="346" r:id="rId24"/>
    <p:sldId id="333" r:id="rId25"/>
    <p:sldId id="305" r:id="rId26"/>
    <p:sldId id="297" r:id="rId27"/>
    <p:sldId id="308" r:id="rId28"/>
    <p:sldId id="350" r:id="rId29"/>
    <p:sldId id="349" r:id="rId30"/>
    <p:sldId id="316" r:id="rId31"/>
    <p:sldId id="312" r:id="rId32"/>
    <p:sldId id="330" r:id="rId33"/>
    <p:sldId id="396" r:id="rId34"/>
    <p:sldId id="314" r:id="rId35"/>
    <p:sldId id="331" r:id="rId36"/>
    <p:sldId id="332" r:id="rId37"/>
    <p:sldId id="399" r:id="rId38"/>
    <p:sldId id="397" r:id="rId39"/>
    <p:sldId id="400" r:id="rId40"/>
    <p:sldId id="401" r:id="rId41"/>
    <p:sldId id="430" r:id="rId42"/>
    <p:sldId id="431" r:id="rId43"/>
    <p:sldId id="402" r:id="rId44"/>
    <p:sldId id="432" r:id="rId45"/>
    <p:sldId id="405" r:id="rId46"/>
    <p:sldId id="386" r:id="rId47"/>
    <p:sldId id="403" r:id="rId48"/>
    <p:sldId id="407" r:id="rId49"/>
    <p:sldId id="433" r:id="rId50"/>
    <p:sldId id="408" r:id="rId51"/>
    <p:sldId id="409" r:id="rId52"/>
    <p:sldId id="387" r:id="rId53"/>
    <p:sldId id="388" r:id="rId54"/>
    <p:sldId id="389" r:id="rId55"/>
    <p:sldId id="434" r:id="rId56"/>
    <p:sldId id="391" r:id="rId57"/>
    <p:sldId id="375" r:id="rId58"/>
    <p:sldId id="376" r:id="rId59"/>
    <p:sldId id="377" r:id="rId60"/>
    <p:sldId id="378" r:id="rId61"/>
    <p:sldId id="379" r:id="rId62"/>
    <p:sldId id="415" r:id="rId63"/>
    <p:sldId id="416" r:id="rId64"/>
    <p:sldId id="417" r:id="rId65"/>
    <p:sldId id="392" r:id="rId66"/>
    <p:sldId id="428" r:id="rId67"/>
    <p:sldId id="429" r:id="rId68"/>
    <p:sldId id="435" r:id="rId69"/>
    <p:sldId id="393" r:id="rId70"/>
    <p:sldId id="394" r:id="rId71"/>
    <p:sldId id="309" r:id="rId72"/>
    <p:sldId id="357" r:id="rId73"/>
    <p:sldId id="358" r:id="rId74"/>
    <p:sldId id="359" r:id="rId75"/>
    <p:sldId id="360" r:id="rId76"/>
    <p:sldId id="317" r:id="rId77"/>
    <p:sldId id="318" r:id="rId78"/>
    <p:sldId id="319" r:id="rId79"/>
    <p:sldId id="320" r:id="rId80"/>
    <p:sldId id="321" r:id="rId81"/>
    <p:sldId id="322" r:id="rId82"/>
    <p:sldId id="323" r:id="rId83"/>
    <p:sldId id="326" r:id="rId84"/>
    <p:sldId id="327" r:id="rId85"/>
    <p:sldId id="328" r:id="rId86"/>
    <p:sldId id="436" r:id="rId87"/>
    <p:sldId id="437" r:id="rId88"/>
    <p:sldId id="438" r:id="rId89"/>
    <p:sldId id="439" r:id="rId90"/>
    <p:sldId id="440" r:id="rId91"/>
    <p:sldId id="441" r:id="rId92"/>
    <p:sldId id="442" r:id="rId93"/>
    <p:sldId id="443" r:id="rId94"/>
    <p:sldId id="445" r:id="rId95"/>
    <p:sldId id="380" r:id="rId96"/>
    <p:sldId id="444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5396" autoAdjust="0"/>
  </p:normalViewPr>
  <p:slideViewPr>
    <p:cSldViewPr>
      <p:cViewPr varScale="1">
        <p:scale>
          <a:sx n="74" d="100"/>
          <a:sy n="74" d="100"/>
        </p:scale>
        <p:origin x="-8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D2520-AFFC-4D4F-ABE1-268C95C15B1F}" type="datetimeFigureOut">
              <a:rPr lang="en-US" smtClean="0"/>
              <a:t>7/16/2013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2F3DC-4EBE-BF4F-AB7F-B1EBE1ED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75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09994-7314-4BFC-AAA7-4C3E65388662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48909-C181-4111-80EE-2F1A9636F60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0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8909-C181-4111-80EE-2F1A9636F60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64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Protrusion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62D8-5B24-4073-B513-4CE6737EEE7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087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Extrusion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62D8-5B24-4073-B513-4CE6737EEE7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76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Canal stenosis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62D8-5B24-4073-B513-4CE6737EEE7F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951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Normal facet joints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62D8-5B24-4073-B513-4CE6737EEE7F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597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Meningioma- four months history of </a:t>
            </a:r>
            <a:r>
              <a:rPr lang="en-GB" dirty="0" err="1" smtClean="0"/>
              <a:t>ll</a:t>
            </a:r>
            <a:r>
              <a:rPr lang="en-GB" dirty="0" smtClean="0"/>
              <a:t> weakness</a:t>
            </a:r>
            <a:r>
              <a:rPr lang="en-GB" baseline="0" dirty="0" smtClean="0"/>
              <a:t> and sensory level at T10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8909-C181-4111-80EE-2F1A9636F60C}" type="slidenum">
              <a:rPr lang="en-GB" smtClean="0"/>
              <a:pPr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853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Meningioma- four months history of </a:t>
            </a:r>
            <a:r>
              <a:rPr lang="en-GB" dirty="0" err="1" smtClean="0"/>
              <a:t>ll</a:t>
            </a:r>
            <a:r>
              <a:rPr lang="en-GB" dirty="0" smtClean="0"/>
              <a:t> weakness</a:t>
            </a:r>
            <a:r>
              <a:rPr lang="en-GB" baseline="0" dirty="0" smtClean="0"/>
              <a:t> and sensory level at T10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8909-C181-4111-80EE-2F1A9636F60C}" type="slidenum">
              <a:rPr lang="en-GB" smtClean="0"/>
              <a:pPr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794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Meningioma- four months history of </a:t>
            </a:r>
            <a:r>
              <a:rPr lang="en-GB" dirty="0" err="1" smtClean="0"/>
              <a:t>ll</a:t>
            </a:r>
            <a:r>
              <a:rPr lang="en-GB" dirty="0" smtClean="0"/>
              <a:t> weakness</a:t>
            </a:r>
            <a:r>
              <a:rPr lang="en-GB" baseline="0" dirty="0" smtClean="0"/>
              <a:t> and sensory level at T10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8909-C181-4111-80EE-2F1A9636F60C}" type="slidenum">
              <a:rPr lang="en-GB" smtClean="0"/>
              <a:pPr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80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Normal three sequence sag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62D8-5B24-4073-B513-4CE6737EEE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4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Normal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8909-C181-4111-80EE-2F1A9636F60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9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Osteoporosis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8909-C181-4111-80EE-2F1A9636F60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50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Normal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8909-C181-4111-80EE-2F1A9636F60C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9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Dark marrow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8909-C181-4111-80EE-2F1A9636F60C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93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62D8-5B24-4073-B513-4CE6737EEE7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63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Protrusion midline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62D8-5B24-4073-B513-4CE6737EEE7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185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Protrusion </a:t>
            </a:r>
            <a:r>
              <a:rPr lang="en-GB" dirty="0" err="1" smtClean="0"/>
              <a:t>rt</a:t>
            </a:r>
            <a:r>
              <a:rPr lang="en-GB" dirty="0" smtClean="0"/>
              <a:t> lateral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62D8-5B24-4073-B513-4CE6737EEE7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51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16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26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02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86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26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61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26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18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7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0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474C5-16BB-4551-803B-A8D489081383}" type="datetimeFigureOut">
              <a:rPr lang="en-GB" smtClean="0"/>
              <a:pPr/>
              <a:t>16/07/2013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DC3C7-63ED-4111-94E4-71A0E680AE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899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The Principles of Imaging- Spine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Dr.Sujit </a:t>
            </a:r>
            <a:r>
              <a:rPr lang="en-GB" dirty="0" err="1" smtClean="0"/>
              <a:t>Vaidya,Consultant</a:t>
            </a:r>
            <a:r>
              <a:rPr lang="en-GB" dirty="0" smtClean="0"/>
              <a:t> Radiologist</a:t>
            </a:r>
          </a:p>
          <a:p>
            <a:r>
              <a:rPr lang="en-GB" dirty="0" err="1" smtClean="0"/>
              <a:t>Barts</a:t>
            </a:r>
            <a:r>
              <a:rPr lang="en-GB" dirty="0" smtClean="0"/>
              <a:t> and the London NHS Trust,</a:t>
            </a:r>
          </a:p>
          <a:p>
            <a:r>
              <a:rPr lang="en-GB" dirty="0" smtClean="0"/>
              <a:t>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6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ine talk\N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t="10476" r="25961" b="10000"/>
          <a:stretch/>
        </p:blipFill>
        <p:spPr bwMode="auto">
          <a:xfrm>
            <a:off x="208991" y="188640"/>
            <a:ext cx="2376264" cy="638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Spine talk\N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7" t="12842" r="32467" b="10160"/>
          <a:stretch/>
        </p:blipFill>
        <p:spPr bwMode="auto">
          <a:xfrm>
            <a:off x="2411760" y="116091"/>
            <a:ext cx="1862224" cy="65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Spine talk\N3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9" t="5873" r="25025" b="42539"/>
          <a:stretch/>
        </p:blipFill>
        <p:spPr bwMode="auto">
          <a:xfrm>
            <a:off x="4282368" y="116091"/>
            <a:ext cx="2169621" cy="650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Spine talk\N4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0" t="6826" r="25024" b="42380"/>
          <a:stretch/>
        </p:blipFill>
        <p:spPr bwMode="auto">
          <a:xfrm>
            <a:off x="6555365" y="272004"/>
            <a:ext cx="2181506" cy="64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7" y="5805264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Sag T2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2368" y="5827426"/>
            <a:ext cx="1084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Sag T2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457704" y="5805264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Sag </a:t>
            </a:r>
            <a:r>
              <a:rPr lang="en-GB" b="1" dirty="0" smtClean="0">
                <a:solidFill>
                  <a:srgbClr val="FFFF00"/>
                </a:solidFill>
              </a:rPr>
              <a:t>T1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55365" y="5860474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Sag T1</a:t>
            </a:r>
          </a:p>
        </p:txBody>
      </p:sp>
    </p:spTree>
    <p:extLst>
      <p:ext uri="{BB962C8B-B14F-4D97-AF65-F5344CB8AC3E}">
        <p14:creationId xmlns:p14="http://schemas.microsoft.com/office/powerpoint/2010/main" val="31629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jit\Documents\New Folder (2)\normal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t="9531" r="24356" b="11269"/>
          <a:stretch/>
        </p:blipFill>
        <p:spPr bwMode="auto">
          <a:xfrm>
            <a:off x="1506419" y="269978"/>
            <a:ext cx="3320144" cy="63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ujit\Documents\New Folder (2)\normal1a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2" t="10000" r="22775" b="11269"/>
          <a:stretch/>
        </p:blipFill>
        <p:spPr bwMode="auto">
          <a:xfrm>
            <a:off x="4860032" y="260648"/>
            <a:ext cx="31683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9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ujit\Documents\New Folder (2)\normal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4" t="9906" r="26564" b="15373"/>
          <a:stretch/>
        </p:blipFill>
        <p:spPr bwMode="auto">
          <a:xfrm>
            <a:off x="1717710" y="32656"/>
            <a:ext cx="3222171" cy="68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ujit\Documents\New Folder (2)\normal2a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1" t="10430" r="23075" b="15088"/>
          <a:stretch/>
        </p:blipFill>
        <p:spPr bwMode="auto">
          <a:xfrm>
            <a:off x="4745902" y="43541"/>
            <a:ext cx="3603172" cy="680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7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ujit\Documents\New Folder (2)\normal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7414" r="4540" b="29554"/>
          <a:stretch/>
        </p:blipFill>
        <p:spPr bwMode="auto">
          <a:xfrm>
            <a:off x="7707" y="2060848"/>
            <a:ext cx="465220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ujit\Documents\New Folder (2)\normal3a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t="20510" r="11891" b="29873"/>
          <a:stretch/>
        </p:blipFill>
        <p:spPr bwMode="auto">
          <a:xfrm>
            <a:off x="4629619" y="1989267"/>
            <a:ext cx="4392488" cy="36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</a:rPr>
              <a:t>So..the</a:t>
            </a:r>
            <a:r>
              <a:rPr lang="en-GB" dirty="0" smtClean="0">
                <a:solidFill>
                  <a:srgbClr val="FFFF00"/>
                </a:solidFill>
              </a:rPr>
              <a:t> things to look for are…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141168"/>
          </a:xfrm>
        </p:spPr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</a:rPr>
              <a:t>Vertebral bodies</a:t>
            </a:r>
            <a:r>
              <a:rPr lang="en-GB" dirty="0" smtClean="0"/>
              <a:t>: Height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Alignment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Marrow signal</a:t>
            </a:r>
          </a:p>
          <a:p>
            <a:pPr marL="0" indent="0">
              <a:buNone/>
            </a:pPr>
            <a:r>
              <a:rPr lang="en-GB" dirty="0" smtClean="0"/>
              <a:t>    </a:t>
            </a:r>
            <a:r>
              <a:rPr lang="en-GB" b="1" dirty="0" smtClean="0">
                <a:solidFill>
                  <a:srgbClr val="FFFF00"/>
                </a:solidFill>
              </a:rPr>
              <a:t>Discs:                      </a:t>
            </a:r>
            <a:r>
              <a:rPr lang="en-GB" dirty="0" err="1" smtClean="0"/>
              <a:t>Dessication,loss</a:t>
            </a:r>
            <a:r>
              <a:rPr lang="en-GB" dirty="0" smtClean="0"/>
              <a:t> of height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</a:t>
            </a:r>
            <a:r>
              <a:rPr lang="en-GB" dirty="0" err="1" smtClean="0"/>
              <a:t>Bulge,protrusion</a:t>
            </a:r>
            <a:r>
              <a:rPr lang="en-GB" dirty="0" smtClean="0"/>
              <a:t> </a:t>
            </a:r>
            <a:r>
              <a:rPr lang="en-GB" dirty="0" err="1" smtClean="0"/>
              <a:t>etc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</a:t>
            </a:r>
            <a:r>
              <a:rPr lang="en-GB" b="1" dirty="0" smtClean="0">
                <a:solidFill>
                  <a:srgbClr val="FFFF00"/>
                </a:solidFill>
              </a:rPr>
              <a:t>Canal:                      </a:t>
            </a:r>
            <a:r>
              <a:rPr lang="en-GB" dirty="0" smtClean="0"/>
              <a:t>Size,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</a:t>
            </a:r>
            <a:r>
              <a:rPr lang="en-GB" dirty="0" err="1" smtClean="0"/>
              <a:t>Cord,roots,signal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Facets,flavum</a:t>
            </a:r>
            <a:r>
              <a:rPr lang="en-GB" b="1" dirty="0" smtClean="0">
                <a:solidFill>
                  <a:srgbClr val="FFFF00"/>
                </a:solidFill>
              </a:rPr>
              <a:t> and </a:t>
            </a:r>
            <a:r>
              <a:rPr lang="en-GB" b="1" dirty="0" err="1" smtClean="0">
                <a:solidFill>
                  <a:srgbClr val="FFFF00"/>
                </a:solidFill>
              </a:rPr>
              <a:t>paraspinal</a:t>
            </a:r>
            <a:r>
              <a:rPr lang="en-GB" b="1" dirty="0" smtClean="0">
                <a:solidFill>
                  <a:srgbClr val="FFFF00"/>
                </a:solidFill>
              </a:rPr>
              <a:t> soft tissues</a:t>
            </a:r>
          </a:p>
        </p:txBody>
      </p:sp>
    </p:spTree>
    <p:extLst>
      <p:ext uri="{BB962C8B-B14F-4D97-AF65-F5344CB8AC3E}">
        <p14:creationId xmlns:p14="http://schemas.microsoft.com/office/powerpoint/2010/main" val="37572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 1:Check the height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Elderly lady, complains of low back ache following a slip and fall last week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Sujit1\OP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4" t="6951" r="29034" b="43016"/>
          <a:stretch/>
        </p:blipFill>
        <p:spPr bwMode="auto">
          <a:xfrm>
            <a:off x="2209800" y="457200"/>
            <a:ext cx="207769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Sujit1\OP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4851" r="22866" b="43016"/>
          <a:stretch/>
        </p:blipFill>
        <p:spPr bwMode="auto">
          <a:xfrm>
            <a:off x="4419600" y="304800"/>
            <a:ext cx="2679812" cy="634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9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Osteoporotic compression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Elderly population, history of trivial trauma</a:t>
            </a:r>
          </a:p>
          <a:p>
            <a:endParaRPr lang="en-US" dirty="0" smtClean="0"/>
          </a:p>
          <a:p>
            <a:r>
              <a:rPr lang="en-US" dirty="0" smtClean="0"/>
              <a:t>Thinning of the </a:t>
            </a:r>
            <a:r>
              <a:rPr lang="en-US" dirty="0" err="1" smtClean="0"/>
              <a:t>trabeculae</a:t>
            </a:r>
            <a:r>
              <a:rPr lang="en-US" dirty="0" smtClean="0"/>
              <a:t> without focal bone loss</a:t>
            </a:r>
          </a:p>
          <a:p>
            <a:endParaRPr lang="en-US" dirty="0" smtClean="0"/>
          </a:p>
          <a:p>
            <a:r>
              <a:rPr lang="en-US" dirty="0" smtClean="0"/>
              <a:t>Cortical destruction is absent</a:t>
            </a:r>
          </a:p>
          <a:p>
            <a:endParaRPr lang="en-US" dirty="0" smtClean="0"/>
          </a:p>
          <a:p>
            <a:r>
              <a:rPr lang="en-US" dirty="0" smtClean="0"/>
              <a:t>Band like edema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0" y="1435100"/>
            <a:ext cx="9144000" cy="46038"/>
          </a:xfrm>
          <a:prstGeom prst="rect">
            <a:avLst/>
          </a:prstGeom>
          <a:solidFill>
            <a:schemeClr val="accent1"/>
          </a:solidFill>
          <a:ln w="48000" cap="flat">
            <a:noFill/>
            <a:round/>
            <a:headEnd type="none" w="med" len="med"/>
            <a:tailEnd type="none" w="med" len="med"/>
          </a:ln>
          <a:effectLst>
            <a:outerShdw blurRad="38100" dist="10160" dir="5400000" algn="ctr" rotWithShape="0">
              <a:schemeClr val="bg2">
                <a:alpha val="59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1203" name="Rectangle 2"/>
          <p:cNvSpPr>
            <a:spLocks/>
          </p:cNvSpPr>
          <p:nvPr/>
        </p:nvSpPr>
        <p:spPr bwMode="auto">
          <a:xfrm>
            <a:off x="0" y="0"/>
            <a:ext cx="9142413" cy="1433513"/>
          </a:xfrm>
          <a:prstGeom prst="rect">
            <a:avLst/>
          </a:prstGeom>
          <a:solidFill>
            <a:srgbClr val="000000"/>
          </a:solidFill>
          <a:ln w="480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 2- Height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1205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 year old , male patient, presents with chest pain and upper back pain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5180013" cy="6858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6827" y="152400"/>
            <a:ext cx="4897173" cy="65532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990600" y="20574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Teaching points…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Who needs imaging?</a:t>
            </a:r>
          </a:p>
          <a:p>
            <a:endParaRPr lang="en-GB" dirty="0"/>
          </a:p>
          <a:p>
            <a:r>
              <a:rPr lang="en-GB" dirty="0" smtClean="0"/>
              <a:t>What imaging do I get?</a:t>
            </a:r>
          </a:p>
          <a:p>
            <a:endParaRPr lang="en-GB" dirty="0"/>
          </a:p>
          <a:p>
            <a:r>
              <a:rPr lang="en-GB" dirty="0" smtClean="0"/>
              <a:t>How to I interpret these images?</a:t>
            </a:r>
          </a:p>
          <a:p>
            <a:endParaRPr lang="en-GB" dirty="0"/>
          </a:p>
          <a:p>
            <a:r>
              <a:rPr lang="en-GB" dirty="0" smtClean="0"/>
              <a:t>What do I actually make of the scans?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2"/>
          <a:srcRect l="41665" t="1695" r="7899" b="3390"/>
          <a:stretch>
            <a:fillRect/>
          </a:stretch>
        </p:blipFill>
        <p:spPr bwMode="auto">
          <a:xfrm>
            <a:off x="152400" y="43070"/>
            <a:ext cx="2667000" cy="6493564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 l="45313" t="1282" r="6250"/>
          <a:stretch>
            <a:fillRect/>
          </a:stretch>
        </p:blipFill>
        <p:spPr bwMode="auto">
          <a:xfrm>
            <a:off x="2819400" y="0"/>
            <a:ext cx="2638301" cy="65532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 l="35807" r="10844"/>
          <a:stretch>
            <a:fillRect/>
          </a:stretch>
        </p:blipFill>
        <p:spPr bwMode="auto">
          <a:xfrm>
            <a:off x="5715000" y="0"/>
            <a:ext cx="2819400" cy="6858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586740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Sag T1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586740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Sag T1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579120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Sag T2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Pathologic compression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Trabecular</a:t>
            </a:r>
            <a:r>
              <a:rPr lang="en-US" dirty="0" smtClean="0"/>
              <a:t> or cortical bone destruction</a:t>
            </a:r>
          </a:p>
          <a:p>
            <a:endParaRPr lang="en-US" dirty="0" smtClean="0"/>
          </a:p>
          <a:p>
            <a:r>
              <a:rPr lang="en-US" dirty="0" smtClean="0"/>
              <a:t>Round or diffuse marrow abnormality</a:t>
            </a:r>
          </a:p>
          <a:p>
            <a:endParaRPr lang="en-US" dirty="0" smtClean="0"/>
          </a:p>
          <a:p>
            <a:r>
              <a:rPr lang="en-US" dirty="0" smtClean="0"/>
              <a:t>Multiple vertebrae</a:t>
            </a:r>
          </a:p>
          <a:p>
            <a:endParaRPr lang="en-US" dirty="0" smtClean="0"/>
          </a:p>
          <a:p>
            <a:r>
              <a:rPr lang="en-US" dirty="0" err="1" smtClean="0"/>
              <a:t>Paraspinous</a:t>
            </a:r>
            <a:r>
              <a:rPr lang="en-US" dirty="0" smtClean="0"/>
              <a:t> soft tissue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</a:rPr>
              <a:t>Marrow Imaging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marrow is an organ!</a:t>
            </a:r>
          </a:p>
          <a:p>
            <a:endParaRPr lang="en-GB" dirty="0"/>
          </a:p>
          <a:p>
            <a:r>
              <a:rPr lang="en-GB" dirty="0" smtClean="0"/>
              <a:t>Normal marrow in the child is CELLULAR</a:t>
            </a:r>
          </a:p>
          <a:p>
            <a:endParaRPr lang="en-GB" dirty="0"/>
          </a:p>
          <a:p>
            <a:r>
              <a:rPr lang="en-GB" dirty="0" smtClean="0"/>
              <a:t>It progressively turns FATTY, in adulthood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1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</a:rPr>
              <a:t>Marrow Imaging…</a:t>
            </a:r>
            <a:r>
              <a:rPr lang="en-GB" b="1" dirty="0" err="1" smtClean="0">
                <a:solidFill>
                  <a:srgbClr val="FFFF00"/>
                </a:solidFill>
              </a:rPr>
              <a:t>contd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859216" cy="4277072"/>
          </a:xfrm>
        </p:spPr>
        <p:txBody>
          <a:bodyPr/>
          <a:lstStyle/>
          <a:p>
            <a:r>
              <a:rPr lang="en-GB" dirty="0" smtClean="0"/>
              <a:t>What is marrow reconversion?</a:t>
            </a:r>
          </a:p>
          <a:p>
            <a:endParaRPr lang="en-GB" dirty="0"/>
          </a:p>
          <a:p>
            <a:r>
              <a:rPr lang="en-GB" dirty="0" smtClean="0"/>
              <a:t>What is marrow infiltration?</a:t>
            </a:r>
          </a:p>
          <a:p>
            <a:endParaRPr lang="en-GB" dirty="0"/>
          </a:p>
          <a:p>
            <a:r>
              <a:rPr lang="en-GB" dirty="0" smtClean="0"/>
              <a:t>How do I differentiate them?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33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ine talk\N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t="10476" r="25961" b="10000"/>
          <a:stretch/>
        </p:blipFill>
        <p:spPr bwMode="auto">
          <a:xfrm>
            <a:off x="208991" y="188640"/>
            <a:ext cx="2376264" cy="638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Spine talk\N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7" t="12842" r="32467" b="10160"/>
          <a:stretch/>
        </p:blipFill>
        <p:spPr bwMode="auto">
          <a:xfrm>
            <a:off x="2411760" y="116091"/>
            <a:ext cx="1862224" cy="65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Spine talk\N3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9" t="5873" r="25025" b="42539"/>
          <a:stretch/>
        </p:blipFill>
        <p:spPr bwMode="auto">
          <a:xfrm>
            <a:off x="4282368" y="116091"/>
            <a:ext cx="2169621" cy="650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Spine talk\N4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0" t="6826" r="25024" b="42380"/>
          <a:stretch/>
        </p:blipFill>
        <p:spPr bwMode="auto">
          <a:xfrm>
            <a:off x="6555365" y="272004"/>
            <a:ext cx="2181506" cy="64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7" y="5805264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Sag T2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2368" y="5827426"/>
            <a:ext cx="1084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Sag T2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457704" y="5805264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Sag </a:t>
            </a:r>
            <a:r>
              <a:rPr lang="en-GB" b="1" dirty="0" smtClean="0">
                <a:solidFill>
                  <a:srgbClr val="FFFF00"/>
                </a:solidFill>
              </a:rPr>
              <a:t>T1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55365" y="5860474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Sag T1</a:t>
            </a:r>
          </a:p>
        </p:txBody>
      </p:sp>
    </p:spTree>
    <p:extLst>
      <p:ext uri="{BB962C8B-B14F-4D97-AF65-F5344CB8AC3E}">
        <p14:creationId xmlns:p14="http://schemas.microsoft.com/office/powerpoint/2010/main" val="31629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ine talk\dark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7" t="7036" r="27012" b="47418"/>
          <a:stretch/>
        </p:blipFill>
        <p:spPr bwMode="auto">
          <a:xfrm>
            <a:off x="4267462" y="54820"/>
            <a:ext cx="2514026" cy="662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Spine talk\dark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9" t="8348" r="28262" b="40353"/>
          <a:stretch/>
        </p:blipFill>
        <p:spPr bwMode="auto">
          <a:xfrm>
            <a:off x="6662996" y="122170"/>
            <a:ext cx="2424549" cy="67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Spine talk\N3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9" t="5873" r="25025" b="42539"/>
          <a:stretch/>
        </p:blipFill>
        <p:spPr bwMode="auto">
          <a:xfrm>
            <a:off x="-70348" y="-24408"/>
            <a:ext cx="2248024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:\Spine talk\N4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0" t="6826" r="25024" b="42380"/>
          <a:stretch/>
        </p:blipFill>
        <p:spPr bwMode="auto">
          <a:xfrm>
            <a:off x="2177676" y="-26977"/>
            <a:ext cx="2261135" cy="66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0071" y="575151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Sag T2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5074" y="575151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Sag T2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575151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Sag T1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12455" y="5751511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Sag T1</a:t>
            </a:r>
          </a:p>
        </p:txBody>
      </p:sp>
    </p:spTree>
    <p:extLst>
      <p:ext uri="{BB962C8B-B14F-4D97-AF65-F5344CB8AC3E}">
        <p14:creationId xmlns:p14="http://schemas.microsoft.com/office/powerpoint/2010/main" val="4087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v\mm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11353" r="29828" b="17145"/>
          <a:stretch/>
        </p:blipFill>
        <p:spPr bwMode="auto">
          <a:xfrm>
            <a:off x="-8926" y="25898"/>
            <a:ext cx="2413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sv\mm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6461" r="54562" b="52973"/>
          <a:stretch/>
        </p:blipFill>
        <p:spPr bwMode="auto">
          <a:xfrm>
            <a:off x="2195736" y="-6369"/>
            <a:ext cx="2495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sv\mm3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t="6508" r="54853" b="52858"/>
          <a:stretch/>
        </p:blipFill>
        <p:spPr bwMode="auto">
          <a:xfrm>
            <a:off x="6511733" y="139061"/>
            <a:ext cx="2630374" cy="65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sv\mm4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6349" r="56347" b="50922"/>
          <a:stretch/>
        </p:blipFill>
        <p:spPr bwMode="auto">
          <a:xfrm>
            <a:off x="4763381" y="125606"/>
            <a:ext cx="2159934" cy="67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90564" y="587727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b="1" dirty="0">
                <a:solidFill>
                  <a:srgbClr val="FFFF00"/>
                </a:solidFill>
              </a:rPr>
              <a:t>Sag T2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587727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Sag T1</a:t>
            </a:r>
          </a:p>
        </p:txBody>
      </p:sp>
      <p:sp>
        <p:nvSpPr>
          <p:cNvPr id="4" name="Rectangle 3"/>
          <p:cNvSpPr/>
          <p:nvPr/>
        </p:nvSpPr>
        <p:spPr>
          <a:xfrm>
            <a:off x="7021495" y="5854487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Sag T1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3129" y="5877272"/>
            <a:ext cx="595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b="1" dirty="0" smtClean="0">
                <a:solidFill>
                  <a:srgbClr val="FFFF00"/>
                </a:solidFill>
              </a:rPr>
              <a:t>STIR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Sujit1\PROM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2" t="9904" r="36852" b="43167"/>
          <a:stretch/>
        </p:blipFill>
        <p:spPr bwMode="auto">
          <a:xfrm>
            <a:off x="2339752" y="104324"/>
            <a:ext cx="2341782" cy="66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Sujit1\PROM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4" t="7528" r="29708" b="41934"/>
          <a:stretch/>
        </p:blipFill>
        <p:spPr bwMode="auto">
          <a:xfrm>
            <a:off x="5076056" y="65991"/>
            <a:ext cx="2304256" cy="667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566124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Sag T1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566124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Sag T2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Top differentials for multiple vertebral involvement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Metastasis</a:t>
            </a:r>
          </a:p>
          <a:p>
            <a:endParaRPr lang="en-GB" dirty="0"/>
          </a:p>
          <a:p>
            <a:r>
              <a:rPr lang="en-GB" dirty="0" smtClean="0"/>
              <a:t>Myeloma/Lymphoma</a:t>
            </a:r>
          </a:p>
          <a:p>
            <a:endParaRPr lang="en-GB" dirty="0"/>
          </a:p>
          <a:p>
            <a:r>
              <a:rPr lang="en-GB" dirty="0" smtClean="0"/>
              <a:t>Infection-TB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9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</a:rPr>
              <a:t>Metastasis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</a:rPr>
              <a:t>Osteolytic</a:t>
            </a:r>
            <a:r>
              <a:rPr lang="en-GB" dirty="0" smtClean="0">
                <a:solidFill>
                  <a:srgbClr val="FFFF00"/>
                </a:solidFill>
              </a:rPr>
              <a:t> metastasis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Breast, </a:t>
            </a:r>
            <a:r>
              <a:rPr lang="en-GB" dirty="0" err="1" smtClean="0"/>
              <a:t>lung,kidney</a:t>
            </a:r>
            <a:r>
              <a:rPr lang="en-GB" dirty="0" smtClean="0"/>
              <a:t>, thyroid,   </a:t>
            </a:r>
            <a:r>
              <a:rPr lang="en-GB" dirty="0" err="1" smtClean="0"/>
              <a:t>nasopharynx,GI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Low on T1 , BRIGHT on T2 and STIR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</a:rPr>
              <a:t>Osteoblastic</a:t>
            </a:r>
            <a:r>
              <a:rPr lang="en-GB" dirty="0" smtClean="0">
                <a:solidFill>
                  <a:srgbClr val="FFFF00"/>
                </a:solidFill>
              </a:rPr>
              <a:t> metastasis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err="1" smtClean="0"/>
              <a:t>Prostate,carcinoid,bladder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Low on T1 and T2, may show bright signal on STIR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8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What are the red flags ?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Age : &lt;20 or &gt;50</a:t>
            </a:r>
          </a:p>
          <a:p>
            <a:r>
              <a:rPr lang="en-GB" dirty="0" smtClean="0"/>
              <a:t>Non mechanical pain</a:t>
            </a:r>
          </a:p>
          <a:p>
            <a:r>
              <a:rPr lang="en-GB" dirty="0" smtClean="0"/>
              <a:t>Malignancy, steroids, HIV, significant past history</a:t>
            </a:r>
          </a:p>
          <a:p>
            <a:r>
              <a:rPr lang="en-GB" dirty="0" err="1" smtClean="0"/>
              <a:t>Wt</a:t>
            </a:r>
            <a:r>
              <a:rPr lang="en-GB" dirty="0" smtClean="0"/>
              <a:t> loss, unwell</a:t>
            </a:r>
          </a:p>
          <a:p>
            <a:r>
              <a:rPr lang="en-GB" dirty="0" smtClean="0"/>
              <a:t>Neurology or structural deformity</a:t>
            </a:r>
          </a:p>
          <a:p>
            <a:r>
              <a:rPr lang="en-GB" dirty="0" smtClean="0"/>
              <a:t>Persistent night pain</a:t>
            </a:r>
          </a:p>
          <a:p>
            <a:r>
              <a:rPr lang="en-GB" dirty="0" smtClean="0"/>
              <a:t>Saddle </a:t>
            </a:r>
            <a:r>
              <a:rPr lang="en-GB" dirty="0" err="1" smtClean="0"/>
              <a:t>anesthesia</a:t>
            </a:r>
            <a:r>
              <a:rPr lang="en-GB" dirty="0" smtClean="0"/>
              <a:t>/sphincter disturbances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Case 3 -Alignment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Young adult, complains of low back ache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75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4696" r="11127" b="3182"/>
          <a:stretch/>
        </p:blipFill>
        <p:spPr bwMode="auto">
          <a:xfrm>
            <a:off x="611560" y="309007"/>
            <a:ext cx="3418610" cy="631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t="1382" r="8142" b="3373"/>
          <a:stretch/>
        </p:blipFill>
        <p:spPr bwMode="auto">
          <a:xfrm>
            <a:off x="5148064" y="78998"/>
            <a:ext cx="2679204" cy="653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0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2"/>
          <p:cNvSpPr>
            <a:spLocks/>
          </p:cNvSpPr>
          <p:nvPr/>
        </p:nvSpPr>
        <p:spPr bwMode="auto">
          <a:xfrm>
            <a:off x="0" y="0"/>
            <a:ext cx="9142413" cy="1433513"/>
          </a:xfrm>
          <a:prstGeom prst="rect">
            <a:avLst/>
          </a:prstGeom>
          <a:solidFill>
            <a:srgbClr val="000000"/>
          </a:solidFill>
          <a:ln w="480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6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rgbClr val="FFFF00"/>
                </a:solidFill>
              </a:rPr>
              <a:t>Spondylolisthesis</a:t>
            </a:r>
            <a:r>
              <a:rPr lang="en-US" dirty="0">
                <a:solidFill>
                  <a:srgbClr val="FFFF00"/>
                </a:solidFill>
              </a:rPr>
              <a:t>...</a:t>
            </a:r>
          </a:p>
        </p:txBody>
      </p:sp>
      <p:sp>
        <p:nvSpPr>
          <p:cNvPr id="143365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Displacement of one vertebral body relative to another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Commonly isthmic (due to fatigue or stress fracture of the pars) or degenerative.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Can occur with </a:t>
            </a:r>
            <a:r>
              <a:rPr lang="en-US">
                <a:latin typeface="Corbel Bold Italic" charset="0"/>
                <a:ea typeface="Corbel Bold Italic" charset="0"/>
                <a:cs typeface="Corbel Bold Italic" charset="0"/>
                <a:sym typeface="Corbel Bold Italic" charset="0"/>
              </a:rPr>
              <a:t>or without </a:t>
            </a:r>
            <a:r>
              <a:rPr lang="en-US"/>
              <a:t>spondylolysis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58913"/>
          </a:xfrm>
          <a:ln/>
        </p:spPr>
        <p:txBody>
          <a:bodyPr/>
          <a:lstStyle/>
          <a:p>
            <a:r>
              <a:rPr lang="en-US" dirty="0" smtClean="0"/>
              <a:t>                           </a:t>
            </a:r>
            <a:r>
              <a:rPr lang="en-US" dirty="0" err="1" smtClean="0">
                <a:solidFill>
                  <a:srgbClr val="FFFF00"/>
                </a:solidFill>
              </a:rPr>
              <a:t>Spondylolysis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7522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6" t="-760" r="31235" b="7219"/>
          <a:stretch/>
        </p:blipFill>
        <p:spPr bwMode="auto">
          <a:xfrm>
            <a:off x="611560" y="188640"/>
            <a:ext cx="345638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56345"/>
            <a:ext cx="43497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5300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/>
          <a:stretch/>
        </p:blipFill>
        <p:spPr bwMode="auto">
          <a:xfrm>
            <a:off x="4484914" y="10818"/>
            <a:ext cx="46850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4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2"/>
          <p:cNvSpPr>
            <a:spLocks/>
          </p:cNvSpPr>
          <p:nvPr/>
        </p:nvSpPr>
        <p:spPr bwMode="auto">
          <a:xfrm>
            <a:off x="0" y="0"/>
            <a:ext cx="9142413" cy="1433513"/>
          </a:xfrm>
          <a:prstGeom prst="rect">
            <a:avLst/>
          </a:prstGeom>
          <a:solidFill>
            <a:srgbClr val="000000"/>
          </a:solidFill>
          <a:ln w="480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38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rgbClr val="FFFF00"/>
                </a:solidFill>
              </a:rPr>
              <a:t>Spondylolisthesis</a:t>
            </a:r>
            <a:r>
              <a:rPr lang="en-US" dirty="0">
                <a:solidFill>
                  <a:srgbClr val="FFFF00"/>
                </a:solidFill>
              </a:rPr>
              <a:t>....</a:t>
            </a:r>
          </a:p>
        </p:txBody>
      </p:sp>
      <p:sp>
        <p:nvSpPr>
          <p:cNvPr id="144389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dirty="0"/>
              <a:t>Degenerative </a:t>
            </a:r>
          </a:p>
        </p:txBody>
      </p:sp>
      <p:sp>
        <p:nvSpPr>
          <p:cNvPr id="144390" name="Rectangle 5"/>
          <p:cNvSpPr>
            <a:spLocks/>
          </p:cNvSpPr>
          <p:nvPr/>
        </p:nvSpPr>
        <p:spPr bwMode="auto">
          <a:xfrm>
            <a:off x="457200" y="2447925"/>
            <a:ext cx="4040188" cy="39528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  <a:sym typeface="Corbel" charset="0"/>
              </a:rPr>
              <a:t>L4/5,common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>
              <a:solidFill>
                <a:schemeClr val="tx1"/>
              </a:solidFill>
              <a:latin typeface="Corbel" charset="0"/>
              <a:ea typeface="Corbel" charset="0"/>
              <a:cs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  <a:sym typeface="Corbel" charset="0"/>
              </a:rPr>
              <a:t>Wide canal sign not  present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>
              <a:solidFill>
                <a:schemeClr val="tx1"/>
              </a:solidFill>
              <a:latin typeface="Corbel" charset="0"/>
              <a:ea typeface="Corbel" charset="0"/>
              <a:cs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  <a:sym typeface="Corbel" charset="0"/>
              </a:rPr>
              <a:t>Look for severely degenerate facets and disc dessication</a:t>
            </a:r>
          </a:p>
        </p:txBody>
      </p:sp>
      <p:sp>
        <p:nvSpPr>
          <p:cNvPr id="144391" name="Rectangle 6"/>
          <p:cNvSpPr>
            <a:spLocks/>
          </p:cNvSpPr>
          <p:nvPr/>
        </p:nvSpPr>
        <p:spPr bwMode="auto">
          <a:xfrm>
            <a:off x="4645024" y="1438420"/>
            <a:ext cx="4041775" cy="7143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err="1">
                <a:solidFill>
                  <a:schemeClr val="tx1"/>
                </a:solidFill>
                <a:latin typeface="Calibri" pitchFamily="34" charset="0"/>
                <a:ea typeface="Corbel Bold" charset="0"/>
                <a:cs typeface="Calibri" pitchFamily="34" charset="0"/>
                <a:sym typeface="Corbel Bold" charset="0"/>
              </a:rPr>
              <a:t>spondylolysis</a:t>
            </a:r>
            <a:endParaRPr lang="en-US" sz="3200" dirty="0">
              <a:solidFill>
                <a:schemeClr val="tx1"/>
              </a:solidFill>
              <a:latin typeface="Calibri" pitchFamily="34" charset="0"/>
              <a:ea typeface="Corbel Bold" charset="0"/>
              <a:cs typeface="Calibri" pitchFamily="34" charset="0"/>
              <a:sym typeface="Corbel Bold" charset="0"/>
            </a:endParaRPr>
          </a:p>
        </p:txBody>
      </p:sp>
      <p:sp>
        <p:nvSpPr>
          <p:cNvPr id="144392" name="Rectangle 7"/>
          <p:cNvSpPr>
            <a:spLocks/>
          </p:cNvSpPr>
          <p:nvPr/>
        </p:nvSpPr>
        <p:spPr bwMode="auto">
          <a:xfrm>
            <a:off x="4645025" y="2447925"/>
            <a:ext cx="4041775" cy="39528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  <a:sym typeface="Corbel" charset="0"/>
              </a:rPr>
              <a:t>L5/s1, 90%,the rest at L4/5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>
              <a:solidFill>
                <a:schemeClr val="tx1"/>
              </a:solidFill>
              <a:latin typeface="Corbel" charset="0"/>
              <a:ea typeface="Corbel" charset="0"/>
              <a:cs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  <a:sym typeface="Corbel" charset="0"/>
              </a:rPr>
              <a:t>Wide canal sign present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>
              <a:solidFill>
                <a:schemeClr val="tx1"/>
              </a:solidFill>
              <a:latin typeface="Corbel" charset="0"/>
              <a:ea typeface="Corbel" charset="0"/>
              <a:cs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>
              <a:solidFill>
                <a:schemeClr val="tx1"/>
              </a:solidFill>
              <a:latin typeface="Corbel" charset="0"/>
              <a:ea typeface="Corbel" charset="0"/>
              <a:cs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  <a:sym typeface="Corbel" charset="0"/>
              </a:rPr>
              <a:t>20% may have UNILATERAL pars defects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/>
          </p:cNvSpPr>
          <p:nvPr/>
        </p:nvSpPr>
        <p:spPr bwMode="auto">
          <a:xfrm>
            <a:off x="0" y="0"/>
            <a:ext cx="9142413" cy="1433513"/>
          </a:xfrm>
          <a:prstGeom prst="rect">
            <a:avLst/>
          </a:prstGeom>
          <a:solidFill>
            <a:srgbClr val="000000"/>
          </a:solidFill>
          <a:ln w="480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4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</a:rPr>
              <a:t>So, on imaging....</a:t>
            </a:r>
          </a:p>
        </p:txBody>
      </p:sp>
      <p:sp>
        <p:nvSpPr>
          <p:cNvPr id="145413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Grade the </a:t>
            </a:r>
            <a:r>
              <a:rPr lang="en-US" dirty="0" err="1"/>
              <a:t>listhesis</a:t>
            </a:r>
            <a:r>
              <a:rPr lang="en-US" dirty="0"/>
              <a:t>...&lt;25% -Grade I, &lt;50%- Grade II....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Look for </a:t>
            </a:r>
            <a:r>
              <a:rPr lang="en-US" dirty="0" err="1"/>
              <a:t>lysis</a:t>
            </a:r>
            <a:r>
              <a:rPr lang="en-US" dirty="0"/>
              <a:t>...oblique </a:t>
            </a:r>
            <a:r>
              <a:rPr lang="en-US" dirty="0" err="1"/>
              <a:t>xrays</a:t>
            </a:r>
            <a:r>
              <a:rPr lang="en-US" dirty="0"/>
              <a:t> may help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err="1"/>
              <a:t>Pseudobulge</a:t>
            </a:r>
            <a:r>
              <a:rPr lang="en-US" dirty="0"/>
              <a:t>/ focal </a:t>
            </a:r>
            <a:r>
              <a:rPr lang="en-US" dirty="0" err="1"/>
              <a:t>herniations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Discs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6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248472" cy="445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784"/>
            <a:ext cx="4033142" cy="452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  <a:ln/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Disc disease- is it significant? 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3272" cy="4925144"/>
          </a:xfrm>
          <a:ln/>
        </p:spPr>
        <p:txBody>
          <a:bodyPr/>
          <a:lstStyle/>
          <a:p>
            <a:pPr marL="698500">
              <a:lnSpc>
                <a:spcPct val="90000"/>
              </a:lnSpc>
            </a:pPr>
            <a:r>
              <a:rPr lang="en-US" dirty="0"/>
              <a:t>Correlation with clinical findings </a:t>
            </a:r>
          </a:p>
          <a:p>
            <a:pPr marL="1041400" lvl="1">
              <a:lnSpc>
                <a:spcPct val="90000"/>
              </a:lnSpc>
            </a:pPr>
            <a:r>
              <a:rPr lang="en-US" dirty="0"/>
              <a:t>64% of asymptomatic adults had disc disease on MRI.    Jensen et al 1994              </a:t>
            </a:r>
          </a:p>
          <a:p>
            <a:pPr marL="1041400" lvl="1">
              <a:lnSpc>
                <a:spcPct val="90000"/>
              </a:lnSpc>
            </a:pPr>
            <a:r>
              <a:rPr lang="en-US" dirty="0"/>
              <a:t>Disc herniation in 28%         </a:t>
            </a:r>
            <a:r>
              <a:rPr lang="en-US" dirty="0" err="1"/>
              <a:t>Boden</a:t>
            </a:r>
            <a:r>
              <a:rPr lang="en-US" dirty="0"/>
              <a:t> et al 1990</a:t>
            </a:r>
          </a:p>
          <a:p>
            <a:pPr marL="698500">
              <a:lnSpc>
                <a:spcPct val="90000"/>
              </a:lnSpc>
            </a:pPr>
            <a:r>
              <a:rPr lang="en-US" dirty="0"/>
              <a:t>Natural history of disc herniation</a:t>
            </a:r>
          </a:p>
          <a:p>
            <a:pPr marL="698500">
              <a:lnSpc>
                <a:spcPct val="90000"/>
              </a:lnSpc>
              <a:buFont typeface="Gill Sans" charset="0"/>
              <a:buNone/>
            </a:pPr>
            <a:r>
              <a:rPr lang="en-US" dirty="0"/>
              <a:t>		63%  got &gt;30% smaller</a:t>
            </a:r>
          </a:p>
          <a:p>
            <a:pPr marL="698500">
              <a:lnSpc>
                <a:spcPct val="90000"/>
              </a:lnSpc>
              <a:buFont typeface="Gill Sans" charset="0"/>
              <a:buNone/>
            </a:pPr>
            <a:r>
              <a:rPr lang="en-US" dirty="0"/>
              <a:t>		48% got &gt; 70% smaller   						</a:t>
            </a:r>
            <a:r>
              <a:rPr lang="en-US" dirty="0" err="1"/>
              <a:t>Bozzao</a:t>
            </a:r>
            <a:r>
              <a:rPr lang="en-US" dirty="0"/>
              <a:t> 1992</a:t>
            </a:r>
          </a:p>
        </p:txBody>
      </p:sp>
    </p:spTree>
    <p:extLst>
      <p:ext uri="{BB962C8B-B14F-4D97-AF65-F5344CB8AC3E}">
        <p14:creationId xmlns:p14="http://schemas.microsoft.com/office/powerpoint/2010/main" val="2865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Cross section of disc</a:t>
            </a:r>
          </a:p>
        </p:txBody>
      </p:sp>
      <p:pic>
        <p:nvPicPr>
          <p:cNvPr id="727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49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What Imaging do you use??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Plain films</a:t>
            </a:r>
          </a:p>
          <a:p>
            <a:endParaRPr lang="en-GB" dirty="0"/>
          </a:p>
          <a:p>
            <a:r>
              <a:rPr lang="en-GB" dirty="0" smtClean="0"/>
              <a:t>CT/SPECT</a:t>
            </a:r>
          </a:p>
          <a:p>
            <a:endParaRPr lang="en-GB" dirty="0"/>
          </a:p>
          <a:p>
            <a:r>
              <a:rPr lang="en-GB" dirty="0" smtClean="0"/>
              <a:t>MRI</a:t>
            </a:r>
          </a:p>
          <a:p>
            <a:endParaRPr lang="en-GB" dirty="0"/>
          </a:p>
          <a:p>
            <a:r>
              <a:rPr lang="en-GB" dirty="0" smtClean="0"/>
              <a:t>Bone scans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5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164288" cy="1124744"/>
          </a:xfrm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Normal anatomy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68760"/>
            <a:ext cx="3767336" cy="5589240"/>
          </a:xfrm>
          <a:ln/>
        </p:spPr>
        <p:txBody>
          <a:bodyPr/>
          <a:lstStyle/>
          <a:p>
            <a:pPr marL="698500"/>
            <a:r>
              <a:rPr lang="en-US" dirty="0"/>
              <a:t>Nucleus/annulus</a:t>
            </a:r>
          </a:p>
          <a:p>
            <a:pPr marL="698500"/>
            <a:r>
              <a:rPr lang="en-US" dirty="0" err="1"/>
              <a:t>Intranuclear</a:t>
            </a:r>
            <a:r>
              <a:rPr lang="en-US" dirty="0"/>
              <a:t> cleft</a:t>
            </a:r>
          </a:p>
          <a:p>
            <a:pPr marL="698500"/>
            <a:r>
              <a:rPr lang="en-US" dirty="0" err="1"/>
              <a:t>Basivertebral</a:t>
            </a:r>
            <a:r>
              <a:rPr lang="en-US" dirty="0"/>
              <a:t> veins</a:t>
            </a:r>
          </a:p>
        </p:txBody>
      </p:sp>
      <p:pic>
        <p:nvPicPr>
          <p:cNvPr id="737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4108" r="7813"/>
          <a:stretch>
            <a:fillRect/>
          </a:stretch>
        </p:blipFill>
        <p:spPr bwMode="auto">
          <a:xfrm>
            <a:off x="3995936" y="836712"/>
            <a:ext cx="5040560" cy="582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2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jit\Documents\New Folder (2)\normal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t="9531" r="24356" b="11269"/>
          <a:stretch/>
        </p:blipFill>
        <p:spPr bwMode="auto">
          <a:xfrm>
            <a:off x="1506419" y="269978"/>
            <a:ext cx="3320144" cy="63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ujit\Documents\New Folder (2)\normal1a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2" t="10000" r="22775" b="11269"/>
          <a:stretch/>
        </p:blipFill>
        <p:spPr bwMode="auto">
          <a:xfrm>
            <a:off x="4860032" y="260648"/>
            <a:ext cx="31683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ujit\Documents\New Folder (2)\normal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7414" r="4540" b="29554"/>
          <a:stretch/>
        </p:blipFill>
        <p:spPr bwMode="auto">
          <a:xfrm>
            <a:off x="7707" y="2060848"/>
            <a:ext cx="465220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ujit\Documents\New Folder (2)\normal3a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t="20510" r="11891" b="29873"/>
          <a:stretch/>
        </p:blipFill>
        <p:spPr bwMode="auto">
          <a:xfrm>
            <a:off x="4629619" y="1989267"/>
            <a:ext cx="4392488" cy="36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6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type="title"/>
          </p:nvPr>
        </p:nvSpPr>
        <p:spPr>
          <a:xfrm>
            <a:off x="-838200" y="0"/>
            <a:ext cx="7772400" cy="1752600"/>
          </a:xfrm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Disc disease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484784"/>
            <a:ext cx="4767064" cy="5373216"/>
          </a:xfrm>
          <a:ln/>
        </p:spPr>
        <p:txBody>
          <a:bodyPr/>
          <a:lstStyle/>
          <a:p>
            <a:pPr marL="698500"/>
            <a:r>
              <a:rPr lang="en-US" dirty="0"/>
              <a:t>Dehydration of discs with age.</a:t>
            </a:r>
          </a:p>
          <a:p>
            <a:pPr marL="698500"/>
            <a:r>
              <a:rPr lang="en-US" dirty="0"/>
              <a:t>Vertebral endplates fissure- Modic changes</a:t>
            </a:r>
          </a:p>
          <a:p>
            <a:pPr marL="698500"/>
            <a:r>
              <a:rPr lang="en-US" dirty="0"/>
              <a:t>Annular tears.</a:t>
            </a:r>
          </a:p>
        </p:txBody>
      </p:sp>
      <p:pic>
        <p:nvPicPr>
          <p:cNvPr id="7475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/>
          <a:stretch>
            <a:fillRect/>
          </a:stretch>
        </p:blipFill>
        <p:spPr bwMode="auto">
          <a:xfrm>
            <a:off x="5410200" y="304800"/>
            <a:ext cx="30051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8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de2.gif (1885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6" y="980728"/>
            <a:ext cx="745955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42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Annular tear</a:t>
            </a:r>
          </a:p>
        </p:txBody>
      </p:sp>
      <p:pic>
        <p:nvPicPr>
          <p:cNvPr id="778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981200"/>
            <a:ext cx="46291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ujit\Documents\New Folder (2)\antear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9841" r="24564" b="11111"/>
          <a:stretch/>
        </p:blipFill>
        <p:spPr bwMode="auto">
          <a:xfrm>
            <a:off x="0" y="69688"/>
            <a:ext cx="3312368" cy="678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ujit\Documents\New Folder (2)\antear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11927" r="3151" b="29798"/>
          <a:stretch/>
        </p:blipFill>
        <p:spPr bwMode="auto">
          <a:xfrm>
            <a:off x="3315353" y="1556791"/>
            <a:ext cx="5807485" cy="461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600200"/>
          </a:xfrm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Disc terminology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4176464" cy="5589240"/>
          </a:xfrm>
          <a:ln/>
        </p:spPr>
        <p:txBody>
          <a:bodyPr>
            <a:normAutofit lnSpcReduction="10000"/>
          </a:bodyPr>
          <a:lstStyle/>
          <a:p>
            <a:pPr marL="698500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Dehydration</a:t>
            </a:r>
          </a:p>
          <a:p>
            <a:pPr marL="698500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Bulge</a:t>
            </a:r>
            <a:r>
              <a:rPr lang="en-US" dirty="0"/>
              <a:t>; circumferential</a:t>
            </a:r>
          </a:p>
          <a:p>
            <a:pPr marL="698500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Protrusion</a:t>
            </a:r>
            <a:r>
              <a:rPr lang="en-US" dirty="0"/>
              <a:t>; eccentric, &lt;3mm .</a:t>
            </a:r>
          </a:p>
          <a:p>
            <a:pPr marL="698500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Herniation</a:t>
            </a:r>
            <a:r>
              <a:rPr lang="en-US" dirty="0"/>
              <a:t>; &gt;3mm</a:t>
            </a:r>
          </a:p>
          <a:p>
            <a:pPr marL="698500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Extrusion</a:t>
            </a:r>
            <a:r>
              <a:rPr lang="en-US" dirty="0"/>
              <a:t>; nucleus extends thro’ annulus</a:t>
            </a:r>
          </a:p>
          <a:p>
            <a:pPr marL="698500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Free fragment</a:t>
            </a:r>
            <a:r>
              <a:rPr lang="en-US" dirty="0"/>
              <a:t>; detached from parent disc </a:t>
            </a:r>
          </a:p>
        </p:txBody>
      </p:sp>
      <p:pic>
        <p:nvPicPr>
          <p:cNvPr id="7577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96752"/>
            <a:ext cx="4845496" cy="528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0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905000"/>
          </a:xfrm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Disc herniation</a:t>
            </a:r>
          </a:p>
        </p:txBody>
      </p:sp>
      <p:pic>
        <p:nvPicPr>
          <p:cNvPr id="79874" name="Picture 2"/>
          <p:cNvPicPr>
            <a:picLocks noChangeArrowheads="1"/>
          </p:cNvPicPr>
          <p:nvPr/>
        </p:nvPicPr>
        <p:blipFill>
          <a:blip r:embed="rId2" cstate="print">
            <a:lum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r="7936" b="8995"/>
          <a:stretch>
            <a:fillRect/>
          </a:stretch>
        </p:blipFill>
        <p:spPr bwMode="auto">
          <a:xfrm>
            <a:off x="5436096" y="22098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4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id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36" y="980728"/>
            <a:ext cx="71155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Clear advantages of MRI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Multiplanar</a:t>
            </a:r>
            <a:r>
              <a:rPr lang="en-GB" dirty="0" smtClean="0"/>
              <a:t> capability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Detail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No ionising radiation</a:t>
            </a:r>
          </a:p>
        </p:txBody>
      </p:sp>
    </p:spTree>
    <p:extLst>
      <p:ext uri="{BB962C8B-B14F-4D97-AF65-F5344CB8AC3E}">
        <p14:creationId xmlns:p14="http://schemas.microsoft.com/office/powerpoint/2010/main" val="7446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905000"/>
          </a:xfrm>
          <a:ln/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808080"/>
                  </a:outerShdw>
                </a:effectLst>
              </a:rPr>
              <a:t>Nerve root compression</a:t>
            </a:r>
          </a:p>
        </p:txBody>
      </p:sp>
      <p:pic>
        <p:nvPicPr>
          <p:cNvPr id="808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" b="10139"/>
          <a:stretch>
            <a:fillRect/>
          </a:stretch>
        </p:blipFill>
        <p:spPr bwMode="auto">
          <a:xfrm>
            <a:off x="5410200" y="1524000"/>
            <a:ext cx="31654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rrowheads="1"/>
          </p:cNvPicPr>
          <p:nvPr/>
        </p:nvPicPr>
        <p:blipFill>
          <a:blip r:embed="rId3" cstate="print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8331"/>
          <a:stretch>
            <a:fillRect/>
          </a:stretch>
        </p:blipFill>
        <p:spPr bwMode="auto">
          <a:xfrm>
            <a:off x="762000" y="1828800"/>
            <a:ext cx="44958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Line 4"/>
          <p:cNvSpPr>
            <a:spLocks noChangeShapeType="1"/>
          </p:cNvSpPr>
          <p:nvPr/>
        </p:nvSpPr>
        <p:spPr bwMode="auto">
          <a:xfrm flipH="1">
            <a:off x="4495800" y="3048000"/>
            <a:ext cx="30480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0901" name="Rectangle 5"/>
          <p:cNvSpPr>
            <a:spLocks/>
          </p:cNvSpPr>
          <p:nvPr/>
        </p:nvSpPr>
        <p:spPr bwMode="auto">
          <a:xfrm>
            <a:off x="4572000" y="2565400"/>
            <a:ext cx="685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350"/>
              </a:spcBef>
            </a:pPr>
            <a:r>
              <a:rPr lang="en-US">
                <a:solidFill>
                  <a:schemeClr val="tx1"/>
                </a:solidFill>
                <a:ea typeface="Gill Sans" charset="0"/>
                <a:cs typeface="Gill Sans" charset="0"/>
              </a:rPr>
              <a:t>L5</a:t>
            </a:r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2209800" y="3810000"/>
            <a:ext cx="30480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0903" name="Rectangle 7"/>
          <p:cNvSpPr>
            <a:spLocks/>
          </p:cNvSpPr>
          <p:nvPr/>
        </p:nvSpPr>
        <p:spPr bwMode="auto">
          <a:xfrm>
            <a:off x="1851025" y="3327400"/>
            <a:ext cx="4302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Gill Sans" charset="0"/>
                <a:cs typeface="Gill Sans" charset="0"/>
              </a:rPr>
              <a:t>S1</a:t>
            </a:r>
          </a:p>
        </p:txBody>
      </p:sp>
      <p:sp>
        <p:nvSpPr>
          <p:cNvPr id="80904" name="Rectangle 8"/>
          <p:cNvSpPr>
            <a:spLocks/>
          </p:cNvSpPr>
          <p:nvPr/>
        </p:nvSpPr>
        <p:spPr bwMode="auto">
          <a:xfrm>
            <a:off x="2803525" y="2759075"/>
            <a:ext cx="5429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Gill Sans" charset="0"/>
                <a:cs typeface="Gill Sans" charset="0"/>
              </a:rPr>
              <a:t>5/1</a:t>
            </a:r>
          </a:p>
        </p:txBody>
      </p:sp>
    </p:spTree>
    <p:extLst>
      <p:ext uri="{BB962C8B-B14F-4D97-AF65-F5344CB8AC3E}">
        <p14:creationId xmlns:p14="http://schemas.microsoft.com/office/powerpoint/2010/main" val="21663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752600"/>
          </a:xfrm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Lateral disc protrusion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29200" y="1981200"/>
            <a:ext cx="3503240" cy="4112096"/>
          </a:xfrm>
          <a:ln/>
        </p:spPr>
        <p:txBody>
          <a:bodyPr/>
          <a:lstStyle/>
          <a:p>
            <a:pPr marL="698500"/>
            <a:r>
              <a:rPr lang="en-US" dirty="0"/>
              <a:t>Axial T2 or T1</a:t>
            </a:r>
          </a:p>
          <a:p>
            <a:pPr marL="698500"/>
            <a:r>
              <a:rPr lang="en-US" dirty="0"/>
              <a:t>Parasagittal</a:t>
            </a:r>
          </a:p>
          <a:p>
            <a:pPr marL="698500"/>
            <a:r>
              <a:rPr lang="en-US" dirty="0"/>
              <a:t>Affects exiting root of level above</a:t>
            </a: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7" r="11111" b="11110"/>
          <a:stretch>
            <a:fillRect/>
          </a:stretch>
        </p:blipFill>
        <p:spPr bwMode="auto">
          <a:xfrm>
            <a:off x="611560" y="1988840"/>
            <a:ext cx="4419600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74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ujit\Documents\New Folder (2)\protrusion midline 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9963" r="35229" b="23539"/>
          <a:stretch/>
        </p:blipFill>
        <p:spPr bwMode="auto">
          <a:xfrm>
            <a:off x="4664833" y="-15010"/>
            <a:ext cx="3168352" cy="68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ujit\Documents\New Folder (2)\protrusion midline 1a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7" t="12918" r="38506" b="24948"/>
          <a:stretch/>
        </p:blipFill>
        <p:spPr bwMode="auto">
          <a:xfrm>
            <a:off x="1816367" y="-30967"/>
            <a:ext cx="2864557" cy="68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ujit\Documents\New Folder (2)\protrusion right lateral 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8" t="10792" r="34870" b="15679"/>
          <a:stretch/>
        </p:blipFill>
        <p:spPr bwMode="auto">
          <a:xfrm>
            <a:off x="4546983" y="-11832"/>
            <a:ext cx="2745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ujit\Documents\New Folder (2)\protrusion right lateral 1a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t="12590" r="34782" b="12461"/>
          <a:stretch/>
        </p:blipFill>
        <p:spPr bwMode="auto">
          <a:xfrm>
            <a:off x="2051720" y="11832"/>
            <a:ext cx="2514600" cy="684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8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ujit\Documents\New Folder (2)\protrusion rt lat 3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20110" r="9062" b="36273"/>
          <a:stretch/>
        </p:blipFill>
        <p:spPr bwMode="auto">
          <a:xfrm>
            <a:off x="-11832" y="1"/>
            <a:ext cx="556717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ujit\Documents\New Folder (2)\protrusion rt lat 3a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25525" r="11228" b="36069"/>
          <a:stretch/>
        </p:blipFill>
        <p:spPr bwMode="auto">
          <a:xfrm>
            <a:off x="3379912" y="3317286"/>
            <a:ext cx="5764088" cy="34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id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36" y="980728"/>
            <a:ext cx="71155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1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ujit\Documents\New Folder (2)\ext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 t="9682" r="24165" b="20635"/>
          <a:stretch/>
        </p:blipFill>
        <p:spPr bwMode="auto">
          <a:xfrm>
            <a:off x="2627784" y="186122"/>
            <a:ext cx="2567203" cy="647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ujit\Documents\New Folder (2)\ext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0" t="9841" r="27147" b="20634"/>
          <a:stretch/>
        </p:blipFill>
        <p:spPr bwMode="auto">
          <a:xfrm>
            <a:off x="50860" y="167455"/>
            <a:ext cx="2598002" cy="647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Sujit\Documents\New Folder (2)\ext3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0" t="31767" r="21204" b="32363"/>
          <a:stretch/>
        </p:blipFill>
        <p:spPr bwMode="auto">
          <a:xfrm>
            <a:off x="5107406" y="177529"/>
            <a:ext cx="4036594" cy="31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Sujit\Documents\New Folder (2)\ext4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7" t="32540" r="18799" b="33730"/>
          <a:stretch/>
        </p:blipFill>
        <p:spPr bwMode="auto">
          <a:xfrm>
            <a:off x="5110892" y="3625589"/>
            <a:ext cx="4033108" cy="275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0" y="1435100"/>
            <a:ext cx="9144000" cy="46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0160" dir="5400000" algn="ctr" rotWithShape="0">
              <a:schemeClr val="bg2">
                <a:alpha val="59998"/>
              </a:schemeClr>
            </a:outerShdw>
          </a:effectLst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75779" name="Rectangle 2"/>
          <p:cNvSpPr>
            <a:spLocks/>
          </p:cNvSpPr>
          <p:nvPr/>
        </p:nvSpPr>
        <p:spPr bwMode="auto">
          <a:xfrm>
            <a:off x="0" y="0"/>
            <a:ext cx="9142413" cy="143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Case 5- Disc</a:t>
            </a:r>
          </a:p>
        </p:txBody>
      </p:sp>
      <p:sp>
        <p:nvSpPr>
          <p:cNvPr id="7578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2927350"/>
            <a:ext cx="8229600" cy="2644775"/>
          </a:xfrm>
        </p:spPr>
        <p:txBody>
          <a:bodyPr/>
          <a:lstStyle/>
          <a:p>
            <a:pPr eaLnBrk="1" hangingPunct="1"/>
            <a:r>
              <a:rPr lang="en-US" smtClean="0"/>
              <a:t>Rugby tackle, shooting pain in the left leg, decreased sensation in the left L4- S1</a:t>
            </a:r>
          </a:p>
        </p:txBody>
      </p:sp>
    </p:spTree>
    <p:extLst>
      <p:ext uri="{BB962C8B-B14F-4D97-AF65-F5344CB8AC3E}">
        <p14:creationId xmlns:p14="http://schemas.microsoft.com/office/powerpoint/2010/main" val="11288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0"/>
            <a:ext cx="529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2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5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Problems?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Supine</a:t>
            </a:r>
          </a:p>
          <a:p>
            <a:endParaRPr lang="en-GB" dirty="0"/>
          </a:p>
          <a:p>
            <a:r>
              <a:rPr lang="en-GB" dirty="0" smtClean="0"/>
              <a:t>Contraindications- pacemakers</a:t>
            </a:r>
          </a:p>
          <a:p>
            <a:endParaRPr lang="en-GB" dirty="0"/>
          </a:p>
          <a:p>
            <a:r>
              <a:rPr lang="en-GB" dirty="0" smtClean="0"/>
              <a:t>Cost!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8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15900"/>
            <a:ext cx="65024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2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Disc degeneration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Remember sequestration!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23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7772400" cy="1752600"/>
          </a:xfrm>
          <a:ln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Sequestration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499992" y="1409700"/>
            <a:ext cx="3810000" cy="4953000"/>
          </a:xfrm>
          <a:ln/>
        </p:spPr>
        <p:txBody>
          <a:bodyPr/>
          <a:lstStyle/>
          <a:p>
            <a:pPr marL="698500"/>
            <a:r>
              <a:rPr lang="en-US" dirty="0"/>
              <a:t>May be higher  T2 signal</a:t>
            </a:r>
          </a:p>
          <a:p>
            <a:pPr marL="698500"/>
            <a:r>
              <a:rPr lang="en-US" dirty="0"/>
              <a:t>Migrate up or down</a:t>
            </a:r>
          </a:p>
          <a:p>
            <a:pPr marL="698500"/>
            <a:r>
              <a:rPr lang="en-US" dirty="0"/>
              <a:t>May be </a:t>
            </a:r>
            <a:r>
              <a:rPr lang="en-US" dirty="0" err="1"/>
              <a:t>subligamentous</a:t>
            </a:r>
            <a:r>
              <a:rPr lang="en-US" dirty="0"/>
              <a:t>  </a:t>
            </a:r>
          </a:p>
        </p:txBody>
      </p:sp>
      <p:pic>
        <p:nvPicPr>
          <p:cNvPr id="89091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8" t="7936" r="13226" b="4761"/>
          <a:stretch>
            <a:fillRect/>
          </a:stretch>
        </p:blipFill>
        <p:spPr bwMode="auto">
          <a:xfrm>
            <a:off x="1524000" y="1295400"/>
            <a:ext cx="24098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7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752600"/>
          </a:xfrm>
          <a:ln/>
        </p:spPr>
        <p:txBody>
          <a:bodyPr/>
          <a:lstStyle/>
          <a:p>
            <a:r>
              <a:rPr lang="en-US"/>
              <a:t>Free fragments</a:t>
            </a: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0" y="1905000"/>
            <a:ext cx="3810000" cy="4953000"/>
          </a:xfrm>
          <a:ln/>
        </p:spPr>
        <p:txBody>
          <a:bodyPr/>
          <a:lstStyle/>
          <a:p>
            <a:pPr marL="698500"/>
            <a:r>
              <a:rPr lang="en-US"/>
              <a:t>May be higher  T2 signal</a:t>
            </a:r>
          </a:p>
          <a:p>
            <a:pPr marL="698500"/>
            <a:r>
              <a:rPr lang="en-US"/>
              <a:t>Migrate up or down</a:t>
            </a:r>
          </a:p>
          <a:p>
            <a:pPr marL="698500"/>
            <a:r>
              <a:rPr lang="en-US"/>
              <a:t>May be subligamentous  </a:t>
            </a:r>
          </a:p>
        </p:txBody>
      </p:sp>
      <p:pic>
        <p:nvPicPr>
          <p:cNvPr id="90115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2" t="7936" r="13228" b="4761"/>
          <a:stretch>
            <a:fillRect/>
          </a:stretch>
        </p:blipFill>
        <p:spPr bwMode="auto">
          <a:xfrm>
            <a:off x="1143000" y="1219200"/>
            <a:ext cx="26384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8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957392" cy="1124744"/>
          </a:xfrm>
          <a:ln/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Free </a:t>
            </a:r>
            <a:r>
              <a:rPr lang="en-US" dirty="0">
                <a:solidFill>
                  <a:srgbClr val="FFFF00"/>
                </a:solidFill>
              </a:rPr>
              <a:t>fragments</a:t>
            </a:r>
          </a:p>
        </p:txBody>
      </p:sp>
      <p:pic>
        <p:nvPicPr>
          <p:cNvPr id="91139" name="Picture 3"/>
          <p:cNvPicPr>
            <a:picLocks noChangeArrowheads="1"/>
          </p:cNvPicPr>
          <p:nvPr/>
        </p:nvPicPr>
        <p:blipFill>
          <a:blip r:embed="rId2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t="16127" b="11130"/>
          <a:stretch>
            <a:fillRect/>
          </a:stretch>
        </p:blipFill>
        <p:spPr bwMode="auto">
          <a:xfrm>
            <a:off x="2267744" y="908720"/>
            <a:ext cx="5616624" cy="554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99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ujit\Documents\New Folder (2)\cste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7" t="12461" r="24935" b="21399"/>
          <a:stretch/>
        </p:blipFill>
        <p:spPr bwMode="auto">
          <a:xfrm>
            <a:off x="155170" y="412106"/>
            <a:ext cx="2873829" cy="604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ujit\Documents\New Folder (2)\cste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4" t="17397" r="28068" b="16463"/>
          <a:stretch/>
        </p:blipFill>
        <p:spPr bwMode="auto">
          <a:xfrm>
            <a:off x="3059831" y="418661"/>
            <a:ext cx="2210849" cy="607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ujit\Documents\New Folder (2)\cste3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0476" r="24365" b="34762"/>
          <a:stretch/>
        </p:blipFill>
        <p:spPr bwMode="auto">
          <a:xfrm>
            <a:off x="5451337" y="451454"/>
            <a:ext cx="3470824" cy="30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Sujit\Documents\New Folder (2)\cste4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5" t="30932" r="25084" b="38440"/>
          <a:stretch/>
        </p:blipFill>
        <p:spPr bwMode="auto">
          <a:xfrm>
            <a:off x="5383426" y="3671123"/>
            <a:ext cx="3516085" cy="27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6444" y="-99392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sz="4800" dirty="0" smtClean="0">
                <a:solidFill>
                  <a:srgbClr val="FFFF00"/>
                </a:solidFill>
              </a:rPr>
              <a:t>Canal Stenosis</a:t>
            </a:r>
            <a:endParaRPr lang="en-GB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447800"/>
          </a:xfrm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Spinal stenosis</a:t>
            </a:r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3810000" cy="4953000"/>
          </a:xfrm>
          <a:ln/>
        </p:spPr>
        <p:txBody>
          <a:bodyPr/>
          <a:lstStyle/>
          <a:p>
            <a:pPr marL="698500"/>
            <a:r>
              <a:rPr lang="en-US"/>
              <a:t>Lateral recess stenosis</a:t>
            </a:r>
          </a:p>
          <a:p>
            <a:pPr marL="698500"/>
            <a:r>
              <a:rPr lang="en-US"/>
              <a:t>Foraminal stenosis</a:t>
            </a:r>
          </a:p>
          <a:p>
            <a:pPr marL="1041400" lvl="1"/>
            <a:r>
              <a:rPr lang="en-US" sz="2400"/>
              <a:t>parasagittal</a:t>
            </a:r>
          </a:p>
        </p:txBody>
      </p:sp>
      <p:pic>
        <p:nvPicPr>
          <p:cNvPr id="102403" name="Picture 3"/>
          <p:cNvPicPr>
            <a:picLocks noChangeArrowheads="1"/>
          </p:cNvPicPr>
          <p:nvPr/>
        </p:nvPicPr>
        <p:blipFill>
          <a:blip r:embed="rId2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r="13234" b="16011"/>
          <a:stretch>
            <a:fillRect/>
          </a:stretch>
        </p:blipFill>
        <p:spPr bwMode="auto">
          <a:xfrm>
            <a:off x="3886200" y="2571898"/>
            <a:ext cx="495300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Line 4"/>
          <p:cNvSpPr>
            <a:spLocks noChangeShapeType="1"/>
          </p:cNvSpPr>
          <p:nvPr/>
        </p:nvSpPr>
        <p:spPr bwMode="auto">
          <a:xfrm flipH="1">
            <a:off x="5715000" y="3886200"/>
            <a:ext cx="7620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>
            <a:off x="5257800" y="4191000"/>
            <a:ext cx="381000" cy="1524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 rot="10800000" flipH="1">
            <a:off x="5410200" y="4419600"/>
            <a:ext cx="228600" cy="2286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447800"/>
          </a:xfrm>
          <a:ln/>
        </p:spPr>
        <p:txBody>
          <a:bodyPr/>
          <a:lstStyle/>
          <a:p>
            <a:r>
              <a:rPr lang="en-US"/>
              <a:t>Spinal stenosis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3810000" cy="4953000"/>
          </a:xfrm>
          <a:ln/>
        </p:spPr>
        <p:txBody>
          <a:bodyPr/>
          <a:lstStyle/>
          <a:p>
            <a:pPr marL="698500"/>
            <a:r>
              <a:rPr lang="en-US"/>
              <a:t>Lateral recess stenosis</a:t>
            </a:r>
          </a:p>
          <a:p>
            <a:pPr marL="698500"/>
            <a:r>
              <a:rPr lang="en-US"/>
              <a:t>Foraminal stenosis</a:t>
            </a:r>
          </a:p>
          <a:p>
            <a:pPr marL="1041400" lvl="1"/>
            <a:r>
              <a:rPr lang="en-US" sz="2400"/>
              <a:t>parasagittal</a:t>
            </a:r>
          </a:p>
        </p:txBody>
      </p:sp>
      <p:pic>
        <p:nvPicPr>
          <p:cNvPr id="103427" name="Picture 3"/>
          <p:cNvPicPr>
            <a:picLocks noChangeArrowheads="1"/>
          </p:cNvPicPr>
          <p:nvPr/>
        </p:nvPicPr>
        <p:blipFill>
          <a:blip r:embed="rId2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r="13234" b="16011"/>
          <a:stretch>
            <a:fillRect/>
          </a:stretch>
        </p:blipFill>
        <p:spPr bwMode="auto">
          <a:xfrm>
            <a:off x="3886200" y="2590800"/>
            <a:ext cx="495300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Line 4"/>
          <p:cNvSpPr>
            <a:spLocks noChangeShapeType="1"/>
          </p:cNvSpPr>
          <p:nvPr/>
        </p:nvSpPr>
        <p:spPr bwMode="auto">
          <a:xfrm flipH="1">
            <a:off x="5715000" y="3886200"/>
            <a:ext cx="7620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03429" name="Line 5"/>
          <p:cNvSpPr>
            <a:spLocks noChangeShapeType="1"/>
          </p:cNvSpPr>
          <p:nvPr/>
        </p:nvSpPr>
        <p:spPr bwMode="auto">
          <a:xfrm>
            <a:off x="5257800" y="4191000"/>
            <a:ext cx="381000" cy="1524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03430" name="Line 6"/>
          <p:cNvSpPr>
            <a:spLocks noChangeShapeType="1"/>
          </p:cNvSpPr>
          <p:nvPr/>
        </p:nvSpPr>
        <p:spPr bwMode="auto">
          <a:xfrm rot="10800000" flipH="1">
            <a:off x="5410200" y="4419600"/>
            <a:ext cx="228600" cy="2286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103431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t="6943" r="25771" b="9222"/>
          <a:stretch>
            <a:fillRect/>
          </a:stretch>
        </p:blipFill>
        <p:spPr bwMode="auto">
          <a:xfrm>
            <a:off x="650875" y="381000"/>
            <a:ext cx="30559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2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The Facet joints and flavum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3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ujit\Documents\New Folder (2)\nfa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3" t="33435" r="29411" b="34865"/>
          <a:stretch/>
        </p:blipFill>
        <p:spPr bwMode="auto">
          <a:xfrm>
            <a:off x="107504" y="5815"/>
            <a:ext cx="4401818" cy="402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ujit\Documents\New Folder (2)\nfa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33197" r="25084" b="31409"/>
          <a:stretch/>
        </p:blipFill>
        <p:spPr bwMode="auto">
          <a:xfrm>
            <a:off x="3955909" y="2276872"/>
            <a:ext cx="5184576" cy="43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6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What are the routine sequences?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Sagittal T1</a:t>
            </a:r>
          </a:p>
          <a:p>
            <a:endParaRPr lang="en-GB" dirty="0"/>
          </a:p>
          <a:p>
            <a:r>
              <a:rPr lang="en-GB" dirty="0" smtClean="0"/>
              <a:t>Sagittal T2</a:t>
            </a:r>
          </a:p>
          <a:p>
            <a:endParaRPr lang="en-GB" dirty="0"/>
          </a:p>
          <a:p>
            <a:r>
              <a:rPr lang="en-GB" dirty="0" smtClean="0"/>
              <a:t>Axial T1/T2</a:t>
            </a:r>
          </a:p>
          <a:p>
            <a:endParaRPr lang="en-GB" dirty="0"/>
          </a:p>
          <a:p>
            <a:r>
              <a:rPr lang="en-GB" dirty="0" smtClean="0"/>
              <a:t>STIR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0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ujit\Documents\New Folder (2)\fa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6" t="11377" r="29333" b="18571"/>
          <a:stretch/>
        </p:blipFill>
        <p:spPr bwMode="auto">
          <a:xfrm>
            <a:off x="179512" y="123436"/>
            <a:ext cx="3384376" cy="66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ujit\Documents\New Folder (2)\fa5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0" t="26263" r="24178" b="37509"/>
          <a:stretch/>
        </p:blipFill>
        <p:spPr bwMode="auto">
          <a:xfrm>
            <a:off x="3707904" y="206829"/>
            <a:ext cx="3401160" cy="32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Sujit\Documents\New Folder (2)\fa6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8" t="24855" r="22995" b="35818"/>
          <a:stretch/>
        </p:blipFill>
        <p:spPr bwMode="auto">
          <a:xfrm>
            <a:off x="4860642" y="3346934"/>
            <a:ext cx="3744416" cy="338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Case 5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Low grade fever, weight loss, upper back pain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30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2"/>
          <a:srcRect l="41665" t="1695" r="7899" b="3390"/>
          <a:stretch>
            <a:fillRect/>
          </a:stretch>
        </p:blipFill>
        <p:spPr bwMode="auto">
          <a:xfrm>
            <a:off x="152400" y="43070"/>
            <a:ext cx="2667000" cy="6493564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 l="45313" t="1282" r="6250"/>
          <a:stretch>
            <a:fillRect/>
          </a:stretch>
        </p:blipFill>
        <p:spPr bwMode="auto">
          <a:xfrm>
            <a:off x="2819400" y="0"/>
            <a:ext cx="2638301" cy="65532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 l="35807" r="10844"/>
          <a:stretch>
            <a:fillRect/>
          </a:stretch>
        </p:blipFill>
        <p:spPr bwMode="auto">
          <a:xfrm>
            <a:off x="5715000" y="0"/>
            <a:ext cx="2819400" cy="6858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586740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Sag T1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586740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Sag T1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579120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Sag T2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93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/>
          </p:cNvSpPr>
          <p:nvPr/>
        </p:nvSpPr>
        <p:spPr bwMode="auto">
          <a:xfrm>
            <a:off x="0" y="1435100"/>
            <a:ext cx="9144000" cy="46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0160" dir="5400000" algn="ctr" rotWithShape="0">
              <a:schemeClr val="bg2">
                <a:alpha val="59998"/>
              </a:schemeClr>
            </a:outerShdw>
          </a:effectLst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9395" name="Rectangle 2"/>
          <p:cNvSpPr>
            <a:spLocks/>
          </p:cNvSpPr>
          <p:nvPr/>
        </p:nvSpPr>
        <p:spPr bwMode="auto">
          <a:xfrm>
            <a:off x="0" y="0"/>
            <a:ext cx="9142413" cy="143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Infective spondylitis....</a:t>
            </a:r>
          </a:p>
        </p:txBody>
      </p:sp>
      <p:sp>
        <p:nvSpPr>
          <p:cNvPr id="5939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Spine = 2-5% of all osteomyelitis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Progressive, but may have insidious onset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Pain is constant, no relief from rest</a:t>
            </a:r>
          </a:p>
        </p:txBody>
      </p:sp>
    </p:spTree>
    <p:extLst>
      <p:ext uri="{BB962C8B-B14F-4D97-AF65-F5344CB8AC3E}">
        <p14:creationId xmlns:p14="http://schemas.microsoft.com/office/powerpoint/2010/main" val="13008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0" y="1435100"/>
            <a:ext cx="9144000" cy="46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0160" dir="5400000" algn="ctr" rotWithShape="0">
              <a:schemeClr val="bg2">
                <a:alpha val="59998"/>
              </a:schemeClr>
            </a:outerShdw>
          </a:effectLst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0419" name="Rectangle 2"/>
          <p:cNvSpPr>
            <a:spLocks/>
          </p:cNvSpPr>
          <p:nvPr/>
        </p:nvSpPr>
        <p:spPr bwMode="auto">
          <a:xfrm>
            <a:off x="-6168" y="1587"/>
            <a:ext cx="9142413" cy="143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Infection.....</a:t>
            </a:r>
          </a:p>
        </p:txBody>
      </p:sp>
      <p:sp>
        <p:nvSpPr>
          <p:cNvPr id="60421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Hematogenous</a:t>
            </a:r>
            <a:r>
              <a:rPr lang="en-US" dirty="0" smtClean="0"/>
              <a:t> spread, most common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Arterial route:</a:t>
            </a:r>
          </a:p>
          <a:p>
            <a:pPr eaLnBrk="1" hangingPunct="1"/>
            <a:r>
              <a:rPr lang="en-US" dirty="0" smtClean="0"/>
              <a:t>    </a:t>
            </a:r>
            <a:r>
              <a:rPr lang="en-US" dirty="0" err="1" smtClean="0"/>
              <a:t>Metaphyseal</a:t>
            </a:r>
            <a:r>
              <a:rPr lang="en-US" dirty="0" smtClean="0"/>
              <a:t> bone near ALL has an end-arteriole, making it susceptible to bacteremia.</a:t>
            </a:r>
          </a:p>
          <a:p>
            <a:pPr eaLnBrk="1" hangingPunct="1"/>
            <a:r>
              <a:rPr lang="en-US" dirty="0" smtClean="0"/>
              <a:t>    Segmental arteries usually supply two adjacent vertebral bodies and intervening disc.</a:t>
            </a:r>
          </a:p>
        </p:txBody>
      </p:sp>
    </p:spTree>
    <p:extLst>
      <p:ext uri="{BB962C8B-B14F-4D97-AF65-F5344CB8AC3E}">
        <p14:creationId xmlns:p14="http://schemas.microsoft.com/office/powerpoint/2010/main" val="23219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0" y="1628800"/>
            <a:ext cx="9144000" cy="46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0160" dir="5400000" algn="ctr" rotWithShape="0">
              <a:schemeClr val="bg2">
                <a:alpha val="59998"/>
              </a:schemeClr>
            </a:outerShdw>
          </a:effectLst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ヒラギノ角ゴ ProN W3" charset="-128"/>
            </a:endParaRPr>
          </a:p>
        </p:txBody>
      </p:sp>
      <p:sp>
        <p:nvSpPr>
          <p:cNvPr id="61443" name="Rectangle 2"/>
          <p:cNvSpPr>
            <a:spLocks/>
          </p:cNvSpPr>
          <p:nvPr/>
        </p:nvSpPr>
        <p:spPr bwMode="auto">
          <a:xfrm>
            <a:off x="1115615" y="404663"/>
            <a:ext cx="6840761" cy="79208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Infection....</a:t>
            </a:r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dirty="0" smtClean="0"/>
              <a:t>Pyogenic </a:t>
            </a:r>
          </a:p>
        </p:txBody>
      </p:sp>
      <p:sp>
        <p:nvSpPr>
          <p:cNvPr id="61446" name="Rectangle 5"/>
          <p:cNvSpPr>
            <a:spLocks/>
          </p:cNvSpPr>
          <p:nvPr/>
        </p:nvSpPr>
        <p:spPr bwMode="auto">
          <a:xfrm>
            <a:off x="457200" y="2447925"/>
            <a:ext cx="4040188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sym typeface="Corbel" charset="0"/>
              </a:rPr>
              <a:t>Older patients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>
              <a:solidFill>
                <a:schemeClr val="tx1"/>
              </a:solidFill>
              <a:latin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sym typeface="Corbel" charset="0"/>
              </a:rPr>
              <a:t>Lower lumbar spine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>
              <a:solidFill>
                <a:schemeClr val="tx1"/>
              </a:solidFill>
              <a:latin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sym typeface="Corbel" charset="0"/>
              </a:rPr>
              <a:t>Subchondral bone affected first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>
              <a:solidFill>
                <a:schemeClr val="tx1"/>
              </a:solidFill>
              <a:latin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>
                <a:solidFill>
                  <a:schemeClr val="tx1"/>
                </a:solidFill>
                <a:latin typeface="Corbel" charset="0"/>
                <a:sym typeface="Corbel" charset="0"/>
              </a:rPr>
              <a:t>Posterior elements-less common</a:t>
            </a:r>
          </a:p>
        </p:txBody>
      </p:sp>
      <p:sp>
        <p:nvSpPr>
          <p:cNvPr id="61447" name="Rectangle 6"/>
          <p:cNvSpPr>
            <a:spLocks/>
          </p:cNvSpPr>
          <p:nvPr/>
        </p:nvSpPr>
        <p:spPr bwMode="auto">
          <a:xfrm>
            <a:off x="4645024" y="1496436"/>
            <a:ext cx="4041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23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orbel Bold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orbel Bold" charset="0"/>
              </a:rPr>
              <a:t>TB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Corbel Bold" charset="0"/>
            </a:endParaRPr>
          </a:p>
        </p:txBody>
      </p:sp>
      <p:sp>
        <p:nvSpPr>
          <p:cNvPr id="61448" name="Rectangle 7"/>
          <p:cNvSpPr>
            <a:spLocks/>
          </p:cNvSpPr>
          <p:nvPr/>
        </p:nvSpPr>
        <p:spPr bwMode="auto">
          <a:xfrm>
            <a:off x="4645025" y="2447925"/>
            <a:ext cx="4141788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 dirty="0">
                <a:solidFill>
                  <a:schemeClr val="tx1"/>
                </a:solidFill>
                <a:latin typeface="Corbel" charset="0"/>
                <a:sym typeface="Corbel" charset="0"/>
              </a:rPr>
              <a:t>Younger patients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 dirty="0">
              <a:solidFill>
                <a:schemeClr val="tx1"/>
              </a:solidFill>
              <a:latin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 dirty="0" err="1">
                <a:solidFill>
                  <a:schemeClr val="tx1"/>
                </a:solidFill>
                <a:latin typeface="Corbel" charset="0"/>
                <a:sym typeface="Corbel" charset="0"/>
              </a:rPr>
              <a:t>Midthoracic</a:t>
            </a:r>
            <a:r>
              <a:rPr lang="en-US" sz="2400" dirty="0">
                <a:solidFill>
                  <a:schemeClr val="tx1"/>
                </a:solidFill>
                <a:latin typeface="Corbel" charset="0"/>
                <a:sym typeface="Corbel" charset="0"/>
              </a:rPr>
              <a:t>/ thoracolumbar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 dirty="0">
              <a:solidFill>
                <a:schemeClr val="tx1"/>
              </a:solidFill>
              <a:latin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 dirty="0">
                <a:solidFill>
                  <a:schemeClr val="tx1"/>
                </a:solidFill>
                <a:latin typeface="Corbel" charset="0"/>
                <a:sym typeface="Corbel" charset="0"/>
              </a:rPr>
              <a:t>Endplate and disc involvement</a:t>
            </a: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endParaRPr lang="en-US" sz="2400" dirty="0">
              <a:solidFill>
                <a:schemeClr val="tx1"/>
              </a:solidFill>
              <a:latin typeface="Corbel" charset="0"/>
              <a:sym typeface="Corbel" charset="0"/>
            </a:endParaRPr>
          </a:p>
          <a:p>
            <a:pPr marL="400050" indent="-320675" algn="l">
              <a:buClr>
                <a:srgbClr val="F0AD00"/>
              </a:buClr>
              <a:buSzPct val="80000"/>
              <a:buFont typeface="Wingdings 2" charset="2"/>
              <a:buChar char="¡"/>
            </a:pPr>
            <a:r>
              <a:rPr lang="en-US" sz="2400" dirty="0">
                <a:solidFill>
                  <a:schemeClr val="tx1"/>
                </a:solidFill>
                <a:latin typeface="Corbel" charset="0"/>
                <a:sym typeface="Corbel" charset="0"/>
              </a:rPr>
              <a:t>Large abscess out of proportion  to vertebral involvement</a:t>
            </a:r>
          </a:p>
        </p:txBody>
      </p:sp>
    </p:spTree>
    <p:extLst>
      <p:ext uri="{BB962C8B-B14F-4D97-AF65-F5344CB8AC3E}">
        <p14:creationId xmlns:p14="http://schemas.microsoft.com/office/powerpoint/2010/main" val="21022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/>
          </p:cNvSpPr>
          <p:nvPr/>
        </p:nvSpPr>
        <p:spPr bwMode="auto">
          <a:xfrm>
            <a:off x="0" y="1435100"/>
            <a:ext cx="9144000" cy="46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0160" dir="5400000" algn="ctr" rotWithShape="0">
              <a:schemeClr val="bg2">
                <a:alpha val="59998"/>
              </a:schemeClr>
            </a:outerShdw>
          </a:effectLst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8307" name="Rectangle 2"/>
          <p:cNvSpPr>
            <a:spLocks/>
          </p:cNvSpPr>
          <p:nvPr/>
        </p:nvSpPr>
        <p:spPr bwMode="auto">
          <a:xfrm>
            <a:off x="0" y="0"/>
            <a:ext cx="9142413" cy="143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Case 6</a:t>
            </a:r>
          </a:p>
        </p:txBody>
      </p:sp>
      <p:sp>
        <p:nvSpPr>
          <p:cNvPr id="98309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Young male, neck pain</a:t>
            </a:r>
          </a:p>
        </p:txBody>
      </p:sp>
    </p:spTree>
    <p:extLst>
      <p:ext uri="{BB962C8B-B14F-4D97-AF65-F5344CB8AC3E}">
        <p14:creationId xmlns:p14="http://schemas.microsoft.com/office/powerpoint/2010/main" val="4673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" y="0"/>
            <a:ext cx="482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04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0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0"/>
            <a:ext cx="330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2928938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Wait…..What’s T1 and T2 ???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Two key points: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Water is low on T1 and bright on T2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        Fat is bright on both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8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0"/>
            <a:ext cx="793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8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0" y="1435100"/>
            <a:ext cx="9144000" cy="46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0160" dir="5400000" algn="ctr" rotWithShape="0">
              <a:schemeClr val="bg2">
                <a:alpha val="59998"/>
              </a:schemeClr>
            </a:outerShdw>
          </a:effectLst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03427" name="Rectangle 2"/>
          <p:cNvSpPr>
            <a:spLocks/>
          </p:cNvSpPr>
          <p:nvPr/>
        </p:nvSpPr>
        <p:spPr bwMode="auto">
          <a:xfrm>
            <a:off x="0" y="0"/>
            <a:ext cx="9142413" cy="143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err="1" smtClean="0">
                <a:solidFill>
                  <a:srgbClr val="FFFF00"/>
                </a:solidFill>
              </a:rPr>
              <a:t>Seronegative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spondyloarthropathy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103429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mtClean="0"/>
              <a:t>Early to mid adulthood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Most cases are mild, limited to the SIJs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Present with low backache,greatest in the morning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Increased risk of fracture with ankylosis</a:t>
            </a:r>
          </a:p>
        </p:txBody>
      </p:sp>
    </p:spTree>
    <p:extLst>
      <p:ext uri="{BB962C8B-B14F-4D97-AF65-F5344CB8AC3E}">
        <p14:creationId xmlns:p14="http://schemas.microsoft.com/office/powerpoint/2010/main" val="21408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/>
          </p:cNvSpPr>
          <p:nvPr/>
        </p:nvSpPr>
        <p:spPr bwMode="auto">
          <a:xfrm>
            <a:off x="0" y="1435100"/>
            <a:ext cx="9144000" cy="46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10160" dir="5400000" algn="ctr" rotWithShape="0">
              <a:schemeClr val="bg2">
                <a:alpha val="59998"/>
              </a:schemeClr>
            </a:outerShdw>
          </a:effectLst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04451" name="Rectangle 2"/>
          <p:cNvSpPr>
            <a:spLocks/>
          </p:cNvSpPr>
          <p:nvPr/>
        </p:nvSpPr>
        <p:spPr bwMode="auto">
          <a:xfrm>
            <a:off x="0" y="0"/>
            <a:ext cx="9142413" cy="143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4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err="1" smtClean="0">
                <a:solidFill>
                  <a:srgbClr val="FFFF00"/>
                </a:solidFill>
              </a:rPr>
              <a:t>Seronegative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spondyloarthropathy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104453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smtClean="0"/>
              <a:t>SI joint erosions or ankylosis, is the best imaging clue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Corner erosions,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Ossification of the outer fibres of the annulus and the ALL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Start with PLAIN FILMS!</a:t>
            </a:r>
          </a:p>
        </p:txBody>
      </p:sp>
    </p:spTree>
    <p:extLst>
      <p:ext uri="{BB962C8B-B14F-4D97-AF65-F5344CB8AC3E}">
        <p14:creationId xmlns:p14="http://schemas.microsoft.com/office/powerpoint/2010/main" val="356835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0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0"/>
            <a:ext cx="530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7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0"/>
            <a:ext cx="5294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9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299426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876800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Sag T2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1373" y="1066800"/>
            <a:ext cx="4912627" cy="3952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44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Spinal canal and cord lesions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Common-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</a:t>
            </a:r>
            <a:r>
              <a:rPr lang="en-GB" dirty="0" err="1" smtClean="0"/>
              <a:t>Schwannomas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</a:t>
            </a:r>
            <a:r>
              <a:rPr lang="en-GB" dirty="0" err="1" smtClean="0"/>
              <a:t>Meningiomas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Metastasis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</a:t>
            </a:r>
            <a:r>
              <a:rPr lang="en-GB" dirty="0" err="1" smtClean="0"/>
              <a:t>Ependymomas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Spine talk\Sp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2382" r="21633" b="35873"/>
          <a:stretch/>
        </p:blipFill>
        <p:spPr bwMode="auto">
          <a:xfrm>
            <a:off x="1115616" y="260648"/>
            <a:ext cx="3528392" cy="63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Spine talk\Sp3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r="24006" b="39509"/>
          <a:stretch/>
        </p:blipFill>
        <p:spPr bwMode="auto">
          <a:xfrm>
            <a:off x="4499992" y="134237"/>
            <a:ext cx="3169164" cy="65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5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pine talk\Sp4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r="27799" b="55556"/>
          <a:stretch/>
        </p:blipFill>
        <p:spPr bwMode="auto">
          <a:xfrm>
            <a:off x="323528" y="160273"/>
            <a:ext cx="3816424" cy="64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Spine talk\Sp8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r="33350" b="58889"/>
          <a:stretch/>
        </p:blipFill>
        <p:spPr bwMode="auto">
          <a:xfrm>
            <a:off x="4788024" y="160273"/>
            <a:ext cx="3672408" cy="665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6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Spine talk\Sp5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2" t="30635" r="25762" b="38572"/>
          <a:stretch/>
        </p:blipFill>
        <p:spPr bwMode="auto">
          <a:xfrm>
            <a:off x="165380" y="1700808"/>
            <a:ext cx="4092013" cy="359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H:\Spine talk\Sp6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9" t="17757" r="22890" b="58990"/>
          <a:stretch/>
        </p:blipFill>
        <p:spPr bwMode="auto">
          <a:xfrm>
            <a:off x="4227982" y="1700808"/>
            <a:ext cx="3969701" cy="35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:\Spine talk\Sp7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t="19683" r="24099" b="59047"/>
          <a:stretch/>
        </p:blipFill>
        <p:spPr bwMode="auto">
          <a:xfrm>
            <a:off x="2483768" y="2157062"/>
            <a:ext cx="4857095" cy="43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2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ujit\Documents\New Folder (2)\dessication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6" t="9682" r="29730" b="10635"/>
          <a:stretch/>
        </p:blipFill>
        <p:spPr bwMode="auto">
          <a:xfrm>
            <a:off x="0" y="93772"/>
            <a:ext cx="3018301" cy="676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ujit\Documents\New Folder (2)\dessication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9048" r="23967" b="12857"/>
          <a:stretch/>
        </p:blipFill>
        <p:spPr bwMode="auto">
          <a:xfrm>
            <a:off x="2671328" y="93772"/>
            <a:ext cx="3409613" cy="676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ujit\Documents\New Folder (2)\dessication3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9710" r="23510" b="11994"/>
          <a:stretch/>
        </p:blipFill>
        <p:spPr bwMode="auto">
          <a:xfrm>
            <a:off x="5722746" y="93772"/>
            <a:ext cx="3473683" cy="676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Meningioma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90% are </a:t>
            </a:r>
            <a:r>
              <a:rPr lang="en-GB" dirty="0" err="1" smtClean="0"/>
              <a:t>intradural</a:t>
            </a:r>
            <a:r>
              <a:rPr lang="en-GB" dirty="0" smtClean="0"/>
              <a:t> and </a:t>
            </a:r>
            <a:r>
              <a:rPr lang="en-GB" dirty="0" err="1" smtClean="0"/>
              <a:t>extramedullary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Enhance!</a:t>
            </a:r>
          </a:p>
          <a:p>
            <a:endParaRPr lang="en-GB" dirty="0"/>
          </a:p>
          <a:p>
            <a:r>
              <a:rPr lang="en-GB" dirty="0" smtClean="0"/>
              <a:t>Dural tail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4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Spine talk\Sp1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6" t="19683" r="24099" b="57302"/>
          <a:stretch/>
        </p:blipFill>
        <p:spPr bwMode="auto">
          <a:xfrm>
            <a:off x="14131" y="1196752"/>
            <a:ext cx="4280684" cy="387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H:\Spine talk\Sp1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1" t="17133" r="19783" b="57936"/>
          <a:stretch/>
        </p:blipFill>
        <p:spPr bwMode="auto">
          <a:xfrm>
            <a:off x="4499992" y="1118182"/>
            <a:ext cx="4460371" cy="39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9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Spine talk\Spine 1\ep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4" t="8889" r="32513" b="10476"/>
          <a:stretch/>
        </p:blipFill>
        <p:spPr bwMode="auto">
          <a:xfrm>
            <a:off x="971600" y="89809"/>
            <a:ext cx="2160240" cy="64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Spine talk\Spine 1\ep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5" t="10318" r="30128" b="10952"/>
          <a:stretch/>
        </p:blipFill>
        <p:spPr bwMode="auto">
          <a:xfrm>
            <a:off x="3152733" y="272538"/>
            <a:ext cx="2506960" cy="628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Spine talk\Spine 1\ep3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3" t="10476" r="27755" b="15873"/>
          <a:stretch/>
        </p:blipFill>
        <p:spPr bwMode="auto">
          <a:xfrm>
            <a:off x="5796135" y="272538"/>
            <a:ext cx="2715085" cy="614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</a:rPr>
              <a:t>Ependymoma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Enhancing </a:t>
            </a:r>
            <a:r>
              <a:rPr lang="en-GB" dirty="0" err="1" smtClean="0"/>
              <a:t>cauda</a:t>
            </a:r>
            <a:r>
              <a:rPr lang="en-GB" dirty="0" smtClean="0"/>
              <a:t> </a:t>
            </a:r>
            <a:r>
              <a:rPr lang="en-GB" dirty="0" err="1" smtClean="0"/>
              <a:t>equina</a:t>
            </a:r>
            <a:r>
              <a:rPr lang="en-GB" dirty="0" smtClean="0"/>
              <a:t> mass</a:t>
            </a:r>
          </a:p>
          <a:p>
            <a:endParaRPr lang="en-GB" dirty="0"/>
          </a:p>
          <a:p>
            <a:r>
              <a:rPr lang="en-GB" dirty="0" smtClean="0"/>
              <a:t>Well circumscribed and intensely enhancing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To recap…what do you look for?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514116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Vertebral bodies: Height, alignment, marrow</a:t>
            </a:r>
          </a:p>
          <a:p>
            <a:endParaRPr lang="en-GB" dirty="0"/>
          </a:p>
          <a:p>
            <a:r>
              <a:rPr lang="en-GB" dirty="0" smtClean="0"/>
              <a:t>Discs: dessication/bulge/protrusion</a:t>
            </a:r>
          </a:p>
          <a:p>
            <a:endParaRPr lang="en-GB" dirty="0"/>
          </a:p>
          <a:p>
            <a:r>
              <a:rPr lang="en-GB" dirty="0" smtClean="0"/>
              <a:t>Spinal canal: cord, roots, CSF</a:t>
            </a:r>
          </a:p>
          <a:p>
            <a:endParaRPr lang="en-GB" dirty="0"/>
          </a:p>
          <a:p>
            <a:r>
              <a:rPr lang="en-GB" dirty="0" smtClean="0"/>
              <a:t>Facets, ligamentum flavum, paraspinous soft tissue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8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Take home points…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Look at </a:t>
            </a:r>
            <a:r>
              <a:rPr lang="en-GB" dirty="0" err="1" smtClean="0"/>
              <a:t>Xrays</a:t>
            </a:r>
            <a:r>
              <a:rPr lang="en-GB" dirty="0" smtClean="0"/>
              <a:t> if you can. Get some history!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Organise a template to approach MRI images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1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</a:rPr>
              <a:t>Thank you for attention!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farm4.static.flickr.com/3335/3239051323_012b520b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556792"/>
            <a:ext cx="6442686" cy="483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32"/>
      </a:dk1>
      <a:lt1>
        <a:srgbClr val="FFFFFF"/>
      </a:lt1>
      <a:dk2>
        <a:srgbClr val="000000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3907</TotalTime>
  <Words>1067</Words>
  <Application>Microsoft Office PowerPoint</Application>
  <PresentationFormat>On-screen Show (4:3)</PresentationFormat>
  <Paragraphs>339</Paragraphs>
  <Slides>96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The Principles of Imaging- Spine</vt:lpstr>
      <vt:lpstr>Teaching points…</vt:lpstr>
      <vt:lpstr>What are the red flags ?</vt:lpstr>
      <vt:lpstr>What Imaging do you use??</vt:lpstr>
      <vt:lpstr>Clear advantages of MRI</vt:lpstr>
      <vt:lpstr>Problems?</vt:lpstr>
      <vt:lpstr>What are the routine sequences?</vt:lpstr>
      <vt:lpstr>Wait…..What’s T1 and T2 ???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So..the things to look for are…</vt:lpstr>
      <vt:lpstr>Case 1:Check the height</vt:lpstr>
      <vt:lpstr>PowerPoint Presentation</vt:lpstr>
      <vt:lpstr>Osteoporotic compression</vt:lpstr>
      <vt:lpstr>Case 2- Height</vt:lpstr>
      <vt:lpstr>PowerPoint Presentation</vt:lpstr>
      <vt:lpstr>PowerPoint Presentation</vt:lpstr>
      <vt:lpstr>Pathologic compression</vt:lpstr>
      <vt:lpstr>Marrow Imaging</vt:lpstr>
      <vt:lpstr>Marrow Imaging…contd</vt:lpstr>
      <vt:lpstr>PowerPoint Presentation</vt:lpstr>
      <vt:lpstr>PowerPoint Presentation</vt:lpstr>
      <vt:lpstr>PowerPoint Presentation</vt:lpstr>
      <vt:lpstr>PowerPoint Presentation</vt:lpstr>
      <vt:lpstr>Top differentials for multiple vertebral involvement</vt:lpstr>
      <vt:lpstr>Metastasis</vt:lpstr>
      <vt:lpstr>Case 3 -Alignment</vt:lpstr>
      <vt:lpstr>PowerPoint Presentation</vt:lpstr>
      <vt:lpstr>Spondylolisthesis...</vt:lpstr>
      <vt:lpstr>                           Spondylolysis</vt:lpstr>
      <vt:lpstr>PowerPoint Presentation</vt:lpstr>
      <vt:lpstr>Spondylolisthesis....</vt:lpstr>
      <vt:lpstr>So, on imaging....</vt:lpstr>
      <vt:lpstr>Discs</vt:lpstr>
      <vt:lpstr> Disc disease- is it significant? </vt:lpstr>
      <vt:lpstr>Cross section of disc</vt:lpstr>
      <vt:lpstr>Normal anatomy</vt:lpstr>
      <vt:lpstr>PowerPoint Presentation</vt:lpstr>
      <vt:lpstr>PowerPoint Presentation</vt:lpstr>
      <vt:lpstr>Disc disease</vt:lpstr>
      <vt:lpstr>PowerPoint Presentation</vt:lpstr>
      <vt:lpstr>Annular tear</vt:lpstr>
      <vt:lpstr>PowerPoint Presentation</vt:lpstr>
      <vt:lpstr>Disc terminology</vt:lpstr>
      <vt:lpstr>Disc herniation</vt:lpstr>
      <vt:lpstr>PowerPoint Presentation</vt:lpstr>
      <vt:lpstr>Nerve root compression</vt:lpstr>
      <vt:lpstr>Lateral disc protrusion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5- Disc</vt:lpstr>
      <vt:lpstr>PowerPoint Presentation</vt:lpstr>
      <vt:lpstr>PowerPoint Presentation</vt:lpstr>
      <vt:lpstr>PowerPoint Presentation</vt:lpstr>
      <vt:lpstr>Disc degeneration</vt:lpstr>
      <vt:lpstr>Sequestration</vt:lpstr>
      <vt:lpstr>Free fragments</vt:lpstr>
      <vt:lpstr> Free fragments</vt:lpstr>
      <vt:lpstr>PowerPoint Presentation</vt:lpstr>
      <vt:lpstr>Spinal stenosis</vt:lpstr>
      <vt:lpstr>Spinal stenosis</vt:lpstr>
      <vt:lpstr>The Facet joints and flavum</vt:lpstr>
      <vt:lpstr>PowerPoint Presentation</vt:lpstr>
      <vt:lpstr>PowerPoint Presentation</vt:lpstr>
      <vt:lpstr>Case 5</vt:lpstr>
      <vt:lpstr>PowerPoint Presentation</vt:lpstr>
      <vt:lpstr>Infective spondylitis....</vt:lpstr>
      <vt:lpstr>Infection.....</vt:lpstr>
      <vt:lpstr>Infection....</vt:lpstr>
      <vt:lpstr>Case 6</vt:lpstr>
      <vt:lpstr>PowerPoint Presentation</vt:lpstr>
      <vt:lpstr>PowerPoint Presentation</vt:lpstr>
      <vt:lpstr>PowerPoint Presentation</vt:lpstr>
      <vt:lpstr>PowerPoint Presentation</vt:lpstr>
      <vt:lpstr>Seronegative spondyloarthropathy</vt:lpstr>
      <vt:lpstr>Seronegative spondyloarthropathy</vt:lpstr>
      <vt:lpstr>PowerPoint Presentation</vt:lpstr>
      <vt:lpstr>PowerPoint Presentation</vt:lpstr>
      <vt:lpstr>PowerPoint Presentation</vt:lpstr>
      <vt:lpstr>Spinal canal and cord lesions</vt:lpstr>
      <vt:lpstr>PowerPoint Presentation</vt:lpstr>
      <vt:lpstr>PowerPoint Presentation</vt:lpstr>
      <vt:lpstr>PowerPoint Presentation</vt:lpstr>
      <vt:lpstr>Meningioma</vt:lpstr>
      <vt:lpstr>PowerPoint Presentation</vt:lpstr>
      <vt:lpstr>PowerPoint Presentation</vt:lpstr>
      <vt:lpstr>Ependymoma</vt:lpstr>
      <vt:lpstr>To recap…what do you look for?</vt:lpstr>
      <vt:lpstr>Take home points…</vt:lpstr>
      <vt:lpstr>Thank you for attention!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Pathologic Spine</dc:title>
  <dc:creator>Sujit</dc:creator>
  <cp:lastModifiedBy>Sujit</cp:lastModifiedBy>
  <cp:revision>30</cp:revision>
  <dcterms:created xsi:type="dcterms:W3CDTF">2011-01-15T13:01:35Z</dcterms:created>
  <dcterms:modified xsi:type="dcterms:W3CDTF">2013-07-16T13:46:45Z</dcterms:modified>
</cp:coreProperties>
</file>