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9" r:id="rId3"/>
    <p:sldId id="257" r:id="rId4"/>
    <p:sldId id="262" r:id="rId5"/>
    <p:sldId id="270" r:id="rId6"/>
    <p:sldId id="266" r:id="rId7"/>
    <p:sldId id="267" r:id="rId8"/>
    <p:sldId id="268" r:id="rId9"/>
    <p:sldId id="263" r:id="rId10"/>
    <p:sldId id="258" r:id="rId11"/>
    <p:sldId id="269" r:id="rId12"/>
    <p:sldId id="265" r:id="rId13"/>
    <p:sldId id="273" r:id="rId14"/>
    <p:sldId id="272" r:id="rId15"/>
    <p:sldId id="261" r:id="rId16"/>
    <p:sldId id="275" r:id="rId17"/>
    <p:sldId id="279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60" r:id="rId37"/>
    <p:sldId id="27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FC4C21-DC0C-3D4E-8319-A7CDC4E10275}" type="datetimeFigureOut">
              <a:rPr lang="en-US" smtClean="0"/>
              <a:t>10/06/13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BFE79A2-B5E8-C648-96A7-B8CE62C2ED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Subaxial</a:t>
            </a:r>
            <a:r>
              <a:rPr lang="en-US" dirty="0" smtClean="0"/>
              <a:t> cervical spine injuries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12584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Dr Mitchell Hansen</a:t>
            </a:r>
          </a:p>
          <a:p>
            <a:r>
              <a:rPr lang="en-US" dirty="0"/>
              <a:t>Consultant Neurosurgeon &amp; Spine Surgeon</a:t>
            </a:r>
          </a:p>
          <a:p>
            <a:r>
              <a:rPr lang="en-US" dirty="0"/>
              <a:t>John Hunter &amp; John Hunter </a:t>
            </a:r>
            <a:r>
              <a:rPr lang="en-US" dirty="0" err="1"/>
              <a:t>Childrens</a:t>
            </a:r>
            <a:r>
              <a:rPr lang="en-US" dirty="0"/>
              <a:t>’ Hospitals, Newcastle Australia</a:t>
            </a:r>
          </a:p>
          <a:p>
            <a:r>
              <a:rPr lang="en-US" dirty="0"/>
              <a:t>Lake Macquarie Private, </a:t>
            </a:r>
            <a:r>
              <a:rPr lang="en-US" dirty="0" err="1"/>
              <a:t>Lingard</a:t>
            </a:r>
            <a:r>
              <a:rPr lang="en-US" dirty="0"/>
              <a:t> Private, Mater, Newcastle Private and </a:t>
            </a:r>
            <a:r>
              <a:rPr lang="en-US" dirty="0" err="1"/>
              <a:t>Westmead</a:t>
            </a:r>
            <a:r>
              <a:rPr lang="en-US" dirty="0"/>
              <a:t> Private Hospitals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Sub-axial Injury Classification (SLIC)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116" r="116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prism isContent="1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863600"/>
            <a:ext cx="59563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935"/>
          <a:stretch/>
        </p:blipFill>
        <p:spPr>
          <a:xfrm>
            <a:off x="1976431" y="882439"/>
            <a:ext cx="5046159" cy="45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Primary or Secondary</a:t>
            </a:r>
          </a:p>
          <a:p>
            <a:r>
              <a:rPr lang="en-US" dirty="0" smtClean="0"/>
              <a:t>Bony, extradural or </a:t>
            </a:r>
            <a:r>
              <a:rPr lang="en-US" dirty="0" err="1" smtClean="0"/>
              <a:t>intradural</a:t>
            </a:r>
            <a:endParaRPr lang="en-US" dirty="0" smtClean="0"/>
          </a:p>
          <a:p>
            <a:r>
              <a:rPr lang="en-US" dirty="0" smtClean="0"/>
              <a:t>Stable or unstable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Tumours</a:t>
            </a:r>
          </a:p>
        </p:txBody>
      </p:sp>
    </p:spTree>
    <p:extLst>
      <p:ext uri="{BB962C8B-B14F-4D97-AF65-F5344CB8AC3E}">
        <p14:creationId xmlns:p14="http://schemas.microsoft.com/office/powerpoint/2010/main" val="39194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14017" y="5994725"/>
            <a:ext cx="6135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Tomita., et </a:t>
            </a:r>
            <a:r>
              <a:rPr lang="en-US" sz="1400" dirty="0"/>
              <a:t>al. Surgical strategy for spinal metastases. Spine. 2001;26:298–306.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97" y="622606"/>
            <a:ext cx="6972425" cy="42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Revised </a:t>
            </a:r>
            <a:r>
              <a:rPr lang="en-US" sz="4000" dirty="0" err="1" smtClean="0"/>
              <a:t>Tokuhashi</a:t>
            </a:r>
            <a:r>
              <a:rPr lang="en-US" sz="4000" dirty="0" smtClean="0"/>
              <a:t> Prognostic Score</a:t>
            </a:r>
            <a:endParaRPr lang="en-US" sz="4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865600"/>
              </p:ext>
            </p:extLst>
          </p:nvPr>
        </p:nvGraphicFramePr>
        <p:xfrm>
          <a:off x="244074" y="1644137"/>
          <a:ext cx="8803142" cy="3134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29579"/>
                <a:gridCol w="1357203"/>
                <a:gridCol w="1319848"/>
                <a:gridCol w="983661"/>
                <a:gridCol w="933856"/>
                <a:gridCol w="1119050"/>
                <a:gridCol w="105994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Score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Score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Score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Score 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Score 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Score</a:t>
                      </a:r>
                      <a:r>
                        <a:rPr lang="en-US" sz="1600" baseline="0" dirty="0" smtClean="0"/>
                        <a:t> 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KPS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50-70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80-100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Extraspinal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≥3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Vertebral </a:t>
                      </a:r>
                      <a:r>
                        <a:rPr lang="en-US" dirty="0" err="1" smtClean="0"/>
                        <a:t>mets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≥3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Visceral </a:t>
                      </a:r>
                      <a:r>
                        <a:rPr lang="en-US" dirty="0" err="1" smtClean="0"/>
                        <a:t>mets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Unremovable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Removable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Rectum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Breast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Palsy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Frankel A,B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Frankel</a:t>
                      </a:r>
                      <a:r>
                        <a:rPr lang="en-US" baseline="0" dirty="0" smtClean="0"/>
                        <a:t> C,D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Frankel 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4074" y="5005748"/>
            <a:ext cx="880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Scores for the six individual criteria above are added to provide a total score up to a maximum of </a:t>
            </a:r>
            <a:r>
              <a:rPr lang="en-US" dirty="0" smtClean="0"/>
              <a:t>15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12-15 excisional surgery, 9-11 palliative surgery, ≤8 conservative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21038" y="5842337"/>
            <a:ext cx="742617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Tokuhashi</a:t>
            </a:r>
            <a:r>
              <a:rPr lang="en-US" sz="1400" dirty="0"/>
              <a:t> Y, </a:t>
            </a:r>
            <a:r>
              <a:rPr lang="en-US" sz="1400" dirty="0" smtClean="0"/>
              <a:t>et </a:t>
            </a:r>
            <a:r>
              <a:rPr lang="en-US" sz="1400" dirty="0"/>
              <a:t>al. A revised scoring system for preoperative evaluation of metastatic spine tumor prognosis. Spine. 2005;30:2186–2191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3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37yo male, fell off a pushbike at around 40km/</a:t>
            </a:r>
            <a:r>
              <a:rPr lang="en-AU" dirty="0" err="1"/>
              <a:t>hr</a:t>
            </a:r>
            <a:r>
              <a:rPr lang="en-AU" dirty="0"/>
              <a:t> sustaining a 15min LOC at the scene. Awoke with 3/5 strength, worse distally than proximally. </a:t>
            </a:r>
            <a:endParaRPr lang="en-AU" dirty="0" smtClean="0"/>
          </a:p>
          <a:p>
            <a:r>
              <a:rPr lang="en-AU" dirty="0"/>
              <a:t>Imaging showed cord signal change opposite the C5/6 disc space. </a:t>
            </a:r>
            <a:endParaRPr lang="en-AU" dirty="0" smtClean="0"/>
          </a:p>
          <a:p>
            <a:r>
              <a:rPr lang="en-US" dirty="0" smtClean="0"/>
              <a:t>Management?</a:t>
            </a:r>
          </a:p>
          <a:p>
            <a:pPr lvl="1"/>
            <a:r>
              <a:rPr lang="en-US" dirty="0" smtClean="0"/>
              <a:t>Non-surgical</a:t>
            </a:r>
          </a:p>
          <a:p>
            <a:pPr lvl="1"/>
            <a:r>
              <a:rPr lang="en-US" dirty="0" smtClean="0"/>
              <a:t>Surgical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202" r="9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99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SLIC</a:t>
            </a:r>
          </a:p>
          <a:p>
            <a:pPr lvl="1"/>
            <a:r>
              <a:rPr lang="en-AU" dirty="0"/>
              <a:t>Morphology</a:t>
            </a:r>
          </a:p>
          <a:p>
            <a:pPr lvl="2"/>
            <a:r>
              <a:rPr lang="en-AU" sz="1400" dirty="0" smtClean="0"/>
              <a:t>Nil #</a:t>
            </a:r>
            <a:r>
              <a:rPr lang="en-AU" dirty="0" smtClean="0"/>
              <a:t> </a:t>
            </a:r>
            <a:r>
              <a:rPr lang="en-AU" dirty="0"/>
              <a:t>		</a:t>
            </a:r>
            <a:r>
              <a:rPr lang="en-AU" dirty="0" smtClean="0"/>
              <a:t>0</a:t>
            </a:r>
            <a:endParaRPr lang="en-AU" dirty="0"/>
          </a:p>
          <a:p>
            <a:pPr lvl="1"/>
            <a:r>
              <a:rPr lang="en-AU" dirty="0"/>
              <a:t>DLC</a:t>
            </a:r>
          </a:p>
          <a:p>
            <a:pPr lvl="2"/>
            <a:r>
              <a:rPr lang="en-AU" sz="1400" dirty="0"/>
              <a:t>Indeterminate</a:t>
            </a:r>
            <a:r>
              <a:rPr lang="en-AU" dirty="0"/>
              <a:t>	1</a:t>
            </a:r>
          </a:p>
          <a:p>
            <a:pPr lvl="1"/>
            <a:r>
              <a:rPr lang="en-AU" dirty="0"/>
              <a:t>Neurology</a:t>
            </a:r>
          </a:p>
          <a:p>
            <a:pPr lvl="2"/>
            <a:r>
              <a:rPr lang="en-AU" sz="1400" dirty="0"/>
              <a:t>Incomplete cord</a:t>
            </a:r>
            <a:r>
              <a:rPr lang="en-AU" dirty="0"/>
              <a:t>	3</a:t>
            </a:r>
          </a:p>
          <a:p>
            <a:pPr lvl="1"/>
            <a:r>
              <a:rPr lang="en-AU" dirty="0"/>
              <a:t>Total		</a:t>
            </a:r>
            <a:r>
              <a:rPr lang="en-AU" dirty="0" smtClean="0"/>
              <a:t>4</a:t>
            </a:r>
            <a:endParaRPr lang="en-AU" dirty="0"/>
          </a:p>
          <a:p>
            <a:r>
              <a:rPr lang="en-AU" dirty="0"/>
              <a:t>Managed conservatively with collar immobilisation.</a:t>
            </a:r>
          </a:p>
          <a:p>
            <a:r>
              <a:rPr lang="en-AU" dirty="0"/>
              <a:t> 7/52 post fall and his strength was at 4+/5, now able to dress and feed himself. 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17yo male passenger in middle back seat involved in a roll over MVA at 80km/hr. Complained of posterior cervical pain and heaviness to R arm. </a:t>
            </a:r>
            <a:r>
              <a:rPr lang="en-AU" dirty="0" smtClean="0"/>
              <a:t>Weak wrist flexion and grip strength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202" r="9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0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202" r="9202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9202" r="9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06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since the last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Imaging showed a C4 burst </a:t>
            </a:r>
            <a:r>
              <a:rPr lang="en-AU" dirty="0" smtClean="0"/>
              <a:t>fracture</a:t>
            </a:r>
            <a:r>
              <a:rPr lang="en-AU" dirty="0"/>
              <a:t> </a:t>
            </a:r>
            <a:r>
              <a:rPr lang="en-AU" dirty="0" smtClean="0"/>
              <a:t>and cord signal change</a:t>
            </a:r>
          </a:p>
          <a:p>
            <a:r>
              <a:rPr lang="en-AU" dirty="0" smtClean="0"/>
              <a:t>SLIC</a:t>
            </a:r>
          </a:p>
          <a:p>
            <a:pPr lvl="1"/>
            <a:r>
              <a:rPr lang="en-AU" dirty="0" smtClean="0"/>
              <a:t>Morphology</a:t>
            </a:r>
          </a:p>
          <a:p>
            <a:pPr lvl="2"/>
            <a:r>
              <a:rPr lang="en-AU" sz="1400" dirty="0" smtClean="0"/>
              <a:t>Burst</a:t>
            </a:r>
            <a:r>
              <a:rPr lang="en-AU" dirty="0" smtClean="0"/>
              <a:t> 		2</a:t>
            </a:r>
          </a:p>
          <a:p>
            <a:pPr lvl="1"/>
            <a:r>
              <a:rPr lang="en-AU" dirty="0" smtClean="0"/>
              <a:t>DLC</a:t>
            </a:r>
          </a:p>
          <a:p>
            <a:pPr lvl="2"/>
            <a:r>
              <a:rPr lang="en-AU" sz="1400" dirty="0" smtClean="0"/>
              <a:t>Indeterminate</a:t>
            </a:r>
            <a:r>
              <a:rPr lang="en-AU" dirty="0" smtClean="0"/>
              <a:t>	1</a:t>
            </a:r>
          </a:p>
          <a:p>
            <a:pPr lvl="1"/>
            <a:r>
              <a:rPr lang="en-AU" dirty="0" smtClean="0"/>
              <a:t>Neurology</a:t>
            </a:r>
          </a:p>
          <a:p>
            <a:pPr lvl="2"/>
            <a:r>
              <a:rPr lang="en-AU" sz="1400" dirty="0" smtClean="0"/>
              <a:t>Incomplete cord</a:t>
            </a:r>
            <a:r>
              <a:rPr lang="en-AU" dirty="0" smtClean="0"/>
              <a:t>	3</a:t>
            </a:r>
          </a:p>
          <a:p>
            <a:pPr lvl="1"/>
            <a:r>
              <a:rPr lang="en-AU" dirty="0" smtClean="0"/>
              <a:t>Total		6</a:t>
            </a:r>
          </a:p>
          <a:p>
            <a:r>
              <a:rPr lang="en-AU" dirty="0"/>
              <a:t>Managed with a C4 </a:t>
            </a:r>
            <a:r>
              <a:rPr lang="en-AU" dirty="0" err="1" smtClean="0"/>
              <a:t>corpectomy</a:t>
            </a:r>
            <a:r>
              <a:rPr lang="en-AU" dirty="0" smtClean="0"/>
              <a:t>.</a:t>
            </a:r>
          </a:p>
          <a:p>
            <a:r>
              <a:rPr lang="en-AU" dirty="0" smtClean="0"/>
              <a:t>Discharged </a:t>
            </a:r>
            <a:r>
              <a:rPr lang="en-AU" dirty="0"/>
              <a:t>home Day 2 post </a:t>
            </a:r>
            <a:r>
              <a:rPr lang="en-AU" dirty="0" smtClean="0"/>
              <a:t>surgery</a:t>
            </a:r>
            <a:r>
              <a:rPr lang="en-AU" dirty="0"/>
              <a:t> </a:t>
            </a:r>
            <a:r>
              <a:rPr lang="en-AU" dirty="0" smtClean="0"/>
              <a:t>– arm/hand strength normal, slight paraesthesia</a:t>
            </a:r>
          </a:p>
          <a:p>
            <a:pPr lvl="1"/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948" r="99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8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40 M MVA driver. Crashed </a:t>
            </a:r>
            <a:r>
              <a:rPr lang="en-AU" dirty="0"/>
              <a:t>into a tree at 40km/h. Restrained. Trapped in car. Very combative and abusive on scene. Requiring sedation for agitation with large doses haloperidol and midazolam.</a:t>
            </a:r>
          </a:p>
          <a:p>
            <a:r>
              <a:rPr lang="en-AU" dirty="0" err="1"/>
              <a:t>PMHx</a:t>
            </a:r>
            <a:r>
              <a:rPr lang="en-AU" dirty="0"/>
              <a:t>: IVDU (currently on methadone), previous spinal shotgun injury</a:t>
            </a:r>
            <a:r>
              <a:rPr lang="en-AU" dirty="0" smtClean="0"/>
              <a:t>.</a:t>
            </a:r>
          </a:p>
          <a:p>
            <a:r>
              <a:rPr lang="en-AU" dirty="0"/>
              <a:t>Drowsy. Complaining of neck + right shoulder/</a:t>
            </a:r>
            <a:r>
              <a:rPr lang="en-AU" dirty="0" err="1"/>
              <a:t>clavicular</a:t>
            </a:r>
            <a:r>
              <a:rPr lang="en-AU" dirty="0"/>
              <a:t> pain. Sedation limiting neurological exam.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9" t="-8" r="31271" b="8"/>
          <a:stretch/>
        </p:blipFill>
        <p:spPr bwMode="auto">
          <a:xfrm>
            <a:off x="549275" y="1581149"/>
            <a:ext cx="3397820" cy="436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4" t="515" r="30681"/>
          <a:stretch/>
        </p:blipFill>
        <p:spPr bwMode="auto">
          <a:xfrm>
            <a:off x="4751071" y="1581148"/>
            <a:ext cx="3093314" cy="436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8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Right C6 pedicle # with extension to the </a:t>
            </a:r>
            <a:r>
              <a:rPr lang="en-AU" dirty="0" smtClean="0"/>
              <a:t>R C5</a:t>
            </a:r>
            <a:r>
              <a:rPr lang="en-AU" dirty="0"/>
              <a:t>/</a:t>
            </a:r>
            <a:r>
              <a:rPr lang="en-AU" dirty="0" smtClean="0"/>
              <a:t>6 &amp; C6/7 facets with R C5/6 dislocation.</a:t>
            </a:r>
          </a:p>
          <a:p>
            <a:r>
              <a:rPr lang="en-AU" dirty="0"/>
              <a:t>SLIC</a:t>
            </a:r>
          </a:p>
          <a:p>
            <a:pPr lvl="1"/>
            <a:r>
              <a:rPr lang="en-AU" dirty="0"/>
              <a:t>Morphology</a:t>
            </a:r>
          </a:p>
          <a:p>
            <a:pPr lvl="2"/>
            <a:r>
              <a:rPr lang="en-AU" sz="1400" dirty="0" smtClean="0"/>
              <a:t>Rotation/Translation</a:t>
            </a:r>
            <a:r>
              <a:rPr lang="en-AU" dirty="0"/>
              <a:t>	4</a:t>
            </a:r>
          </a:p>
          <a:p>
            <a:pPr lvl="1"/>
            <a:r>
              <a:rPr lang="en-AU" dirty="0"/>
              <a:t>DLC</a:t>
            </a:r>
          </a:p>
          <a:p>
            <a:pPr lvl="2"/>
            <a:r>
              <a:rPr lang="en-AU" sz="1400" dirty="0" smtClean="0"/>
              <a:t>Disrupted	</a:t>
            </a:r>
            <a:r>
              <a:rPr lang="en-AU" dirty="0"/>
              <a:t>	</a:t>
            </a:r>
            <a:r>
              <a:rPr lang="en-AU" dirty="0" smtClean="0"/>
              <a:t>2</a:t>
            </a:r>
            <a:endParaRPr lang="en-AU" dirty="0"/>
          </a:p>
          <a:p>
            <a:pPr lvl="1"/>
            <a:r>
              <a:rPr lang="en-AU" dirty="0"/>
              <a:t>Neurology</a:t>
            </a:r>
          </a:p>
          <a:p>
            <a:pPr lvl="2"/>
            <a:r>
              <a:rPr lang="en-AU" sz="1400" dirty="0" smtClean="0"/>
              <a:t>????	</a:t>
            </a:r>
            <a:r>
              <a:rPr lang="en-AU" dirty="0"/>
              <a:t>	</a:t>
            </a:r>
            <a:r>
              <a:rPr lang="en-AU" dirty="0" smtClean="0"/>
              <a:t>?</a:t>
            </a:r>
            <a:endParaRPr lang="en-AU" dirty="0"/>
          </a:p>
          <a:p>
            <a:pPr lvl="1"/>
            <a:r>
              <a:rPr lang="en-AU" dirty="0"/>
              <a:t>Total		</a:t>
            </a:r>
            <a:r>
              <a:rPr lang="en-AU" dirty="0" smtClean="0"/>
              <a:t>6?</a:t>
            </a:r>
            <a:endParaRPr lang="en-AU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Managed with </a:t>
            </a:r>
            <a:r>
              <a:rPr lang="en-AU" dirty="0"/>
              <a:t>C5/6 ACDF followed by posterior C5-6 lateral mass and C7 pedicle screw fusion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t="11505" r="28321" b="10905"/>
          <a:stretch/>
        </p:blipFill>
        <p:spPr bwMode="auto">
          <a:xfrm>
            <a:off x="549275" y="1600201"/>
            <a:ext cx="3840480" cy="392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9" t="15871" r="32669" b="17630"/>
          <a:stretch/>
        </p:blipFill>
        <p:spPr bwMode="auto">
          <a:xfrm>
            <a:off x="4751071" y="1600201"/>
            <a:ext cx="213550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1" t="14147" r="31123" b="24313"/>
          <a:stretch/>
        </p:blipFill>
        <p:spPr bwMode="auto">
          <a:xfrm>
            <a:off x="6292851" y="3486151"/>
            <a:ext cx="22987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4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/>
              <a:t>49yoF </a:t>
            </a:r>
            <a:r>
              <a:rPr lang="en-AU" dirty="0" smtClean="0"/>
              <a:t>post </a:t>
            </a:r>
            <a:r>
              <a:rPr lang="en-AU" dirty="0"/>
              <a:t>fall in a group home. </a:t>
            </a:r>
            <a:r>
              <a:rPr lang="en-AU" dirty="0" smtClean="0"/>
              <a:t>Complaining of neck pain.  Incidental </a:t>
            </a:r>
            <a:r>
              <a:rPr lang="en-AU" dirty="0"/>
              <a:t>finding of a </a:t>
            </a:r>
            <a:r>
              <a:rPr lang="en-AU" dirty="0" err="1"/>
              <a:t>sellar</a:t>
            </a:r>
            <a:r>
              <a:rPr lang="en-AU" dirty="0"/>
              <a:t> </a:t>
            </a:r>
            <a:r>
              <a:rPr lang="en-AU" dirty="0" smtClean="0"/>
              <a:t>mass</a:t>
            </a:r>
          </a:p>
          <a:p>
            <a:pPr lvl="0"/>
            <a:r>
              <a:rPr lang="en-AU" dirty="0" smtClean="0"/>
              <a:t>Normal neurological examination</a:t>
            </a:r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015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7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015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5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/>
        </p:blipFill>
        <p:spPr bwMode="auto">
          <a:xfrm>
            <a:off x="549275" y="1600200"/>
            <a:ext cx="8042275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7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Diagnosis?</a:t>
            </a:r>
          </a:p>
          <a:p>
            <a:pPr lvl="1"/>
            <a:r>
              <a:rPr lang="en-US" dirty="0" err="1" smtClean="0"/>
              <a:t>Ankylosing</a:t>
            </a:r>
            <a:r>
              <a:rPr lang="en-US" dirty="0" smtClean="0"/>
              <a:t> spondylitis</a:t>
            </a:r>
          </a:p>
          <a:p>
            <a:pPr lvl="1"/>
            <a:r>
              <a:rPr lang="en-US" dirty="0" smtClean="0"/>
              <a:t>DISH</a:t>
            </a:r>
          </a:p>
          <a:p>
            <a:pPr lvl="1"/>
            <a:r>
              <a:rPr lang="en-US" dirty="0" smtClean="0"/>
              <a:t>OPLL</a:t>
            </a:r>
          </a:p>
          <a:p>
            <a:pPr lvl="1"/>
            <a:r>
              <a:rPr lang="en-US" dirty="0" smtClean="0"/>
              <a:t>Fracture T1</a:t>
            </a:r>
          </a:p>
          <a:p>
            <a:r>
              <a:rPr lang="en-AU" dirty="0"/>
              <a:t>SLIC</a:t>
            </a:r>
          </a:p>
          <a:p>
            <a:pPr lvl="1"/>
            <a:r>
              <a:rPr lang="en-AU" dirty="0"/>
              <a:t>Morphology</a:t>
            </a:r>
          </a:p>
          <a:p>
            <a:pPr lvl="2"/>
            <a:r>
              <a:rPr lang="en-AU" sz="1700" dirty="0" smtClean="0"/>
              <a:t>Distraction</a:t>
            </a:r>
            <a:r>
              <a:rPr lang="en-AU" sz="1700" dirty="0"/>
              <a:t>	</a:t>
            </a:r>
            <a:r>
              <a:rPr lang="en-AU" dirty="0" smtClean="0"/>
              <a:t>3</a:t>
            </a:r>
            <a:endParaRPr lang="en-AU" dirty="0"/>
          </a:p>
          <a:p>
            <a:pPr lvl="1"/>
            <a:r>
              <a:rPr lang="en-AU" dirty="0"/>
              <a:t>DLC</a:t>
            </a:r>
          </a:p>
          <a:p>
            <a:pPr lvl="2"/>
            <a:r>
              <a:rPr lang="en-AU" dirty="0" smtClean="0"/>
              <a:t>Disrupted</a:t>
            </a:r>
            <a:r>
              <a:rPr lang="en-AU" dirty="0"/>
              <a:t>	</a:t>
            </a:r>
            <a:r>
              <a:rPr lang="en-AU" dirty="0" smtClean="0"/>
              <a:t>2</a:t>
            </a:r>
            <a:endParaRPr lang="en-AU" dirty="0"/>
          </a:p>
          <a:p>
            <a:pPr lvl="1"/>
            <a:r>
              <a:rPr lang="en-AU" dirty="0"/>
              <a:t>Neurology</a:t>
            </a:r>
          </a:p>
          <a:p>
            <a:pPr lvl="2"/>
            <a:r>
              <a:rPr lang="en-AU" sz="1600" dirty="0" smtClean="0"/>
              <a:t>Nil	</a:t>
            </a:r>
            <a:r>
              <a:rPr lang="en-AU" dirty="0"/>
              <a:t>	</a:t>
            </a:r>
            <a:r>
              <a:rPr lang="en-AU" dirty="0" smtClean="0"/>
              <a:t>0</a:t>
            </a:r>
            <a:endParaRPr lang="en-AU" dirty="0"/>
          </a:p>
          <a:p>
            <a:pPr lvl="1"/>
            <a:r>
              <a:rPr lang="en-AU" dirty="0"/>
              <a:t>Total		</a:t>
            </a:r>
            <a:r>
              <a:rPr lang="en-AU" dirty="0" smtClean="0"/>
              <a:t>5</a:t>
            </a:r>
            <a:endParaRPr lang="en-AU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Injuries</a:t>
            </a:r>
          </a:p>
          <a:p>
            <a:pPr lvl="1"/>
            <a:r>
              <a:rPr lang="en-US" dirty="0"/>
              <a:t>Vascular</a:t>
            </a:r>
          </a:p>
          <a:p>
            <a:pPr lvl="1"/>
            <a:r>
              <a:rPr lang="en-US" dirty="0" smtClean="0"/>
              <a:t>Neurological</a:t>
            </a:r>
            <a:endParaRPr lang="en-US" dirty="0"/>
          </a:p>
          <a:p>
            <a:pPr lvl="1"/>
            <a:r>
              <a:rPr lang="en-US" dirty="0" smtClean="0"/>
              <a:t>Fractures</a:t>
            </a:r>
          </a:p>
          <a:p>
            <a:r>
              <a:rPr lang="en-US" dirty="0" smtClean="0"/>
              <a:t>Case studies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r="22860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r="22860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42 </a:t>
            </a:r>
            <a:r>
              <a:rPr lang="en-AU" dirty="0" smtClean="0"/>
              <a:t>F </a:t>
            </a:r>
            <a:r>
              <a:rPr lang="en-AU" dirty="0"/>
              <a:t>with right axillary and back pain. Previous lumpectomy and axillary node clearance for breast ca</a:t>
            </a:r>
            <a:r>
              <a:rPr lang="en-AU" dirty="0" smtClean="0"/>
              <a:t>.</a:t>
            </a:r>
          </a:p>
          <a:p>
            <a:r>
              <a:rPr lang="en-US" dirty="0" smtClean="0"/>
              <a:t>C6-T4 involvement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/>
          <a:srcRect l="22860" r="228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/>
          <a:srcRect l="22860" r="228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3"/>
          <a:srcRect l="22581" r="2258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Treatment options?</a:t>
            </a:r>
          </a:p>
          <a:p>
            <a:pPr lvl="1"/>
            <a:r>
              <a:rPr lang="en-AU" dirty="0" smtClean="0"/>
              <a:t>Non</a:t>
            </a:r>
            <a:r>
              <a:rPr lang="en-AU" dirty="0"/>
              <a:t>-surgical</a:t>
            </a:r>
          </a:p>
          <a:p>
            <a:pPr lvl="2"/>
            <a:r>
              <a:rPr lang="en-AU" dirty="0" smtClean="0"/>
              <a:t>Immobilisation</a:t>
            </a:r>
          </a:p>
          <a:p>
            <a:pPr lvl="2"/>
            <a:r>
              <a:rPr lang="en-AU" dirty="0" smtClean="0"/>
              <a:t>Radiation</a:t>
            </a:r>
            <a:endParaRPr lang="en-AU" dirty="0"/>
          </a:p>
          <a:p>
            <a:pPr lvl="1"/>
            <a:r>
              <a:rPr lang="en-AU" dirty="0" smtClean="0"/>
              <a:t>Surgical</a:t>
            </a:r>
          </a:p>
          <a:p>
            <a:pPr lvl="2"/>
            <a:r>
              <a:rPr lang="en-AU" dirty="0" err="1" smtClean="0"/>
              <a:t>Tokuhashi</a:t>
            </a:r>
            <a:r>
              <a:rPr lang="en-AU" dirty="0" smtClean="0"/>
              <a:t> score 11- palliative surgery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/>
          <a:srcRect l="22581" r="2258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Content Placeholder 4"/>
          <p:cNvPicPr>
            <a:picLocks noGrp="1"/>
          </p:cNvPicPr>
          <p:nvPr>
            <p:ph sz="half" idx="2"/>
          </p:nvPr>
        </p:nvPicPr>
        <p:blipFill>
          <a:blip r:embed="rId3"/>
          <a:srcRect l="22860" r="228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Management is not straight forward</a:t>
            </a:r>
          </a:p>
          <a:p>
            <a:r>
              <a:rPr lang="en-US" dirty="0" smtClean="0"/>
              <a:t>For every 10 spine surgeons there are 12 plans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p-aus-nsw-10-3-1-newcastle-awakening-web-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8388"/>
            <a:ext cx="9163113" cy="30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icle-2198066-008E396900000258-899_634x4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9" y="560345"/>
            <a:ext cx="7460198" cy="54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0"/>
            <a:ext cx="587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514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22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7604" y="6387933"/>
            <a:ext cx="459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Nowak et al., JAAOS 2009; 17:756-65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57" y="2228946"/>
            <a:ext cx="8014369" cy="21915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Sub-axial Injury Classification (SLIC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4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1874</TotalTime>
  <Words>585</Words>
  <Application>Microsoft Macintosh PowerPoint</Application>
  <PresentationFormat>On-screen Show (4:3)</PresentationFormat>
  <Paragraphs>144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Breeze</vt:lpstr>
      <vt:lpstr>Subaxial cervical spine injuries</vt:lpstr>
      <vt:lpstr>Disclosures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Sub-axial Injury Classification (SLIC)</vt:lpstr>
      <vt:lpstr>PowerPoint Presentation</vt:lpstr>
      <vt:lpstr>PowerPoint Presentation</vt:lpstr>
      <vt:lpstr>PowerPoint Presentation</vt:lpstr>
      <vt:lpstr>Tumours</vt:lpstr>
      <vt:lpstr>PowerPoint Presentation</vt:lpstr>
      <vt:lpstr>Revised Tokuhashi Prognostic Score</vt:lpstr>
      <vt:lpstr>Case 1</vt:lpstr>
      <vt:lpstr>Case 1</vt:lpstr>
      <vt:lpstr>Case 2</vt:lpstr>
      <vt:lpstr>Case 2</vt:lpstr>
      <vt:lpstr>Case 2</vt:lpstr>
      <vt:lpstr>Case 3</vt:lpstr>
      <vt:lpstr>Case 3</vt:lpstr>
      <vt:lpstr>Case 3</vt:lpstr>
      <vt:lpstr>Case 3</vt:lpstr>
      <vt:lpstr>Case 4</vt:lpstr>
      <vt:lpstr>Case 4</vt:lpstr>
      <vt:lpstr>Case 4</vt:lpstr>
      <vt:lpstr>Case 4</vt:lpstr>
      <vt:lpstr>Case 4</vt:lpstr>
      <vt:lpstr>Case 4</vt:lpstr>
      <vt:lpstr>Case 5</vt:lpstr>
      <vt:lpstr>Case 5</vt:lpstr>
      <vt:lpstr>Case 5</vt:lpstr>
      <vt:lpstr>Case 5</vt:lpstr>
      <vt:lpstr>Conclusions</vt:lpstr>
      <vt:lpstr>PowerPoint Presentation</vt:lpstr>
      <vt:lpstr>PowerPoint Presentation</vt:lpstr>
    </vt:vector>
  </TitlesOfParts>
  <Company>Dr Mitchell Hansen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Subaxial cervical spine injuries</dc:title>
  <dc:creator>Mitchell Hansen</dc:creator>
  <cp:lastModifiedBy>Mitchell Hansen</cp:lastModifiedBy>
  <cp:revision>31</cp:revision>
  <dcterms:created xsi:type="dcterms:W3CDTF">2013-06-03T18:10:09Z</dcterms:created>
  <dcterms:modified xsi:type="dcterms:W3CDTF">2013-06-10T21:44:22Z</dcterms:modified>
</cp:coreProperties>
</file>