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83" r:id="rId3"/>
    <p:sldId id="267" r:id="rId4"/>
    <p:sldId id="269" r:id="rId5"/>
    <p:sldId id="268" r:id="rId6"/>
    <p:sldId id="284" r:id="rId7"/>
    <p:sldId id="270" r:id="rId8"/>
    <p:sldId id="271" r:id="rId9"/>
    <p:sldId id="272" r:id="rId10"/>
    <p:sldId id="273" r:id="rId11"/>
    <p:sldId id="274" r:id="rId12"/>
    <p:sldId id="278" r:id="rId13"/>
    <p:sldId id="275" r:id="rId14"/>
    <p:sldId id="279" r:id="rId15"/>
    <p:sldId id="280" r:id="rId16"/>
    <p:sldId id="282" r:id="rId17"/>
    <p:sldId id="276" r:id="rId18"/>
    <p:sldId id="285" r:id="rId19"/>
    <p:sldId id="286" r:id="rId20"/>
    <p:sldId id="277"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768" autoAdjust="0"/>
  </p:normalViewPr>
  <p:slideViewPr>
    <p:cSldViewPr>
      <p:cViewPr>
        <p:scale>
          <a:sx n="50" d="100"/>
          <a:sy n="50" d="100"/>
        </p:scale>
        <p:origin x="-1218" y="-79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5B18395E-E3EA-417C-BB7E-911FC63CA66E}" type="datetimeFigureOut">
              <a:rPr lang="en-GB"/>
              <a:pPr>
                <a:defRPr/>
              </a:pPr>
              <a:t>23/07/2013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84F501EB-86B5-4921-8689-8503AD6AA80C}"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en.wikipedia.org/wiki/Odontoid_process"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Nodding = flexion extension</a:t>
            </a:r>
          </a:p>
          <a:p>
            <a:pPr eaLnBrk="1" hangingPunct="1">
              <a:spcBef>
                <a:spcPct val="0"/>
              </a:spcBef>
            </a:pPr>
            <a:r>
              <a:rPr lang="en-GB" smtClean="0"/>
              <a:t>In all other planes they articulate and function as a fixed segment</a:t>
            </a:r>
          </a:p>
          <a:p>
            <a:pPr eaLnBrk="1" hangingPunct="1">
              <a:spcBef>
                <a:spcPct val="0"/>
              </a:spcBef>
            </a:pPr>
            <a:r>
              <a:rPr lang="en-GB" smtClean="0"/>
              <a:t>Occipital condyles convex, atlatial sockets concave. These are held in place by really strong ligaments so for rotation to happen, there has to be translation of one condyle. </a:t>
            </a:r>
          </a:p>
        </p:txBody>
      </p:sp>
      <p:sp>
        <p:nvSpPr>
          <p:cNvPr id="2969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8A1B80F-FBBD-4B3A-9B86-B3360F9776D4}" type="slidenum">
              <a:rPr lang="en-GB"/>
              <a:pPr fontAlgn="base">
                <a:spcBef>
                  <a:spcPct val="0"/>
                </a:spcBef>
                <a:spcAft>
                  <a:spcPct val="0"/>
                </a:spcAft>
                <a:defRPr/>
              </a:pPr>
              <a:t>4</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spect="1" noTextEdit="1"/>
          </p:cNvSpPr>
          <p:nvPr>
            <p:ph type="sldImg"/>
          </p:nvPr>
        </p:nvSpPr>
        <p:spPr bwMode="auto">
          <a:noFill/>
          <a:ln>
            <a:solidFill>
              <a:srgbClr val="000000"/>
            </a:solidFill>
            <a:miter lim="800000"/>
            <a:headEnd/>
            <a:tailEnd/>
          </a:ln>
        </p:spPr>
      </p:sp>
      <p:sp>
        <p:nvSpPr>
          <p:cNvPr id="44034"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Least mobile owing to articulations with ribs</a:t>
            </a:r>
          </a:p>
          <a:p>
            <a:pPr eaLnBrk="1" hangingPunct="1"/>
            <a:r>
              <a:rPr lang="en-GB" smtClean="0"/>
              <a:t>Demifacets superior and inferior to the disc articulate with rib heads as a synovial joint – protect against lateral flexion – when excised in canine models more lateral flexion is possible</a:t>
            </a:r>
          </a:p>
          <a:p>
            <a:pPr eaLnBrk="1" hangingPunct="1"/>
            <a:endParaRPr lang="en-GB" smtClean="0"/>
          </a:p>
          <a:p>
            <a:pPr eaLnBrk="1" hangingPunct="1"/>
            <a:r>
              <a:rPr lang="en-US" smtClean="0"/>
              <a:t>Shit ROM may be to protect narrow canal. Narrow canal which makes T spine prone to space occupying pathologies.</a:t>
            </a:r>
          </a:p>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TextEdit="1"/>
          </p:cNvSpPr>
          <p:nvPr>
            <p:ph type="sldImg"/>
          </p:nvPr>
        </p:nvSpPr>
        <p:spPr bwMode="auto">
          <a:noFill/>
          <a:ln>
            <a:solidFill>
              <a:srgbClr val="000000"/>
            </a:solidFill>
            <a:miter lim="800000"/>
            <a:headEnd/>
            <a:tailEnd/>
          </a:ln>
        </p:spPr>
      </p:sp>
      <p:sp>
        <p:nvSpPr>
          <p:cNvPr id="50179"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Kyphotic </a:t>
            </a:r>
          </a:p>
          <a:p>
            <a:pPr eaLnBrk="1" hangingPunct="1"/>
            <a:endParaRPr lang="en-GB" smtClean="0"/>
          </a:p>
          <a:p>
            <a:pPr eaLnBrk="1" hangingPunct="1"/>
            <a:r>
              <a:rPr lang="en-GB" smtClean="0"/>
              <a:t>Anterior height of the vertebral body is lesser than the posterior end in the thoracic spine </a:t>
            </a:r>
          </a:p>
          <a:p>
            <a:pPr eaLnBrk="1" hangingPunct="1"/>
            <a:endParaRPr lang="en-GB" smtClean="0"/>
          </a:p>
          <a:p>
            <a:pPr eaLnBrk="1" hangingPunct="1"/>
            <a:r>
              <a:rPr lang="en-US" smtClean="0"/>
              <a:t>therefore bodies under COMPRESSION and posterior arches in TENSION</a:t>
            </a:r>
          </a:p>
          <a:p>
            <a:pPr eaLnBrk="1" hangingPunct="1"/>
            <a:endParaRPr lang="en-US" smtClean="0"/>
          </a:p>
          <a:p>
            <a:pPr eaLnBrk="1" hangingPunct="1"/>
            <a:r>
              <a:rPr lang="en-US" smtClean="0"/>
              <a:t>Bone fails in compression therefore common to get anterior wedge fractures</a:t>
            </a:r>
          </a:p>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TextEdit="1"/>
          </p:cNvSpPr>
          <p:nvPr>
            <p:ph type="sldImg"/>
          </p:nvPr>
        </p:nvSpPr>
        <p:spPr bwMode="auto">
          <a:noFill/>
          <a:ln>
            <a:solidFill>
              <a:srgbClr val="000000"/>
            </a:solidFill>
            <a:miter lim="800000"/>
            <a:headEnd/>
            <a:tailEnd/>
          </a:ln>
        </p:spPr>
      </p:sp>
      <p:sp>
        <p:nvSpPr>
          <p:cNvPr id="52227"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GB" smtClean="0"/>
              <a:t>The thoracic facets oriented in the coronal plane. Thus, thoracic facets allow primarily lateral bending and axial rotation. </a:t>
            </a:r>
            <a:endParaRPr lang="en-US" smtClean="0"/>
          </a:p>
          <a:p>
            <a:pPr eaLnBrk="1" hangingPunct="1"/>
            <a:endParaRPr lang="en-US" smtClean="0"/>
          </a:p>
          <a:p>
            <a:pPr eaLnBrk="1" hangingPunct="1"/>
            <a:r>
              <a:rPr lang="en-US" smtClean="0"/>
              <a:t>Coronal facets prevent translation BUT @ T11/12 </a:t>
            </a:r>
            <a:r>
              <a:rPr lang="en-GB" smtClean="0"/>
              <a:t>the facets become transitional and therefore more oblique in saggital plane</a:t>
            </a:r>
          </a:p>
          <a:p>
            <a:pPr eaLnBrk="1" hangingPunct="1"/>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TextEdit="1"/>
          </p:cNvSpPr>
          <p:nvPr>
            <p:ph type="sldImg"/>
          </p:nvPr>
        </p:nvSpPr>
        <p:spPr bwMode="auto">
          <a:noFill/>
          <a:ln>
            <a:solidFill>
              <a:srgbClr val="000000"/>
            </a:solidFill>
            <a:miter lim="800000"/>
            <a:headEnd/>
            <a:tailEnd/>
          </a:ln>
        </p:spPr>
      </p:sp>
      <p:sp>
        <p:nvSpPr>
          <p:cNvPr id="57347" name="Rectangle 3"/>
          <p:cNvSpPr>
            <a:spLocks noGrp="1"/>
          </p:cNvSpPr>
          <p:nvPr>
            <p:ph type="body" idx="1"/>
          </p:nvPr>
        </p:nvSpPr>
        <p:spPr bwMode="auto">
          <a:noFill/>
        </p:spPr>
        <p:txBody>
          <a:bodyPr wrap="square" numCol="1" anchor="t" anchorCtr="0" compatLnSpc="1">
            <a:prstTxWarp prst="textNoShape">
              <a:avLst/>
            </a:prstTxWarp>
          </a:bodyPr>
          <a:lstStyle/>
          <a:p>
            <a:r>
              <a:rPr lang="en-GB" smtClean="0"/>
              <a:t>i.e. saggital orientation</a:t>
            </a:r>
          </a:p>
          <a:p>
            <a:endParaRPr lang="en-US" smtClean="0"/>
          </a:p>
          <a:p>
            <a:r>
              <a:rPr lang="en-US" smtClean="0"/>
              <a:t>Allows flexion / extension and lateral rotation</a:t>
            </a:r>
          </a:p>
          <a:p>
            <a:r>
              <a:rPr lang="en-US" smtClean="0"/>
              <a:t>NO axial rotation</a:t>
            </a:r>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TextEdit="1"/>
          </p:cNvSpPr>
          <p:nvPr>
            <p:ph type="sldImg"/>
          </p:nvPr>
        </p:nvSpPr>
        <p:spPr bwMode="auto">
          <a:noFill/>
          <a:ln>
            <a:solidFill>
              <a:srgbClr val="000000"/>
            </a:solidFill>
            <a:miter lim="800000"/>
            <a:headEnd/>
            <a:tailEnd/>
          </a:ln>
        </p:spPr>
      </p:sp>
      <p:sp>
        <p:nvSpPr>
          <p:cNvPr id="55299" name="Rectangle 3"/>
          <p:cNvSpPr>
            <a:spLocks noGrp="1"/>
          </p:cNvSpPr>
          <p:nvPr>
            <p:ph type="body" idx="1"/>
          </p:nvPr>
        </p:nvSpPr>
        <p:spPr bwMode="auto">
          <a:noFill/>
        </p:spPr>
        <p:txBody>
          <a:bodyPr wrap="square" numCol="1" anchor="t" anchorCtr="0" compatLnSpc="1">
            <a:prstTxWarp prst="textNoShape">
              <a:avLst/>
            </a:prstTxWarp>
          </a:bodyPr>
          <a:lstStyle/>
          <a:p>
            <a:r>
              <a:rPr lang="en-US" smtClean="0"/>
              <a:t>Large bodies which can resist high loads</a:t>
            </a:r>
          </a:p>
          <a:p>
            <a:r>
              <a:rPr lang="en-US" smtClean="0"/>
              <a:t>ALSO large, thick discs with tough fibro-cartilage with relatively posterior nucleus pulposis which means discs can counter large degrees of compression, tension and shear.</a:t>
            </a:r>
          </a:p>
          <a:p>
            <a:endParaRPr lang="en-US" smtClean="0"/>
          </a:p>
          <a:p>
            <a:r>
              <a:rPr lang="en-US" smtClean="0"/>
              <a:t>Discs and facets have a coupled function in load bearing.</a:t>
            </a:r>
          </a:p>
          <a:p>
            <a:r>
              <a:rPr lang="en-US" smtClean="0"/>
              <a:t>Discs are loaded in flexion</a:t>
            </a:r>
          </a:p>
          <a:p>
            <a:r>
              <a:rPr lang="en-US" smtClean="0"/>
              <a:t>Facet joints are loaded in hyperextension</a:t>
            </a:r>
          </a:p>
          <a:p>
            <a:endParaRPr lang="en-US" smtClean="0"/>
          </a:p>
          <a:p>
            <a:r>
              <a:rPr lang="en-US" smtClean="0"/>
              <a:t>Series of ligaments stabalise spine. </a:t>
            </a:r>
          </a:p>
          <a:p>
            <a:r>
              <a:rPr lang="en-US" smtClean="0"/>
              <a:t>The greater the distance of the ligament from the COR, the greater the stresses applied to it, and therefore the greater it resists movement.</a:t>
            </a:r>
          </a:p>
          <a:p>
            <a:endParaRPr lang="en-US" smtClean="0"/>
          </a:p>
          <a:p>
            <a:r>
              <a:rPr lang="en-US" smtClean="0"/>
              <a:t>Therefore, ALL resists extension</a:t>
            </a:r>
          </a:p>
          <a:p>
            <a:r>
              <a:rPr lang="en-US" smtClean="0"/>
              <a:t>Inter and supra-spinous ligaments resist flexion</a:t>
            </a:r>
          </a:p>
          <a:p>
            <a:r>
              <a:rPr lang="en-US" smtClean="0"/>
              <a:t>Transverse ligaments resist lateral flexion</a:t>
            </a:r>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TextEdit="1"/>
          </p:cNvSpPr>
          <p:nvPr>
            <p:ph type="sldImg"/>
          </p:nvPr>
        </p:nvSpPr>
        <p:spPr bwMode="auto">
          <a:noFill/>
          <a:ln>
            <a:solidFill>
              <a:srgbClr val="000000"/>
            </a:solidFill>
            <a:miter lim="800000"/>
            <a:headEnd/>
            <a:tailEnd/>
          </a:ln>
        </p:spPr>
      </p:sp>
      <p:sp>
        <p:nvSpPr>
          <p:cNvPr id="58371" name="Rectangle 3"/>
          <p:cNvSpPr>
            <a:spLocks noGrp="1"/>
          </p:cNvSpPr>
          <p:nvPr>
            <p:ph type="body" idx="1"/>
          </p:nvPr>
        </p:nvSpPr>
        <p:spPr bwMode="auto">
          <a:noFill/>
        </p:spPr>
        <p:txBody>
          <a:bodyPr wrap="square" numCol="1" anchor="t" anchorCtr="0" compatLnSpc="1">
            <a:prstTxWarp prst="textNoShape">
              <a:avLst/>
            </a:prstTxWarp>
          </a:bodyPr>
          <a:lstStyle/>
          <a:p>
            <a:r>
              <a:rPr lang="en-GB" smtClean="0"/>
              <a:t>http://books.google.co.uk/books?id=Q-oreNpkRlgC&amp;pg=PA3&amp;lpg=PA3&amp;dq=orientation+of+facet+joint&amp;source=bl&amp;ots=V5MzOIJWSC&amp;sig=7-ppPrNeIzDJ3L-TDM2WiSfqXs0&amp;hl=en&amp;sa=X&amp;ei=GzPuUdavBKjP0AWZuIGIDg&amp;ved=0CDMQ6AEwBw#v=onepage&amp;q=orientation%20of%20facet%20joint&amp;f=false</a:t>
            </a:r>
          </a:p>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Nodding = flexion extension</a:t>
            </a:r>
          </a:p>
          <a:p>
            <a:pPr eaLnBrk="1" hangingPunct="1">
              <a:spcBef>
                <a:spcPct val="0"/>
              </a:spcBef>
            </a:pPr>
            <a:endParaRPr lang="en-GB" smtClean="0"/>
          </a:p>
          <a:p>
            <a:pPr eaLnBrk="1" hangingPunct="1">
              <a:spcBef>
                <a:spcPct val="0"/>
              </a:spcBef>
            </a:pPr>
            <a:r>
              <a:rPr lang="en-GB" smtClean="0"/>
              <a:t>Occipital condyles convex, atlantial sockets concave. These are held in place by really strong ligaments so for rotation to happen, there has to be translation of one condyle. </a:t>
            </a:r>
          </a:p>
          <a:p>
            <a:pPr eaLnBrk="1" hangingPunct="1">
              <a:spcBef>
                <a:spcPct val="0"/>
              </a:spcBef>
            </a:pPr>
            <a:endParaRPr lang="en-US" smtClean="0"/>
          </a:p>
          <a:p>
            <a:pPr eaLnBrk="1" hangingPunct="1">
              <a:spcBef>
                <a:spcPct val="0"/>
              </a:spcBef>
            </a:pPr>
            <a:r>
              <a:rPr lang="en-GB" smtClean="0"/>
              <a:t>In all other planes they articulate and function as a fixed segment</a:t>
            </a:r>
          </a:p>
          <a:p>
            <a:pPr eaLnBrk="1" hangingPunct="1">
              <a:spcBef>
                <a:spcPct val="0"/>
              </a:spcBef>
            </a:pPr>
            <a:endParaRPr lang="en-GB" smtClean="0"/>
          </a:p>
        </p:txBody>
      </p:sp>
      <p:sp>
        <p:nvSpPr>
          <p:cNvPr id="3174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4004FF9-FEA8-45B5-8518-8BEA81FE19A0}" type="slidenum">
              <a:rPr lang="en-GB"/>
              <a:pPr fontAlgn="base">
                <a:spcBef>
                  <a:spcPct val="0"/>
                </a:spcBef>
                <a:spcAft>
                  <a:spcPct val="0"/>
                </a:spcAft>
                <a:defRPr/>
              </a:pPr>
              <a:t>5</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The Atlas' chief peculiarity is that it has no body, it is ring-like, and consists of an anterior and a posterior arch and two lateral masses which are big and bulky to support the head.</a:t>
            </a:r>
          </a:p>
          <a:p>
            <a:pPr eaLnBrk="1" hangingPunct="1">
              <a:spcBef>
                <a:spcPct val="0"/>
              </a:spcBef>
            </a:pPr>
            <a:endParaRPr lang="en-US" smtClean="0"/>
          </a:p>
          <a:p>
            <a:pPr eaLnBrk="1" hangingPunct="1">
              <a:spcBef>
                <a:spcPct val="0"/>
              </a:spcBef>
            </a:pPr>
            <a:r>
              <a:rPr lang="en-GB" smtClean="0"/>
              <a:t>The most distinctive characteristic of this axis is the strong </a:t>
            </a:r>
            <a:r>
              <a:rPr lang="en-GB" smtClean="0">
                <a:hlinkClick r:id="rId3" tooltip="Odontoid process"/>
              </a:rPr>
              <a:t>odontoid process</a:t>
            </a:r>
            <a:r>
              <a:rPr lang="en-GB" smtClean="0"/>
              <a:t> ("dens") which rises perpendicularly from the upper surface of the body. </a:t>
            </a:r>
          </a:p>
          <a:p>
            <a:pPr eaLnBrk="1" hangingPunct="1">
              <a:spcBef>
                <a:spcPct val="0"/>
              </a:spcBef>
            </a:pPr>
            <a:endParaRPr lang="en-GB" smtClean="0"/>
          </a:p>
        </p:txBody>
      </p:sp>
      <p:sp>
        <p:nvSpPr>
          <p:cNvPr id="33795"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B0026C13-36B4-4C86-90DB-81981F24CFAA}" type="slidenum">
              <a:rPr lang="en-GB" sz="1200">
                <a:latin typeface="+mn-lt"/>
              </a:rPr>
              <a:pPr algn="r">
                <a:defRPr/>
              </a:pPr>
              <a:t>6</a:t>
            </a:fld>
            <a:endParaRPr lang="en-GB" sz="1200">
              <a:latin typeface="+mn-lt"/>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Median joint – Between arch and odontoid peg</a:t>
            </a:r>
          </a:p>
          <a:p>
            <a:pPr eaLnBrk="1" hangingPunct="1">
              <a:spcBef>
                <a:spcPct val="0"/>
              </a:spcBef>
            </a:pPr>
            <a:r>
              <a:rPr lang="en-GB" smtClean="0"/>
              <a:t>Lateral joint – Between lateral mass of atlas and axis</a:t>
            </a:r>
          </a:p>
          <a:p>
            <a:pPr eaLnBrk="1" hangingPunct="1">
              <a:spcBef>
                <a:spcPct val="0"/>
              </a:spcBef>
            </a:pPr>
            <a:r>
              <a:rPr lang="en-GB" smtClean="0"/>
              <a:t>ROTATION:</a:t>
            </a:r>
          </a:p>
          <a:p>
            <a:pPr eaLnBrk="1" hangingPunct="1">
              <a:spcBef>
                <a:spcPct val="0"/>
              </a:spcBef>
            </a:pPr>
            <a:r>
              <a:rPr lang="en-GB" smtClean="0"/>
              <a:t>Anterior arch of atlas pivots on odontoid process and slides around its ipsilateral aspect; at the </a:t>
            </a:r>
            <a:r>
              <a:rPr lang="en-GB" b="1" smtClean="0"/>
              <a:t>median </a:t>
            </a:r>
            <a:r>
              <a:rPr lang="en-GB" smtClean="0"/>
              <a:t>AA joint</a:t>
            </a:r>
          </a:p>
          <a:p>
            <a:pPr eaLnBrk="1" hangingPunct="1">
              <a:spcBef>
                <a:spcPct val="0"/>
              </a:spcBef>
            </a:pPr>
            <a:r>
              <a:rPr lang="en-GB" smtClean="0"/>
              <a:t>Meanwhile, at </a:t>
            </a:r>
            <a:r>
              <a:rPr lang="en-GB" b="1" smtClean="0"/>
              <a:t>lateral </a:t>
            </a:r>
            <a:r>
              <a:rPr lang="en-GB" smtClean="0"/>
              <a:t>AA joint the ipsilateral lateral mass of the atlas slides backwards and medially while the contralateral lateral mass</a:t>
            </a:r>
          </a:p>
          <a:p>
            <a:pPr eaLnBrk="1" hangingPunct="1">
              <a:spcBef>
                <a:spcPct val="0"/>
              </a:spcBef>
            </a:pPr>
            <a:r>
              <a:rPr lang="en-GB" smtClean="0"/>
              <a:t>slides forwards and medially</a:t>
            </a:r>
          </a:p>
        </p:txBody>
      </p:sp>
      <p:sp>
        <p:nvSpPr>
          <p:cNvPr id="3379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CA17684-E4E0-43C3-8162-E21B5A74423E}" type="slidenum">
              <a:rPr lang="en-GB"/>
              <a:pPr fontAlgn="base">
                <a:spcBef>
                  <a:spcPct val="0"/>
                </a:spcBef>
                <a:spcAft>
                  <a:spcPct val="0"/>
                </a:spcAft>
                <a:defRPr/>
              </a:pPr>
              <a:t>7</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Both articular cartilages are convex: therefore the joint is </a:t>
            </a:r>
            <a:r>
              <a:rPr lang="en-GB" b="1" smtClean="0"/>
              <a:t>biconvex</a:t>
            </a:r>
          </a:p>
          <a:p>
            <a:pPr eaLnBrk="1" hangingPunct="1">
              <a:spcBef>
                <a:spcPct val="0"/>
              </a:spcBef>
            </a:pPr>
            <a:r>
              <a:rPr lang="en-GB" smtClean="0"/>
              <a:t>Spaces formed either side are filled with </a:t>
            </a:r>
            <a:r>
              <a:rPr lang="en-GB" b="1" smtClean="0"/>
              <a:t>meniscoids</a:t>
            </a:r>
            <a:r>
              <a:rPr lang="en-GB" smtClean="0"/>
              <a:t>.</a:t>
            </a:r>
          </a:p>
          <a:p>
            <a:pPr eaLnBrk="1" hangingPunct="1">
              <a:spcBef>
                <a:spcPct val="0"/>
              </a:spcBef>
            </a:pPr>
            <a:r>
              <a:rPr lang="en-GB" smtClean="0"/>
              <a:t>Neutral – atlas summit rests on axis convexity.</a:t>
            </a:r>
          </a:p>
          <a:p>
            <a:pPr eaLnBrk="1" hangingPunct="1">
              <a:spcBef>
                <a:spcPct val="0"/>
              </a:spcBef>
            </a:pPr>
            <a:r>
              <a:rPr lang="en-GB" smtClean="0"/>
              <a:t>As atlas rotates:</a:t>
            </a:r>
          </a:p>
          <a:p>
            <a:pPr eaLnBrk="1" hangingPunct="1">
              <a:spcBef>
                <a:spcPct val="0"/>
              </a:spcBef>
            </a:pPr>
            <a:r>
              <a:rPr lang="en-GB" smtClean="0"/>
              <a:t>	- Ipsilateral facet slides down post slope of axis facet</a:t>
            </a:r>
          </a:p>
          <a:p>
            <a:pPr eaLnBrk="1" hangingPunct="1">
              <a:spcBef>
                <a:spcPct val="0"/>
              </a:spcBef>
            </a:pPr>
            <a:r>
              <a:rPr lang="en-GB" smtClean="0"/>
              <a:t>	- Contralateral atlantial facet slides down anterior axial facet</a:t>
            </a:r>
          </a:p>
          <a:p>
            <a:pPr eaLnBrk="1" hangingPunct="1">
              <a:spcBef>
                <a:spcPct val="0"/>
              </a:spcBef>
            </a:pPr>
            <a:r>
              <a:rPr lang="en-GB" smtClean="0"/>
              <a:t>Therefore as axis rotates, it descends.</a:t>
            </a:r>
          </a:p>
          <a:p>
            <a:pPr eaLnBrk="1" hangingPunct="1">
              <a:spcBef>
                <a:spcPct val="0"/>
              </a:spcBef>
            </a:pPr>
            <a:endParaRPr lang="en-GB" b="1" smtClean="0"/>
          </a:p>
        </p:txBody>
      </p:sp>
      <p:sp>
        <p:nvSpPr>
          <p:cNvPr id="358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D8C8CE1-3F51-48C3-8576-6CAD334B9B76}" type="slidenum">
              <a:rPr lang="en-GB"/>
              <a:pPr fontAlgn="base">
                <a:spcBef>
                  <a:spcPct val="0"/>
                </a:spcBef>
                <a:spcAft>
                  <a:spcPct val="0"/>
                </a:spcAft>
                <a:defRPr/>
              </a:pPr>
              <a:t>8</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Was considered part of subaxial spine until it was discovered that the superior articular processes at the lower ends are orintated transversely whereas at C2/3 they face superiorly, posteriory and are medially inclided at 40 deg.</a:t>
            </a:r>
          </a:p>
          <a:p>
            <a:pPr eaLnBrk="1" hangingPunct="1">
              <a:spcBef>
                <a:spcPct val="0"/>
              </a:spcBef>
            </a:pPr>
            <a:endParaRPr lang="en-GB" smtClean="0"/>
          </a:p>
          <a:p>
            <a:pPr eaLnBrk="1" hangingPunct="1">
              <a:spcBef>
                <a:spcPct val="0"/>
              </a:spcBef>
            </a:pPr>
            <a:r>
              <a:rPr lang="en-GB" smtClean="0"/>
              <a:t>Forms a socket for the root of C2 vertebra.</a:t>
            </a:r>
          </a:p>
          <a:p>
            <a:pPr eaLnBrk="1" hangingPunct="1">
              <a:spcBef>
                <a:spcPct val="0"/>
              </a:spcBef>
            </a:pPr>
            <a:endParaRPr lang="en-GB" smtClean="0"/>
          </a:p>
          <a:p>
            <a:pPr eaLnBrk="1" hangingPunct="1">
              <a:spcBef>
                <a:spcPct val="0"/>
              </a:spcBef>
            </a:pPr>
            <a:r>
              <a:rPr lang="en-GB" smtClean="0"/>
              <a:t>Direction of coupling in lateral flexion is opposite to the remaining subaxial vertebrae. </a:t>
            </a:r>
          </a:p>
          <a:p>
            <a:pPr eaLnBrk="1" hangingPunct="1">
              <a:spcBef>
                <a:spcPct val="0"/>
              </a:spcBef>
            </a:pPr>
            <a:r>
              <a:rPr lang="en-GB" smtClean="0"/>
              <a:t>C2 rotates away from the axis of rotation of rest of the subaxial cervical vertebrae in lateral flexion.</a:t>
            </a:r>
          </a:p>
        </p:txBody>
      </p:sp>
      <p:sp>
        <p:nvSpPr>
          <p:cNvPr id="3789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97B2DD4-288D-4FCE-A835-06BB4946F34E}" type="slidenum">
              <a:rPr lang="en-GB"/>
              <a:pPr fontAlgn="base">
                <a:spcBef>
                  <a:spcPct val="0"/>
                </a:spcBef>
                <a:spcAft>
                  <a:spcPct val="0"/>
                </a:spcAft>
                <a:defRPr/>
              </a:pPr>
              <a:t>9</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Articulate through IV discs in front and facets behind.</a:t>
            </a:r>
          </a:p>
          <a:p>
            <a:pPr eaLnBrk="1" hangingPunct="1">
              <a:spcBef>
                <a:spcPct val="0"/>
              </a:spcBef>
            </a:pPr>
            <a:endParaRPr lang="en-GB" smtClean="0"/>
          </a:p>
          <a:p>
            <a:pPr eaLnBrk="1" hangingPunct="1">
              <a:spcBef>
                <a:spcPct val="0"/>
              </a:spcBef>
            </a:pPr>
            <a:r>
              <a:rPr lang="en-GB" smtClean="0"/>
              <a:t>Antero-inferior body hangs down forming a lip</a:t>
            </a:r>
          </a:p>
          <a:p>
            <a:pPr eaLnBrk="1" hangingPunct="1">
              <a:spcBef>
                <a:spcPct val="0"/>
              </a:spcBef>
            </a:pPr>
            <a:r>
              <a:rPr lang="en-GB" smtClean="0"/>
              <a:t>Anterio-superior body slopes down and forwards and the plane of the disc is oblique to long axis of vertebra</a:t>
            </a:r>
          </a:p>
          <a:p>
            <a:pPr eaLnBrk="1" hangingPunct="1">
              <a:spcBef>
                <a:spcPct val="0"/>
              </a:spcBef>
            </a:pPr>
            <a:r>
              <a:rPr lang="en-GB" smtClean="0"/>
              <a:t>	- This favours flexion-extension</a:t>
            </a:r>
          </a:p>
        </p:txBody>
      </p:sp>
      <p:sp>
        <p:nvSpPr>
          <p:cNvPr id="3993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C3A1D00-52CC-4897-BD0B-3E5869E96896}" type="slidenum">
              <a:rPr lang="en-GB"/>
              <a:pPr fontAlgn="base">
                <a:spcBef>
                  <a:spcPct val="0"/>
                </a:spcBef>
                <a:spcAft>
                  <a:spcPct val="0"/>
                </a:spcAft>
                <a:defRPr/>
              </a:pPr>
              <a:t>10</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The posterior ends of the vertebral bodies form an ellipsoid joint between the convexity of the vertebral body above and the concavity of the posterior end of the body below, this culminates in the uncinate processes bilaterally. </a:t>
            </a:r>
          </a:p>
          <a:p>
            <a:pPr eaLnBrk="1" hangingPunct="1">
              <a:spcBef>
                <a:spcPct val="0"/>
              </a:spcBef>
            </a:pPr>
            <a:endParaRPr lang="en-GB" smtClean="0"/>
          </a:p>
          <a:p>
            <a:pPr eaLnBrk="1" hangingPunct="1">
              <a:spcBef>
                <a:spcPct val="0"/>
              </a:spcBef>
            </a:pPr>
            <a:r>
              <a:rPr lang="en-GB" smtClean="0"/>
              <a:t>Uncinate process = This bony part prevents posterior linear translation movements of the vertebral bodies) and limits lateral flexion</a:t>
            </a:r>
          </a:p>
          <a:p>
            <a:pPr eaLnBrk="1" hangingPunct="1">
              <a:spcBef>
                <a:spcPct val="0"/>
              </a:spcBef>
            </a:pPr>
            <a:endParaRPr lang="en-GB" smtClean="0"/>
          </a:p>
          <a:p>
            <a:pPr eaLnBrk="1" hangingPunct="1">
              <a:spcBef>
                <a:spcPct val="0"/>
              </a:spcBef>
            </a:pPr>
            <a:r>
              <a:rPr lang="en-US" smtClean="0"/>
              <a:t>So, cervical joints are saddle joints: Flexion, extension and rocking side to side</a:t>
            </a:r>
            <a:endParaRPr lang="en-GB" smtClean="0"/>
          </a:p>
        </p:txBody>
      </p:sp>
      <p:sp>
        <p:nvSpPr>
          <p:cNvPr id="419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63B6F8A-AD41-43C0-9811-1293D0E76223}" type="slidenum">
              <a:rPr lang="en-GB"/>
              <a:pPr fontAlgn="base">
                <a:spcBef>
                  <a:spcPct val="0"/>
                </a:spcBef>
                <a:spcAft>
                  <a:spcPct val="0"/>
                </a:spcAft>
                <a:defRPr/>
              </a:pPr>
              <a:t>11</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Facet joints are coronaly angulated, i.e. 45 deg to the transverse plane</a:t>
            </a:r>
          </a:p>
          <a:p>
            <a:pPr eaLnBrk="1" hangingPunct="1">
              <a:spcBef>
                <a:spcPct val="0"/>
              </a:spcBef>
            </a:pPr>
            <a:r>
              <a:rPr lang="en-US" smtClean="0"/>
              <a:t>	</a:t>
            </a:r>
            <a:endParaRPr lang="en-GB" smtClean="0"/>
          </a:p>
          <a:p>
            <a:pPr eaLnBrk="1" hangingPunct="1">
              <a:spcBef>
                <a:spcPct val="0"/>
              </a:spcBef>
            </a:pPr>
            <a:r>
              <a:rPr lang="en-GB" smtClean="0"/>
              <a:t>Favours flexion / extension but means that rotatioin is possible in a plane perpendicular to the axis of the facet joints.</a:t>
            </a:r>
          </a:p>
          <a:p>
            <a:pPr eaLnBrk="1" hangingPunct="1">
              <a:spcBef>
                <a:spcPct val="0"/>
              </a:spcBef>
            </a:pPr>
            <a:endParaRPr lang="en-GB" smtClean="0"/>
          </a:p>
          <a:p>
            <a:pPr eaLnBrk="1" hangingPunct="1">
              <a:spcBef>
                <a:spcPct val="0"/>
              </a:spcBef>
            </a:pPr>
            <a:endParaRPr lang="en-GB" smtClean="0"/>
          </a:p>
        </p:txBody>
      </p:sp>
      <p:sp>
        <p:nvSpPr>
          <p:cNvPr id="41987"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F94F75A1-E1C4-4421-AE00-AB444C1924A0}" type="slidenum">
              <a:rPr lang="en-GB" sz="1200">
                <a:latin typeface="+mn-lt"/>
              </a:rPr>
              <a:pPr algn="r">
                <a:defRPr/>
              </a:pPr>
              <a:t>12</a:t>
            </a:fld>
            <a:endParaRPr lang="en-GB" sz="1200">
              <a:latin typeface="+mn-lt"/>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1B0F4566-E14F-4FA1-96CD-3F7F36002EB7}" type="datetimeFigureOut">
              <a:rPr lang="en-GB"/>
              <a:pPr>
                <a:defRPr/>
              </a:pPr>
              <a:t>23/07/2013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6DE9506-9572-45AE-8C77-E15433124EE7}"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AF76630C-4C4F-415C-BF4C-14ACA8FB0AD3}" type="datetimeFigureOut">
              <a:rPr lang="en-GB"/>
              <a:pPr>
                <a:defRPr/>
              </a:pPr>
              <a:t>23/07/2013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EF068542-0F52-4A35-9A81-724EF071A277}"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2F38051A-C851-440A-B4B6-3F097ED8EA10}" type="datetimeFigureOut">
              <a:rPr lang="en-GB"/>
              <a:pPr>
                <a:defRPr/>
              </a:pPr>
              <a:t>23/07/2013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05FC8BC-9C97-438A-94BC-BC46B6A5995C}"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ECDCC8F-C7EC-4A5D-BC86-14CB97196483}" type="datetimeFigureOut">
              <a:rPr lang="en-GB"/>
              <a:pPr>
                <a:defRPr/>
              </a:pPr>
              <a:t>23/07/2013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BD5E795-A462-43ED-8588-F79ABA27F05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F1E8381-62F2-4152-9E15-91ED0FAA0710}" type="datetimeFigureOut">
              <a:rPr lang="en-GB"/>
              <a:pPr>
                <a:defRPr/>
              </a:pPr>
              <a:t>23/07/2013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527220A-DD25-4103-8C38-7DF6088CB05E}"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DF1EEEF5-CE59-43FA-BABC-9418EB30AA27}" type="datetimeFigureOut">
              <a:rPr lang="en-GB"/>
              <a:pPr>
                <a:defRPr/>
              </a:pPr>
              <a:t>23/07/2013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41B2096E-3286-4B77-A3C7-B79526CC5546}"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EE8207BB-AE62-4D7E-BE4E-CCC157BAC7C6}" type="datetimeFigureOut">
              <a:rPr lang="en-GB"/>
              <a:pPr>
                <a:defRPr/>
              </a:pPr>
              <a:t>23/07/2013</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0C104303-8C7E-413C-9DDB-72B77A250433}"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B8291D56-1910-4BBE-B317-112C196CB276}" type="datetimeFigureOut">
              <a:rPr lang="en-GB"/>
              <a:pPr>
                <a:defRPr/>
              </a:pPr>
              <a:t>23/07/2013</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8AA0586E-94A3-43C9-BA65-5CBD4FC4B367}"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8F829DE-517C-4C06-9FFC-CC3BB7691BD5}" type="datetimeFigureOut">
              <a:rPr lang="en-GB"/>
              <a:pPr>
                <a:defRPr/>
              </a:pPr>
              <a:t>23/07/2013</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DD4C26F9-735F-49A4-8232-E1E42C003A6E}"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4973083-CCAB-4439-92E9-41430B170F97}" type="datetimeFigureOut">
              <a:rPr lang="en-GB"/>
              <a:pPr>
                <a:defRPr/>
              </a:pPr>
              <a:t>23/07/2013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E461C0EF-7BF3-4489-9975-C940D7E8AB9B}"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3122ABF-DCEA-431A-9516-7031CA4BEE40}" type="datetimeFigureOut">
              <a:rPr lang="en-GB"/>
              <a:pPr>
                <a:defRPr/>
              </a:pPr>
              <a:t>23/07/2013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4FEE4DB-CB5B-4006-9A65-C4781CA36C8B}"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3C535C9-76A6-479E-B0C6-1C8418B1CB2D}" type="datetimeFigureOut">
              <a:rPr lang="en-GB"/>
              <a:pPr>
                <a:defRPr/>
              </a:pPr>
              <a:t>23/07/2013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8890FC43-5CC0-4285-94DF-3EC94117E925}"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p:txBody>
          <a:bodyPr/>
          <a:lstStyle/>
          <a:p>
            <a:pPr eaLnBrk="1" hangingPunct="1"/>
            <a:r>
              <a:rPr lang="en-GB" smtClean="0"/>
              <a:t>Spine Biomechanics</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pPr eaLnBrk="1" hangingPunct="1"/>
            <a:r>
              <a:rPr lang="en-GB" smtClean="0"/>
              <a:t>Cervical</a:t>
            </a:r>
          </a:p>
        </p:txBody>
      </p:sp>
      <p:sp>
        <p:nvSpPr>
          <p:cNvPr id="3" name="Content Placeholder 2"/>
          <p:cNvSpPr>
            <a:spLocks noGrp="1"/>
          </p:cNvSpPr>
          <p:nvPr>
            <p:ph idx="1"/>
          </p:nvPr>
        </p:nvSpPr>
        <p:spPr>
          <a:xfrm>
            <a:off x="457200" y="1600200"/>
            <a:ext cx="3683000" cy="4525963"/>
          </a:xfrm>
        </p:spPr>
        <p:txBody>
          <a:bodyPr rtlCol="0">
            <a:normAutofit/>
          </a:bodyPr>
          <a:lstStyle/>
          <a:p>
            <a:pPr eaLnBrk="1" fontAlgn="auto" hangingPunct="1">
              <a:spcAft>
                <a:spcPts val="0"/>
              </a:spcAft>
              <a:buFont typeface="Arial" pitchFamily="34" charset="0"/>
              <a:buChar char="•"/>
              <a:defRPr/>
            </a:pPr>
            <a:r>
              <a:rPr lang="en-GB" sz="2400" dirty="0" err="1">
                <a:solidFill>
                  <a:schemeClr val="bg1">
                    <a:lumMod val="75000"/>
                  </a:schemeClr>
                </a:solidFill>
              </a:rPr>
              <a:t>Occipito</a:t>
            </a:r>
            <a:r>
              <a:rPr lang="en-GB" sz="2400" dirty="0">
                <a:solidFill>
                  <a:schemeClr val="bg1">
                    <a:lumMod val="75000"/>
                  </a:schemeClr>
                </a:solidFill>
              </a:rPr>
              <a:t>-cervical </a:t>
            </a:r>
            <a:r>
              <a:rPr lang="en-GB" sz="2400" dirty="0" smtClean="0">
                <a:solidFill>
                  <a:schemeClr val="bg1">
                    <a:lumMod val="75000"/>
                  </a:schemeClr>
                </a:solidFill>
              </a:rPr>
              <a:t>joint</a:t>
            </a:r>
          </a:p>
          <a:p>
            <a:pPr eaLnBrk="1" fontAlgn="auto" hangingPunct="1">
              <a:spcAft>
                <a:spcPts val="0"/>
              </a:spcAft>
              <a:buFont typeface="Arial" pitchFamily="34" charset="0"/>
              <a:buChar char="•"/>
              <a:defRPr/>
            </a:pPr>
            <a:r>
              <a:rPr lang="en-GB" sz="2400" dirty="0" err="1" smtClean="0">
                <a:solidFill>
                  <a:schemeClr val="bg1">
                    <a:lumMod val="75000"/>
                  </a:schemeClr>
                </a:solidFill>
              </a:rPr>
              <a:t>Atlanto</a:t>
            </a:r>
            <a:r>
              <a:rPr lang="en-GB" sz="2400" dirty="0" smtClean="0">
                <a:solidFill>
                  <a:schemeClr val="bg1">
                    <a:lumMod val="75000"/>
                  </a:schemeClr>
                </a:solidFill>
              </a:rPr>
              <a:t>-axial joint</a:t>
            </a:r>
          </a:p>
          <a:p>
            <a:pPr eaLnBrk="1" fontAlgn="auto" hangingPunct="1">
              <a:spcAft>
                <a:spcPts val="0"/>
              </a:spcAft>
              <a:buFont typeface="Arial" pitchFamily="34" charset="0"/>
              <a:buChar char="•"/>
              <a:defRPr/>
            </a:pPr>
            <a:r>
              <a:rPr lang="en-GB" sz="2400" dirty="0" smtClean="0">
                <a:solidFill>
                  <a:schemeClr val="bg1">
                    <a:lumMod val="75000"/>
                  </a:schemeClr>
                </a:solidFill>
              </a:rPr>
              <a:t>C2-3 </a:t>
            </a:r>
            <a:r>
              <a:rPr lang="en-GB" sz="2400" dirty="0">
                <a:solidFill>
                  <a:schemeClr val="bg1">
                    <a:lumMod val="75000"/>
                  </a:schemeClr>
                </a:solidFill>
              </a:rPr>
              <a:t>joint </a:t>
            </a:r>
            <a:endParaRPr lang="en-GB" sz="2400" dirty="0" smtClean="0">
              <a:solidFill>
                <a:schemeClr val="bg1">
                  <a:lumMod val="75000"/>
                </a:schemeClr>
              </a:solidFill>
            </a:endParaRPr>
          </a:p>
          <a:p>
            <a:pPr eaLnBrk="1" fontAlgn="auto" hangingPunct="1">
              <a:spcAft>
                <a:spcPts val="0"/>
              </a:spcAft>
              <a:buFont typeface="Arial" pitchFamily="34" charset="0"/>
              <a:buChar char="•"/>
              <a:defRPr/>
            </a:pPr>
            <a:r>
              <a:rPr lang="en-GB" sz="2400" dirty="0" err="1"/>
              <a:t>S</a:t>
            </a:r>
            <a:r>
              <a:rPr lang="en-GB" sz="2400" dirty="0" err="1" smtClean="0"/>
              <a:t>ubaxial</a:t>
            </a:r>
            <a:r>
              <a:rPr lang="en-GB" sz="2400" dirty="0" smtClean="0"/>
              <a:t> </a:t>
            </a:r>
            <a:r>
              <a:rPr lang="en-GB" sz="2400" dirty="0"/>
              <a:t>cervical spine</a:t>
            </a:r>
          </a:p>
        </p:txBody>
      </p:sp>
      <p:sp>
        <p:nvSpPr>
          <p:cNvPr id="38915" name="Content Placeholder 2"/>
          <p:cNvSpPr txBox="1">
            <a:spLocks/>
          </p:cNvSpPr>
          <p:nvPr/>
        </p:nvSpPr>
        <p:spPr bwMode="auto">
          <a:xfrm>
            <a:off x="4284663" y="1557338"/>
            <a:ext cx="3681412" cy="4525962"/>
          </a:xfrm>
          <a:prstGeom prst="rect">
            <a:avLst/>
          </a:prstGeom>
          <a:noFill/>
          <a:ln w="9525">
            <a:noFill/>
            <a:miter lim="800000"/>
            <a:headEnd/>
            <a:tailEnd/>
          </a:ln>
        </p:spPr>
        <p:txBody>
          <a:bodyPr/>
          <a:lstStyle/>
          <a:p>
            <a:pPr marL="342900" indent="-342900">
              <a:spcBef>
                <a:spcPct val="20000"/>
              </a:spcBef>
            </a:pPr>
            <a:endParaRPr lang="en-GB" sz="2400">
              <a:latin typeface="Calibri" pitchFamily="34" charset="0"/>
            </a:endParaRPr>
          </a:p>
        </p:txBody>
      </p:sp>
      <p:sp>
        <p:nvSpPr>
          <p:cNvPr id="38916" name="Content Placeholder 2"/>
          <p:cNvSpPr txBox="1">
            <a:spLocks/>
          </p:cNvSpPr>
          <p:nvPr/>
        </p:nvSpPr>
        <p:spPr bwMode="auto">
          <a:xfrm>
            <a:off x="4437063" y="1709738"/>
            <a:ext cx="3681412" cy="4525962"/>
          </a:xfrm>
          <a:prstGeom prst="rect">
            <a:avLst/>
          </a:prstGeom>
          <a:noFill/>
          <a:ln w="9525">
            <a:noFill/>
            <a:miter lim="800000"/>
            <a:headEnd/>
            <a:tailEnd/>
          </a:ln>
        </p:spPr>
        <p:txBody>
          <a:bodyPr/>
          <a:lstStyle/>
          <a:p>
            <a:pPr marL="342900" indent="-342900">
              <a:spcBef>
                <a:spcPct val="20000"/>
              </a:spcBef>
            </a:pPr>
            <a:endParaRPr lang="en-GB" sz="2400">
              <a:latin typeface="Calibri" pitchFamily="34" charset="0"/>
            </a:endParaRPr>
          </a:p>
        </p:txBody>
      </p:sp>
      <p:sp>
        <p:nvSpPr>
          <p:cNvPr id="38917" name="Content Placeholder 2"/>
          <p:cNvSpPr txBox="1">
            <a:spLocks/>
          </p:cNvSpPr>
          <p:nvPr/>
        </p:nvSpPr>
        <p:spPr bwMode="auto">
          <a:xfrm>
            <a:off x="4589463" y="1639888"/>
            <a:ext cx="3681412" cy="4525962"/>
          </a:xfrm>
          <a:prstGeom prst="rect">
            <a:avLst/>
          </a:prstGeom>
          <a:noFill/>
          <a:ln w="9525">
            <a:noFill/>
            <a:miter lim="800000"/>
            <a:headEnd/>
            <a:tailEnd/>
          </a:ln>
        </p:spPr>
        <p:txBody>
          <a:bodyPr/>
          <a:lstStyle/>
          <a:p>
            <a:pPr marL="342900" indent="-342900">
              <a:spcBef>
                <a:spcPct val="20000"/>
              </a:spcBef>
              <a:buFont typeface="Arial" charset="0"/>
              <a:buChar char="•"/>
            </a:pPr>
            <a:r>
              <a:rPr lang="en-GB" sz="2400">
                <a:latin typeface="Calibri" pitchFamily="34" charset="0"/>
              </a:rPr>
              <a:t>Flexion - extension</a:t>
            </a:r>
          </a:p>
        </p:txBody>
      </p:sp>
      <p:pic>
        <p:nvPicPr>
          <p:cNvPr id="38918" name="Picture 2" descr="http://www.trauma.org/images/image_library/11215548630Lateral_c_spine.jpg"/>
          <p:cNvPicPr>
            <a:picLocks noChangeAspect="1" noChangeArrowheads="1"/>
          </p:cNvPicPr>
          <p:nvPr/>
        </p:nvPicPr>
        <p:blipFill>
          <a:blip r:embed="rId3"/>
          <a:srcRect/>
          <a:stretch>
            <a:fillRect/>
          </a:stretch>
        </p:blipFill>
        <p:spPr bwMode="auto">
          <a:xfrm>
            <a:off x="3254375" y="3379788"/>
            <a:ext cx="2686050" cy="3089275"/>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pPr eaLnBrk="1" hangingPunct="1"/>
            <a:r>
              <a:rPr lang="en-GB" smtClean="0"/>
              <a:t>Cervical</a:t>
            </a:r>
          </a:p>
        </p:txBody>
      </p:sp>
      <p:sp>
        <p:nvSpPr>
          <p:cNvPr id="3" name="Content Placeholder 2"/>
          <p:cNvSpPr>
            <a:spLocks noGrp="1"/>
          </p:cNvSpPr>
          <p:nvPr>
            <p:ph idx="1"/>
          </p:nvPr>
        </p:nvSpPr>
        <p:spPr>
          <a:xfrm>
            <a:off x="457200" y="1600200"/>
            <a:ext cx="3683000" cy="4525963"/>
          </a:xfrm>
        </p:spPr>
        <p:txBody>
          <a:bodyPr rtlCol="0">
            <a:normAutofit/>
          </a:bodyPr>
          <a:lstStyle/>
          <a:p>
            <a:pPr eaLnBrk="1" fontAlgn="auto" hangingPunct="1">
              <a:spcAft>
                <a:spcPts val="0"/>
              </a:spcAft>
              <a:buFont typeface="Arial" pitchFamily="34" charset="0"/>
              <a:buChar char="•"/>
              <a:defRPr/>
            </a:pPr>
            <a:r>
              <a:rPr lang="en-GB" sz="2400" dirty="0" err="1">
                <a:solidFill>
                  <a:schemeClr val="bg1">
                    <a:lumMod val="75000"/>
                  </a:schemeClr>
                </a:solidFill>
              </a:rPr>
              <a:t>Occipito</a:t>
            </a:r>
            <a:r>
              <a:rPr lang="en-GB" sz="2400" dirty="0">
                <a:solidFill>
                  <a:schemeClr val="bg1">
                    <a:lumMod val="75000"/>
                  </a:schemeClr>
                </a:solidFill>
              </a:rPr>
              <a:t>-cervical </a:t>
            </a:r>
            <a:r>
              <a:rPr lang="en-GB" sz="2400" dirty="0" smtClean="0">
                <a:solidFill>
                  <a:schemeClr val="bg1">
                    <a:lumMod val="75000"/>
                  </a:schemeClr>
                </a:solidFill>
              </a:rPr>
              <a:t>joint</a:t>
            </a:r>
          </a:p>
          <a:p>
            <a:pPr eaLnBrk="1" fontAlgn="auto" hangingPunct="1">
              <a:spcAft>
                <a:spcPts val="0"/>
              </a:spcAft>
              <a:buFont typeface="Arial" pitchFamily="34" charset="0"/>
              <a:buChar char="•"/>
              <a:defRPr/>
            </a:pPr>
            <a:r>
              <a:rPr lang="en-GB" sz="2400" dirty="0" err="1" smtClean="0">
                <a:solidFill>
                  <a:schemeClr val="bg1">
                    <a:lumMod val="75000"/>
                  </a:schemeClr>
                </a:solidFill>
              </a:rPr>
              <a:t>Atlanto</a:t>
            </a:r>
            <a:r>
              <a:rPr lang="en-GB" sz="2400" dirty="0" smtClean="0">
                <a:solidFill>
                  <a:schemeClr val="bg1">
                    <a:lumMod val="75000"/>
                  </a:schemeClr>
                </a:solidFill>
              </a:rPr>
              <a:t>-axial joint</a:t>
            </a:r>
          </a:p>
          <a:p>
            <a:pPr eaLnBrk="1" fontAlgn="auto" hangingPunct="1">
              <a:spcAft>
                <a:spcPts val="0"/>
              </a:spcAft>
              <a:buFont typeface="Arial" pitchFamily="34" charset="0"/>
              <a:buChar char="•"/>
              <a:defRPr/>
            </a:pPr>
            <a:r>
              <a:rPr lang="en-GB" sz="2400" dirty="0" smtClean="0">
                <a:solidFill>
                  <a:schemeClr val="bg1">
                    <a:lumMod val="75000"/>
                  </a:schemeClr>
                </a:solidFill>
              </a:rPr>
              <a:t>C2-3 </a:t>
            </a:r>
            <a:r>
              <a:rPr lang="en-GB" sz="2400" dirty="0">
                <a:solidFill>
                  <a:schemeClr val="bg1">
                    <a:lumMod val="75000"/>
                  </a:schemeClr>
                </a:solidFill>
              </a:rPr>
              <a:t>joint </a:t>
            </a:r>
            <a:endParaRPr lang="en-GB" sz="2400" dirty="0" smtClean="0">
              <a:solidFill>
                <a:schemeClr val="bg1">
                  <a:lumMod val="75000"/>
                </a:schemeClr>
              </a:solidFill>
            </a:endParaRPr>
          </a:p>
          <a:p>
            <a:pPr eaLnBrk="1" fontAlgn="auto" hangingPunct="1">
              <a:spcAft>
                <a:spcPts val="0"/>
              </a:spcAft>
              <a:buFont typeface="Arial" pitchFamily="34" charset="0"/>
              <a:buChar char="•"/>
              <a:defRPr/>
            </a:pPr>
            <a:r>
              <a:rPr lang="en-GB" sz="2400" dirty="0" err="1"/>
              <a:t>S</a:t>
            </a:r>
            <a:r>
              <a:rPr lang="en-GB" sz="2400" dirty="0" err="1" smtClean="0"/>
              <a:t>ubaxial</a:t>
            </a:r>
            <a:r>
              <a:rPr lang="en-GB" sz="2400" dirty="0" smtClean="0"/>
              <a:t> </a:t>
            </a:r>
            <a:r>
              <a:rPr lang="en-GB" sz="2400" dirty="0"/>
              <a:t>cervical spine</a:t>
            </a:r>
          </a:p>
        </p:txBody>
      </p:sp>
      <p:sp>
        <p:nvSpPr>
          <p:cNvPr id="40963" name="Content Placeholder 2"/>
          <p:cNvSpPr txBox="1">
            <a:spLocks/>
          </p:cNvSpPr>
          <p:nvPr/>
        </p:nvSpPr>
        <p:spPr bwMode="auto">
          <a:xfrm>
            <a:off x="4284663" y="1557338"/>
            <a:ext cx="3681412" cy="4525962"/>
          </a:xfrm>
          <a:prstGeom prst="rect">
            <a:avLst/>
          </a:prstGeom>
          <a:noFill/>
          <a:ln w="9525">
            <a:noFill/>
            <a:miter lim="800000"/>
            <a:headEnd/>
            <a:tailEnd/>
          </a:ln>
        </p:spPr>
        <p:txBody>
          <a:bodyPr/>
          <a:lstStyle/>
          <a:p>
            <a:pPr marL="342900" indent="-342900">
              <a:spcBef>
                <a:spcPct val="20000"/>
              </a:spcBef>
            </a:pPr>
            <a:endParaRPr lang="en-GB" sz="2400">
              <a:latin typeface="Calibri" pitchFamily="34" charset="0"/>
            </a:endParaRPr>
          </a:p>
        </p:txBody>
      </p:sp>
      <p:sp>
        <p:nvSpPr>
          <p:cNvPr id="40964" name="Content Placeholder 2"/>
          <p:cNvSpPr txBox="1">
            <a:spLocks/>
          </p:cNvSpPr>
          <p:nvPr/>
        </p:nvSpPr>
        <p:spPr bwMode="auto">
          <a:xfrm>
            <a:off x="4437063" y="1709738"/>
            <a:ext cx="3681412" cy="4525962"/>
          </a:xfrm>
          <a:prstGeom prst="rect">
            <a:avLst/>
          </a:prstGeom>
          <a:noFill/>
          <a:ln w="9525">
            <a:noFill/>
            <a:miter lim="800000"/>
            <a:headEnd/>
            <a:tailEnd/>
          </a:ln>
        </p:spPr>
        <p:txBody>
          <a:bodyPr/>
          <a:lstStyle/>
          <a:p>
            <a:pPr marL="342900" indent="-342900">
              <a:spcBef>
                <a:spcPct val="20000"/>
              </a:spcBef>
            </a:pPr>
            <a:endParaRPr lang="en-GB" sz="2400">
              <a:latin typeface="Calibri" pitchFamily="34" charset="0"/>
            </a:endParaRPr>
          </a:p>
        </p:txBody>
      </p:sp>
      <p:sp>
        <p:nvSpPr>
          <p:cNvPr id="40965" name="Content Placeholder 2"/>
          <p:cNvSpPr txBox="1">
            <a:spLocks/>
          </p:cNvSpPr>
          <p:nvPr/>
        </p:nvSpPr>
        <p:spPr bwMode="auto">
          <a:xfrm>
            <a:off x="4589463" y="1639888"/>
            <a:ext cx="3681412" cy="4525962"/>
          </a:xfrm>
          <a:prstGeom prst="rect">
            <a:avLst/>
          </a:prstGeom>
          <a:noFill/>
          <a:ln w="9525">
            <a:noFill/>
            <a:miter lim="800000"/>
            <a:headEnd/>
            <a:tailEnd/>
          </a:ln>
        </p:spPr>
        <p:txBody>
          <a:bodyPr/>
          <a:lstStyle/>
          <a:p>
            <a:pPr marL="342900" indent="-342900">
              <a:spcBef>
                <a:spcPct val="20000"/>
              </a:spcBef>
              <a:buFont typeface="Arial" charset="0"/>
              <a:buChar char="•"/>
            </a:pPr>
            <a:r>
              <a:rPr lang="en-GB" sz="2400">
                <a:latin typeface="Calibri" pitchFamily="34" charset="0"/>
              </a:rPr>
              <a:t>Flexion – extension</a:t>
            </a:r>
          </a:p>
          <a:p>
            <a:pPr marL="342900" indent="-342900">
              <a:spcBef>
                <a:spcPct val="20000"/>
              </a:spcBef>
              <a:buFont typeface="Arial" charset="0"/>
              <a:buChar char="•"/>
            </a:pPr>
            <a:r>
              <a:rPr lang="en-GB" sz="2400">
                <a:latin typeface="Calibri" pitchFamily="34" charset="0"/>
              </a:rPr>
              <a:t>Rotation</a:t>
            </a:r>
          </a:p>
        </p:txBody>
      </p:sp>
      <p:pic>
        <p:nvPicPr>
          <p:cNvPr id="40966" name="Picture 2"/>
          <p:cNvPicPr>
            <a:picLocks noChangeAspect="1" noChangeArrowheads="1"/>
          </p:cNvPicPr>
          <p:nvPr/>
        </p:nvPicPr>
        <p:blipFill>
          <a:blip r:embed="rId3"/>
          <a:srcRect/>
          <a:stretch>
            <a:fillRect/>
          </a:stretch>
        </p:blipFill>
        <p:spPr bwMode="auto">
          <a:xfrm>
            <a:off x="3059113" y="3789363"/>
            <a:ext cx="2884487" cy="23114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idx="4294967295"/>
          </p:nvPr>
        </p:nvSpPr>
        <p:spPr/>
        <p:txBody>
          <a:bodyPr/>
          <a:lstStyle/>
          <a:p>
            <a:pPr eaLnBrk="1" hangingPunct="1"/>
            <a:r>
              <a:rPr lang="en-GB" smtClean="0"/>
              <a:t>Cervical</a:t>
            </a:r>
          </a:p>
        </p:txBody>
      </p:sp>
      <p:sp>
        <p:nvSpPr>
          <p:cNvPr id="3" name="Content Placeholder 2"/>
          <p:cNvSpPr>
            <a:spLocks noGrp="1"/>
          </p:cNvSpPr>
          <p:nvPr>
            <p:ph idx="4294967295"/>
          </p:nvPr>
        </p:nvSpPr>
        <p:spPr>
          <a:xfrm>
            <a:off x="457200" y="1600200"/>
            <a:ext cx="3683000" cy="4525963"/>
          </a:xfrm>
        </p:spPr>
        <p:txBody>
          <a:bodyPr rtlCol="0">
            <a:normAutofit/>
          </a:bodyPr>
          <a:lstStyle/>
          <a:p>
            <a:pPr eaLnBrk="1" fontAlgn="auto" hangingPunct="1">
              <a:spcAft>
                <a:spcPts val="0"/>
              </a:spcAft>
              <a:buFont typeface="Arial" pitchFamily="34" charset="0"/>
              <a:buChar char="•"/>
              <a:defRPr/>
            </a:pPr>
            <a:r>
              <a:rPr lang="en-GB" sz="2400" dirty="0" err="1">
                <a:solidFill>
                  <a:schemeClr val="bg1">
                    <a:lumMod val="75000"/>
                  </a:schemeClr>
                </a:solidFill>
              </a:rPr>
              <a:t>Occipito</a:t>
            </a:r>
            <a:r>
              <a:rPr lang="en-GB" sz="2400" dirty="0">
                <a:solidFill>
                  <a:schemeClr val="bg1">
                    <a:lumMod val="75000"/>
                  </a:schemeClr>
                </a:solidFill>
              </a:rPr>
              <a:t>-cervical </a:t>
            </a:r>
            <a:r>
              <a:rPr lang="en-GB" sz="2400" dirty="0" smtClean="0">
                <a:solidFill>
                  <a:schemeClr val="bg1">
                    <a:lumMod val="75000"/>
                  </a:schemeClr>
                </a:solidFill>
              </a:rPr>
              <a:t>joint</a:t>
            </a:r>
          </a:p>
          <a:p>
            <a:pPr eaLnBrk="1" fontAlgn="auto" hangingPunct="1">
              <a:spcAft>
                <a:spcPts val="0"/>
              </a:spcAft>
              <a:buFont typeface="Arial" pitchFamily="34" charset="0"/>
              <a:buChar char="•"/>
              <a:defRPr/>
            </a:pPr>
            <a:r>
              <a:rPr lang="en-GB" sz="2400" dirty="0" err="1" smtClean="0">
                <a:solidFill>
                  <a:schemeClr val="bg1">
                    <a:lumMod val="75000"/>
                  </a:schemeClr>
                </a:solidFill>
              </a:rPr>
              <a:t>Atlanto</a:t>
            </a:r>
            <a:r>
              <a:rPr lang="en-GB" sz="2400" dirty="0" smtClean="0">
                <a:solidFill>
                  <a:schemeClr val="bg1">
                    <a:lumMod val="75000"/>
                  </a:schemeClr>
                </a:solidFill>
              </a:rPr>
              <a:t>-axial joint</a:t>
            </a:r>
          </a:p>
          <a:p>
            <a:pPr eaLnBrk="1" fontAlgn="auto" hangingPunct="1">
              <a:spcAft>
                <a:spcPts val="0"/>
              </a:spcAft>
              <a:buFont typeface="Arial" pitchFamily="34" charset="0"/>
              <a:buChar char="•"/>
              <a:defRPr/>
            </a:pPr>
            <a:r>
              <a:rPr lang="en-GB" sz="2400" dirty="0" smtClean="0">
                <a:solidFill>
                  <a:schemeClr val="bg1">
                    <a:lumMod val="75000"/>
                  </a:schemeClr>
                </a:solidFill>
              </a:rPr>
              <a:t>C2-3 </a:t>
            </a:r>
            <a:r>
              <a:rPr lang="en-GB" sz="2400" dirty="0">
                <a:solidFill>
                  <a:schemeClr val="bg1">
                    <a:lumMod val="75000"/>
                  </a:schemeClr>
                </a:solidFill>
              </a:rPr>
              <a:t>joint </a:t>
            </a:r>
            <a:endParaRPr lang="en-GB" sz="2400" dirty="0" smtClean="0">
              <a:solidFill>
                <a:schemeClr val="bg1">
                  <a:lumMod val="75000"/>
                </a:schemeClr>
              </a:solidFill>
            </a:endParaRPr>
          </a:p>
          <a:p>
            <a:pPr eaLnBrk="1" fontAlgn="auto" hangingPunct="1">
              <a:spcAft>
                <a:spcPts val="0"/>
              </a:spcAft>
              <a:buFont typeface="Arial" pitchFamily="34" charset="0"/>
              <a:buChar char="•"/>
              <a:defRPr/>
            </a:pPr>
            <a:r>
              <a:rPr lang="en-GB" sz="2400" dirty="0" err="1"/>
              <a:t>S</a:t>
            </a:r>
            <a:r>
              <a:rPr lang="en-GB" sz="2400" dirty="0" err="1" smtClean="0"/>
              <a:t>ubaxial</a:t>
            </a:r>
            <a:r>
              <a:rPr lang="en-GB" sz="2400" dirty="0" smtClean="0"/>
              <a:t> </a:t>
            </a:r>
            <a:r>
              <a:rPr lang="en-GB" sz="2400" dirty="0"/>
              <a:t>cervical spine</a:t>
            </a:r>
          </a:p>
        </p:txBody>
      </p:sp>
      <p:sp>
        <p:nvSpPr>
          <p:cNvPr id="47108" name="Content Placeholder 2"/>
          <p:cNvSpPr txBox="1">
            <a:spLocks/>
          </p:cNvSpPr>
          <p:nvPr/>
        </p:nvSpPr>
        <p:spPr bwMode="auto">
          <a:xfrm>
            <a:off x="4284663" y="1557338"/>
            <a:ext cx="3681412" cy="4525962"/>
          </a:xfrm>
          <a:prstGeom prst="rect">
            <a:avLst/>
          </a:prstGeom>
          <a:noFill/>
          <a:ln w="9525">
            <a:noFill/>
            <a:miter lim="800000"/>
            <a:headEnd/>
            <a:tailEnd/>
          </a:ln>
        </p:spPr>
        <p:txBody>
          <a:bodyPr/>
          <a:lstStyle/>
          <a:p>
            <a:pPr marL="342900" indent="-342900">
              <a:spcBef>
                <a:spcPct val="20000"/>
              </a:spcBef>
            </a:pPr>
            <a:endParaRPr lang="en-GB" sz="2400">
              <a:latin typeface="Calibri" pitchFamily="34" charset="0"/>
            </a:endParaRPr>
          </a:p>
        </p:txBody>
      </p:sp>
      <p:sp>
        <p:nvSpPr>
          <p:cNvPr id="47109" name="Content Placeholder 2"/>
          <p:cNvSpPr txBox="1">
            <a:spLocks/>
          </p:cNvSpPr>
          <p:nvPr/>
        </p:nvSpPr>
        <p:spPr bwMode="auto">
          <a:xfrm>
            <a:off x="4437063" y="1709738"/>
            <a:ext cx="3681412" cy="4525962"/>
          </a:xfrm>
          <a:prstGeom prst="rect">
            <a:avLst/>
          </a:prstGeom>
          <a:noFill/>
          <a:ln w="9525">
            <a:noFill/>
            <a:miter lim="800000"/>
            <a:headEnd/>
            <a:tailEnd/>
          </a:ln>
        </p:spPr>
        <p:txBody>
          <a:bodyPr/>
          <a:lstStyle/>
          <a:p>
            <a:pPr marL="342900" indent="-342900">
              <a:spcBef>
                <a:spcPct val="20000"/>
              </a:spcBef>
            </a:pPr>
            <a:endParaRPr lang="en-GB" sz="2400">
              <a:latin typeface="Calibri" pitchFamily="34" charset="0"/>
            </a:endParaRPr>
          </a:p>
        </p:txBody>
      </p:sp>
      <p:sp>
        <p:nvSpPr>
          <p:cNvPr id="47110" name="Content Placeholder 2"/>
          <p:cNvSpPr txBox="1">
            <a:spLocks/>
          </p:cNvSpPr>
          <p:nvPr/>
        </p:nvSpPr>
        <p:spPr bwMode="auto">
          <a:xfrm>
            <a:off x="4589463" y="1639888"/>
            <a:ext cx="3681412" cy="4525962"/>
          </a:xfrm>
          <a:prstGeom prst="rect">
            <a:avLst/>
          </a:prstGeom>
          <a:noFill/>
          <a:ln w="9525">
            <a:noFill/>
            <a:miter lim="800000"/>
            <a:headEnd/>
            <a:tailEnd/>
          </a:ln>
        </p:spPr>
        <p:txBody>
          <a:bodyPr/>
          <a:lstStyle/>
          <a:p>
            <a:pPr marL="342900" indent="-342900">
              <a:spcBef>
                <a:spcPct val="20000"/>
              </a:spcBef>
              <a:buFont typeface="Arial" charset="0"/>
              <a:buChar char="•"/>
            </a:pPr>
            <a:r>
              <a:rPr lang="en-GB" sz="2400">
                <a:latin typeface="Calibri" pitchFamily="34" charset="0"/>
              </a:rPr>
              <a:t>Flexion – extension</a:t>
            </a:r>
          </a:p>
          <a:p>
            <a:pPr marL="342900" indent="-342900">
              <a:spcBef>
                <a:spcPct val="20000"/>
              </a:spcBef>
              <a:buFont typeface="Arial" charset="0"/>
              <a:buChar char="•"/>
            </a:pPr>
            <a:r>
              <a:rPr lang="en-GB" sz="2400">
                <a:latin typeface="Calibri" pitchFamily="34" charset="0"/>
              </a:rPr>
              <a:t>Rotation</a:t>
            </a:r>
          </a:p>
        </p:txBody>
      </p:sp>
      <p:pic>
        <p:nvPicPr>
          <p:cNvPr id="47112" name="Picture 8"/>
          <p:cNvPicPr>
            <a:picLocks noChangeAspect="1" noChangeArrowheads="1"/>
          </p:cNvPicPr>
          <p:nvPr/>
        </p:nvPicPr>
        <p:blipFill>
          <a:blip r:embed="rId3"/>
          <a:srcRect/>
          <a:stretch>
            <a:fillRect/>
          </a:stretch>
        </p:blipFill>
        <p:spPr bwMode="auto">
          <a:xfrm>
            <a:off x="2843213" y="3789363"/>
            <a:ext cx="3457575" cy="24511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p:cNvSpPr>
          <p:nvPr>
            <p:ph type="title"/>
          </p:nvPr>
        </p:nvSpPr>
        <p:spPr/>
        <p:txBody>
          <a:bodyPr/>
          <a:lstStyle/>
          <a:p>
            <a:pPr eaLnBrk="1" hangingPunct="1"/>
            <a:r>
              <a:rPr lang="en-US" smtClean="0"/>
              <a:t>Thoracic</a:t>
            </a:r>
            <a:endParaRPr lang="en-GB" smtClean="0"/>
          </a:p>
        </p:txBody>
      </p:sp>
      <p:sp>
        <p:nvSpPr>
          <p:cNvPr id="43010" name="Rectangle 3"/>
          <p:cNvSpPr>
            <a:spLocks noGrp="1"/>
          </p:cNvSpPr>
          <p:nvPr>
            <p:ph type="body" idx="1"/>
          </p:nvPr>
        </p:nvSpPr>
        <p:spPr/>
        <p:txBody>
          <a:bodyPr/>
          <a:lstStyle/>
          <a:p>
            <a:pPr eaLnBrk="1" hangingPunct="1"/>
            <a:r>
              <a:rPr lang="en-US" smtClean="0"/>
              <a:t>Least mobile</a:t>
            </a:r>
          </a:p>
        </p:txBody>
      </p:sp>
      <p:pic>
        <p:nvPicPr>
          <p:cNvPr id="43012" name="Picture 4"/>
          <p:cNvPicPr>
            <a:picLocks noChangeAspect="1" noChangeArrowheads="1"/>
          </p:cNvPicPr>
          <p:nvPr/>
        </p:nvPicPr>
        <p:blipFill>
          <a:blip r:embed="rId3"/>
          <a:srcRect/>
          <a:stretch>
            <a:fillRect/>
          </a:stretch>
        </p:blipFill>
        <p:spPr bwMode="auto">
          <a:xfrm>
            <a:off x="2484438" y="2133600"/>
            <a:ext cx="5811837" cy="4314825"/>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idx="4294967295"/>
          </p:nvPr>
        </p:nvSpPr>
        <p:spPr/>
        <p:txBody>
          <a:bodyPr/>
          <a:lstStyle/>
          <a:p>
            <a:pPr eaLnBrk="1" hangingPunct="1"/>
            <a:r>
              <a:rPr lang="en-US" smtClean="0"/>
              <a:t>Thoracic</a:t>
            </a:r>
            <a:endParaRPr lang="en-GB" smtClean="0"/>
          </a:p>
        </p:txBody>
      </p:sp>
      <p:sp>
        <p:nvSpPr>
          <p:cNvPr id="49155" name="Rectangle 3"/>
          <p:cNvSpPr>
            <a:spLocks noGrp="1"/>
          </p:cNvSpPr>
          <p:nvPr>
            <p:ph type="body" idx="4294967295"/>
          </p:nvPr>
        </p:nvSpPr>
        <p:spPr/>
        <p:txBody>
          <a:bodyPr/>
          <a:lstStyle/>
          <a:p>
            <a:pPr eaLnBrk="1" hangingPunct="1"/>
            <a:r>
              <a:rPr lang="en-US" smtClean="0"/>
              <a:t>Kyphotic</a:t>
            </a:r>
          </a:p>
          <a:p>
            <a:pPr eaLnBrk="1" hangingPunct="1">
              <a:buFont typeface="Arial" charset="0"/>
              <a:buNone/>
            </a:pPr>
            <a:endParaRPr lang="en-GB" smtClean="0"/>
          </a:p>
        </p:txBody>
      </p:sp>
      <p:pic>
        <p:nvPicPr>
          <p:cNvPr id="49156" name="Picture 4"/>
          <p:cNvPicPr>
            <a:picLocks noChangeAspect="1" noChangeArrowheads="1"/>
          </p:cNvPicPr>
          <p:nvPr/>
        </p:nvPicPr>
        <p:blipFill>
          <a:blip r:embed="rId3"/>
          <a:srcRect/>
          <a:stretch>
            <a:fillRect/>
          </a:stretch>
        </p:blipFill>
        <p:spPr bwMode="auto">
          <a:xfrm>
            <a:off x="5148263" y="1557338"/>
            <a:ext cx="1352550" cy="37719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idx="4294967295"/>
          </p:nvPr>
        </p:nvSpPr>
        <p:spPr/>
        <p:txBody>
          <a:bodyPr/>
          <a:lstStyle/>
          <a:p>
            <a:pPr eaLnBrk="1" hangingPunct="1"/>
            <a:r>
              <a:rPr lang="en-US" smtClean="0"/>
              <a:t>Thoracic</a:t>
            </a:r>
            <a:endParaRPr lang="en-GB" smtClean="0"/>
          </a:p>
        </p:txBody>
      </p:sp>
      <p:sp>
        <p:nvSpPr>
          <p:cNvPr id="51203" name="Rectangle 3"/>
          <p:cNvSpPr>
            <a:spLocks noGrp="1"/>
          </p:cNvSpPr>
          <p:nvPr>
            <p:ph type="body" idx="4294967295"/>
          </p:nvPr>
        </p:nvSpPr>
        <p:spPr/>
        <p:txBody>
          <a:bodyPr/>
          <a:lstStyle/>
          <a:p>
            <a:pPr eaLnBrk="1" hangingPunct="1"/>
            <a:r>
              <a:rPr lang="en-US" smtClean="0"/>
              <a:t>Relatively coronal facets </a:t>
            </a:r>
          </a:p>
        </p:txBody>
      </p:sp>
      <p:pic>
        <p:nvPicPr>
          <p:cNvPr id="51205" name="Picture 5"/>
          <p:cNvPicPr>
            <a:picLocks noChangeAspect="1" noChangeArrowheads="1"/>
          </p:cNvPicPr>
          <p:nvPr/>
        </p:nvPicPr>
        <p:blipFill>
          <a:blip r:embed="rId3"/>
          <a:srcRect/>
          <a:stretch>
            <a:fillRect/>
          </a:stretch>
        </p:blipFill>
        <p:spPr bwMode="auto">
          <a:xfrm>
            <a:off x="2700338" y="2781300"/>
            <a:ext cx="3600450" cy="3108325"/>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p:cNvSpPr>
          <p:nvPr>
            <p:ph type="title"/>
          </p:nvPr>
        </p:nvSpPr>
        <p:spPr/>
        <p:txBody>
          <a:bodyPr/>
          <a:lstStyle/>
          <a:p>
            <a:r>
              <a:rPr lang="en-US" smtClean="0"/>
              <a:t>Lumbar</a:t>
            </a:r>
            <a:endParaRPr lang="en-GB" smtClean="0"/>
          </a:p>
        </p:txBody>
      </p:sp>
      <p:sp>
        <p:nvSpPr>
          <p:cNvPr id="56323" name="Rectangle 3"/>
          <p:cNvSpPr>
            <a:spLocks noGrp="1"/>
          </p:cNvSpPr>
          <p:nvPr>
            <p:ph type="body" idx="1"/>
          </p:nvPr>
        </p:nvSpPr>
        <p:spPr/>
        <p:txBody>
          <a:bodyPr/>
          <a:lstStyle/>
          <a:p>
            <a:r>
              <a:rPr lang="en-US" smtClean="0"/>
              <a:t>Facets: 	Right angles to transverse plane</a:t>
            </a:r>
          </a:p>
          <a:p>
            <a:pPr lvl="4">
              <a:buFont typeface="Arial" charset="0"/>
              <a:buNone/>
            </a:pPr>
            <a:r>
              <a:rPr lang="en-US" sz="3200" smtClean="0"/>
              <a:t>45 ° to frontal plane</a:t>
            </a:r>
          </a:p>
        </p:txBody>
      </p:sp>
      <p:pic>
        <p:nvPicPr>
          <p:cNvPr id="56324" name="Picture 4"/>
          <p:cNvPicPr>
            <a:picLocks noChangeAspect="1" noChangeArrowheads="1"/>
          </p:cNvPicPr>
          <p:nvPr/>
        </p:nvPicPr>
        <p:blipFill>
          <a:blip r:embed="rId3"/>
          <a:srcRect/>
          <a:stretch>
            <a:fillRect/>
          </a:stretch>
        </p:blipFill>
        <p:spPr bwMode="auto">
          <a:xfrm>
            <a:off x="2700338" y="3284538"/>
            <a:ext cx="3282950" cy="29464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p:cNvSpPr>
          <p:nvPr>
            <p:ph type="title"/>
          </p:nvPr>
        </p:nvSpPr>
        <p:spPr/>
        <p:txBody>
          <a:bodyPr/>
          <a:lstStyle/>
          <a:p>
            <a:r>
              <a:rPr lang="en-US" smtClean="0"/>
              <a:t>Lumbar</a:t>
            </a:r>
            <a:endParaRPr lang="en-GB" smtClean="0"/>
          </a:p>
        </p:txBody>
      </p:sp>
      <p:sp>
        <p:nvSpPr>
          <p:cNvPr id="45059" name="Rectangle 3"/>
          <p:cNvSpPr>
            <a:spLocks noGrp="1"/>
          </p:cNvSpPr>
          <p:nvPr>
            <p:ph type="body" idx="1"/>
          </p:nvPr>
        </p:nvSpPr>
        <p:spPr/>
        <p:txBody>
          <a:bodyPr/>
          <a:lstStyle/>
          <a:p>
            <a:r>
              <a:rPr lang="en-US" smtClean="0"/>
              <a:t>Large vertebral bodies</a:t>
            </a:r>
          </a:p>
        </p:txBody>
      </p:sp>
      <p:pic>
        <p:nvPicPr>
          <p:cNvPr id="45062" name="Picture 6"/>
          <p:cNvPicPr>
            <a:picLocks noChangeAspect="1" noChangeArrowheads="1"/>
          </p:cNvPicPr>
          <p:nvPr/>
        </p:nvPicPr>
        <p:blipFill>
          <a:blip r:embed="rId3"/>
          <a:srcRect/>
          <a:stretch>
            <a:fillRect/>
          </a:stretch>
        </p:blipFill>
        <p:spPr bwMode="auto">
          <a:xfrm>
            <a:off x="2339975" y="2181225"/>
            <a:ext cx="4464050" cy="396875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p:nvPr>
        </p:nvSpPr>
        <p:spPr/>
        <p:txBody>
          <a:bodyPr/>
          <a:lstStyle/>
          <a:p>
            <a:r>
              <a:rPr lang="en-US" smtClean="0"/>
              <a:t>Take Home Messages</a:t>
            </a:r>
            <a:endParaRPr lang="en-GB" smtClean="0"/>
          </a:p>
        </p:txBody>
      </p:sp>
      <p:sp>
        <p:nvSpPr>
          <p:cNvPr id="62467" name="Rectangle 3"/>
          <p:cNvSpPr>
            <a:spLocks noGrp="1"/>
          </p:cNvSpPr>
          <p:nvPr>
            <p:ph type="body" idx="1"/>
          </p:nvPr>
        </p:nvSpPr>
        <p:spPr/>
        <p:txBody>
          <a:bodyPr/>
          <a:lstStyle/>
          <a:p>
            <a:pPr>
              <a:lnSpc>
                <a:spcPct val="80000"/>
              </a:lnSpc>
            </a:pPr>
            <a:r>
              <a:rPr lang="en-US" sz="2800" smtClean="0"/>
              <a:t>Cervical spine is split into 4 functional units which offer movement in different planes.</a:t>
            </a:r>
          </a:p>
          <a:p>
            <a:pPr>
              <a:lnSpc>
                <a:spcPct val="80000"/>
              </a:lnSpc>
            </a:pPr>
            <a:r>
              <a:rPr lang="en-US" sz="2800" smtClean="0"/>
              <a:t>Thoracic spine relatively immobile due to rib articulations. </a:t>
            </a:r>
          </a:p>
          <a:p>
            <a:pPr>
              <a:lnSpc>
                <a:spcPct val="80000"/>
              </a:lnSpc>
            </a:pPr>
            <a:r>
              <a:rPr lang="en-US" sz="2800" smtClean="0"/>
              <a:t>Thoracic kyphosis leads to compressive stresses on bodies and tensile stresses on facets / posterior elements.</a:t>
            </a:r>
          </a:p>
          <a:p>
            <a:pPr>
              <a:lnSpc>
                <a:spcPct val="80000"/>
              </a:lnSpc>
            </a:pPr>
            <a:r>
              <a:rPr lang="en-US" sz="2800" smtClean="0"/>
              <a:t>Lumbar bodies and discs built to withstand significant forces.</a:t>
            </a:r>
          </a:p>
          <a:p>
            <a:pPr>
              <a:lnSpc>
                <a:spcPct val="80000"/>
              </a:lnSpc>
            </a:pPr>
            <a:r>
              <a:rPr lang="en-US" sz="2800" smtClean="0"/>
              <a:t>Discs and facets have a coupled function in load bearing</a:t>
            </a:r>
            <a:endParaRPr lang="en-GB" sz="280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p:cNvSpPr>
          <p:nvPr>
            <p:ph type="title"/>
          </p:nvPr>
        </p:nvSpPr>
        <p:spPr/>
        <p:txBody>
          <a:bodyPr/>
          <a:lstStyle/>
          <a:p>
            <a:r>
              <a:rPr lang="en-US" smtClean="0"/>
              <a:t>Take Home Messages</a:t>
            </a:r>
            <a:endParaRPr lang="en-GB" smtClean="0"/>
          </a:p>
        </p:txBody>
      </p:sp>
      <p:sp>
        <p:nvSpPr>
          <p:cNvPr id="63491" name="Rectangle 3"/>
          <p:cNvSpPr>
            <a:spLocks noGrp="1"/>
          </p:cNvSpPr>
          <p:nvPr>
            <p:ph type="body" idx="1"/>
          </p:nvPr>
        </p:nvSpPr>
        <p:spPr/>
        <p:txBody>
          <a:bodyPr/>
          <a:lstStyle/>
          <a:p>
            <a:r>
              <a:rPr lang="en-US" smtClean="0"/>
              <a:t>Orientation of facets</a:t>
            </a:r>
            <a:endParaRPr lang="en-GB" smtClean="0"/>
          </a:p>
        </p:txBody>
      </p:sp>
      <p:pic>
        <p:nvPicPr>
          <p:cNvPr id="63492" name="Picture 4"/>
          <p:cNvPicPr>
            <a:picLocks noChangeAspect="1" noChangeArrowheads="1"/>
          </p:cNvPicPr>
          <p:nvPr/>
        </p:nvPicPr>
        <p:blipFill>
          <a:blip r:embed="rId2"/>
          <a:srcRect/>
          <a:stretch>
            <a:fillRect/>
          </a:stretch>
        </p:blipFill>
        <p:spPr bwMode="auto">
          <a:xfrm>
            <a:off x="3440113" y="2422525"/>
            <a:ext cx="2263775" cy="374332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p:cNvSpPr>
          <p:nvPr>
            <p:ph type="title"/>
          </p:nvPr>
        </p:nvSpPr>
        <p:spPr/>
        <p:txBody>
          <a:bodyPr/>
          <a:lstStyle/>
          <a:p>
            <a:r>
              <a:rPr lang="en-US" smtClean="0"/>
              <a:t>Objectives</a:t>
            </a:r>
            <a:endParaRPr lang="en-GB" smtClean="0"/>
          </a:p>
        </p:txBody>
      </p:sp>
      <p:sp>
        <p:nvSpPr>
          <p:cNvPr id="59395" name="Rectangle 3"/>
          <p:cNvSpPr>
            <a:spLocks noGrp="1"/>
          </p:cNvSpPr>
          <p:nvPr>
            <p:ph type="body" idx="1"/>
          </p:nvPr>
        </p:nvSpPr>
        <p:spPr/>
        <p:txBody>
          <a:bodyPr/>
          <a:lstStyle/>
          <a:p>
            <a:r>
              <a:rPr lang="en-US" smtClean="0"/>
              <a:t>Discuss specifics in the biomechanics of each spinal region</a:t>
            </a:r>
            <a:endParaRPr lang="en-GB"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p:txBody>
          <a:bodyPr/>
          <a:lstStyle/>
          <a:p>
            <a:endParaRPr lang="en-GB" smtClean="0"/>
          </a:p>
        </p:txBody>
      </p:sp>
      <p:sp>
        <p:nvSpPr>
          <p:cNvPr id="46083" name="Rectangle 3"/>
          <p:cNvSpPr>
            <a:spLocks noGrp="1"/>
          </p:cNvSpPr>
          <p:nvPr>
            <p:ph type="body" idx="1"/>
          </p:nvPr>
        </p:nvSpPr>
        <p:spPr/>
        <p:txBody>
          <a:bodyPr/>
          <a:lstStyle/>
          <a:p>
            <a:endParaRPr lang="en-GB" smtClean="0"/>
          </a:p>
        </p:txBody>
      </p:sp>
      <p:pic>
        <p:nvPicPr>
          <p:cNvPr id="46084" name="Picture 4"/>
          <p:cNvPicPr>
            <a:picLocks noChangeAspect="1" noChangeArrowheads="1"/>
          </p:cNvPicPr>
          <p:nvPr/>
        </p:nvPicPr>
        <p:blipFill>
          <a:blip r:embed="rId3"/>
          <a:srcRect/>
          <a:stretch>
            <a:fillRect/>
          </a:stretch>
        </p:blipFill>
        <p:spPr bwMode="auto">
          <a:xfrm>
            <a:off x="3181350" y="1128713"/>
            <a:ext cx="2781300" cy="460057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r>
              <a:rPr lang="en-GB" smtClean="0"/>
              <a:t>Cervical</a:t>
            </a:r>
          </a:p>
        </p:txBody>
      </p:sp>
      <p:sp>
        <p:nvSpPr>
          <p:cNvPr id="27650" name="Content Placeholder 2"/>
          <p:cNvSpPr>
            <a:spLocks noGrp="1"/>
          </p:cNvSpPr>
          <p:nvPr>
            <p:ph idx="1"/>
          </p:nvPr>
        </p:nvSpPr>
        <p:spPr>
          <a:xfrm>
            <a:off x="457200" y="1600200"/>
            <a:ext cx="3683000" cy="4525963"/>
          </a:xfrm>
        </p:spPr>
        <p:txBody>
          <a:bodyPr/>
          <a:lstStyle/>
          <a:p>
            <a:pPr eaLnBrk="1" hangingPunct="1"/>
            <a:r>
              <a:rPr lang="en-GB" sz="2400" smtClean="0"/>
              <a:t>Occipito-cervical joint</a:t>
            </a:r>
          </a:p>
          <a:p>
            <a:pPr eaLnBrk="1" hangingPunct="1"/>
            <a:r>
              <a:rPr lang="en-GB" sz="2400" smtClean="0"/>
              <a:t>Atlanto-axial joint</a:t>
            </a:r>
          </a:p>
          <a:p>
            <a:pPr eaLnBrk="1" hangingPunct="1"/>
            <a:r>
              <a:rPr lang="en-GB" sz="2400" smtClean="0"/>
              <a:t>C2-3 joint </a:t>
            </a:r>
          </a:p>
          <a:p>
            <a:pPr eaLnBrk="1" hangingPunct="1"/>
            <a:r>
              <a:rPr lang="en-GB" sz="2400" smtClean="0"/>
              <a:t>Subaxial cervical spine</a:t>
            </a:r>
          </a:p>
        </p:txBody>
      </p:sp>
      <p:sp>
        <p:nvSpPr>
          <p:cNvPr id="27651" name="Content Placeholder 2"/>
          <p:cNvSpPr txBox="1">
            <a:spLocks/>
          </p:cNvSpPr>
          <p:nvPr/>
        </p:nvSpPr>
        <p:spPr bwMode="auto">
          <a:xfrm>
            <a:off x="4284663" y="1557338"/>
            <a:ext cx="3681412" cy="4525962"/>
          </a:xfrm>
          <a:prstGeom prst="rect">
            <a:avLst/>
          </a:prstGeom>
          <a:noFill/>
          <a:ln w="9525">
            <a:noFill/>
            <a:miter lim="800000"/>
            <a:headEnd/>
            <a:tailEnd/>
          </a:ln>
        </p:spPr>
        <p:txBody>
          <a:bodyPr/>
          <a:lstStyle/>
          <a:p>
            <a:pPr marL="342900" indent="-342900">
              <a:spcBef>
                <a:spcPct val="20000"/>
              </a:spcBef>
            </a:pPr>
            <a:endParaRPr lang="en-GB" sz="2400">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GB" smtClean="0"/>
              <a:t>Cervical</a:t>
            </a:r>
          </a:p>
        </p:txBody>
      </p:sp>
      <p:sp>
        <p:nvSpPr>
          <p:cNvPr id="3" name="Content Placeholder 2"/>
          <p:cNvSpPr>
            <a:spLocks noGrp="1"/>
          </p:cNvSpPr>
          <p:nvPr>
            <p:ph idx="1"/>
          </p:nvPr>
        </p:nvSpPr>
        <p:spPr>
          <a:xfrm>
            <a:off x="457200" y="1600200"/>
            <a:ext cx="3683000" cy="4525963"/>
          </a:xfrm>
        </p:spPr>
        <p:txBody>
          <a:bodyPr rtlCol="0">
            <a:normAutofit/>
          </a:bodyPr>
          <a:lstStyle/>
          <a:p>
            <a:pPr eaLnBrk="1" fontAlgn="auto" hangingPunct="1">
              <a:spcAft>
                <a:spcPts val="0"/>
              </a:spcAft>
              <a:buFont typeface="Arial" pitchFamily="34" charset="0"/>
              <a:buChar char="•"/>
              <a:defRPr/>
            </a:pPr>
            <a:r>
              <a:rPr lang="en-GB" sz="2400" dirty="0" err="1"/>
              <a:t>Occipito</a:t>
            </a:r>
            <a:r>
              <a:rPr lang="en-GB" sz="2400" dirty="0"/>
              <a:t>-cervical </a:t>
            </a:r>
            <a:r>
              <a:rPr lang="en-GB" sz="2400" dirty="0" smtClean="0"/>
              <a:t>joint</a:t>
            </a:r>
          </a:p>
          <a:p>
            <a:pPr eaLnBrk="1" fontAlgn="auto" hangingPunct="1">
              <a:spcAft>
                <a:spcPts val="0"/>
              </a:spcAft>
              <a:buFont typeface="Arial" pitchFamily="34" charset="0"/>
              <a:buChar char="•"/>
              <a:defRPr/>
            </a:pPr>
            <a:r>
              <a:rPr lang="en-GB" sz="2400" dirty="0" err="1" smtClean="0">
                <a:solidFill>
                  <a:schemeClr val="bg1">
                    <a:lumMod val="75000"/>
                  </a:schemeClr>
                </a:solidFill>
              </a:rPr>
              <a:t>Atlanto</a:t>
            </a:r>
            <a:r>
              <a:rPr lang="en-GB" sz="2400" dirty="0" smtClean="0">
                <a:solidFill>
                  <a:schemeClr val="bg1">
                    <a:lumMod val="75000"/>
                  </a:schemeClr>
                </a:solidFill>
              </a:rPr>
              <a:t>-axial joint</a:t>
            </a:r>
          </a:p>
          <a:p>
            <a:pPr eaLnBrk="1" fontAlgn="auto" hangingPunct="1">
              <a:spcAft>
                <a:spcPts val="0"/>
              </a:spcAft>
              <a:buFont typeface="Arial" pitchFamily="34" charset="0"/>
              <a:buChar char="•"/>
              <a:defRPr/>
            </a:pPr>
            <a:r>
              <a:rPr lang="en-GB" sz="2400" dirty="0" smtClean="0">
                <a:solidFill>
                  <a:schemeClr val="bg1">
                    <a:lumMod val="75000"/>
                  </a:schemeClr>
                </a:solidFill>
              </a:rPr>
              <a:t>C2-3 </a:t>
            </a:r>
            <a:r>
              <a:rPr lang="en-GB" sz="2400" dirty="0">
                <a:solidFill>
                  <a:schemeClr val="bg1">
                    <a:lumMod val="75000"/>
                  </a:schemeClr>
                </a:solidFill>
              </a:rPr>
              <a:t>joint </a:t>
            </a:r>
            <a:endParaRPr lang="en-GB" sz="2400" dirty="0" smtClean="0">
              <a:solidFill>
                <a:schemeClr val="bg1">
                  <a:lumMod val="75000"/>
                </a:schemeClr>
              </a:solidFill>
            </a:endParaRPr>
          </a:p>
          <a:p>
            <a:pPr eaLnBrk="1" fontAlgn="auto" hangingPunct="1">
              <a:spcAft>
                <a:spcPts val="0"/>
              </a:spcAft>
              <a:buFont typeface="Arial" pitchFamily="34" charset="0"/>
              <a:buChar char="•"/>
              <a:defRPr/>
            </a:pPr>
            <a:r>
              <a:rPr lang="en-GB" sz="2400" dirty="0" err="1">
                <a:solidFill>
                  <a:schemeClr val="bg1">
                    <a:lumMod val="75000"/>
                  </a:schemeClr>
                </a:solidFill>
              </a:rPr>
              <a:t>S</a:t>
            </a:r>
            <a:r>
              <a:rPr lang="en-GB" sz="2400" dirty="0" err="1" smtClean="0">
                <a:solidFill>
                  <a:schemeClr val="bg1">
                    <a:lumMod val="75000"/>
                  </a:schemeClr>
                </a:solidFill>
              </a:rPr>
              <a:t>ubaxial</a:t>
            </a:r>
            <a:r>
              <a:rPr lang="en-GB" sz="2400" dirty="0" smtClean="0">
                <a:solidFill>
                  <a:schemeClr val="bg1">
                    <a:lumMod val="75000"/>
                  </a:schemeClr>
                </a:solidFill>
              </a:rPr>
              <a:t> </a:t>
            </a:r>
            <a:r>
              <a:rPr lang="en-GB" sz="2400" dirty="0">
                <a:solidFill>
                  <a:schemeClr val="bg1">
                    <a:lumMod val="75000"/>
                  </a:schemeClr>
                </a:solidFill>
              </a:rPr>
              <a:t>cervical spine</a:t>
            </a:r>
          </a:p>
        </p:txBody>
      </p:sp>
      <p:sp>
        <p:nvSpPr>
          <p:cNvPr id="28675" name="Content Placeholder 2"/>
          <p:cNvSpPr txBox="1">
            <a:spLocks/>
          </p:cNvSpPr>
          <p:nvPr/>
        </p:nvSpPr>
        <p:spPr bwMode="auto">
          <a:xfrm>
            <a:off x="4284663" y="1557338"/>
            <a:ext cx="3681412" cy="4525962"/>
          </a:xfrm>
          <a:prstGeom prst="rect">
            <a:avLst/>
          </a:prstGeom>
          <a:noFill/>
          <a:ln w="9525">
            <a:noFill/>
            <a:miter lim="800000"/>
            <a:headEnd/>
            <a:tailEnd/>
          </a:ln>
        </p:spPr>
        <p:txBody>
          <a:bodyPr/>
          <a:lstStyle/>
          <a:p>
            <a:pPr marL="342900" indent="-342900">
              <a:spcBef>
                <a:spcPct val="20000"/>
              </a:spcBef>
            </a:pPr>
            <a:endParaRPr lang="en-GB" sz="2400">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r>
              <a:rPr lang="en-GB" smtClean="0"/>
              <a:t>Cervical</a:t>
            </a:r>
          </a:p>
        </p:txBody>
      </p:sp>
      <p:sp>
        <p:nvSpPr>
          <p:cNvPr id="3" name="Content Placeholder 2"/>
          <p:cNvSpPr>
            <a:spLocks noGrp="1"/>
          </p:cNvSpPr>
          <p:nvPr>
            <p:ph idx="1"/>
          </p:nvPr>
        </p:nvSpPr>
        <p:spPr>
          <a:xfrm>
            <a:off x="457200" y="1600200"/>
            <a:ext cx="3683000" cy="4525963"/>
          </a:xfrm>
        </p:spPr>
        <p:txBody>
          <a:bodyPr rtlCol="0">
            <a:normAutofit/>
          </a:bodyPr>
          <a:lstStyle/>
          <a:p>
            <a:pPr eaLnBrk="1" fontAlgn="auto" hangingPunct="1">
              <a:spcAft>
                <a:spcPts val="0"/>
              </a:spcAft>
              <a:buFont typeface="Arial" pitchFamily="34" charset="0"/>
              <a:buChar char="•"/>
              <a:defRPr/>
            </a:pPr>
            <a:r>
              <a:rPr lang="en-GB" sz="2400" dirty="0" err="1"/>
              <a:t>Occipito</a:t>
            </a:r>
            <a:r>
              <a:rPr lang="en-GB" sz="2400" dirty="0"/>
              <a:t>-cervical </a:t>
            </a:r>
            <a:r>
              <a:rPr lang="en-GB" sz="2400" dirty="0" smtClean="0"/>
              <a:t>joint</a:t>
            </a:r>
          </a:p>
          <a:p>
            <a:pPr eaLnBrk="1" fontAlgn="auto" hangingPunct="1">
              <a:spcAft>
                <a:spcPts val="0"/>
              </a:spcAft>
              <a:buFont typeface="Arial" pitchFamily="34" charset="0"/>
              <a:buChar char="•"/>
              <a:defRPr/>
            </a:pPr>
            <a:r>
              <a:rPr lang="en-GB" sz="2400" dirty="0" err="1" smtClean="0">
                <a:solidFill>
                  <a:schemeClr val="bg1">
                    <a:lumMod val="75000"/>
                  </a:schemeClr>
                </a:solidFill>
              </a:rPr>
              <a:t>Atlanto</a:t>
            </a:r>
            <a:r>
              <a:rPr lang="en-GB" sz="2400" dirty="0" smtClean="0">
                <a:solidFill>
                  <a:schemeClr val="bg1">
                    <a:lumMod val="75000"/>
                  </a:schemeClr>
                </a:solidFill>
              </a:rPr>
              <a:t>-axial joint</a:t>
            </a:r>
          </a:p>
          <a:p>
            <a:pPr eaLnBrk="1" fontAlgn="auto" hangingPunct="1">
              <a:spcAft>
                <a:spcPts val="0"/>
              </a:spcAft>
              <a:buFont typeface="Arial" pitchFamily="34" charset="0"/>
              <a:buChar char="•"/>
              <a:defRPr/>
            </a:pPr>
            <a:r>
              <a:rPr lang="en-GB" sz="2400" dirty="0" smtClean="0">
                <a:solidFill>
                  <a:schemeClr val="bg1">
                    <a:lumMod val="75000"/>
                  </a:schemeClr>
                </a:solidFill>
              </a:rPr>
              <a:t>C2-3 </a:t>
            </a:r>
            <a:r>
              <a:rPr lang="en-GB" sz="2400" dirty="0">
                <a:solidFill>
                  <a:schemeClr val="bg1">
                    <a:lumMod val="75000"/>
                  </a:schemeClr>
                </a:solidFill>
              </a:rPr>
              <a:t>joint </a:t>
            </a:r>
            <a:endParaRPr lang="en-GB" sz="2400" dirty="0" smtClean="0">
              <a:solidFill>
                <a:schemeClr val="bg1">
                  <a:lumMod val="75000"/>
                </a:schemeClr>
              </a:solidFill>
            </a:endParaRPr>
          </a:p>
          <a:p>
            <a:pPr eaLnBrk="1" fontAlgn="auto" hangingPunct="1">
              <a:spcAft>
                <a:spcPts val="0"/>
              </a:spcAft>
              <a:buFont typeface="Arial" pitchFamily="34" charset="0"/>
              <a:buChar char="•"/>
              <a:defRPr/>
            </a:pPr>
            <a:r>
              <a:rPr lang="en-GB" sz="2400" dirty="0" err="1">
                <a:solidFill>
                  <a:schemeClr val="bg1">
                    <a:lumMod val="75000"/>
                  </a:schemeClr>
                </a:solidFill>
              </a:rPr>
              <a:t>S</a:t>
            </a:r>
            <a:r>
              <a:rPr lang="en-GB" sz="2400" dirty="0" err="1" smtClean="0">
                <a:solidFill>
                  <a:schemeClr val="bg1">
                    <a:lumMod val="75000"/>
                  </a:schemeClr>
                </a:solidFill>
              </a:rPr>
              <a:t>ubaxial</a:t>
            </a:r>
            <a:r>
              <a:rPr lang="en-GB" sz="2400" dirty="0" smtClean="0">
                <a:solidFill>
                  <a:schemeClr val="bg1">
                    <a:lumMod val="75000"/>
                  </a:schemeClr>
                </a:solidFill>
              </a:rPr>
              <a:t> </a:t>
            </a:r>
            <a:r>
              <a:rPr lang="en-GB" sz="2400" dirty="0">
                <a:solidFill>
                  <a:schemeClr val="bg1">
                    <a:lumMod val="75000"/>
                  </a:schemeClr>
                </a:solidFill>
              </a:rPr>
              <a:t>cervical spine</a:t>
            </a:r>
          </a:p>
        </p:txBody>
      </p:sp>
      <p:sp>
        <p:nvSpPr>
          <p:cNvPr id="30723" name="Content Placeholder 2"/>
          <p:cNvSpPr txBox="1">
            <a:spLocks/>
          </p:cNvSpPr>
          <p:nvPr/>
        </p:nvSpPr>
        <p:spPr bwMode="auto">
          <a:xfrm>
            <a:off x="4284663" y="1557338"/>
            <a:ext cx="3681412" cy="4525962"/>
          </a:xfrm>
          <a:prstGeom prst="rect">
            <a:avLst/>
          </a:prstGeom>
          <a:noFill/>
          <a:ln w="9525">
            <a:noFill/>
            <a:miter lim="800000"/>
            <a:headEnd/>
            <a:tailEnd/>
          </a:ln>
        </p:spPr>
        <p:txBody>
          <a:bodyPr/>
          <a:lstStyle/>
          <a:p>
            <a:pPr marL="342900" indent="-342900">
              <a:spcBef>
                <a:spcPct val="20000"/>
              </a:spcBef>
              <a:buFont typeface="Arial" charset="0"/>
              <a:buChar char="•"/>
            </a:pPr>
            <a:r>
              <a:rPr lang="en-GB" sz="2400">
                <a:latin typeface="Calibri" pitchFamily="34" charset="0"/>
              </a:rPr>
              <a:t>Nodding</a:t>
            </a:r>
          </a:p>
        </p:txBody>
      </p:sp>
      <p:pic>
        <p:nvPicPr>
          <p:cNvPr id="30724" name="Picture 2"/>
          <p:cNvPicPr>
            <a:picLocks noChangeAspect="1" noChangeArrowheads="1"/>
          </p:cNvPicPr>
          <p:nvPr/>
        </p:nvPicPr>
        <p:blipFill>
          <a:blip r:embed="rId3"/>
          <a:srcRect/>
          <a:stretch>
            <a:fillRect/>
          </a:stretch>
        </p:blipFill>
        <p:spPr bwMode="auto">
          <a:xfrm>
            <a:off x="1163638" y="3429000"/>
            <a:ext cx="6816725" cy="2570163"/>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idx="4294967295"/>
          </p:nvPr>
        </p:nvSpPr>
        <p:spPr/>
        <p:txBody>
          <a:bodyPr/>
          <a:lstStyle/>
          <a:p>
            <a:pPr eaLnBrk="1" hangingPunct="1"/>
            <a:r>
              <a:rPr lang="en-GB" smtClean="0"/>
              <a:t>Cervical</a:t>
            </a:r>
          </a:p>
        </p:txBody>
      </p:sp>
      <p:sp>
        <p:nvSpPr>
          <p:cNvPr id="3" name="Content Placeholder 2"/>
          <p:cNvSpPr>
            <a:spLocks noGrp="1"/>
          </p:cNvSpPr>
          <p:nvPr>
            <p:ph idx="4294967295"/>
          </p:nvPr>
        </p:nvSpPr>
        <p:spPr>
          <a:xfrm>
            <a:off x="457200" y="1600200"/>
            <a:ext cx="3683000" cy="4525963"/>
          </a:xfrm>
        </p:spPr>
        <p:txBody>
          <a:bodyPr rtlCol="0">
            <a:normAutofit/>
          </a:bodyPr>
          <a:lstStyle/>
          <a:p>
            <a:pPr eaLnBrk="1" fontAlgn="auto" hangingPunct="1">
              <a:spcAft>
                <a:spcPts val="0"/>
              </a:spcAft>
              <a:buFont typeface="Arial" pitchFamily="34" charset="0"/>
              <a:buChar char="•"/>
              <a:defRPr/>
            </a:pPr>
            <a:r>
              <a:rPr lang="en-GB" sz="2400" dirty="0" err="1">
                <a:solidFill>
                  <a:schemeClr val="bg1">
                    <a:lumMod val="75000"/>
                  </a:schemeClr>
                </a:solidFill>
              </a:rPr>
              <a:t>Occipito</a:t>
            </a:r>
            <a:r>
              <a:rPr lang="en-GB" sz="2400" dirty="0">
                <a:solidFill>
                  <a:schemeClr val="bg1">
                    <a:lumMod val="75000"/>
                  </a:schemeClr>
                </a:solidFill>
              </a:rPr>
              <a:t>-cervical </a:t>
            </a:r>
            <a:r>
              <a:rPr lang="en-GB" sz="2400" dirty="0" smtClean="0">
                <a:solidFill>
                  <a:schemeClr val="bg1">
                    <a:lumMod val="75000"/>
                  </a:schemeClr>
                </a:solidFill>
              </a:rPr>
              <a:t>joint</a:t>
            </a:r>
          </a:p>
          <a:p>
            <a:pPr eaLnBrk="1" fontAlgn="auto" hangingPunct="1">
              <a:spcAft>
                <a:spcPts val="0"/>
              </a:spcAft>
              <a:buFont typeface="Arial" pitchFamily="34" charset="0"/>
              <a:buChar char="•"/>
              <a:defRPr/>
            </a:pPr>
            <a:r>
              <a:rPr lang="en-GB" sz="2400" dirty="0" err="1" smtClean="0"/>
              <a:t>Atlanto</a:t>
            </a:r>
            <a:r>
              <a:rPr lang="en-GB" sz="2400" dirty="0" smtClean="0"/>
              <a:t>-axial joint</a:t>
            </a:r>
          </a:p>
          <a:p>
            <a:pPr eaLnBrk="1" fontAlgn="auto" hangingPunct="1">
              <a:spcAft>
                <a:spcPts val="0"/>
              </a:spcAft>
              <a:buFont typeface="Arial" pitchFamily="34" charset="0"/>
              <a:buChar char="•"/>
              <a:defRPr/>
            </a:pPr>
            <a:r>
              <a:rPr lang="en-GB" sz="2400" dirty="0" smtClean="0">
                <a:solidFill>
                  <a:schemeClr val="bg1">
                    <a:lumMod val="75000"/>
                  </a:schemeClr>
                </a:solidFill>
              </a:rPr>
              <a:t>C2-3 </a:t>
            </a:r>
            <a:r>
              <a:rPr lang="en-GB" sz="2400" dirty="0">
                <a:solidFill>
                  <a:schemeClr val="bg1">
                    <a:lumMod val="75000"/>
                  </a:schemeClr>
                </a:solidFill>
              </a:rPr>
              <a:t>joint </a:t>
            </a:r>
            <a:endParaRPr lang="en-GB" sz="2400" dirty="0" smtClean="0">
              <a:solidFill>
                <a:schemeClr val="bg1">
                  <a:lumMod val="75000"/>
                </a:schemeClr>
              </a:solidFill>
            </a:endParaRPr>
          </a:p>
          <a:p>
            <a:pPr eaLnBrk="1" fontAlgn="auto" hangingPunct="1">
              <a:spcAft>
                <a:spcPts val="0"/>
              </a:spcAft>
              <a:buFont typeface="Arial" pitchFamily="34" charset="0"/>
              <a:buChar char="•"/>
              <a:defRPr/>
            </a:pPr>
            <a:r>
              <a:rPr lang="en-GB" sz="2400" dirty="0" err="1">
                <a:solidFill>
                  <a:schemeClr val="bg1">
                    <a:lumMod val="75000"/>
                  </a:schemeClr>
                </a:solidFill>
              </a:rPr>
              <a:t>S</a:t>
            </a:r>
            <a:r>
              <a:rPr lang="en-GB" sz="2400" dirty="0" err="1" smtClean="0">
                <a:solidFill>
                  <a:schemeClr val="bg1">
                    <a:lumMod val="75000"/>
                  </a:schemeClr>
                </a:solidFill>
              </a:rPr>
              <a:t>ubaxial</a:t>
            </a:r>
            <a:r>
              <a:rPr lang="en-GB" sz="2400" dirty="0" smtClean="0">
                <a:solidFill>
                  <a:schemeClr val="bg1">
                    <a:lumMod val="75000"/>
                  </a:schemeClr>
                </a:solidFill>
              </a:rPr>
              <a:t> </a:t>
            </a:r>
            <a:r>
              <a:rPr lang="en-GB" sz="2400" dirty="0">
                <a:solidFill>
                  <a:schemeClr val="bg1">
                    <a:lumMod val="75000"/>
                  </a:schemeClr>
                </a:solidFill>
              </a:rPr>
              <a:t>cervical spine</a:t>
            </a:r>
          </a:p>
        </p:txBody>
      </p:sp>
      <p:sp>
        <p:nvSpPr>
          <p:cNvPr id="60420" name="Content Placeholder 2"/>
          <p:cNvSpPr txBox="1">
            <a:spLocks/>
          </p:cNvSpPr>
          <p:nvPr/>
        </p:nvSpPr>
        <p:spPr bwMode="auto">
          <a:xfrm>
            <a:off x="4284663" y="1557338"/>
            <a:ext cx="3681412" cy="4525962"/>
          </a:xfrm>
          <a:prstGeom prst="rect">
            <a:avLst/>
          </a:prstGeom>
          <a:noFill/>
          <a:ln w="9525">
            <a:noFill/>
            <a:miter lim="800000"/>
            <a:headEnd/>
            <a:tailEnd/>
          </a:ln>
        </p:spPr>
        <p:txBody>
          <a:bodyPr/>
          <a:lstStyle/>
          <a:p>
            <a:pPr marL="342900" indent="-342900">
              <a:spcBef>
                <a:spcPct val="20000"/>
              </a:spcBef>
            </a:pPr>
            <a:endParaRPr lang="en-GB" sz="2400">
              <a:latin typeface="Calibri" pitchFamily="34" charset="0"/>
            </a:endParaRPr>
          </a:p>
        </p:txBody>
      </p:sp>
      <p:sp>
        <p:nvSpPr>
          <p:cNvPr id="60423" name="Rectangle 7"/>
          <p:cNvSpPr>
            <a:spLocks noChangeArrowheads="1"/>
          </p:cNvSpPr>
          <p:nvPr/>
        </p:nvSpPr>
        <p:spPr bwMode="auto">
          <a:xfrm>
            <a:off x="1187450" y="5949950"/>
            <a:ext cx="647700" cy="358775"/>
          </a:xfrm>
          <a:prstGeom prst="rect">
            <a:avLst/>
          </a:prstGeom>
          <a:solidFill>
            <a:schemeClr val="bg1"/>
          </a:solidFill>
          <a:ln w="9525">
            <a:solidFill>
              <a:schemeClr val="bg1"/>
            </a:solidFill>
            <a:miter lim="800000"/>
            <a:headEnd/>
            <a:tailEnd/>
          </a:ln>
          <a:effectLst/>
        </p:spPr>
        <p:txBody>
          <a:bodyPr wrap="none" anchor="ctr"/>
          <a:lstStyle/>
          <a:p>
            <a:endParaRPr lang="en-US"/>
          </a:p>
        </p:txBody>
      </p:sp>
      <p:sp>
        <p:nvSpPr>
          <p:cNvPr id="60424" name="Rectangle 8"/>
          <p:cNvSpPr>
            <a:spLocks noChangeArrowheads="1"/>
          </p:cNvSpPr>
          <p:nvPr/>
        </p:nvSpPr>
        <p:spPr bwMode="auto">
          <a:xfrm>
            <a:off x="4643438" y="6021388"/>
            <a:ext cx="647700" cy="358775"/>
          </a:xfrm>
          <a:prstGeom prst="rect">
            <a:avLst/>
          </a:prstGeom>
          <a:solidFill>
            <a:schemeClr val="bg1"/>
          </a:solidFill>
          <a:ln w="9525">
            <a:solidFill>
              <a:schemeClr val="bg1"/>
            </a:solidFill>
            <a:miter lim="800000"/>
            <a:headEnd/>
            <a:tailEnd/>
          </a:ln>
          <a:effectLst/>
        </p:spPr>
        <p:txBody>
          <a:bodyPr wrap="none" anchor="ctr"/>
          <a:lstStyle/>
          <a:p>
            <a:endParaRPr lang="en-US"/>
          </a:p>
        </p:txBody>
      </p:sp>
      <p:pic>
        <p:nvPicPr>
          <p:cNvPr id="60426" name="Picture 10" descr="atlasaxis3-BB"/>
          <p:cNvPicPr>
            <a:picLocks noChangeAspect="1" noChangeArrowheads="1"/>
          </p:cNvPicPr>
          <p:nvPr/>
        </p:nvPicPr>
        <p:blipFill>
          <a:blip r:embed="rId3"/>
          <a:srcRect/>
          <a:stretch>
            <a:fillRect/>
          </a:stretch>
        </p:blipFill>
        <p:spPr bwMode="auto">
          <a:xfrm>
            <a:off x="250825" y="4149725"/>
            <a:ext cx="2857500" cy="2333625"/>
          </a:xfrm>
          <a:prstGeom prst="rect">
            <a:avLst/>
          </a:prstGeom>
          <a:noFill/>
        </p:spPr>
      </p:pic>
      <p:pic>
        <p:nvPicPr>
          <p:cNvPr id="60427" name="Picture 11"/>
          <p:cNvPicPr>
            <a:picLocks noChangeAspect="1" noChangeArrowheads="1"/>
          </p:cNvPicPr>
          <p:nvPr/>
        </p:nvPicPr>
        <p:blipFill>
          <a:blip r:embed="rId4"/>
          <a:srcRect/>
          <a:stretch>
            <a:fillRect/>
          </a:stretch>
        </p:blipFill>
        <p:spPr bwMode="auto">
          <a:xfrm>
            <a:off x="6659563" y="2924175"/>
            <a:ext cx="1724025" cy="3619500"/>
          </a:xfrm>
          <a:prstGeom prst="rect">
            <a:avLst/>
          </a:prstGeom>
          <a:noFill/>
        </p:spPr>
      </p:pic>
      <p:pic>
        <p:nvPicPr>
          <p:cNvPr id="60429" name="Picture 13" descr="atlas1"/>
          <p:cNvPicPr>
            <a:picLocks noChangeAspect="1" noChangeArrowheads="1"/>
          </p:cNvPicPr>
          <p:nvPr/>
        </p:nvPicPr>
        <p:blipFill>
          <a:blip r:embed="rId5"/>
          <a:srcRect/>
          <a:stretch>
            <a:fillRect/>
          </a:stretch>
        </p:blipFill>
        <p:spPr bwMode="auto">
          <a:xfrm>
            <a:off x="3779838" y="3357563"/>
            <a:ext cx="2451100" cy="3500437"/>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GB" smtClean="0"/>
              <a:t>Cervical</a:t>
            </a:r>
          </a:p>
        </p:txBody>
      </p:sp>
      <p:sp>
        <p:nvSpPr>
          <p:cNvPr id="3" name="Content Placeholder 2"/>
          <p:cNvSpPr>
            <a:spLocks noGrp="1"/>
          </p:cNvSpPr>
          <p:nvPr>
            <p:ph idx="1"/>
          </p:nvPr>
        </p:nvSpPr>
        <p:spPr>
          <a:xfrm>
            <a:off x="457200" y="1600200"/>
            <a:ext cx="3683000" cy="4525963"/>
          </a:xfrm>
        </p:spPr>
        <p:txBody>
          <a:bodyPr rtlCol="0">
            <a:normAutofit/>
          </a:bodyPr>
          <a:lstStyle/>
          <a:p>
            <a:pPr eaLnBrk="1" fontAlgn="auto" hangingPunct="1">
              <a:spcAft>
                <a:spcPts val="0"/>
              </a:spcAft>
              <a:buFont typeface="Arial" pitchFamily="34" charset="0"/>
              <a:buChar char="•"/>
              <a:defRPr/>
            </a:pPr>
            <a:r>
              <a:rPr lang="en-GB" sz="2400" dirty="0" err="1">
                <a:solidFill>
                  <a:schemeClr val="bg1">
                    <a:lumMod val="75000"/>
                  </a:schemeClr>
                </a:solidFill>
              </a:rPr>
              <a:t>Occipito</a:t>
            </a:r>
            <a:r>
              <a:rPr lang="en-GB" sz="2400" dirty="0">
                <a:solidFill>
                  <a:schemeClr val="bg1">
                    <a:lumMod val="75000"/>
                  </a:schemeClr>
                </a:solidFill>
              </a:rPr>
              <a:t>-cervical </a:t>
            </a:r>
            <a:r>
              <a:rPr lang="en-GB" sz="2400" dirty="0" smtClean="0">
                <a:solidFill>
                  <a:schemeClr val="bg1">
                    <a:lumMod val="75000"/>
                  </a:schemeClr>
                </a:solidFill>
              </a:rPr>
              <a:t>joint</a:t>
            </a:r>
          </a:p>
          <a:p>
            <a:pPr eaLnBrk="1" fontAlgn="auto" hangingPunct="1">
              <a:spcAft>
                <a:spcPts val="0"/>
              </a:spcAft>
              <a:buFont typeface="Arial" pitchFamily="34" charset="0"/>
              <a:buChar char="•"/>
              <a:defRPr/>
            </a:pPr>
            <a:r>
              <a:rPr lang="en-GB" sz="2400" dirty="0" err="1" smtClean="0"/>
              <a:t>Atlanto</a:t>
            </a:r>
            <a:r>
              <a:rPr lang="en-GB" sz="2400" dirty="0" smtClean="0"/>
              <a:t>-axial joint</a:t>
            </a:r>
          </a:p>
          <a:p>
            <a:pPr eaLnBrk="1" fontAlgn="auto" hangingPunct="1">
              <a:spcAft>
                <a:spcPts val="0"/>
              </a:spcAft>
              <a:buFont typeface="Arial" pitchFamily="34" charset="0"/>
              <a:buChar char="•"/>
              <a:defRPr/>
            </a:pPr>
            <a:r>
              <a:rPr lang="en-GB" sz="2400" dirty="0" smtClean="0">
                <a:solidFill>
                  <a:schemeClr val="bg1">
                    <a:lumMod val="75000"/>
                  </a:schemeClr>
                </a:solidFill>
              </a:rPr>
              <a:t>C2-3 </a:t>
            </a:r>
            <a:r>
              <a:rPr lang="en-GB" sz="2400" dirty="0">
                <a:solidFill>
                  <a:schemeClr val="bg1">
                    <a:lumMod val="75000"/>
                  </a:schemeClr>
                </a:solidFill>
              </a:rPr>
              <a:t>joint </a:t>
            </a:r>
            <a:endParaRPr lang="en-GB" sz="2400" dirty="0" smtClean="0">
              <a:solidFill>
                <a:schemeClr val="bg1">
                  <a:lumMod val="75000"/>
                </a:schemeClr>
              </a:solidFill>
            </a:endParaRPr>
          </a:p>
          <a:p>
            <a:pPr eaLnBrk="1" fontAlgn="auto" hangingPunct="1">
              <a:spcAft>
                <a:spcPts val="0"/>
              </a:spcAft>
              <a:buFont typeface="Arial" pitchFamily="34" charset="0"/>
              <a:buChar char="•"/>
              <a:defRPr/>
            </a:pPr>
            <a:r>
              <a:rPr lang="en-GB" sz="2400" dirty="0" err="1">
                <a:solidFill>
                  <a:schemeClr val="bg1">
                    <a:lumMod val="75000"/>
                  </a:schemeClr>
                </a:solidFill>
              </a:rPr>
              <a:t>S</a:t>
            </a:r>
            <a:r>
              <a:rPr lang="en-GB" sz="2400" dirty="0" err="1" smtClean="0">
                <a:solidFill>
                  <a:schemeClr val="bg1">
                    <a:lumMod val="75000"/>
                  </a:schemeClr>
                </a:solidFill>
              </a:rPr>
              <a:t>ubaxial</a:t>
            </a:r>
            <a:r>
              <a:rPr lang="en-GB" sz="2400" dirty="0" smtClean="0">
                <a:solidFill>
                  <a:schemeClr val="bg1">
                    <a:lumMod val="75000"/>
                  </a:schemeClr>
                </a:solidFill>
              </a:rPr>
              <a:t> </a:t>
            </a:r>
            <a:r>
              <a:rPr lang="en-GB" sz="2400" dirty="0">
                <a:solidFill>
                  <a:schemeClr val="bg1">
                    <a:lumMod val="75000"/>
                  </a:schemeClr>
                </a:solidFill>
              </a:rPr>
              <a:t>cervical spine</a:t>
            </a:r>
          </a:p>
        </p:txBody>
      </p:sp>
      <p:sp>
        <p:nvSpPr>
          <p:cNvPr id="32771" name="Content Placeholder 2"/>
          <p:cNvSpPr txBox="1">
            <a:spLocks/>
          </p:cNvSpPr>
          <p:nvPr/>
        </p:nvSpPr>
        <p:spPr bwMode="auto">
          <a:xfrm>
            <a:off x="4284663" y="1557338"/>
            <a:ext cx="3681412" cy="4525962"/>
          </a:xfrm>
          <a:prstGeom prst="rect">
            <a:avLst/>
          </a:prstGeom>
          <a:noFill/>
          <a:ln w="9525">
            <a:noFill/>
            <a:miter lim="800000"/>
            <a:headEnd/>
            <a:tailEnd/>
          </a:ln>
        </p:spPr>
        <p:txBody>
          <a:bodyPr/>
          <a:lstStyle/>
          <a:p>
            <a:pPr marL="342900" indent="-342900">
              <a:spcBef>
                <a:spcPct val="20000"/>
              </a:spcBef>
            </a:pPr>
            <a:endParaRPr lang="en-GB" sz="2400">
              <a:latin typeface="Calibri" pitchFamily="34" charset="0"/>
            </a:endParaRPr>
          </a:p>
        </p:txBody>
      </p:sp>
      <p:sp>
        <p:nvSpPr>
          <p:cNvPr id="32772" name="Content Placeholder 2"/>
          <p:cNvSpPr txBox="1">
            <a:spLocks/>
          </p:cNvSpPr>
          <p:nvPr/>
        </p:nvSpPr>
        <p:spPr bwMode="auto">
          <a:xfrm>
            <a:off x="4437063" y="1709738"/>
            <a:ext cx="3681412" cy="4525962"/>
          </a:xfrm>
          <a:prstGeom prst="rect">
            <a:avLst/>
          </a:prstGeom>
          <a:noFill/>
          <a:ln w="9525">
            <a:noFill/>
            <a:miter lim="800000"/>
            <a:headEnd/>
            <a:tailEnd/>
          </a:ln>
        </p:spPr>
        <p:txBody>
          <a:bodyPr/>
          <a:lstStyle/>
          <a:p>
            <a:pPr marL="342900" indent="-342900">
              <a:spcBef>
                <a:spcPct val="20000"/>
              </a:spcBef>
              <a:buFont typeface="Arial" charset="0"/>
              <a:buChar char="•"/>
            </a:pPr>
            <a:r>
              <a:rPr lang="en-GB" sz="2400">
                <a:latin typeface="Calibri" pitchFamily="34" charset="0"/>
              </a:rPr>
              <a:t>Rotation</a:t>
            </a:r>
          </a:p>
        </p:txBody>
      </p:sp>
      <p:pic>
        <p:nvPicPr>
          <p:cNvPr id="32773" name="Picture 2"/>
          <p:cNvPicPr>
            <a:picLocks noChangeAspect="1" noChangeArrowheads="1"/>
          </p:cNvPicPr>
          <p:nvPr/>
        </p:nvPicPr>
        <p:blipFill>
          <a:blip r:embed="rId3"/>
          <a:srcRect/>
          <a:stretch>
            <a:fillRect/>
          </a:stretch>
        </p:blipFill>
        <p:spPr bwMode="auto">
          <a:xfrm>
            <a:off x="1368425" y="3573463"/>
            <a:ext cx="6407150" cy="2735262"/>
          </a:xfrm>
          <a:prstGeom prst="rect">
            <a:avLst/>
          </a:prstGeom>
          <a:noFill/>
          <a:ln w="9525">
            <a:noFill/>
            <a:miter lim="800000"/>
            <a:headEnd/>
            <a:tailEnd/>
          </a:ln>
        </p:spPr>
      </p:pic>
      <p:sp>
        <p:nvSpPr>
          <p:cNvPr id="32775" name="Rectangle 7"/>
          <p:cNvSpPr>
            <a:spLocks noChangeArrowheads="1"/>
          </p:cNvSpPr>
          <p:nvPr/>
        </p:nvSpPr>
        <p:spPr bwMode="auto">
          <a:xfrm>
            <a:off x="1187450" y="5949950"/>
            <a:ext cx="647700" cy="358775"/>
          </a:xfrm>
          <a:prstGeom prst="rect">
            <a:avLst/>
          </a:prstGeom>
          <a:solidFill>
            <a:schemeClr val="bg1"/>
          </a:solidFill>
          <a:ln w="9525">
            <a:solidFill>
              <a:schemeClr val="bg1"/>
            </a:solidFill>
            <a:miter lim="800000"/>
            <a:headEnd/>
            <a:tailEnd/>
          </a:ln>
          <a:effectLst/>
        </p:spPr>
        <p:txBody>
          <a:bodyPr wrap="none" anchor="ctr"/>
          <a:lstStyle/>
          <a:p>
            <a:endParaRPr lang="en-US"/>
          </a:p>
        </p:txBody>
      </p:sp>
      <p:sp>
        <p:nvSpPr>
          <p:cNvPr id="32776" name="Rectangle 8"/>
          <p:cNvSpPr>
            <a:spLocks noChangeArrowheads="1"/>
          </p:cNvSpPr>
          <p:nvPr/>
        </p:nvSpPr>
        <p:spPr bwMode="auto">
          <a:xfrm>
            <a:off x="4643438" y="6021388"/>
            <a:ext cx="647700" cy="358775"/>
          </a:xfrm>
          <a:prstGeom prst="rect">
            <a:avLst/>
          </a:prstGeom>
          <a:solidFill>
            <a:schemeClr val="bg1"/>
          </a:solidFill>
          <a:ln w="9525">
            <a:solidFill>
              <a:schemeClr val="bg1"/>
            </a:solidFill>
            <a:miter lim="800000"/>
            <a:headEnd/>
            <a:tailEnd/>
          </a:ln>
          <a:effectLst/>
        </p:spPr>
        <p:txBody>
          <a:bodyPr wrap="none" anchor="ct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pPr eaLnBrk="1" hangingPunct="1"/>
            <a:r>
              <a:rPr lang="en-GB" smtClean="0"/>
              <a:t>Cervical</a:t>
            </a:r>
          </a:p>
        </p:txBody>
      </p:sp>
      <p:sp>
        <p:nvSpPr>
          <p:cNvPr id="3" name="Content Placeholder 2"/>
          <p:cNvSpPr>
            <a:spLocks noGrp="1"/>
          </p:cNvSpPr>
          <p:nvPr>
            <p:ph idx="1"/>
          </p:nvPr>
        </p:nvSpPr>
        <p:spPr>
          <a:xfrm>
            <a:off x="457200" y="1600200"/>
            <a:ext cx="3683000" cy="4525963"/>
          </a:xfrm>
        </p:spPr>
        <p:txBody>
          <a:bodyPr rtlCol="0">
            <a:normAutofit/>
          </a:bodyPr>
          <a:lstStyle/>
          <a:p>
            <a:pPr eaLnBrk="1" fontAlgn="auto" hangingPunct="1">
              <a:spcAft>
                <a:spcPts val="0"/>
              </a:spcAft>
              <a:buFont typeface="Arial" pitchFamily="34" charset="0"/>
              <a:buChar char="•"/>
              <a:defRPr/>
            </a:pPr>
            <a:r>
              <a:rPr lang="en-GB" sz="2400" dirty="0" err="1">
                <a:solidFill>
                  <a:schemeClr val="bg1">
                    <a:lumMod val="75000"/>
                  </a:schemeClr>
                </a:solidFill>
              </a:rPr>
              <a:t>Occipito</a:t>
            </a:r>
            <a:r>
              <a:rPr lang="en-GB" sz="2400" dirty="0">
                <a:solidFill>
                  <a:schemeClr val="bg1">
                    <a:lumMod val="75000"/>
                  </a:schemeClr>
                </a:solidFill>
              </a:rPr>
              <a:t>-cervical </a:t>
            </a:r>
            <a:r>
              <a:rPr lang="en-GB" sz="2400" dirty="0" smtClean="0">
                <a:solidFill>
                  <a:schemeClr val="bg1">
                    <a:lumMod val="75000"/>
                  </a:schemeClr>
                </a:solidFill>
              </a:rPr>
              <a:t>joint</a:t>
            </a:r>
          </a:p>
          <a:p>
            <a:pPr eaLnBrk="1" fontAlgn="auto" hangingPunct="1">
              <a:spcAft>
                <a:spcPts val="0"/>
              </a:spcAft>
              <a:buFont typeface="Arial" pitchFamily="34" charset="0"/>
              <a:buChar char="•"/>
              <a:defRPr/>
            </a:pPr>
            <a:r>
              <a:rPr lang="en-GB" sz="2400" dirty="0" err="1" smtClean="0"/>
              <a:t>Atlanto</a:t>
            </a:r>
            <a:r>
              <a:rPr lang="en-GB" sz="2400" dirty="0" smtClean="0"/>
              <a:t>-axial joint</a:t>
            </a:r>
          </a:p>
          <a:p>
            <a:pPr eaLnBrk="1" fontAlgn="auto" hangingPunct="1">
              <a:spcAft>
                <a:spcPts val="0"/>
              </a:spcAft>
              <a:buFont typeface="Arial" pitchFamily="34" charset="0"/>
              <a:buChar char="•"/>
              <a:defRPr/>
            </a:pPr>
            <a:r>
              <a:rPr lang="en-GB" sz="2400" dirty="0" smtClean="0">
                <a:solidFill>
                  <a:schemeClr val="bg1">
                    <a:lumMod val="75000"/>
                  </a:schemeClr>
                </a:solidFill>
              </a:rPr>
              <a:t>C2-3 </a:t>
            </a:r>
            <a:r>
              <a:rPr lang="en-GB" sz="2400" dirty="0">
                <a:solidFill>
                  <a:schemeClr val="bg1">
                    <a:lumMod val="75000"/>
                  </a:schemeClr>
                </a:solidFill>
              </a:rPr>
              <a:t>joint </a:t>
            </a:r>
            <a:endParaRPr lang="en-GB" sz="2400" dirty="0" smtClean="0">
              <a:solidFill>
                <a:schemeClr val="bg1">
                  <a:lumMod val="75000"/>
                </a:schemeClr>
              </a:solidFill>
            </a:endParaRPr>
          </a:p>
          <a:p>
            <a:pPr eaLnBrk="1" fontAlgn="auto" hangingPunct="1">
              <a:spcAft>
                <a:spcPts val="0"/>
              </a:spcAft>
              <a:buFont typeface="Arial" pitchFamily="34" charset="0"/>
              <a:buChar char="•"/>
              <a:defRPr/>
            </a:pPr>
            <a:r>
              <a:rPr lang="en-GB" sz="2400" dirty="0" err="1">
                <a:solidFill>
                  <a:schemeClr val="bg1">
                    <a:lumMod val="75000"/>
                  </a:schemeClr>
                </a:solidFill>
              </a:rPr>
              <a:t>S</a:t>
            </a:r>
            <a:r>
              <a:rPr lang="en-GB" sz="2400" dirty="0" err="1" smtClean="0">
                <a:solidFill>
                  <a:schemeClr val="bg1">
                    <a:lumMod val="75000"/>
                  </a:schemeClr>
                </a:solidFill>
              </a:rPr>
              <a:t>ubaxial</a:t>
            </a:r>
            <a:r>
              <a:rPr lang="en-GB" sz="2400" dirty="0" smtClean="0">
                <a:solidFill>
                  <a:schemeClr val="bg1">
                    <a:lumMod val="75000"/>
                  </a:schemeClr>
                </a:solidFill>
              </a:rPr>
              <a:t> </a:t>
            </a:r>
            <a:r>
              <a:rPr lang="en-GB" sz="2400" dirty="0">
                <a:solidFill>
                  <a:schemeClr val="bg1">
                    <a:lumMod val="75000"/>
                  </a:schemeClr>
                </a:solidFill>
              </a:rPr>
              <a:t>cervical spine</a:t>
            </a:r>
          </a:p>
        </p:txBody>
      </p:sp>
      <p:sp>
        <p:nvSpPr>
          <p:cNvPr id="34819" name="Content Placeholder 2"/>
          <p:cNvSpPr txBox="1">
            <a:spLocks/>
          </p:cNvSpPr>
          <p:nvPr/>
        </p:nvSpPr>
        <p:spPr bwMode="auto">
          <a:xfrm>
            <a:off x="4284663" y="1557338"/>
            <a:ext cx="3681412" cy="4525962"/>
          </a:xfrm>
          <a:prstGeom prst="rect">
            <a:avLst/>
          </a:prstGeom>
          <a:noFill/>
          <a:ln w="9525">
            <a:noFill/>
            <a:miter lim="800000"/>
            <a:headEnd/>
            <a:tailEnd/>
          </a:ln>
        </p:spPr>
        <p:txBody>
          <a:bodyPr/>
          <a:lstStyle/>
          <a:p>
            <a:pPr marL="342900" indent="-342900">
              <a:spcBef>
                <a:spcPct val="20000"/>
              </a:spcBef>
            </a:pPr>
            <a:endParaRPr lang="en-GB" sz="2400">
              <a:latin typeface="Calibri" pitchFamily="34" charset="0"/>
            </a:endParaRPr>
          </a:p>
        </p:txBody>
      </p:sp>
      <p:sp>
        <p:nvSpPr>
          <p:cNvPr id="34820" name="Content Placeholder 2"/>
          <p:cNvSpPr txBox="1">
            <a:spLocks/>
          </p:cNvSpPr>
          <p:nvPr/>
        </p:nvSpPr>
        <p:spPr bwMode="auto">
          <a:xfrm>
            <a:off x="4437063" y="1709738"/>
            <a:ext cx="3681412" cy="4525962"/>
          </a:xfrm>
          <a:prstGeom prst="rect">
            <a:avLst/>
          </a:prstGeom>
          <a:noFill/>
          <a:ln w="9525">
            <a:noFill/>
            <a:miter lim="800000"/>
            <a:headEnd/>
            <a:tailEnd/>
          </a:ln>
        </p:spPr>
        <p:txBody>
          <a:bodyPr/>
          <a:lstStyle/>
          <a:p>
            <a:pPr marL="342900" indent="-342900">
              <a:spcBef>
                <a:spcPct val="20000"/>
              </a:spcBef>
              <a:buFont typeface="Arial" charset="0"/>
              <a:buChar char="•"/>
            </a:pPr>
            <a:r>
              <a:rPr lang="en-GB" sz="2400">
                <a:latin typeface="Calibri" pitchFamily="34" charset="0"/>
              </a:rPr>
              <a:t>Rotation</a:t>
            </a:r>
          </a:p>
        </p:txBody>
      </p:sp>
      <p:pic>
        <p:nvPicPr>
          <p:cNvPr id="34821" name="Picture 2"/>
          <p:cNvPicPr>
            <a:picLocks noChangeAspect="1" noChangeArrowheads="1"/>
          </p:cNvPicPr>
          <p:nvPr/>
        </p:nvPicPr>
        <p:blipFill>
          <a:blip r:embed="rId3"/>
          <a:srcRect/>
          <a:stretch>
            <a:fillRect/>
          </a:stretch>
        </p:blipFill>
        <p:spPr bwMode="auto">
          <a:xfrm>
            <a:off x="1490663" y="3573463"/>
            <a:ext cx="6249987" cy="2735262"/>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pPr eaLnBrk="1" hangingPunct="1"/>
            <a:r>
              <a:rPr lang="en-GB" smtClean="0"/>
              <a:t>Cervical</a:t>
            </a:r>
          </a:p>
        </p:txBody>
      </p:sp>
      <p:sp>
        <p:nvSpPr>
          <p:cNvPr id="3" name="Content Placeholder 2"/>
          <p:cNvSpPr>
            <a:spLocks noGrp="1"/>
          </p:cNvSpPr>
          <p:nvPr>
            <p:ph idx="1"/>
          </p:nvPr>
        </p:nvSpPr>
        <p:spPr>
          <a:xfrm>
            <a:off x="457200" y="1600200"/>
            <a:ext cx="3683000" cy="4525963"/>
          </a:xfrm>
        </p:spPr>
        <p:txBody>
          <a:bodyPr rtlCol="0">
            <a:normAutofit/>
          </a:bodyPr>
          <a:lstStyle/>
          <a:p>
            <a:pPr eaLnBrk="1" fontAlgn="auto" hangingPunct="1">
              <a:spcAft>
                <a:spcPts val="0"/>
              </a:spcAft>
              <a:buFont typeface="Arial" pitchFamily="34" charset="0"/>
              <a:buChar char="•"/>
              <a:defRPr/>
            </a:pPr>
            <a:r>
              <a:rPr lang="en-GB" sz="2400" dirty="0" err="1">
                <a:solidFill>
                  <a:schemeClr val="bg1">
                    <a:lumMod val="75000"/>
                  </a:schemeClr>
                </a:solidFill>
              </a:rPr>
              <a:t>Occipito</a:t>
            </a:r>
            <a:r>
              <a:rPr lang="en-GB" sz="2400" dirty="0">
                <a:solidFill>
                  <a:schemeClr val="bg1">
                    <a:lumMod val="75000"/>
                  </a:schemeClr>
                </a:solidFill>
              </a:rPr>
              <a:t>-cervical </a:t>
            </a:r>
            <a:r>
              <a:rPr lang="en-GB" sz="2400" dirty="0" smtClean="0">
                <a:solidFill>
                  <a:schemeClr val="bg1">
                    <a:lumMod val="75000"/>
                  </a:schemeClr>
                </a:solidFill>
              </a:rPr>
              <a:t>joint</a:t>
            </a:r>
          </a:p>
          <a:p>
            <a:pPr eaLnBrk="1" fontAlgn="auto" hangingPunct="1">
              <a:spcAft>
                <a:spcPts val="0"/>
              </a:spcAft>
              <a:buFont typeface="Arial" pitchFamily="34" charset="0"/>
              <a:buChar char="•"/>
              <a:defRPr/>
            </a:pPr>
            <a:r>
              <a:rPr lang="en-GB" sz="2400" dirty="0" err="1" smtClean="0">
                <a:solidFill>
                  <a:schemeClr val="bg1">
                    <a:lumMod val="75000"/>
                  </a:schemeClr>
                </a:solidFill>
              </a:rPr>
              <a:t>Atlanto</a:t>
            </a:r>
            <a:r>
              <a:rPr lang="en-GB" sz="2400" dirty="0" smtClean="0">
                <a:solidFill>
                  <a:schemeClr val="bg1">
                    <a:lumMod val="75000"/>
                  </a:schemeClr>
                </a:solidFill>
              </a:rPr>
              <a:t>-axial joint</a:t>
            </a:r>
          </a:p>
          <a:p>
            <a:pPr eaLnBrk="1" fontAlgn="auto" hangingPunct="1">
              <a:spcAft>
                <a:spcPts val="0"/>
              </a:spcAft>
              <a:buFont typeface="Arial" pitchFamily="34" charset="0"/>
              <a:buChar char="•"/>
              <a:defRPr/>
            </a:pPr>
            <a:r>
              <a:rPr lang="en-GB" sz="2400" dirty="0" smtClean="0"/>
              <a:t>C2-3 </a:t>
            </a:r>
            <a:r>
              <a:rPr lang="en-GB" sz="2400" dirty="0"/>
              <a:t>joint </a:t>
            </a:r>
            <a:endParaRPr lang="en-GB" sz="2400" dirty="0" smtClean="0"/>
          </a:p>
          <a:p>
            <a:pPr eaLnBrk="1" fontAlgn="auto" hangingPunct="1">
              <a:spcAft>
                <a:spcPts val="0"/>
              </a:spcAft>
              <a:buFont typeface="Arial" pitchFamily="34" charset="0"/>
              <a:buChar char="•"/>
              <a:defRPr/>
            </a:pPr>
            <a:r>
              <a:rPr lang="en-GB" sz="2400" dirty="0" err="1">
                <a:solidFill>
                  <a:schemeClr val="bg1">
                    <a:lumMod val="75000"/>
                  </a:schemeClr>
                </a:solidFill>
              </a:rPr>
              <a:t>S</a:t>
            </a:r>
            <a:r>
              <a:rPr lang="en-GB" sz="2400" dirty="0" err="1" smtClean="0">
                <a:solidFill>
                  <a:schemeClr val="bg1">
                    <a:lumMod val="75000"/>
                  </a:schemeClr>
                </a:solidFill>
              </a:rPr>
              <a:t>ubaxial</a:t>
            </a:r>
            <a:r>
              <a:rPr lang="en-GB" sz="2400" dirty="0" smtClean="0">
                <a:solidFill>
                  <a:schemeClr val="bg1">
                    <a:lumMod val="75000"/>
                  </a:schemeClr>
                </a:solidFill>
              </a:rPr>
              <a:t> </a:t>
            </a:r>
            <a:r>
              <a:rPr lang="en-GB" sz="2400" dirty="0">
                <a:solidFill>
                  <a:schemeClr val="bg1">
                    <a:lumMod val="75000"/>
                  </a:schemeClr>
                </a:solidFill>
              </a:rPr>
              <a:t>cervical spine</a:t>
            </a:r>
          </a:p>
        </p:txBody>
      </p:sp>
      <p:sp>
        <p:nvSpPr>
          <p:cNvPr id="36867" name="Content Placeholder 2"/>
          <p:cNvSpPr txBox="1">
            <a:spLocks/>
          </p:cNvSpPr>
          <p:nvPr/>
        </p:nvSpPr>
        <p:spPr bwMode="auto">
          <a:xfrm>
            <a:off x="4284663" y="1557338"/>
            <a:ext cx="3681412" cy="4525962"/>
          </a:xfrm>
          <a:prstGeom prst="rect">
            <a:avLst/>
          </a:prstGeom>
          <a:noFill/>
          <a:ln w="9525">
            <a:noFill/>
            <a:miter lim="800000"/>
            <a:headEnd/>
            <a:tailEnd/>
          </a:ln>
        </p:spPr>
        <p:txBody>
          <a:bodyPr/>
          <a:lstStyle/>
          <a:p>
            <a:pPr marL="342900" indent="-342900">
              <a:spcBef>
                <a:spcPct val="20000"/>
              </a:spcBef>
            </a:pPr>
            <a:endParaRPr lang="en-GB" sz="2400">
              <a:latin typeface="Calibri" pitchFamily="34" charset="0"/>
            </a:endParaRPr>
          </a:p>
        </p:txBody>
      </p:sp>
      <p:sp>
        <p:nvSpPr>
          <p:cNvPr id="36868" name="Content Placeholder 2"/>
          <p:cNvSpPr txBox="1">
            <a:spLocks/>
          </p:cNvSpPr>
          <p:nvPr/>
        </p:nvSpPr>
        <p:spPr bwMode="auto">
          <a:xfrm>
            <a:off x="4437063" y="1709738"/>
            <a:ext cx="3681412" cy="4525962"/>
          </a:xfrm>
          <a:prstGeom prst="rect">
            <a:avLst/>
          </a:prstGeom>
          <a:noFill/>
          <a:ln w="9525">
            <a:noFill/>
            <a:miter lim="800000"/>
            <a:headEnd/>
            <a:tailEnd/>
          </a:ln>
        </p:spPr>
        <p:txBody>
          <a:bodyPr/>
          <a:lstStyle/>
          <a:p>
            <a:pPr marL="342900" indent="-342900">
              <a:spcBef>
                <a:spcPct val="20000"/>
              </a:spcBef>
            </a:pPr>
            <a:endParaRPr lang="en-GB" sz="2400">
              <a:latin typeface="Calibri" pitchFamily="34" charset="0"/>
            </a:endParaRPr>
          </a:p>
        </p:txBody>
      </p:sp>
      <p:pic>
        <p:nvPicPr>
          <p:cNvPr id="36869" name="Picture 2"/>
          <p:cNvPicPr>
            <a:picLocks noChangeAspect="1" noChangeArrowheads="1"/>
          </p:cNvPicPr>
          <p:nvPr/>
        </p:nvPicPr>
        <p:blipFill>
          <a:blip r:embed="rId3"/>
          <a:srcRect/>
          <a:stretch>
            <a:fillRect/>
          </a:stretch>
        </p:blipFill>
        <p:spPr bwMode="auto">
          <a:xfrm>
            <a:off x="2916238" y="3271838"/>
            <a:ext cx="3311525" cy="3398837"/>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2204</TotalTime>
  <Words>928</Words>
  <Application>Microsoft Office PowerPoint</Application>
  <PresentationFormat>On-screen Show (4:3)</PresentationFormat>
  <Paragraphs>164</Paragraphs>
  <Slides>20</Slides>
  <Notes>15</Notes>
  <HiddenSlides>0</HiddenSlides>
  <MMClips>0</MMClips>
  <ScaleCrop>false</ScaleCrop>
  <HeadingPairs>
    <vt:vector size="6" baseType="variant">
      <vt:variant>
        <vt:lpstr>Fonts Used</vt:lpstr>
      </vt:variant>
      <vt:variant>
        <vt:i4>2</vt:i4>
      </vt:variant>
      <vt:variant>
        <vt:lpstr>Design Template</vt:lpstr>
      </vt:variant>
      <vt:variant>
        <vt:i4>1</vt:i4>
      </vt:variant>
      <vt:variant>
        <vt:lpstr>Slide Titles</vt:lpstr>
      </vt:variant>
      <vt:variant>
        <vt:i4>20</vt:i4>
      </vt:variant>
    </vt:vector>
  </HeadingPairs>
  <TitlesOfParts>
    <vt:vector size="23" baseType="lpstr">
      <vt:lpstr>Arial</vt:lpstr>
      <vt:lpstr>Calibri</vt:lpstr>
      <vt:lpstr>Office Theme</vt:lpstr>
      <vt:lpstr>Spine Biomechanics</vt:lpstr>
      <vt:lpstr>Objectives</vt:lpstr>
      <vt:lpstr>Cervical</vt:lpstr>
      <vt:lpstr>Cervical</vt:lpstr>
      <vt:lpstr>Cervical</vt:lpstr>
      <vt:lpstr>Cervical</vt:lpstr>
      <vt:lpstr>Cervical</vt:lpstr>
      <vt:lpstr>Cervical</vt:lpstr>
      <vt:lpstr>Cervical</vt:lpstr>
      <vt:lpstr>Cervical</vt:lpstr>
      <vt:lpstr>Cervical</vt:lpstr>
      <vt:lpstr>Cervical</vt:lpstr>
      <vt:lpstr>Thoracic</vt:lpstr>
      <vt:lpstr>Thoracic</vt:lpstr>
      <vt:lpstr>Thoracic</vt:lpstr>
      <vt:lpstr>Lumbar</vt:lpstr>
      <vt:lpstr>Lumbar</vt:lpstr>
      <vt:lpstr>Take Home Messages</vt:lpstr>
      <vt:lpstr>Take Home Messages</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Spine Biomechanics</dc:title>
  <dc:creator>Nikos</dc:creator>
  <cp:lastModifiedBy>arestin</cp:lastModifiedBy>
  <cp:revision>65</cp:revision>
  <dcterms:created xsi:type="dcterms:W3CDTF">2013-07-20T13:23:27Z</dcterms:created>
  <dcterms:modified xsi:type="dcterms:W3CDTF">2013-07-23T11:01:17Z</dcterms:modified>
</cp:coreProperties>
</file>