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584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5DD5A-BAD1-B44C-8E9A-AF77394D7391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1275D-E181-D14F-A130-C7A020901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61065-1728-554C-8990-41BABEC07D7F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9AC9B-FCA5-7F4A-B2F6-1D2AA5CB11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how</a:t>
            </a:r>
            <a:r>
              <a:rPr lang="en-US" baseline="0" dirty="0" smtClean="0"/>
              <a:t> each test is 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9AC9B-FCA5-7F4A-B2F6-1D2AA5CB11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EECDE-0DB1-5F42-939D-6AB5618ED6E6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0DD4A-8CC6-6641-9D7A-F0962FCB1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dirty="0" smtClean="0"/>
              <a:t>Quantitative Sensory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dirty="0" smtClean="0"/>
              <a:t>Jessica O’Neill</a:t>
            </a:r>
          </a:p>
          <a:p>
            <a:r>
              <a:rPr lang="en-US" dirty="0" smtClean="0"/>
              <a:t>UCL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181600"/>
            <a:ext cx="1371600" cy="1295400"/>
          </a:xfrm>
          <a:prstGeom prst="rect">
            <a:avLst/>
          </a:prstGeom>
        </p:spPr>
      </p:pic>
      <p:pic>
        <p:nvPicPr>
          <p:cNvPr id="6" name="Picture 5" descr="181864_10150945008063810_794446506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457700"/>
            <a:ext cx="2743200" cy="2057400"/>
          </a:xfrm>
          <a:prstGeom prst="rect">
            <a:avLst/>
          </a:prstGeom>
        </p:spPr>
      </p:pic>
      <p:pic>
        <p:nvPicPr>
          <p:cNvPr id="8" name="Picture 15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41500" y="5182453"/>
            <a:ext cx="1358900" cy="129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1" descr="Dark_Blue_548.wmf"/>
          <p:cNvPicPr>
            <a:picLocks noChangeAspect="1"/>
          </p:cNvPicPr>
          <p:nvPr/>
        </p:nvPicPr>
        <p:blipFill>
          <a:blip r:embed="rId5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2209800"/>
            <a:ext cx="5867400" cy="3429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do we need QST?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tested?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it useful?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Human surrogate models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5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do we need QST?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P</a:t>
            </a:r>
            <a:r>
              <a:rPr lang="en-US" sz="2800" dirty="0" smtClean="0"/>
              <a:t>atient </a:t>
            </a:r>
            <a:r>
              <a:rPr lang="en-US" sz="2800" dirty="0" err="1" smtClean="0"/>
              <a:t>somatosensory</a:t>
            </a:r>
            <a:r>
              <a:rPr lang="en-US" sz="2800" dirty="0" smtClean="0"/>
              <a:t> </a:t>
            </a:r>
            <a:r>
              <a:rPr lang="en-US" sz="2800" dirty="0" err="1" smtClean="0"/>
              <a:t>phenotyping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Using a </a:t>
            </a:r>
            <a:r>
              <a:rPr lang="en-US" sz="2800" dirty="0" err="1" smtClean="0"/>
              <a:t>standardised</a:t>
            </a:r>
            <a:r>
              <a:rPr lang="en-US" sz="2800" dirty="0" smtClean="0"/>
              <a:t> protocol</a:t>
            </a:r>
          </a:p>
          <a:p>
            <a:endParaRPr lang="en-US" sz="2800" dirty="0" smtClean="0"/>
          </a:p>
          <a:p>
            <a:r>
              <a:rPr lang="en-US" sz="2800" dirty="0" smtClean="0"/>
              <a:t>Pattern of symptoms may reflect underlying mechanisms</a:t>
            </a:r>
          </a:p>
          <a:p>
            <a:endParaRPr lang="en-US" sz="2800" dirty="0" smtClean="0"/>
          </a:p>
          <a:p>
            <a:r>
              <a:rPr lang="en-US" sz="2800" dirty="0" smtClean="0"/>
              <a:t>Full symptom profile aids diagnosis and</a:t>
            </a:r>
            <a:r>
              <a:rPr lang="en-US" sz="2800" dirty="0" smtClean="0"/>
              <a:t> management</a:t>
            </a:r>
          </a:p>
          <a:p>
            <a:endParaRPr lang="en-US" sz="2800" dirty="0" smtClean="0"/>
          </a:p>
          <a:p>
            <a:r>
              <a:rPr lang="en-US" sz="2800" dirty="0" smtClean="0"/>
              <a:t>Approaching mechanisms based treatment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Rolke</a:t>
            </a:r>
            <a:r>
              <a:rPr lang="en-US" dirty="0" smtClean="0"/>
              <a:t>, 2006. QST Protocol:</a:t>
            </a:r>
          </a:p>
          <a:p>
            <a:r>
              <a:rPr lang="en-US" dirty="0" smtClean="0"/>
              <a:t>Mechanical </a:t>
            </a:r>
            <a:r>
              <a:rPr lang="en-US" dirty="0" smtClean="0"/>
              <a:t>Detection Threshold</a:t>
            </a:r>
          </a:p>
          <a:p>
            <a:r>
              <a:rPr lang="en-US" dirty="0" smtClean="0"/>
              <a:t>Mechanical Pain Threshold</a:t>
            </a:r>
          </a:p>
          <a:p>
            <a:r>
              <a:rPr lang="en-US" dirty="0" smtClean="0"/>
              <a:t>Stimulus Response Function</a:t>
            </a:r>
          </a:p>
          <a:p>
            <a:pPr lvl="1"/>
            <a:r>
              <a:rPr lang="en-US" dirty="0" smtClean="0"/>
              <a:t>(Mechanical pain sensitivity and DMA)</a:t>
            </a:r>
          </a:p>
          <a:p>
            <a:r>
              <a:rPr lang="en-US" dirty="0" smtClean="0"/>
              <a:t>Wind Up Ratio</a:t>
            </a:r>
          </a:p>
          <a:p>
            <a:r>
              <a:rPr lang="en-US" dirty="0" smtClean="0"/>
              <a:t>Vibration Detection Threshold</a:t>
            </a:r>
          </a:p>
          <a:p>
            <a:r>
              <a:rPr lang="en-US" dirty="0" smtClean="0"/>
              <a:t>Pressure Pain Threshold</a:t>
            </a:r>
          </a:p>
          <a:p>
            <a:r>
              <a:rPr lang="en-US" dirty="0" smtClean="0"/>
              <a:t>Cool Detection Threshold</a:t>
            </a:r>
          </a:p>
          <a:p>
            <a:r>
              <a:rPr lang="en-US" dirty="0" smtClean="0"/>
              <a:t>Warm Detection Threshold</a:t>
            </a:r>
          </a:p>
          <a:p>
            <a:r>
              <a:rPr lang="en-US" dirty="0" smtClean="0"/>
              <a:t>Paradoxical Heat Sensation</a:t>
            </a:r>
          </a:p>
          <a:p>
            <a:r>
              <a:rPr lang="en-US" dirty="0" smtClean="0"/>
              <a:t>Cold Pain Threshold</a:t>
            </a:r>
          </a:p>
          <a:p>
            <a:r>
              <a:rPr lang="en-US" dirty="0" smtClean="0"/>
              <a:t>Heat Pain Threshold</a:t>
            </a:r>
            <a:endParaRPr lang="en-US" dirty="0"/>
          </a:p>
        </p:txBody>
      </p:sp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3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1752600"/>
            <a:ext cx="3764455" cy="42672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tested?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1" y="3289956"/>
          <a:ext cx="6934199" cy="2425044"/>
        </p:xfrm>
        <a:graphic>
          <a:graphicData uri="http://schemas.openxmlformats.org/drawingml/2006/table">
            <a:tbl>
              <a:tblPr/>
              <a:tblGrid>
                <a:gridCol w="1605139"/>
                <a:gridCol w="3638315"/>
                <a:gridCol w="1690745"/>
              </a:tblGrid>
              <a:tr h="276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Calibri"/>
                        </a:rPr>
                        <a:t>Test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latin typeface="Calibri"/>
                        </a:rPr>
                        <a:t>Stimulus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latin typeface="Calibri"/>
                        </a:rPr>
                        <a:t>Fibre</a:t>
                      </a:r>
                      <a:endParaRPr lang="en-US" sz="2000" b="1" i="0" u="none" strike="noStrike" dirty="0"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MDT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von Frey (0.25mN-512mN)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Aβ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MPT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Pinprick (8mN-512mN)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Aδ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S/R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Pinprick, CW, Brush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Aδ/ Aβ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VDT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Tuning Fork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Aβ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PPT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Algometer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Muscle Aδ/ C?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Thermals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alibri"/>
                        </a:rPr>
                        <a:t>Thermal Sensory Testing Device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alibri"/>
                        </a:rPr>
                        <a:t>C/ Aδ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Gain and loss of function</a:t>
            </a:r>
          </a:p>
          <a:p>
            <a:r>
              <a:rPr lang="en-US" sz="2200" dirty="0" smtClean="0"/>
              <a:t>Small and large </a:t>
            </a:r>
            <a:r>
              <a:rPr lang="en-US" sz="2200" dirty="0" err="1" smtClean="0"/>
              <a:t>fibres</a:t>
            </a:r>
            <a:endParaRPr lang="en-US" sz="2200" dirty="0" smtClean="0"/>
          </a:p>
          <a:p>
            <a:r>
              <a:rPr lang="en-US" sz="2200" dirty="0" err="1" smtClean="0"/>
              <a:t>Cutaneous</a:t>
            </a:r>
            <a:r>
              <a:rPr lang="en-US" sz="2200" dirty="0" smtClean="0"/>
              <a:t> (and deep) pain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 it useful?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13" descr="0-1.jpeg                                                       00086F21Macintosh HD                   C385BF77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59"/>
            <a:ext cx="403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95800" y="1646237"/>
            <a:ext cx="441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Baron et al, 2009. 2100 DPN and PHN patients – subgroup by symptoms</a:t>
            </a:r>
            <a:endParaRPr lang="en-US" dirty="0" smtClean="0"/>
          </a:p>
          <a:p>
            <a:r>
              <a:rPr lang="en-US" sz="2200" dirty="0" smtClean="0"/>
              <a:t>Maier et al, 2010. 1236 neuropathic pain syndromes – subgroup by symptoms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Within diseases there are subgroups of patients which can be grouped by their patterns of symptoms</a:t>
            </a:r>
          </a:p>
          <a:p>
            <a:r>
              <a:rPr lang="en-US" sz="2200" dirty="0" smtClean="0"/>
              <a:t>With 5 subgroups, 2 positive groups would not show overall efficacy in a trial</a:t>
            </a:r>
          </a:p>
          <a:p>
            <a:endParaRPr lang="en-US" sz="2200" dirty="0" smtClean="0"/>
          </a:p>
          <a:p>
            <a:r>
              <a:rPr lang="en-US" sz="2200" dirty="0" smtClean="0"/>
              <a:t>Simpson et al, 2010. </a:t>
            </a:r>
            <a:r>
              <a:rPr lang="en-US" sz="2200" dirty="0" err="1" smtClean="0"/>
              <a:t>Pregabalin</a:t>
            </a:r>
            <a:r>
              <a:rPr lang="en-US" sz="2200" dirty="0" smtClean="0"/>
              <a:t> HIV neuropathy – treats those with pinprick </a:t>
            </a:r>
            <a:r>
              <a:rPr lang="en-US" sz="2200" dirty="0" err="1" smtClean="0"/>
              <a:t>hyperalgesia</a:t>
            </a: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Assess surrogate models with known neurobiological mechanisms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Capsaicin – inducing peripheral/ </a:t>
            </a:r>
          </a:p>
          <a:p>
            <a:pPr>
              <a:buNone/>
            </a:pPr>
            <a:r>
              <a:rPr lang="en-US" sz="2600" dirty="0" smtClean="0"/>
              <a:t>central </a:t>
            </a:r>
            <a:r>
              <a:rPr lang="en-US" sz="2600" dirty="0" err="1" smtClean="0"/>
              <a:t>sensitisation</a:t>
            </a:r>
            <a:endParaRPr lang="en-US" sz="2600" dirty="0" smtClean="0"/>
          </a:p>
          <a:p>
            <a:r>
              <a:rPr lang="en-US" sz="2600" dirty="0" smtClean="0"/>
              <a:t>UVB – inducing periphera</a:t>
            </a:r>
            <a:r>
              <a:rPr lang="en-US" sz="2600" dirty="0" smtClean="0"/>
              <a:t>l </a:t>
            </a:r>
          </a:p>
          <a:p>
            <a:pPr>
              <a:buNone/>
            </a:pPr>
            <a:r>
              <a:rPr lang="en-US" sz="2600" dirty="0" err="1" smtClean="0"/>
              <a:t>sensitisation</a:t>
            </a:r>
            <a:endParaRPr lang="en-US" sz="2600" dirty="0"/>
          </a:p>
        </p:txBody>
      </p:sp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do I do?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Billede 1" descr="CapsaicinAnt-3-0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003425"/>
            <a:ext cx="2698918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11" dirty="0" smtClean="0"/>
              <a:t>QST allows the creation of sensory profiles</a:t>
            </a:r>
          </a:p>
          <a:p>
            <a:endParaRPr lang="en-US" sz="2811" dirty="0" smtClean="0"/>
          </a:p>
          <a:p>
            <a:r>
              <a:rPr lang="en-US" sz="2811" dirty="0" smtClean="0"/>
              <a:t>Specific profiles may be linked to certain underlying mechanisms</a:t>
            </a:r>
          </a:p>
          <a:p>
            <a:endParaRPr lang="en-US" sz="2811" dirty="0" smtClean="0"/>
          </a:p>
          <a:p>
            <a:r>
              <a:rPr lang="en-US" sz="2811" dirty="0" smtClean="0"/>
              <a:t>This guides rational mechanism based treatments</a:t>
            </a:r>
          </a:p>
          <a:p>
            <a:endParaRPr lang="en-US" sz="2811" dirty="0" smtClean="0"/>
          </a:p>
          <a:p>
            <a:r>
              <a:rPr lang="en-US" sz="2811" dirty="0" smtClean="0"/>
              <a:t>We can explore which mechanisms result in which symptoms using human surrogate models</a:t>
            </a:r>
          </a:p>
          <a:p>
            <a:endParaRPr lang="en-US" dirty="0"/>
          </a:p>
        </p:txBody>
      </p:sp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Summary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267200"/>
          </a:xfrm>
        </p:spPr>
        <p:txBody>
          <a:bodyPr>
            <a:normAutofit fontScale="47500" lnSpcReduction="20000"/>
          </a:bodyPr>
          <a:lstStyle/>
          <a:p>
            <a:r>
              <a:rPr lang="en-GB" dirty="0" err="1" smtClean="0"/>
              <a:t>Rolke</a:t>
            </a:r>
            <a:r>
              <a:rPr lang="en-GB" dirty="0" smtClean="0"/>
              <a:t>, R., W. </a:t>
            </a:r>
            <a:r>
              <a:rPr lang="en-GB" dirty="0" err="1" smtClean="0"/>
              <a:t>Magerl</a:t>
            </a:r>
            <a:r>
              <a:rPr lang="en-GB" dirty="0" smtClean="0"/>
              <a:t>, K. A. Campbell, C. </a:t>
            </a:r>
            <a:r>
              <a:rPr lang="en-GB" dirty="0" err="1" smtClean="0"/>
              <a:t>Schalber</a:t>
            </a:r>
            <a:r>
              <a:rPr lang="en-GB" dirty="0" smtClean="0"/>
              <a:t>, S. </a:t>
            </a:r>
            <a:r>
              <a:rPr lang="en-GB" dirty="0" err="1" smtClean="0"/>
              <a:t>Caspari</a:t>
            </a:r>
            <a:r>
              <a:rPr lang="en-GB" dirty="0" smtClean="0"/>
              <a:t>, F. </a:t>
            </a:r>
            <a:r>
              <a:rPr lang="en-GB" dirty="0" err="1" smtClean="0"/>
              <a:t>Birklein</a:t>
            </a:r>
            <a:r>
              <a:rPr lang="en-GB" dirty="0" smtClean="0"/>
              <a:t> and R. D. </a:t>
            </a:r>
            <a:r>
              <a:rPr lang="en-GB" dirty="0" err="1" smtClean="0"/>
              <a:t>Treede</a:t>
            </a:r>
            <a:r>
              <a:rPr lang="en-GB" dirty="0" smtClean="0"/>
              <a:t> (2006). "Quantitative sensory testing: a comprehensive protocol for clinical trials." </a:t>
            </a:r>
            <a:r>
              <a:rPr lang="en-GB" u="sng" dirty="0" smtClean="0"/>
              <a:t>European Journal of Pain</a:t>
            </a:r>
            <a:r>
              <a:rPr lang="en-GB" dirty="0" smtClean="0"/>
              <a:t> </a:t>
            </a:r>
            <a:r>
              <a:rPr lang="en-GB" b="1" dirty="0" smtClean="0"/>
              <a:t>10</a:t>
            </a:r>
            <a:r>
              <a:rPr lang="en-GB" dirty="0" smtClean="0"/>
              <a:t>(1): 77-77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err="1" smtClean="0"/>
              <a:t>Rolke</a:t>
            </a:r>
            <a:r>
              <a:rPr lang="en-GB" dirty="0" smtClean="0"/>
              <a:t>, R., R. Baron, C. Maier, T. R. </a:t>
            </a:r>
            <a:r>
              <a:rPr lang="en-GB" dirty="0" err="1" smtClean="0"/>
              <a:t>Tölle</a:t>
            </a:r>
            <a:r>
              <a:rPr lang="en-GB" dirty="0" smtClean="0"/>
              <a:t>, R. D. </a:t>
            </a:r>
            <a:r>
              <a:rPr lang="en-GB" dirty="0" err="1" smtClean="0"/>
              <a:t>Treede</a:t>
            </a:r>
            <a:r>
              <a:rPr lang="en-GB" dirty="0" smtClean="0"/>
              <a:t>, A. Beyer, A. Binder, N. </a:t>
            </a:r>
            <a:r>
              <a:rPr lang="en-GB" dirty="0" err="1" smtClean="0"/>
              <a:t>Birbaumer</a:t>
            </a:r>
            <a:r>
              <a:rPr lang="en-GB" dirty="0" smtClean="0"/>
              <a:t>, F. </a:t>
            </a:r>
            <a:r>
              <a:rPr lang="en-GB" dirty="0" err="1" smtClean="0"/>
              <a:t>Birklein</a:t>
            </a:r>
            <a:r>
              <a:rPr lang="en-GB" dirty="0" smtClean="0"/>
              <a:t> and I. C. </a:t>
            </a:r>
            <a:r>
              <a:rPr lang="en-GB" dirty="0" err="1" smtClean="0"/>
              <a:t>Bötefür</a:t>
            </a:r>
            <a:r>
              <a:rPr lang="en-GB" dirty="0" smtClean="0"/>
              <a:t> (2006). "Quantitative sensory testing in the German Research Network on Neuropathic Pain (DFNS): standardized protocol and reference values." </a:t>
            </a:r>
            <a:r>
              <a:rPr lang="en-GB" u="sng" dirty="0" smtClean="0"/>
              <a:t>Pain</a:t>
            </a:r>
            <a:r>
              <a:rPr lang="en-GB" dirty="0" smtClean="0"/>
              <a:t> </a:t>
            </a:r>
            <a:r>
              <a:rPr lang="en-GB" b="1" dirty="0" smtClean="0"/>
              <a:t>123</a:t>
            </a:r>
            <a:r>
              <a:rPr lang="en-GB" dirty="0" smtClean="0"/>
              <a:t>(3): 231-243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Baron, R., T. R. </a:t>
            </a:r>
            <a:r>
              <a:rPr lang="en-GB" dirty="0" err="1" smtClean="0"/>
              <a:t>Tölle</a:t>
            </a:r>
            <a:r>
              <a:rPr lang="en-GB" dirty="0" smtClean="0"/>
              <a:t>, U. </a:t>
            </a:r>
            <a:r>
              <a:rPr lang="en-GB" dirty="0" err="1" smtClean="0"/>
              <a:t>Gockel</a:t>
            </a:r>
            <a:r>
              <a:rPr lang="en-GB" dirty="0" smtClean="0"/>
              <a:t>, M. </a:t>
            </a:r>
            <a:r>
              <a:rPr lang="en-GB" dirty="0" err="1" smtClean="0"/>
              <a:t>Brosz</a:t>
            </a:r>
            <a:r>
              <a:rPr lang="en-GB" dirty="0" smtClean="0"/>
              <a:t> and R. </a:t>
            </a:r>
            <a:r>
              <a:rPr lang="en-GB" dirty="0" err="1" smtClean="0"/>
              <a:t>Freynhagen</a:t>
            </a:r>
            <a:r>
              <a:rPr lang="en-GB" dirty="0" smtClean="0"/>
              <a:t> (2009). "A cross-sectional cohort survey in 2100 patients with painful diabetic neuropathy and </a:t>
            </a:r>
            <a:r>
              <a:rPr lang="en-GB" dirty="0" err="1" smtClean="0"/>
              <a:t>postherpetic</a:t>
            </a:r>
            <a:r>
              <a:rPr lang="en-GB" dirty="0" smtClean="0"/>
              <a:t> neuralgia: differences in demographic data and sensory symptoms." </a:t>
            </a:r>
            <a:r>
              <a:rPr lang="en-GB" u="sng" dirty="0" smtClean="0"/>
              <a:t>Pain</a:t>
            </a:r>
            <a:r>
              <a:rPr lang="en-GB" dirty="0" smtClean="0"/>
              <a:t> </a:t>
            </a:r>
            <a:r>
              <a:rPr lang="en-GB" b="1" dirty="0" smtClean="0"/>
              <a:t>146</a:t>
            </a:r>
            <a:r>
              <a:rPr lang="en-GB" dirty="0" smtClean="0"/>
              <a:t>(1-2): 34-40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Maier, C., R. Baron, T. R. </a:t>
            </a:r>
            <a:r>
              <a:rPr lang="en-GB" dirty="0" err="1" smtClean="0"/>
              <a:t>Tölle</a:t>
            </a:r>
            <a:r>
              <a:rPr lang="en-GB" dirty="0" smtClean="0"/>
              <a:t>, A. Binder,</a:t>
            </a:r>
            <a:r>
              <a:rPr lang="en-GB" dirty="0" smtClean="0"/>
              <a:t>  et al. (</a:t>
            </a:r>
            <a:r>
              <a:rPr lang="en-GB" dirty="0" smtClean="0"/>
              <a:t>2010). "Quantitative sensory testing in the German Research Network on Neuropathic Pain (DFNS): </a:t>
            </a:r>
            <a:r>
              <a:rPr lang="en-GB" dirty="0" err="1" smtClean="0"/>
              <a:t>Somatosensory</a:t>
            </a:r>
            <a:r>
              <a:rPr lang="en-GB" dirty="0" smtClean="0"/>
              <a:t> abnormalities in 1236 patients with different neuropathic pain syndromes." </a:t>
            </a:r>
            <a:r>
              <a:rPr lang="en-GB" u="sng" dirty="0" smtClean="0"/>
              <a:t>PAIN</a:t>
            </a:r>
            <a:r>
              <a:rPr lang="en-GB" dirty="0" smtClean="0"/>
              <a:t> </a:t>
            </a:r>
            <a:r>
              <a:rPr lang="en-GB" b="1" dirty="0" smtClean="0"/>
              <a:t>150</a:t>
            </a:r>
            <a:r>
              <a:rPr lang="en-GB" dirty="0" smtClean="0"/>
              <a:t>(3): 439-450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Simpson, D. M., G. </a:t>
            </a:r>
            <a:r>
              <a:rPr lang="en-GB" dirty="0" err="1" smtClean="0"/>
              <a:t>Schifitto</a:t>
            </a:r>
            <a:r>
              <a:rPr lang="en-GB" dirty="0" smtClean="0"/>
              <a:t>, D. Clifford, T. Murphy, E. </a:t>
            </a:r>
            <a:r>
              <a:rPr lang="en-GB" dirty="0" err="1" smtClean="0"/>
              <a:t>Durso</a:t>
            </a:r>
            <a:r>
              <a:rPr lang="en-GB" dirty="0" smtClean="0"/>
              <a:t>-De Cruz, P. Glue, E. Whalen, B. Emir, G. Scott and R. Freeman (2010). "</a:t>
            </a:r>
            <a:r>
              <a:rPr lang="en-GB" dirty="0" err="1" smtClean="0"/>
              <a:t>Pregabalin</a:t>
            </a:r>
            <a:r>
              <a:rPr lang="en-GB" dirty="0" smtClean="0"/>
              <a:t> for painful HIV neuropathy A randomized, double-blind, placebo-controlled trial." </a:t>
            </a:r>
            <a:r>
              <a:rPr lang="en-GB" u="sng" dirty="0" smtClean="0"/>
              <a:t>Neurology</a:t>
            </a:r>
            <a:r>
              <a:rPr lang="en-GB" dirty="0" smtClean="0"/>
              <a:t> </a:t>
            </a:r>
            <a:r>
              <a:rPr lang="en-GB" b="1" dirty="0" smtClean="0"/>
              <a:t>74</a:t>
            </a:r>
            <a:r>
              <a:rPr lang="en-GB" dirty="0" smtClean="0"/>
              <a:t>(5): 413-420</a:t>
            </a:r>
            <a:r>
              <a:rPr lang="en-GB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101" descr="Dark_Blue_548.wmf"/>
          <p:cNvPicPr>
            <a:picLocks noChangeAspect="1"/>
          </p:cNvPicPr>
          <p:nvPr/>
        </p:nvPicPr>
        <p:blipFill>
          <a:blip r:embed="rId2"/>
          <a:srcRect l="17241" t="30553"/>
          <a:stretch>
            <a:fillRect/>
          </a:stretch>
        </p:blipFill>
        <p:spPr bwMode="auto">
          <a:xfrm>
            <a:off x="0" y="0"/>
            <a:ext cx="9144000" cy="11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669</Words>
  <Application>Microsoft Macintosh PowerPoint</Application>
  <PresentationFormat>On-screen Show (4:3)</PresentationFormat>
  <Paragraphs>93</Paragraphs>
  <Slides>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Quantitative Sensory Testing</vt:lpstr>
      <vt:lpstr>Slide 2</vt:lpstr>
      <vt:lpstr>Why do we need QST?</vt:lpstr>
      <vt:lpstr>What is tested?</vt:lpstr>
      <vt:lpstr>Slide 5</vt:lpstr>
      <vt:lpstr>Is it useful?</vt:lpstr>
      <vt:lpstr>What do I do?</vt:lpstr>
      <vt:lpstr>Summary</vt:lpstr>
      <vt:lpstr>References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Sensory Testing</dc:title>
  <dc:creator>Jessica O'Neill</dc:creator>
  <cp:lastModifiedBy>Jessica O'Neill</cp:lastModifiedBy>
  <cp:revision>14</cp:revision>
  <cp:lastPrinted>2013-05-07T09:56:34Z</cp:lastPrinted>
  <dcterms:created xsi:type="dcterms:W3CDTF">2013-05-07T08:05:29Z</dcterms:created>
  <dcterms:modified xsi:type="dcterms:W3CDTF">2013-05-07T11:47:01Z</dcterms:modified>
</cp:coreProperties>
</file>