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92" r:id="rId2"/>
    <p:sldId id="256" r:id="rId3"/>
    <p:sldId id="258" r:id="rId4"/>
    <p:sldId id="302" r:id="rId5"/>
    <p:sldId id="330" r:id="rId6"/>
    <p:sldId id="295" r:id="rId7"/>
    <p:sldId id="262" r:id="rId8"/>
    <p:sldId id="296" r:id="rId9"/>
    <p:sldId id="297" r:id="rId10"/>
    <p:sldId id="298" r:id="rId11"/>
    <p:sldId id="299" r:id="rId12"/>
    <p:sldId id="300" r:id="rId13"/>
    <p:sldId id="301" r:id="rId14"/>
    <p:sldId id="332" r:id="rId15"/>
    <p:sldId id="257" r:id="rId16"/>
    <p:sldId id="259" r:id="rId17"/>
    <p:sldId id="260" r:id="rId18"/>
    <p:sldId id="261" r:id="rId19"/>
    <p:sldId id="303" r:id="rId20"/>
    <p:sldId id="304" r:id="rId21"/>
    <p:sldId id="305" r:id="rId22"/>
    <p:sldId id="306" r:id="rId23"/>
    <p:sldId id="307" r:id="rId24"/>
    <p:sldId id="308" r:id="rId25"/>
    <p:sldId id="309" r:id="rId26"/>
    <p:sldId id="315" r:id="rId27"/>
    <p:sldId id="310" r:id="rId28"/>
    <p:sldId id="311" r:id="rId29"/>
    <p:sldId id="312" r:id="rId30"/>
    <p:sldId id="313" r:id="rId31"/>
    <p:sldId id="314" r:id="rId32"/>
    <p:sldId id="272" r:id="rId33"/>
    <p:sldId id="316" r:id="rId34"/>
    <p:sldId id="318" r:id="rId35"/>
    <p:sldId id="273" r:id="rId36"/>
    <p:sldId id="269" r:id="rId37"/>
    <p:sldId id="275" r:id="rId38"/>
    <p:sldId id="274" r:id="rId39"/>
    <p:sldId id="276" r:id="rId40"/>
    <p:sldId id="277" r:id="rId41"/>
    <p:sldId id="283" r:id="rId42"/>
    <p:sldId id="284" r:id="rId43"/>
    <p:sldId id="278" r:id="rId44"/>
    <p:sldId id="321" r:id="rId45"/>
    <p:sldId id="323" r:id="rId46"/>
    <p:sldId id="322" r:id="rId47"/>
    <p:sldId id="281" r:id="rId48"/>
    <p:sldId id="324" r:id="rId49"/>
    <p:sldId id="282" r:id="rId50"/>
    <p:sldId id="286" r:id="rId51"/>
    <p:sldId id="325" r:id="rId52"/>
    <p:sldId id="326" r:id="rId53"/>
    <p:sldId id="328" r:id="rId54"/>
    <p:sldId id="327" r:id="rId55"/>
    <p:sldId id="291" r:id="rId56"/>
    <p:sldId id="329" r:id="rId57"/>
    <p:sldId id="288" r:id="rId58"/>
    <p:sldId id="331" r:id="rId59"/>
    <p:sldId id="289" r:id="rId60"/>
    <p:sldId id="290" r:id="rId61"/>
    <p:sldId id="293" r:id="rId62"/>
    <p:sldId id="29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17" autoAdjust="0"/>
  </p:normalViewPr>
  <p:slideViewPr>
    <p:cSldViewPr>
      <p:cViewPr varScale="1">
        <p:scale>
          <a:sx n="102" d="100"/>
          <a:sy n="102" d="100"/>
        </p:scale>
        <p:origin x="18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13B83-6D1B-4B7D-89CF-CB9D63C339B6}" type="datetimeFigureOut">
              <a:rPr lang="en-GB" smtClean="0"/>
              <a:pPr/>
              <a:t>05/08/2014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EF04B-D3CE-4A41-B4BF-3978AE127A54}" type="slidenum">
              <a:rPr lang="en-GB" smtClean="0"/>
              <a:pPr/>
              <a:t>‹#›</a:t>
            </a:fld>
            <a:endParaRPr lang="en-GB"/>
          </a:p>
        </p:txBody>
      </p:sp>
    </p:spTree>
    <p:extLst>
      <p:ext uri="{BB962C8B-B14F-4D97-AF65-F5344CB8AC3E}">
        <p14:creationId xmlns:p14="http://schemas.microsoft.com/office/powerpoint/2010/main" val="344150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juryjournal.com/article/S0020-1383(00)00102-9/abstrac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2</a:t>
            </a:fld>
            <a:endParaRPr lang="en-GB"/>
          </a:p>
        </p:txBody>
      </p:sp>
    </p:spTree>
    <p:extLst>
      <p:ext uri="{BB962C8B-B14F-4D97-AF65-F5344CB8AC3E}">
        <p14:creationId xmlns:p14="http://schemas.microsoft.com/office/powerpoint/2010/main" val="345601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31</a:t>
            </a:fld>
            <a:endParaRPr lang="en-GB"/>
          </a:p>
        </p:txBody>
      </p:sp>
    </p:spTree>
    <p:extLst>
      <p:ext uri="{BB962C8B-B14F-4D97-AF65-F5344CB8AC3E}">
        <p14:creationId xmlns:p14="http://schemas.microsoft.com/office/powerpoint/2010/main" val="280441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Stimson described the fracture as beginning in the lateral </a:t>
            </a:r>
            <a:r>
              <a:rPr lang="en-US" sz="1200" b="0" i="0" kern="1200" dirty="0" err="1" smtClean="0">
                <a:solidFill>
                  <a:schemeClr val="tx1"/>
                </a:solidFill>
                <a:latin typeface="+mn-lt"/>
                <a:ea typeface="+mn-ea"/>
                <a:cs typeface="+mn-cs"/>
              </a:rPr>
              <a:t>metaphysis</a:t>
            </a:r>
            <a:r>
              <a:rPr lang="en-US" sz="1200" b="0" i="0" kern="1200" dirty="0" smtClean="0">
                <a:solidFill>
                  <a:schemeClr val="tx1"/>
                </a:solidFill>
                <a:latin typeface="+mn-lt"/>
                <a:ea typeface="+mn-ea"/>
                <a:cs typeface="+mn-cs"/>
              </a:rPr>
              <a:t> proximal to the </a:t>
            </a:r>
            <a:r>
              <a:rPr lang="en-US" sz="1200" b="0" i="0" kern="1200" dirty="0" err="1" smtClean="0">
                <a:solidFill>
                  <a:schemeClr val="tx1"/>
                </a:solidFill>
                <a:latin typeface="+mn-lt"/>
                <a:ea typeface="+mn-ea"/>
                <a:cs typeface="+mn-cs"/>
              </a:rPr>
              <a:t>condyle</a:t>
            </a:r>
            <a:r>
              <a:rPr lang="en-US" sz="1200" b="0" i="0" kern="1200" dirty="0" smtClean="0">
                <a:solidFill>
                  <a:schemeClr val="tx1"/>
                </a:solidFill>
                <a:latin typeface="+mn-lt"/>
                <a:ea typeface="+mn-ea"/>
                <a:cs typeface="+mn-cs"/>
              </a:rPr>
              <a:t>, coursing distally, and exiting through the </a:t>
            </a:r>
            <a:r>
              <a:rPr lang="en-US" sz="1200" b="0" i="0" kern="1200" dirty="0" err="1" smtClean="0">
                <a:solidFill>
                  <a:schemeClr val="tx1"/>
                </a:solidFill>
                <a:latin typeface="+mn-lt"/>
                <a:ea typeface="+mn-ea"/>
                <a:cs typeface="+mn-cs"/>
              </a:rPr>
              <a:t>articular</a:t>
            </a:r>
            <a:r>
              <a:rPr lang="en-US" sz="1200" b="0" i="0" kern="1200" dirty="0" smtClean="0">
                <a:solidFill>
                  <a:schemeClr val="tx1"/>
                </a:solidFill>
                <a:latin typeface="+mn-lt"/>
                <a:ea typeface="+mn-ea"/>
                <a:cs typeface="+mn-cs"/>
              </a:rPr>
              <a:t> surface through the medial </a:t>
            </a:r>
            <a:r>
              <a:rPr lang="en-US" sz="1200" b="0" i="0" kern="1200" dirty="0" err="1" smtClean="0">
                <a:solidFill>
                  <a:schemeClr val="tx1"/>
                </a:solidFill>
                <a:latin typeface="+mn-lt"/>
                <a:ea typeface="+mn-ea"/>
                <a:cs typeface="+mn-cs"/>
              </a:rPr>
              <a:t>trochlear</a:t>
            </a:r>
            <a:r>
              <a:rPr lang="en-US" sz="1200" b="0" i="0" kern="1200" dirty="0" smtClean="0">
                <a:solidFill>
                  <a:schemeClr val="tx1"/>
                </a:solidFill>
                <a:latin typeface="+mn-lt"/>
                <a:ea typeface="+mn-ea"/>
                <a:cs typeface="+mn-cs"/>
              </a:rPr>
              <a:t> notch or through the </a:t>
            </a:r>
            <a:r>
              <a:rPr lang="en-US" sz="1200" b="0" i="0" kern="1200" dirty="0" err="1" smtClean="0">
                <a:solidFill>
                  <a:schemeClr val="tx1"/>
                </a:solidFill>
                <a:latin typeface="+mn-lt"/>
                <a:ea typeface="+mn-ea"/>
                <a:cs typeface="+mn-cs"/>
              </a:rPr>
              <a:t>capitellotrochlear</a:t>
            </a:r>
            <a:r>
              <a:rPr lang="en-US" sz="1200" b="0" i="0" kern="1200" dirty="0" smtClean="0">
                <a:solidFill>
                  <a:schemeClr val="tx1"/>
                </a:solidFill>
                <a:latin typeface="+mn-lt"/>
                <a:ea typeface="+mn-ea"/>
                <a:cs typeface="+mn-cs"/>
              </a:rPr>
              <a:t> groove.</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35</a:t>
            </a:fld>
            <a:endParaRPr lang="en-GB"/>
          </a:p>
        </p:txBody>
      </p:sp>
    </p:spTree>
    <p:extLst>
      <p:ext uri="{BB962C8B-B14F-4D97-AF65-F5344CB8AC3E}">
        <p14:creationId xmlns:p14="http://schemas.microsoft.com/office/powerpoint/2010/main" val="290404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Type I equivalent to SH Type IV</a:t>
            </a:r>
          </a:p>
          <a:p>
            <a:r>
              <a:rPr lang="en-GB" dirty="0" smtClean="0"/>
              <a:t>Type II equivalent to SH type II</a:t>
            </a:r>
          </a:p>
          <a:p>
            <a:r>
              <a:rPr lang="en-GB" dirty="0" smtClean="0"/>
              <a:t>Both in effect are treated as SH type IV</a:t>
            </a:r>
          </a:p>
        </p:txBody>
      </p:sp>
      <p:sp>
        <p:nvSpPr>
          <p:cNvPr id="4" name="Slide Number Placeholder 3"/>
          <p:cNvSpPr>
            <a:spLocks noGrp="1"/>
          </p:cNvSpPr>
          <p:nvPr>
            <p:ph type="sldNum" sz="quarter" idx="10"/>
          </p:nvPr>
        </p:nvSpPr>
        <p:spPr/>
        <p:txBody>
          <a:bodyPr/>
          <a:lstStyle/>
          <a:p>
            <a:fld id="{3B8EF04B-D3CE-4A41-B4BF-3978AE127A54}" type="slidenum">
              <a:rPr lang="en-GB" smtClean="0"/>
              <a:pPr/>
              <a:t>38</a:t>
            </a:fld>
            <a:endParaRPr lang="en-GB"/>
          </a:p>
        </p:txBody>
      </p:sp>
    </p:spTree>
    <p:extLst>
      <p:ext uri="{BB962C8B-B14F-4D97-AF65-F5344CB8AC3E}">
        <p14:creationId xmlns:p14="http://schemas.microsoft.com/office/powerpoint/2010/main" val="316391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term follow up suggests</a:t>
            </a:r>
            <a:r>
              <a:rPr lang="en-GB" baseline="0" dirty="0" smtClean="0"/>
              <a:t> that Type I have worse outcome in non-union</a:t>
            </a:r>
          </a:p>
          <a:p>
            <a:r>
              <a:rPr lang="en-GB" dirty="0" smtClean="0"/>
              <a:t>Long-Standing </a:t>
            </a:r>
            <a:r>
              <a:rPr lang="en-GB" dirty="0" err="1" smtClean="0"/>
              <a:t>Nonunion</a:t>
            </a:r>
            <a:r>
              <a:rPr lang="en-GB" dirty="0" smtClean="0"/>
              <a:t> </a:t>
            </a:r>
          </a:p>
          <a:p>
            <a:r>
              <a:rPr lang="en-GB" dirty="0" smtClean="0"/>
              <a:t>of Fractures of the </a:t>
            </a:r>
          </a:p>
          <a:p>
            <a:r>
              <a:rPr lang="en-GB" dirty="0" smtClean="0"/>
              <a:t>Lateral Humeral Condyle</a:t>
            </a:r>
          </a:p>
          <a:p>
            <a:r>
              <a:rPr lang="en-GB" dirty="0" smtClean="0"/>
              <a:t> TH E JOURNAL OF BONE &amp; JOINT SURGERY · JBJS.ORG</a:t>
            </a:r>
          </a:p>
          <a:p>
            <a:r>
              <a:rPr lang="en-GB" dirty="0" smtClean="0"/>
              <a:t>VOLUME 84-A · NUMBER 4 · APRIL 2002</a:t>
            </a:r>
          </a:p>
          <a:p>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39</a:t>
            </a:fld>
            <a:endParaRPr lang="en-GB"/>
          </a:p>
        </p:txBody>
      </p:sp>
    </p:spTree>
    <p:extLst>
      <p:ext uri="{BB962C8B-B14F-4D97-AF65-F5344CB8AC3E}">
        <p14:creationId xmlns:p14="http://schemas.microsoft.com/office/powerpoint/2010/main" val="18891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Unossified</a:t>
            </a:r>
            <a:r>
              <a:rPr lang="en-US" dirty="0" smtClean="0"/>
              <a:t> lateral </a:t>
            </a:r>
            <a:r>
              <a:rPr lang="en-US" dirty="0" err="1" smtClean="0"/>
              <a:t>condyle</a:t>
            </a:r>
            <a:r>
              <a:rPr lang="en-US" dirty="0" smtClean="0"/>
              <a:t>. A. AP view. A small </a:t>
            </a:r>
            <a:r>
              <a:rPr lang="en-US" dirty="0" err="1" smtClean="0"/>
              <a:t>ossific</a:t>
            </a:r>
            <a:r>
              <a:rPr lang="en-US" dirty="0" smtClean="0"/>
              <a:t> nucleus can barely be seen (arrow) in the swollen lateral soft tissues. B. An </a:t>
            </a:r>
            <a:r>
              <a:rPr lang="en-US" dirty="0" err="1" smtClean="0"/>
              <a:t>arthrogram</a:t>
            </a:r>
            <a:r>
              <a:rPr lang="en-US" dirty="0" smtClean="0"/>
              <a:t> shows the defect left by the displaced lateral </a:t>
            </a:r>
            <a:r>
              <a:rPr lang="en-US" dirty="0" err="1" smtClean="0"/>
              <a:t>condyle</a:t>
            </a:r>
            <a:r>
              <a:rPr lang="en-US" dirty="0" smtClean="0"/>
              <a:t> (open arrow). The displaced condyle is outlined in the soft tissues (solid arrow).</a:t>
            </a:r>
          </a:p>
          <a:p>
            <a:endParaRPr lang="en-US" dirty="0" smtClean="0"/>
          </a:p>
          <a:p>
            <a:r>
              <a:rPr lang="en-GB" dirty="0" smtClean="0"/>
              <a:t> </a:t>
            </a:r>
            <a:r>
              <a:rPr lang="en-GB" dirty="0" err="1" smtClean="0"/>
              <a:t>Kwang</a:t>
            </a:r>
            <a:r>
              <a:rPr lang="en-GB" dirty="0" smtClean="0"/>
              <a:t> Soon Song, MD, </a:t>
            </a:r>
            <a:r>
              <a:rPr lang="en-GB" dirty="0" err="1" smtClean="0"/>
              <a:t>Chul</a:t>
            </a:r>
            <a:r>
              <a:rPr lang="en-GB" dirty="0" smtClean="0"/>
              <a:t> </a:t>
            </a:r>
            <a:r>
              <a:rPr lang="en-GB" dirty="0" err="1" smtClean="0"/>
              <a:t>Hyung</a:t>
            </a:r>
            <a:r>
              <a:rPr lang="en-GB" dirty="0" smtClean="0"/>
              <a:t> Kang, MD, </a:t>
            </a:r>
            <a:r>
              <a:rPr lang="en-GB" dirty="0" err="1" smtClean="0"/>
              <a:t>Byung</a:t>
            </a:r>
            <a:r>
              <a:rPr lang="en-GB" dirty="0" smtClean="0"/>
              <a:t> Woo Min, MD, Ki </a:t>
            </a:r>
            <a:r>
              <a:rPr lang="en-GB" dirty="0" err="1" smtClean="0"/>
              <a:t>Chul</a:t>
            </a:r>
            <a:r>
              <a:rPr lang="en-GB" dirty="0" smtClean="0"/>
              <a:t> </a:t>
            </a:r>
            <a:r>
              <a:rPr lang="en-GB" dirty="0" err="1" smtClean="0"/>
              <a:t>Bae</a:t>
            </a:r>
            <a:r>
              <a:rPr lang="en-GB" dirty="0" smtClean="0"/>
              <a:t>, MD, and </a:t>
            </a:r>
            <a:r>
              <a:rPr lang="en-GB" dirty="0" err="1" smtClean="0"/>
              <a:t>Chul</a:t>
            </a:r>
            <a:r>
              <a:rPr lang="en-GB" dirty="0" smtClean="0"/>
              <a:t> Hyun Cho, MD</a:t>
            </a:r>
          </a:p>
          <a:p>
            <a:r>
              <a:rPr lang="en-GB" dirty="0" smtClean="0"/>
              <a:t>Internal Oblique Radiographs </a:t>
            </a:r>
          </a:p>
          <a:p>
            <a:r>
              <a:rPr lang="en-GB" dirty="0" smtClean="0"/>
              <a:t>for Diagnosis of </a:t>
            </a:r>
            <a:r>
              <a:rPr lang="en-GB" dirty="0" err="1" smtClean="0"/>
              <a:t>Nondisplaced</a:t>
            </a:r>
            <a:r>
              <a:rPr lang="en-GB" dirty="0" smtClean="0"/>
              <a:t> or </a:t>
            </a:r>
          </a:p>
          <a:p>
            <a:r>
              <a:rPr lang="en-GB" dirty="0" smtClean="0"/>
              <a:t>Minimally Displaced Lateral Condylar </a:t>
            </a:r>
          </a:p>
          <a:p>
            <a:r>
              <a:rPr lang="en-GB" dirty="0" smtClean="0"/>
              <a:t>Fractures of the </a:t>
            </a:r>
            <a:r>
              <a:rPr lang="en-GB" dirty="0" err="1" smtClean="0"/>
              <a:t>Humerus</a:t>
            </a:r>
            <a:r>
              <a:rPr lang="en-GB" dirty="0" smtClean="0"/>
              <a:t> in Children</a:t>
            </a:r>
          </a:p>
          <a:p>
            <a:r>
              <a:rPr lang="en-GB" dirty="0" smtClean="0"/>
              <a:t> THE JOURNAL OF BONE &amp; JOINT SURGERY · JBJS.ORG</a:t>
            </a:r>
          </a:p>
          <a:p>
            <a:r>
              <a:rPr lang="en-GB" dirty="0" smtClean="0"/>
              <a:t>VOLUME 89-A · NUMBER 1 · JANUARY 2007</a:t>
            </a:r>
          </a:p>
          <a:p>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43</a:t>
            </a:fld>
            <a:endParaRPr lang="en-GB"/>
          </a:p>
        </p:txBody>
      </p:sp>
    </p:spTree>
    <p:extLst>
      <p:ext uri="{BB962C8B-B14F-4D97-AF65-F5344CB8AC3E}">
        <p14:creationId xmlns:p14="http://schemas.microsoft.com/office/powerpoint/2010/main" val="119921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Kocher</a:t>
            </a:r>
            <a:r>
              <a:rPr lang="en-GB" baseline="0" dirty="0" smtClean="0"/>
              <a:t> approach to lateral condyle extending proximally to interval between triceps and </a:t>
            </a:r>
            <a:r>
              <a:rPr lang="en-GB" baseline="0" dirty="0" err="1" smtClean="0"/>
              <a:t>brachioradialis</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45</a:t>
            </a:fld>
            <a:endParaRPr lang="en-GB"/>
          </a:p>
        </p:txBody>
      </p:sp>
    </p:spTree>
    <p:extLst>
      <p:ext uri="{BB962C8B-B14F-4D97-AF65-F5344CB8AC3E}">
        <p14:creationId xmlns:p14="http://schemas.microsoft.com/office/powerpoint/2010/main" val="84540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Radial Recurrent</a:t>
            </a:r>
          </a:p>
          <a:p>
            <a:r>
              <a:rPr lang="en-GB" dirty="0" smtClean="0"/>
              <a:t>Radial</a:t>
            </a:r>
            <a:r>
              <a:rPr lang="en-GB" baseline="0" dirty="0" smtClean="0"/>
              <a:t> Collateral</a:t>
            </a:r>
          </a:p>
          <a:p>
            <a:r>
              <a:rPr lang="en-GB" baseline="0" dirty="0" smtClean="0"/>
              <a:t>Interosseous Recurrent</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46</a:t>
            </a:fld>
            <a:endParaRPr lang="en-GB"/>
          </a:p>
        </p:txBody>
      </p:sp>
    </p:spTree>
    <p:extLst>
      <p:ext uri="{BB962C8B-B14F-4D97-AF65-F5344CB8AC3E}">
        <p14:creationId xmlns:p14="http://schemas.microsoft.com/office/powerpoint/2010/main" val="47168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138. Bede WB, </a:t>
            </a:r>
            <a:r>
              <a:rPr lang="en-US" dirty="0" err="1" smtClean="0"/>
              <a:t>Lefebure</a:t>
            </a:r>
            <a:r>
              <a:rPr lang="en-US" dirty="0" smtClean="0"/>
              <a:t> AR, </a:t>
            </a:r>
            <a:r>
              <a:rPr lang="en-US" dirty="0" err="1" smtClean="0"/>
              <a:t>Rosmon</a:t>
            </a:r>
            <a:r>
              <a:rPr lang="en-US" dirty="0" smtClean="0"/>
              <a:t> MA. Fractures of the medial humeral </a:t>
            </a:r>
            <a:r>
              <a:rPr lang="en-US" dirty="0" err="1" smtClean="0"/>
              <a:t>epicondyle</a:t>
            </a:r>
            <a:r>
              <a:rPr lang="en-US" dirty="0" smtClean="0"/>
              <a:t> in children. Can J </a:t>
            </a:r>
            <a:r>
              <a:rPr lang="en-US" dirty="0" err="1" smtClean="0"/>
              <a:t>Surg</a:t>
            </a:r>
            <a:r>
              <a:rPr lang="en-US" dirty="0" smtClean="0"/>
              <a:t> 1975;18:137â€“142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145. Marion J, </a:t>
            </a:r>
            <a:r>
              <a:rPr lang="en-GB" dirty="0" err="1" smtClean="0"/>
              <a:t>Faysse</a:t>
            </a:r>
            <a:r>
              <a:rPr lang="en-GB" dirty="0" smtClean="0"/>
              <a:t> R. Fractures de </a:t>
            </a:r>
            <a:r>
              <a:rPr lang="en-GB" dirty="0" err="1" smtClean="0"/>
              <a:t>l'epitrochlea</a:t>
            </a:r>
            <a:r>
              <a:rPr lang="en-GB" dirty="0" smtClean="0"/>
              <a:t>. Rev </a:t>
            </a:r>
            <a:r>
              <a:rPr lang="en-GB" dirty="0" err="1" smtClean="0"/>
              <a:t>Chir</a:t>
            </a:r>
            <a:r>
              <a:rPr lang="en-GB" dirty="0" smtClean="0"/>
              <a:t> </a:t>
            </a:r>
            <a:r>
              <a:rPr lang="en-GB" dirty="0" err="1" smtClean="0"/>
              <a:t>Orthop</a:t>
            </a:r>
            <a:r>
              <a:rPr lang="en-GB" dirty="0" smtClean="0"/>
              <a:t> 1962;48:447â€“469.</a:t>
            </a:r>
          </a:p>
          <a:p>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49</a:t>
            </a:fld>
            <a:endParaRPr lang="en-GB"/>
          </a:p>
        </p:txBody>
      </p:sp>
    </p:spTree>
    <p:extLst>
      <p:ext uri="{BB962C8B-B14F-4D97-AF65-F5344CB8AC3E}">
        <p14:creationId xmlns:p14="http://schemas.microsoft.com/office/powerpoint/2010/main" val="34563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152. Patrick J. Fracture of the medial </a:t>
            </a:r>
            <a:r>
              <a:rPr lang="en-US" dirty="0" err="1" smtClean="0"/>
              <a:t>epicondyle</a:t>
            </a:r>
            <a:r>
              <a:rPr lang="en-US" dirty="0" smtClean="0"/>
              <a:t> with displacement into the elbow joint. J Bone Joint </a:t>
            </a:r>
            <a:r>
              <a:rPr lang="en-US" dirty="0" err="1" smtClean="0"/>
              <a:t>Surg</a:t>
            </a:r>
            <a:r>
              <a:rPr lang="en-US" dirty="0" smtClean="0"/>
              <a:t> 1946;28:143â€“147.</a:t>
            </a:r>
          </a:p>
          <a:p>
            <a:r>
              <a:rPr lang="en-US" dirty="0" smtClean="0"/>
              <a:t>Paper describes</a:t>
            </a:r>
            <a:r>
              <a:rPr lang="en-US" baseline="0" dirty="0" smtClean="0"/>
              <a:t> need to assume fragments at the level of the joint are intra-</a:t>
            </a:r>
            <a:r>
              <a:rPr lang="en-US" baseline="0" dirty="0" err="1" smtClean="0"/>
              <a:t>articular</a:t>
            </a:r>
            <a:r>
              <a:rPr lang="en-US" baseline="0" dirty="0" smtClean="0"/>
              <a:t> until proven otherwise</a:t>
            </a:r>
            <a:endParaRPr lang="en-GB" dirty="0" smtClean="0"/>
          </a:p>
          <a:p>
            <a:endParaRPr lang="en-GB" dirty="0" smtClean="0"/>
          </a:p>
          <a:p>
            <a:r>
              <a:rPr lang="en-GB" dirty="0" smtClean="0"/>
              <a:t>Silberstein et al described fractures through the </a:t>
            </a:r>
            <a:r>
              <a:rPr lang="en-GB" dirty="0" err="1" smtClean="0"/>
              <a:t>epicondyle</a:t>
            </a:r>
            <a:r>
              <a:rPr lang="en-GB" dirty="0" smtClean="0"/>
              <a:t> with varying</a:t>
            </a:r>
            <a:r>
              <a:rPr lang="en-GB" baseline="0" dirty="0" smtClean="0"/>
              <a:t> degrees of displacement, intra-</a:t>
            </a:r>
            <a:r>
              <a:rPr lang="en-GB" baseline="0" dirty="0" err="1" smtClean="0"/>
              <a:t>articular</a:t>
            </a:r>
            <a:r>
              <a:rPr lang="en-GB" baseline="0" dirty="0" smtClean="0"/>
              <a:t> fragment could cause confusion although this is rare</a:t>
            </a:r>
          </a:p>
        </p:txBody>
      </p:sp>
      <p:sp>
        <p:nvSpPr>
          <p:cNvPr id="4" name="Slide Number Placeholder 3"/>
          <p:cNvSpPr>
            <a:spLocks noGrp="1"/>
          </p:cNvSpPr>
          <p:nvPr>
            <p:ph type="sldNum" sz="quarter" idx="10"/>
          </p:nvPr>
        </p:nvSpPr>
        <p:spPr/>
        <p:txBody>
          <a:bodyPr/>
          <a:lstStyle/>
          <a:p>
            <a:fld id="{3B8EF04B-D3CE-4A41-B4BF-3978AE127A54}" type="slidenum">
              <a:rPr lang="en-GB" smtClean="0"/>
              <a:pPr/>
              <a:t>50</a:t>
            </a:fld>
            <a:endParaRPr lang="en-GB"/>
          </a:p>
        </p:txBody>
      </p:sp>
    </p:spTree>
    <p:extLst>
      <p:ext uri="{BB962C8B-B14F-4D97-AF65-F5344CB8AC3E}">
        <p14:creationId xmlns:p14="http://schemas.microsoft.com/office/powerpoint/2010/main" val="120730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Edmonds advocates the</a:t>
            </a:r>
            <a:r>
              <a:rPr lang="en-GB" baseline="0" dirty="0" smtClean="0"/>
              <a:t> routine use of internal oblique radiographs to assess displacement</a:t>
            </a:r>
          </a:p>
          <a:p>
            <a:r>
              <a:rPr lang="en-GB" baseline="0" dirty="0" smtClean="0"/>
              <a:t>Also seen from condylar fractures that internal </a:t>
            </a:r>
            <a:r>
              <a:rPr lang="en-GB" baseline="0" dirty="0" err="1" smtClean="0"/>
              <a:t>obliques</a:t>
            </a:r>
            <a:r>
              <a:rPr lang="en-GB" baseline="0" dirty="0" smtClean="0"/>
              <a:t> give most information</a:t>
            </a:r>
          </a:p>
          <a:p>
            <a:r>
              <a:rPr lang="en-GB" baseline="0" dirty="0" smtClean="0"/>
              <a:t>Doesn't help in terms of management as majority of level 3 evidence advocates non-surgical management for minimal displacement on AP radiographs that may be significantly more displaced than initially thought </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52</a:t>
            </a:fld>
            <a:endParaRPr lang="en-GB"/>
          </a:p>
        </p:txBody>
      </p:sp>
    </p:spTree>
    <p:extLst>
      <p:ext uri="{BB962C8B-B14F-4D97-AF65-F5344CB8AC3E}">
        <p14:creationId xmlns:p14="http://schemas.microsoft.com/office/powerpoint/2010/main" val="137830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Baumann’s Angle – Williamson, Jour </a:t>
            </a:r>
            <a:r>
              <a:rPr lang="en-GB" dirty="0" err="1" smtClean="0"/>
              <a:t>Ped</a:t>
            </a:r>
            <a:r>
              <a:rPr lang="en-GB" baseline="0" dirty="0" smtClean="0"/>
              <a:t> </a:t>
            </a:r>
            <a:r>
              <a:rPr lang="en-GB" baseline="0" dirty="0" err="1" smtClean="0"/>
              <a:t>Orth</a:t>
            </a:r>
            <a:r>
              <a:rPr lang="en-GB" baseline="0" dirty="0" smtClean="0"/>
              <a:t> Sept 1992 Normal Characteristics of the Baumann angle =&gt; Mean 72 degrees, range 64 to 81 degrees</a:t>
            </a:r>
          </a:p>
          <a:p>
            <a:r>
              <a:rPr lang="en-GB" baseline="0" dirty="0" smtClean="0"/>
              <a:t>Rockwood – no angle given</a:t>
            </a:r>
          </a:p>
          <a:p>
            <a:r>
              <a:rPr lang="en-GB" baseline="0" dirty="0" err="1" smtClean="0"/>
              <a:t>Wheeless</a:t>
            </a:r>
            <a:r>
              <a:rPr lang="en-GB" baseline="0" dirty="0" smtClean="0"/>
              <a:t> – 80-85 degrees</a:t>
            </a:r>
          </a:p>
          <a:p>
            <a:endParaRPr lang="en-GB" baseline="0" dirty="0" smtClean="0"/>
          </a:p>
          <a:p>
            <a:r>
              <a:rPr lang="de-DE" dirty="0" smtClean="0"/>
              <a:t>Baumann E. Beitrage zur Kenntnis dur Frackturen am Ellbogengelenk. Bruns Beitr F Klin Chir 1929 146:50.</a:t>
            </a:r>
          </a:p>
          <a:p>
            <a:endParaRPr lang="de-DE" dirty="0" smtClean="0"/>
          </a:p>
          <a:p>
            <a:r>
              <a:rPr lang="en-US" sz="1200" b="0" i="0" kern="1200" dirty="0" smtClean="0">
                <a:solidFill>
                  <a:schemeClr val="tx1"/>
                </a:solidFill>
                <a:latin typeface="+mn-lt"/>
                <a:ea typeface="+mn-ea"/>
                <a:cs typeface="+mn-cs"/>
              </a:rPr>
              <a:t>Dr Ernst Baumann has been credited with describing an angle that can be measured from radiographs taken of children's elbows. This article presents three variations in the definition of this angle that we found in the </a:t>
            </a:r>
            <a:r>
              <a:rPr lang="en-US" sz="1200" b="0" i="0" kern="1200" dirty="0" err="1" smtClean="0">
                <a:solidFill>
                  <a:schemeClr val="tx1"/>
                </a:solidFill>
                <a:latin typeface="+mn-lt"/>
                <a:ea typeface="+mn-ea"/>
                <a:cs typeface="+mn-cs"/>
              </a:rPr>
              <a:t>orthopaedic</a:t>
            </a:r>
            <a:r>
              <a:rPr lang="en-US" sz="1200" b="0" i="0" kern="1200" dirty="0" smtClean="0">
                <a:solidFill>
                  <a:schemeClr val="tx1"/>
                </a:solidFill>
                <a:latin typeface="+mn-lt"/>
                <a:ea typeface="+mn-ea"/>
                <a:cs typeface="+mn-cs"/>
              </a:rPr>
              <a:t> literature. Variation I is the angle between the long axis of the </a:t>
            </a:r>
            <a:r>
              <a:rPr lang="en-US" sz="1200" b="0" i="0" kern="1200" dirty="0" err="1" smtClean="0">
                <a:solidFill>
                  <a:schemeClr val="tx1"/>
                </a:solidFill>
                <a:latin typeface="+mn-lt"/>
                <a:ea typeface="+mn-ea"/>
                <a:cs typeface="+mn-cs"/>
              </a:rPr>
              <a:t>humerus</a:t>
            </a:r>
            <a:r>
              <a:rPr lang="en-US" sz="1200" b="0" i="0" kern="1200" dirty="0" smtClean="0">
                <a:solidFill>
                  <a:schemeClr val="tx1"/>
                </a:solidFill>
                <a:latin typeface="+mn-lt"/>
                <a:ea typeface="+mn-ea"/>
                <a:cs typeface="+mn-cs"/>
              </a:rPr>
              <a:t> and a line through the </a:t>
            </a:r>
            <a:r>
              <a:rPr lang="en-US" sz="1200" b="0" i="0" kern="1200" dirty="0" err="1" smtClean="0">
                <a:solidFill>
                  <a:schemeClr val="tx1"/>
                </a:solidFill>
                <a:latin typeface="+mn-lt"/>
                <a:ea typeface="+mn-ea"/>
                <a:cs typeface="+mn-cs"/>
              </a:rPr>
              <a:t>physis</a:t>
            </a:r>
            <a:r>
              <a:rPr lang="en-US" sz="1200" b="0" i="0" kern="1200" dirty="0" smtClean="0">
                <a:solidFill>
                  <a:schemeClr val="tx1"/>
                </a:solidFill>
                <a:latin typeface="+mn-lt"/>
                <a:ea typeface="+mn-ea"/>
                <a:cs typeface="+mn-cs"/>
              </a:rPr>
              <a:t> of the lateral </a:t>
            </a:r>
            <a:r>
              <a:rPr lang="en-US" sz="1200" b="0" i="0" kern="1200" dirty="0" err="1" smtClean="0">
                <a:solidFill>
                  <a:schemeClr val="tx1"/>
                </a:solidFill>
                <a:latin typeface="+mn-lt"/>
                <a:ea typeface="+mn-ea"/>
                <a:cs typeface="+mn-cs"/>
              </a:rPr>
              <a:t>condyle</a:t>
            </a:r>
            <a:r>
              <a:rPr lang="en-US" sz="1200" b="0" i="0" kern="1200" dirty="0" smtClean="0">
                <a:solidFill>
                  <a:schemeClr val="tx1"/>
                </a:solidFill>
                <a:latin typeface="+mn-lt"/>
                <a:ea typeface="+mn-ea"/>
                <a:cs typeface="+mn-cs"/>
              </a:rPr>
              <a:t> of the distal </a:t>
            </a:r>
            <a:r>
              <a:rPr lang="en-US" sz="1200" b="0" i="0" kern="1200" dirty="0" err="1" smtClean="0">
                <a:solidFill>
                  <a:schemeClr val="tx1"/>
                </a:solidFill>
                <a:latin typeface="+mn-lt"/>
                <a:ea typeface="+mn-ea"/>
                <a:cs typeface="+mn-cs"/>
              </a:rPr>
              <a:t>humerus</a:t>
            </a:r>
            <a:r>
              <a:rPr lang="en-US" sz="1200" b="0" i="0" kern="1200" dirty="0" smtClean="0">
                <a:solidFill>
                  <a:schemeClr val="tx1"/>
                </a:solidFill>
                <a:latin typeface="+mn-lt"/>
                <a:ea typeface="+mn-ea"/>
                <a:cs typeface="+mn-cs"/>
              </a:rPr>
              <a:t>. Variation II is the angle between the perpendicular to the long axis of the </a:t>
            </a:r>
            <a:r>
              <a:rPr lang="en-US" sz="1200" b="0" i="0" kern="1200" dirty="0" err="1" smtClean="0">
                <a:solidFill>
                  <a:schemeClr val="tx1"/>
                </a:solidFill>
                <a:latin typeface="+mn-lt"/>
                <a:ea typeface="+mn-ea"/>
                <a:cs typeface="+mn-cs"/>
              </a:rPr>
              <a:t>humerus</a:t>
            </a:r>
            <a:r>
              <a:rPr lang="en-US" sz="1200" b="0" i="0" kern="1200" dirty="0" smtClean="0">
                <a:solidFill>
                  <a:schemeClr val="tx1"/>
                </a:solidFill>
                <a:latin typeface="+mn-lt"/>
                <a:ea typeface="+mn-ea"/>
                <a:cs typeface="+mn-cs"/>
              </a:rPr>
              <a:t> and a line through the </a:t>
            </a:r>
            <a:r>
              <a:rPr lang="en-US" sz="1200" b="0" i="0" kern="1200" dirty="0" err="1" smtClean="0">
                <a:solidFill>
                  <a:schemeClr val="tx1"/>
                </a:solidFill>
                <a:latin typeface="+mn-lt"/>
                <a:ea typeface="+mn-ea"/>
                <a:cs typeface="+mn-cs"/>
              </a:rPr>
              <a:t>physis</a:t>
            </a:r>
            <a:r>
              <a:rPr lang="en-US" sz="1200" b="0" i="0" kern="1200" dirty="0" smtClean="0">
                <a:solidFill>
                  <a:schemeClr val="tx1"/>
                </a:solidFill>
                <a:latin typeface="+mn-lt"/>
                <a:ea typeface="+mn-ea"/>
                <a:cs typeface="+mn-cs"/>
              </a:rPr>
              <a:t> of the lateral </a:t>
            </a:r>
            <a:r>
              <a:rPr lang="en-US" sz="1200" b="0" i="0" kern="1200" dirty="0" err="1" smtClean="0">
                <a:solidFill>
                  <a:schemeClr val="tx1"/>
                </a:solidFill>
                <a:latin typeface="+mn-lt"/>
                <a:ea typeface="+mn-ea"/>
                <a:cs typeface="+mn-cs"/>
              </a:rPr>
              <a:t>condyle</a:t>
            </a:r>
            <a:r>
              <a:rPr lang="en-US" sz="1200" b="0" i="0" kern="1200" dirty="0" smtClean="0">
                <a:solidFill>
                  <a:schemeClr val="tx1"/>
                </a:solidFill>
                <a:latin typeface="+mn-lt"/>
                <a:ea typeface="+mn-ea"/>
                <a:cs typeface="+mn-cs"/>
              </a:rPr>
              <a:t>. Variation III is the angle between the line through the </a:t>
            </a:r>
            <a:r>
              <a:rPr lang="en-US" sz="1200" b="0" i="0" kern="1200" dirty="0" err="1" smtClean="0">
                <a:solidFill>
                  <a:schemeClr val="tx1"/>
                </a:solidFill>
                <a:latin typeface="+mn-lt"/>
                <a:ea typeface="+mn-ea"/>
                <a:cs typeface="+mn-cs"/>
              </a:rPr>
              <a:t>physis</a:t>
            </a:r>
            <a:r>
              <a:rPr lang="en-US" sz="1200" b="0" i="0" kern="1200" dirty="0" smtClean="0">
                <a:solidFill>
                  <a:schemeClr val="tx1"/>
                </a:solidFill>
                <a:latin typeface="+mn-lt"/>
                <a:ea typeface="+mn-ea"/>
                <a:cs typeface="+mn-cs"/>
              </a:rPr>
              <a:t> of the lateral </a:t>
            </a:r>
            <a:r>
              <a:rPr lang="en-US" sz="1200" b="0" i="0" kern="1200" dirty="0" err="1" smtClean="0">
                <a:solidFill>
                  <a:schemeClr val="tx1"/>
                </a:solidFill>
                <a:latin typeface="+mn-lt"/>
                <a:ea typeface="+mn-ea"/>
                <a:cs typeface="+mn-cs"/>
              </a:rPr>
              <a:t>condyle</a:t>
            </a:r>
            <a:r>
              <a:rPr lang="en-US" sz="1200" b="0" i="0" kern="1200" dirty="0" smtClean="0">
                <a:solidFill>
                  <a:schemeClr val="tx1"/>
                </a:solidFill>
                <a:latin typeface="+mn-lt"/>
                <a:ea typeface="+mn-ea"/>
                <a:cs typeface="+mn-cs"/>
              </a:rPr>
              <a:t> and a line connecting a point on the edge of the </a:t>
            </a:r>
            <a:r>
              <a:rPr lang="en-US" sz="1200" b="0" i="0" kern="1200" dirty="0" err="1" smtClean="0">
                <a:solidFill>
                  <a:schemeClr val="tx1"/>
                </a:solidFill>
                <a:latin typeface="+mn-lt"/>
                <a:ea typeface="+mn-ea"/>
                <a:cs typeface="+mn-cs"/>
              </a:rPr>
              <a:t>trochlea</a:t>
            </a:r>
            <a:r>
              <a:rPr lang="en-US" sz="1200" b="0" i="0" kern="1200" dirty="0" smtClean="0">
                <a:solidFill>
                  <a:schemeClr val="tx1"/>
                </a:solidFill>
                <a:latin typeface="+mn-lt"/>
                <a:ea typeface="+mn-ea"/>
                <a:cs typeface="+mn-cs"/>
              </a:rPr>
              <a:t> to a point at the lateral limit of the </a:t>
            </a:r>
            <a:r>
              <a:rPr lang="en-US" sz="1200" b="0" i="0" kern="1200" dirty="0" err="1" smtClean="0">
                <a:solidFill>
                  <a:schemeClr val="tx1"/>
                </a:solidFill>
                <a:latin typeface="+mn-lt"/>
                <a:ea typeface="+mn-ea"/>
                <a:cs typeface="+mn-cs"/>
              </a:rPr>
              <a:t>physis</a:t>
            </a:r>
            <a:r>
              <a:rPr lang="en-US" sz="1200" b="0" i="0" kern="1200" dirty="0" smtClean="0">
                <a:solidFill>
                  <a:schemeClr val="tx1"/>
                </a:solidFill>
                <a:latin typeface="+mn-lt"/>
                <a:ea typeface="+mn-ea"/>
                <a:cs typeface="+mn-cs"/>
              </a:rPr>
              <a:t> of the lateral </a:t>
            </a:r>
            <a:r>
              <a:rPr lang="en-US" sz="1200" b="0" i="0" kern="1200" dirty="0" err="1" smtClean="0">
                <a:solidFill>
                  <a:schemeClr val="tx1"/>
                </a:solidFill>
                <a:latin typeface="+mn-lt"/>
                <a:ea typeface="+mn-ea"/>
                <a:cs typeface="+mn-cs"/>
              </a:rPr>
              <a:t>condyle</a:t>
            </a:r>
            <a:r>
              <a:rPr lang="en-US" sz="1200" b="0" i="0" kern="1200" dirty="0" smtClean="0">
                <a:solidFill>
                  <a:schemeClr val="tx1"/>
                </a:solidFill>
                <a:latin typeface="+mn-lt"/>
                <a:ea typeface="+mn-ea"/>
                <a:cs typeface="+mn-cs"/>
              </a:rPr>
              <a:t>. By reading translations of two of Baumann's own articles, we have </a:t>
            </a:r>
            <a:r>
              <a:rPr lang="en-US" sz="1200" b="0" i="0" kern="1200" dirty="0" err="1" smtClean="0">
                <a:solidFill>
                  <a:schemeClr val="tx1"/>
                </a:solidFill>
                <a:latin typeface="+mn-lt"/>
                <a:ea typeface="+mn-ea"/>
                <a:cs typeface="+mn-cs"/>
              </a:rPr>
              <a:t>realised</a:t>
            </a:r>
            <a:r>
              <a:rPr lang="en-US" sz="1200" b="0" i="0" kern="1200" dirty="0" smtClean="0">
                <a:solidFill>
                  <a:schemeClr val="tx1"/>
                </a:solidFill>
                <a:latin typeface="+mn-lt"/>
                <a:ea typeface="+mn-ea"/>
                <a:cs typeface="+mn-cs"/>
              </a:rPr>
              <a:t> that he used variation I when assessing the radiographs. He did, however, believe that the reciprocal angle, variation II </a:t>
            </a:r>
            <a:r>
              <a:rPr lang="en-US" sz="1200" b="0" i="0" kern="1200" dirty="0" err="1" smtClean="0">
                <a:solidFill>
                  <a:schemeClr val="tx1"/>
                </a:solidFill>
                <a:latin typeface="+mn-lt"/>
                <a:ea typeface="+mn-ea"/>
                <a:cs typeface="+mn-cs"/>
              </a:rPr>
              <a:t>equalled</a:t>
            </a:r>
            <a:r>
              <a:rPr lang="en-US" sz="1200" b="0" i="0" kern="1200" dirty="0" smtClean="0">
                <a:solidFill>
                  <a:schemeClr val="tx1"/>
                </a:solidFill>
                <a:latin typeface="+mn-lt"/>
                <a:ea typeface="+mn-ea"/>
                <a:cs typeface="+mn-cs"/>
              </a:rPr>
              <a:t> the carrying angle of the elbow and this can be demonstrated by </a:t>
            </a:r>
            <a:r>
              <a:rPr lang="en-US" sz="1200" b="0" i="0" u="sng" kern="1200" dirty="0" smtClean="0">
                <a:solidFill>
                  <a:schemeClr val="tx1"/>
                </a:solidFill>
                <a:latin typeface="+mn-lt"/>
                <a:ea typeface="+mn-ea"/>
                <a:cs typeface="+mn-cs"/>
                <a:hlinkClick r:id="rId3"/>
              </a:rPr>
              <a:t>Fig. 1</a:t>
            </a:r>
            <a:r>
              <a:rPr lang="en-US" sz="1200" b="0" i="0" kern="1200" dirty="0" smtClean="0">
                <a:solidFill>
                  <a:schemeClr val="tx1"/>
                </a:solidFill>
                <a:latin typeface="+mn-lt"/>
                <a:ea typeface="+mn-ea"/>
                <a:cs typeface="+mn-cs"/>
              </a:rPr>
              <a:t>, which has been taken from an article that was published in 1929. The relationship between this angle and the carrying angle has since been proven to be more complex than Baumann believed. We recommend that a descriptive term such as the ‘shaft-</a:t>
            </a:r>
            <a:r>
              <a:rPr lang="en-US" sz="1200" b="0" i="0" kern="1200" dirty="0" err="1" smtClean="0">
                <a:solidFill>
                  <a:schemeClr val="tx1"/>
                </a:solidFill>
                <a:latin typeface="+mn-lt"/>
                <a:ea typeface="+mn-ea"/>
                <a:cs typeface="+mn-cs"/>
              </a:rPr>
              <a:t>physeal</a:t>
            </a:r>
            <a:r>
              <a:rPr lang="en-US" sz="1200" b="0" i="0" kern="1200" dirty="0" smtClean="0">
                <a:solidFill>
                  <a:schemeClr val="tx1"/>
                </a:solidFill>
                <a:latin typeface="+mn-lt"/>
                <a:ea typeface="+mn-ea"/>
                <a:cs typeface="+mn-cs"/>
              </a:rPr>
              <a:t>’ angle would cause less confusion and variation in the definition of this angle.</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3</a:t>
            </a:fld>
            <a:endParaRPr lang="en-GB"/>
          </a:p>
        </p:txBody>
      </p:sp>
    </p:spTree>
    <p:extLst>
      <p:ext uri="{BB962C8B-B14F-4D97-AF65-F5344CB8AC3E}">
        <p14:creationId xmlns:p14="http://schemas.microsoft.com/office/powerpoint/2010/main" val="231951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58</a:t>
            </a:fld>
            <a:endParaRPr lang="en-GB"/>
          </a:p>
        </p:txBody>
      </p:sp>
    </p:spTree>
    <p:extLst>
      <p:ext uri="{BB962C8B-B14F-4D97-AF65-F5344CB8AC3E}">
        <p14:creationId xmlns:p14="http://schemas.microsoft.com/office/powerpoint/2010/main" val="288709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Addition of a type IV fracture has been recently proposed. </a:t>
            </a:r>
            <a:r>
              <a:rPr lang="en-US" sz="1200" b="1" kern="1200" dirty="0" err="1" smtClean="0">
                <a:solidFill>
                  <a:schemeClr val="tx1"/>
                </a:solidFill>
                <a:latin typeface="+mn-lt"/>
                <a:ea typeface="+mn-ea"/>
                <a:cs typeface="+mn-cs"/>
              </a:rPr>
              <a:t>Leitch</a:t>
            </a:r>
            <a:r>
              <a:rPr lang="en-US" sz="1200" b="1" kern="1200" dirty="0" smtClean="0">
                <a:solidFill>
                  <a:schemeClr val="tx1"/>
                </a:solidFill>
                <a:latin typeface="+mn-lt"/>
                <a:ea typeface="+mn-ea"/>
                <a:cs typeface="+mn-cs"/>
              </a:rPr>
              <a:t> and co-workers described a fracture that is unstable in both extension and flexion, present in 9 of 297 displaced </a:t>
            </a:r>
            <a:r>
              <a:rPr lang="en-US" sz="1200" b="1" kern="1200" dirty="0" err="1" smtClean="0">
                <a:solidFill>
                  <a:schemeClr val="tx1"/>
                </a:solidFill>
                <a:latin typeface="+mn-lt"/>
                <a:ea typeface="+mn-ea"/>
                <a:cs typeface="+mn-cs"/>
              </a:rPr>
              <a:t>supracondylar</a:t>
            </a:r>
            <a:r>
              <a:rPr lang="en-US" sz="1200" b="1" kern="1200" dirty="0" smtClean="0">
                <a:solidFill>
                  <a:schemeClr val="tx1"/>
                </a:solidFill>
                <a:latin typeface="+mn-lt"/>
                <a:ea typeface="+mn-ea"/>
                <a:cs typeface="+mn-cs"/>
              </a:rPr>
              <a:t> humeral fractures in children that they reviewed (see Fig. 9-11 ). This fracture is less stable than a </a:t>
            </a:r>
            <a:r>
              <a:rPr lang="en-US" sz="1200" b="1" kern="1200" dirty="0" err="1" smtClean="0">
                <a:solidFill>
                  <a:schemeClr val="tx1"/>
                </a:solidFill>
                <a:latin typeface="+mn-lt"/>
                <a:ea typeface="+mn-ea"/>
                <a:cs typeface="+mn-cs"/>
              </a:rPr>
              <a:t>Gartland</a:t>
            </a:r>
            <a:r>
              <a:rPr lang="en-US" sz="1200" b="1" kern="1200" dirty="0" smtClean="0">
                <a:solidFill>
                  <a:schemeClr val="tx1"/>
                </a:solidFill>
                <a:latin typeface="+mn-lt"/>
                <a:ea typeface="+mn-ea"/>
                <a:cs typeface="+mn-cs"/>
              </a:rPr>
              <a:t> type III extension </a:t>
            </a:r>
            <a:r>
              <a:rPr lang="en-US" sz="1200" b="1" kern="1200" dirty="0" err="1" smtClean="0">
                <a:solidFill>
                  <a:schemeClr val="tx1"/>
                </a:solidFill>
                <a:latin typeface="+mn-lt"/>
                <a:ea typeface="+mn-ea"/>
                <a:cs typeface="+mn-cs"/>
              </a:rPr>
              <a:t>supracondylar</a:t>
            </a:r>
            <a:r>
              <a:rPr lang="en-US" sz="1200" b="1" kern="1200" dirty="0" smtClean="0">
                <a:solidFill>
                  <a:schemeClr val="tx1"/>
                </a:solidFill>
                <a:latin typeface="+mn-lt"/>
                <a:ea typeface="+mn-ea"/>
                <a:cs typeface="+mn-cs"/>
              </a:rPr>
              <a:t> fracture, presumably due to loss of the dorsal </a:t>
            </a:r>
            <a:r>
              <a:rPr lang="en-US" sz="1200" b="1" kern="1200" dirty="0" err="1" smtClean="0">
                <a:solidFill>
                  <a:schemeClr val="tx1"/>
                </a:solidFill>
                <a:latin typeface="+mn-lt"/>
                <a:ea typeface="+mn-ea"/>
                <a:cs typeface="+mn-cs"/>
              </a:rPr>
              <a:t>periosteal</a:t>
            </a:r>
            <a:r>
              <a:rPr lang="en-US" sz="1200" b="1" kern="1200" dirty="0" smtClean="0">
                <a:solidFill>
                  <a:schemeClr val="tx1"/>
                </a:solidFill>
                <a:latin typeface="+mn-lt"/>
                <a:ea typeface="+mn-ea"/>
                <a:cs typeface="+mn-cs"/>
              </a:rPr>
              <a:t> hinge. They described a method of closed reduction and pin fixation that led to good clinical results while avoiding the need to open the fracture.</a:t>
            </a:r>
            <a:r>
              <a:rPr lang="en-US" sz="1200" b="1" kern="1200" baseline="30000" dirty="0" smtClean="0">
                <a:solidFill>
                  <a:schemeClr val="tx1"/>
                </a:solidFill>
                <a:latin typeface="+mn-lt"/>
                <a:ea typeface="+mn-ea"/>
                <a:cs typeface="+mn-cs"/>
              </a:rPr>
              <a:t>[122]</a:t>
            </a:r>
            <a:r>
              <a:rPr lang="en-US" sz="1200" b="1" kern="1200" dirty="0" smtClean="0">
                <a:solidFill>
                  <a:schemeClr val="tx1"/>
                </a:solidFill>
                <a:latin typeface="+mn-lt"/>
                <a:ea typeface="+mn-ea"/>
                <a:cs typeface="+mn-cs"/>
              </a:rPr>
              <a:t> These fractures are generally very unstable and open reduction with internal fixation may be required</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60</a:t>
            </a:fld>
            <a:endParaRPr lang="en-GB"/>
          </a:p>
        </p:txBody>
      </p:sp>
    </p:spTree>
    <p:extLst>
      <p:ext uri="{BB962C8B-B14F-4D97-AF65-F5344CB8AC3E}">
        <p14:creationId xmlns:p14="http://schemas.microsoft.com/office/powerpoint/2010/main" val="37845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Green and </a:t>
            </a:r>
            <a:r>
              <a:rPr lang="en-GB" dirty="0" err="1" smtClean="0"/>
              <a:t>Swiontkowski</a:t>
            </a:r>
            <a:r>
              <a:rPr lang="en-GB" dirty="0" smtClean="0"/>
              <a:t>: Skeletal Trauma in Children</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61</a:t>
            </a:fld>
            <a:endParaRPr lang="en-GB"/>
          </a:p>
        </p:txBody>
      </p:sp>
    </p:spTree>
    <p:extLst>
      <p:ext uri="{BB962C8B-B14F-4D97-AF65-F5344CB8AC3E}">
        <p14:creationId xmlns:p14="http://schemas.microsoft.com/office/powerpoint/2010/main" val="170450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Described a series of 16 patients,</a:t>
            </a:r>
            <a:r>
              <a:rPr lang="en-GB" baseline="0" dirty="0" smtClean="0"/>
              <a:t> no type I and only one type III</a:t>
            </a:r>
            <a:endParaRPr lang="en-GB" dirty="0"/>
          </a:p>
        </p:txBody>
      </p:sp>
      <p:sp>
        <p:nvSpPr>
          <p:cNvPr id="4" name="Slide Number Placeholder 3"/>
          <p:cNvSpPr>
            <a:spLocks noGrp="1"/>
          </p:cNvSpPr>
          <p:nvPr>
            <p:ph type="sldNum" sz="quarter" idx="10"/>
          </p:nvPr>
        </p:nvSpPr>
        <p:spPr/>
        <p:txBody>
          <a:bodyPr/>
          <a:lstStyle/>
          <a:p>
            <a:fld id="{3B8EF04B-D3CE-4A41-B4BF-3978AE127A54}" type="slidenum">
              <a:rPr lang="en-GB" smtClean="0"/>
              <a:pPr/>
              <a:t>62</a:t>
            </a:fld>
            <a:endParaRPr lang="en-GB"/>
          </a:p>
        </p:txBody>
      </p:sp>
    </p:spTree>
    <p:extLst>
      <p:ext uri="{BB962C8B-B14F-4D97-AF65-F5344CB8AC3E}">
        <p14:creationId xmlns:p14="http://schemas.microsoft.com/office/powerpoint/2010/main" val="1925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4</a:t>
            </a:fld>
            <a:endParaRPr lang="en-GB"/>
          </a:p>
        </p:txBody>
      </p:sp>
    </p:spTree>
    <p:extLst>
      <p:ext uri="{BB962C8B-B14F-4D97-AF65-F5344CB8AC3E}">
        <p14:creationId xmlns:p14="http://schemas.microsoft.com/office/powerpoint/2010/main" val="119440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19</a:t>
            </a:fld>
            <a:endParaRPr lang="en-GB"/>
          </a:p>
        </p:txBody>
      </p:sp>
    </p:spTree>
    <p:extLst>
      <p:ext uri="{BB962C8B-B14F-4D97-AF65-F5344CB8AC3E}">
        <p14:creationId xmlns:p14="http://schemas.microsoft.com/office/powerpoint/2010/main" val="76784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Distal </a:t>
            </a:r>
            <a:r>
              <a:rPr lang="en-GB" dirty="0" err="1" smtClean="0"/>
              <a:t>humerus</a:t>
            </a:r>
            <a:r>
              <a:rPr lang="en-GB" dirty="0" smtClean="0"/>
              <a:t> only supplies 20% of total growth of </a:t>
            </a:r>
            <a:r>
              <a:rPr lang="en-GB" dirty="0" err="1" smtClean="0"/>
              <a:t>humerus</a:t>
            </a:r>
            <a:endParaRPr lang="en-GB" dirty="0" smtClean="0"/>
          </a:p>
          <a:p>
            <a:r>
              <a:rPr lang="en-GB" dirty="0" smtClean="0"/>
              <a:t>8-10 year old child only has 10% of humeral growth</a:t>
            </a:r>
            <a:r>
              <a:rPr lang="en-GB" baseline="0" dirty="0" smtClean="0"/>
              <a:t> left</a:t>
            </a:r>
          </a:p>
          <a:p>
            <a:r>
              <a:rPr lang="en-GB" baseline="0" dirty="0" err="1" smtClean="0"/>
              <a:t>Perc</a:t>
            </a:r>
            <a:r>
              <a:rPr lang="en-GB" baseline="0" dirty="0" smtClean="0"/>
              <a:t> wires favoured over MUA alone as reduction in swelling post MUA and cast can result in displacement</a:t>
            </a:r>
            <a:endParaRPr lang="en-GB" dirty="0"/>
          </a:p>
        </p:txBody>
      </p:sp>
      <p:sp>
        <p:nvSpPr>
          <p:cNvPr id="4" name="Slide Number Placeholder 3"/>
          <p:cNvSpPr>
            <a:spLocks noGrp="1"/>
          </p:cNvSpPr>
          <p:nvPr>
            <p:ph type="sldNum" sz="quarter" idx="10"/>
          </p:nvPr>
        </p:nvSpPr>
        <p:spPr/>
        <p:txBody>
          <a:bodyPr/>
          <a:lstStyle/>
          <a:p>
            <a:fld id="{D0C0D933-6ABF-4165-A547-482642A1960C}" type="slidenum">
              <a:rPr lang="en-GB" smtClean="0"/>
              <a:pPr/>
              <a:t>20</a:t>
            </a:fld>
            <a:endParaRPr lang="en-GB"/>
          </a:p>
        </p:txBody>
      </p:sp>
    </p:spTree>
    <p:extLst>
      <p:ext uri="{BB962C8B-B14F-4D97-AF65-F5344CB8AC3E}">
        <p14:creationId xmlns:p14="http://schemas.microsoft.com/office/powerpoint/2010/main" val="32024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21</a:t>
            </a:fld>
            <a:endParaRPr lang="en-GB"/>
          </a:p>
        </p:txBody>
      </p:sp>
    </p:spTree>
    <p:extLst>
      <p:ext uri="{BB962C8B-B14F-4D97-AF65-F5344CB8AC3E}">
        <p14:creationId xmlns:p14="http://schemas.microsoft.com/office/powerpoint/2010/main" val="14548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23</a:t>
            </a:fld>
            <a:endParaRPr lang="en-GB"/>
          </a:p>
        </p:txBody>
      </p:sp>
    </p:spTree>
    <p:extLst>
      <p:ext uri="{BB962C8B-B14F-4D97-AF65-F5344CB8AC3E}">
        <p14:creationId xmlns:p14="http://schemas.microsoft.com/office/powerpoint/2010/main" val="313347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loss</a:t>
            </a:r>
            <a:r>
              <a:rPr lang="en-GB" baseline="0" dirty="0" smtClean="0"/>
              <a:t> of pulse and perfusion after reduction</a:t>
            </a:r>
            <a:endParaRPr lang="en-GB" dirty="0"/>
          </a:p>
        </p:txBody>
      </p:sp>
      <p:sp>
        <p:nvSpPr>
          <p:cNvPr id="4" name="Slide Number Placeholder 3"/>
          <p:cNvSpPr>
            <a:spLocks noGrp="1"/>
          </p:cNvSpPr>
          <p:nvPr>
            <p:ph type="sldNum" sz="quarter" idx="10"/>
          </p:nvPr>
        </p:nvSpPr>
        <p:spPr/>
        <p:txBody>
          <a:bodyPr/>
          <a:lstStyle/>
          <a:p>
            <a:fld id="{D0C0D933-6ABF-4165-A547-482642A1960C}" type="slidenum">
              <a:rPr lang="en-GB" smtClean="0"/>
              <a:pPr/>
              <a:t>27</a:t>
            </a:fld>
            <a:endParaRPr lang="en-GB"/>
          </a:p>
        </p:txBody>
      </p:sp>
    </p:spTree>
    <p:extLst>
      <p:ext uri="{BB962C8B-B14F-4D97-AF65-F5344CB8AC3E}">
        <p14:creationId xmlns:p14="http://schemas.microsoft.com/office/powerpoint/2010/main" val="60519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0D933-6ABF-4165-A547-482642A1960C}" type="slidenum">
              <a:rPr lang="en-GB" smtClean="0"/>
              <a:pPr/>
              <a:t>30</a:t>
            </a:fld>
            <a:endParaRPr lang="en-GB"/>
          </a:p>
        </p:txBody>
      </p:sp>
    </p:spTree>
    <p:extLst>
      <p:ext uri="{BB962C8B-B14F-4D97-AF65-F5344CB8AC3E}">
        <p14:creationId xmlns:p14="http://schemas.microsoft.com/office/powerpoint/2010/main" val="638790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A5D3A1A-F846-4411-ACF1-16EF72F43CA9}" type="slidenum">
              <a:rPr lang="en-GB" smtClean="0"/>
              <a:pPr/>
              <a:t>‹#›</a:t>
            </a:fld>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36115"/>
            <a:ext cx="461810" cy="62188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D3A1A-F846-4411-ACF1-16EF72F43CA9}" type="slidenum">
              <a:rPr lang="en-GB" smtClean="0"/>
              <a:pPr/>
              <a:t>‹#›</a:t>
            </a:fld>
            <a:endParaRPr lang="en-GB"/>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0" y="6236115"/>
            <a:ext cx="461810" cy="62188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8" name="Slide Number Placeholder 7"/>
          <p:cNvSpPr>
            <a:spLocks noGrp="1"/>
          </p:cNvSpPr>
          <p:nvPr>
            <p:ph type="sldNum" sz="quarter" idx="11"/>
          </p:nvPr>
        </p:nvSpPr>
        <p:spPr/>
        <p:txBody>
          <a:bodyPr/>
          <a:lstStyle/>
          <a:p>
            <a:fld id="{CA5D3A1A-F846-4411-ACF1-16EF72F43CA9}"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589CCA-D90E-4FDD-BB0F-168B6CC98857}" type="datetimeFigureOut">
              <a:rPr lang="en-GB" smtClean="0"/>
              <a:pPr/>
              <a:t>05/08/2014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CA5D3A1A-F846-4411-ACF1-16EF72F43CA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3589CCA-D90E-4FDD-BB0F-168B6CC98857}" type="datetimeFigureOut">
              <a:rPr lang="en-GB" smtClean="0"/>
              <a:pPr/>
              <a:t>05/08/2014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D3A1A-F846-4411-ACF1-16EF72F43CA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3589CCA-D90E-4FDD-BB0F-168B6CC98857}" type="datetimeFigureOut">
              <a:rPr lang="en-GB" smtClean="0"/>
              <a:pPr/>
              <a:t>05/08/2014</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A5D3A1A-F846-4411-ACF1-16EF72F43CA9}" type="slidenum">
              <a:rPr lang="en-GB" smtClean="0"/>
              <a:pPr/>
              <a:t>‹#›</a:t>
            </a:fld>
            <a:endParaRPr lang="en-GB"/>
          </a:p>
        </p:txBody>
      </p:sp>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6236115"/>
            <a:ext cx="461810" cy="621885"/>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gif"/><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Paediatric elbow injuries</a:t>
            </a:r>
            <a:br>
              <a:rPr lang="en-GB" dirty="0" smtClean="0"/>
            </a:br>
            <a:r>
              <a:rPr lang="en-GB" sz="2000" dirty="0" smtClean="0"/>
              <a:t>RLH Teaching 05/08/14</a:t>
            </a:r>
            <a:endParaRPr lang="en-GB" sz="2000" dirty="0"/>
          </a:p>
        </p:txBody>
      </p:sp>
      <p:sp>
        <p:nvSpPr>
          <p:cNvPr id="3" name="Subtitle 2"/>
          <p:cNvSpPr>
            <a:spLocks noGrp="1"/>
          </p:cNvSpPr>
          <p:nvPr>
            <p:ph type="subTitle" idx="1"/>
          </p:nvPr>
        </p:nvSpPr>
        <p:spPr/>
        <p:txBody>
          <a:bodyPr/>
          <a:lstStyle/>
          <a:p>
            <a:r>
              <a:rPr lang="en-GB" dirty="0" smtClean="0"/>
              <a:t>A Mulligan</a:t>
            </a:r>
          </a:p>
          <a:p>
            <a:r>
              <a:rPr lang="en-GB" dirty="0" smtClean="0"/>
              <a:t>Mr K James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Examination</a:t>
            </a:r>
          </a:p>
          <a:p>
            <a:r>
              <a:rPr lang="en-GB" dirty="0" smtClean="0"/>
              <a:t>FEEL:</a:t>
            </a:r>
          </a:p>
          <a:p>
            <a:pPr lvl="1"/>
            <a:r>
              <a:rPr lang="en-GB" dirty="0" smtClean="0"/>
              <a:t>Tenderness</a:t>
            </a:r>
          </a:p>
          <a:p>
            <a:pPr lvl="1"/>
            <a:r>
              <a:rPr lang="en-GB" dirty="0" smtClean="0"/>
              <a:t>Pulses</a:t>
            </a:r>
          </a:p>
          <a:p>
            <a:pPr lvl="2"/>
            <a:r>
              <a:rPr lang="en-GB" dirty="0" smtClean="0"/>
              <a:t>Radial pulse compared to opposite side</a:t>
            </a:r>
          </a:p>
          <a:p>
            <a:pPr lvl="2"/>
            <a:r>
              <a:rPr lang="en-GB" dirty="0" smtClean="0"/>
              <a:t>Hand held Doppler if not present</a:t>
            </a:r>
          </a:p>
          <a:p>
            <a:pPr lvl="1"/>
            <a:r>
              <a:rPr lang="en-GB" dirty="0" smtClean="0"/>
              <a:t>Capillary refill</a:t>
            </a:r>
          </a:p>
          <a:p>
            <a:pPr lvl="1"/>
            <a:r>
              <a:rPr lang="en-GB" dirty="0" smtClean="0"/>
              <a:t>Neurological status</a:t>
            </a:r>
          </a:p>
          <a:p>
            <a:pPr lvl="1"/>
            <a:endParaRPr lang="en-GB" dirty="0" smtClean="0"/>
          </a:p>
          <a:p>
            <a:pPr lvl="1"/>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4098" name="Picture 2" descr="http://www.ganfyd.org/images/thumb/c/c4/Doppler_probe.jpg/180px-Doppler_prob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210300" y="4149080"/>
            <a:ext cx="1714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02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Examination</a:t>
            </a:r>
          </a:p>
          <a:p>
            <a:r>
              <a:rPr lang="en-GB" dirty="0" smtClean="0"/>
              <a:t>Neurological Status:</a:t>
            </a:r>
          </a:p>
          <a:p>
            <a:pPr lvl="1"/>
            <a:r>
              <a:rPr lang="en-GB" dirty="0" smtClean="0"/>
              <a:t>Anterior </a:t>
            </a:r>
            <a:r>
              <a:rPr lang="en-GB" dirty="0" err="1" smtClean="0"/>
              <a:t>Interosseous</a:t>
            </a:r>
            <a:r>
              <a:rPr lang="en-GB" dirty="0" smtClean="0"/>
              <a:t> Nerve</a:t>
            </a:r>
          </a:p>
          <a:p>
            <a:pPr lvl="2"/>
            <a:r>
              <a:rPr lang="en-GB" dirty="0" smtClean="0"/>
              <a:t>Most commonly injured</a:t>
            </a:r>
          </a:p>
          <a:p>
            <a:pPr lvl="2"/>
            <a:r>
              <a:rPr lang="en-GB" dirty="0" smtClean="0"/>
              <a:t>Paralysis of the long flexors of thumb and fingers</a:t>
            </a:r>
          </a:p>
          <a:p>
            <a:pPr lvl="2"/>
            <a:r>
              <a:rPr lang="en-GB" dirty="0" smtClean="0"/>
              <a:t>Absent ‘OK’ sign</a:t>
            </a:r>
          </a:p>
          <a:p>
            <a:pPr lvl="1"/>
            <a:r>
              <a:rPr lang="en-GB" dirty="0" smtClean="0"/>
              <a:t>Median Nerve</a:t>
            </a:r>
          </a:p>
          <a:p>
            <a:pPr lvl="2"/>
            <a:r>
              <a:rPr lang="en-GB" dirty="0" smtClean="0"/>
              <a:t>Associated with lateral displacement of the distal fragment and  vascular injury</a:t>
            </a:r>
          </a:p>
          <a:p>
            <a:pPr lvl="2"/>
            <a:r>
              <a:rPr lang="en-GB" dirty="0" smtClean="0"/>
              <a:t>Complete loss of finger and thumb flexion and </a:t>
            </a:r>
            <a:r>
              <a:rPr lang="en-GB" dirty="0" err="1" smtClean="0"/>
              <a:t>thenar</a:t>
            </a:r>
            <a:r>
              <a:rPr lang="en-GB" dirty="0" smtClean="0"/>
              <a:t> eminence musculature</a:t>
            </a:r>
          </a:p>
          <a:p>
            <a:pPr lvl="2"/>
            <a:r>
              <a:rPr lang="en-GB" dirty="0" smtClean="0"/>
              <a:t>Sensory loss in index finger</a:t>
            </a:r>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7809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Examination</a:t>
            </a:r>
          </a:p>
          <a:p>
            <a:r>
              <a:rPr lang="en-GB" dirty="0" smtClean="0"/>
              <a:t>Neurological Status (</a:t>
            </a:r>
            <a:r>
              <a:rPr lang="en-GB" dirty="0" err="1" smtClean="0"/>
              <a:t>cont</a:t>
            </a:r>
            <a:r>
              <a:rPr lang="en-GB" dirty="0" smtClean="0"/>
              <a:t>):</a:t>
            </a:r>
          </a:p>
          <a:p>
            <a:pPr lvl="1"/>
            <a:r>
              <a:rPr lang="en-GB" dirty="0" smtClean="0"/>
              <a:t>Radial Nerve</a:t>
            </a:r>
          </a:p>
          <a:p>
            <a:pPr lvl="2"/>
            <a:r>
              <a:rPr lang="en-GB" dirty="0" smtClean="0"/>
              <a:t>Associated with medial displacement of the distal fragment </a:t>
            </a:r>
          </a:p>
          <a:p>
            <a:pPr lvl="2"/>
            <a:r>
              <a:rPr lang="en-GB" dirty="0" smtClean="0"/>
              <a:t>Wrist drop</a:t>
            </a:r>
          </a:p>
          <a:p>
            <a:pPr lvl="2"/>
            <a:r>
              <a:rPr lang="en-GB" dirty="0" smtClean="0"/>
              <a:t>Sensory loss in dorsal first web space</a:t>
            </a:r>
          </a:p>
          <a:p>
            <a:pPr lvl="1"/>
            <a:r>
              <a:rPr lang="en-GB" dirty="0" smtClean="0"/>
              <a:t> Ulnar Nerve</a:t>
            </a:r>
          </a:p>
          <a:p>
            <a:pPr lvl="2"/>
            <a:r>
              <a:rPr lang="en-GB" dirty="0" smtClean="0"/>
              <a:t>Inability to cross fingers</a:t>
            </a:r>
          </a:p>
          <a:p>
            <a:pPr lvl="2"/>
            <a:r>
              <a:rPr lang="en-GB" dirty="0" smtClean="0"/>
              <a:t>Loss of sensation little finger</a:t>
            </a:r>
          </a:p>
          <a:p>
            <a:pPr lvl="2"/>
            <a:r>
              <a:rPr lang="en-GB" dirty="0" smtClean="0"/>
              <a:t>Often iatrogenic</a:t>
            </a:r>
            <a:endParaRPr lang="en-GB" dirty="0"/>
          </a:p>
        </p:txBody>
      </p:sp>
      <p:sp>
        <p:nvSpPr>
          <p:cNvPr id="3" name="Title 2"/>
          <p:cNvSpPr>
            <a:spLocks noGrp="1"/>
          </p:cNvSpPr>
          <p:nvPr>
            <p:ph type="title"/>
          </p:nvPr>
        </p:nvSpPr>
        <p:spPr/>
        <p:txBody>
          <a:bodyPr/>
          <a:lstStyle/>
          <a:p>
            <a:r>
              <a:rPr lang="en-GB" dirty="0" err="1" smtClean="0"/>
              <a:t>Supracondyalr</a:t>
            </a:r>
            <a:r>
              <a:rPr lang="en-GB" dirty="0" smtClean="0"/>
              <a:t> Fractures</a:t>
            </a:r>
            <a:endParaRPr lang="en-GB" dirty="0"/>
          </a:p>
        </p:txBody>
      </p:sp>
    </p:spTree>
    <p:extLst>
      <p:ext uri="{BB962C8B-B14F-4D97-AF65-F5344CB8AC3E}">
        <p14:creationId xmlns:p14="http://schemas.microsoft.com/office/powerpoint/2010/main" val="38709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Examination</a:t>
            </a:r>
          </a:p>
          <a:p>
            <a:r>
              <a:rPr lang="en-GB" dirty="0" smtClean="0"/>
              <a:t>MOVE:</a:t>
            </a:r>
          </a:p>
          <a:p>
            <a:pPr lvl="1"/>
            <a:r>
              <a:rPr lang="en-GB" dirty="0" smtClean="0"/>
              <a:t>Passive finger flexion and extension</a:t>
            </a:r>
          </a:p>
          <a:p>
            <a:pPr lvl="2"/>
            <a:r>
              <a:rPr lang="en-GB" dirty="0" smtClean="0"/>
              <a:t>Significant discomfort could be an early indicator of compartment syndrome</a:t>
            </a:r>
          </a:p>
          <a:p>
            <a:pPr lvl="2"/>
            <a:endParaRPr lang="en-GB" dirty="0"/>
          </a:p>
          <a:p>
            <a:r>
              <a:rPr lang="en-GB" dirty="0" smtClean="0"/>
              <a:t>Examine joints above and below</a:t>
            </a:r>
          </a:p>
          <a:p>
            <a:endParaRPr lang="en-GB" dirty="0"/>
          </a:p>
          <a:p>
            <a:r>
              <a:rPr lang="en-GB" dirty="0" smtClean="0"/>
              <a:t>Document all findings in SPECIFIC DETAIL and regularly reassess</a:t>
            </a:r>
          </a:p>
          <a:p>
            <a:pPr lvl="1"/>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82490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Supracondylar Fractures</a:t>
            </a:r>
            <a:endParaRPr lang="en-GB" dirty="0"/>
          </a:p>
        </p:txBody>
      </p:sp>
      <p:sp>
        <p:nvSpPr>
          <p:cNvPr id="3" name="Content Placeholder 2"/>
          <p:cNvSpPr>
            <a:spLocks noGrp="1"/>
          </p:cNvSpPr>
          <p:nvPr>
            <p:ph idx="1"/>
          </p:nvPr>
        </p:nvSpPr>
        <p:spPr/>
        <p:txBody>
          <a:bodyPr/>
          <a:lstStyle/>
          <a:p>
            <a:r>
              <a:rPr lang="en-GB" dirty="0" smtClean="0"/>
              <a:t>Investigations</a:t>
            </a:r>
          </a:p>
          <a:p>
            <a:pPr lvl="1"/>
            <a:r>
              <a:rPr lang="en-GB" dirty="0" smtClean="0"/>
              <a:t>AP and lateral Radiographs</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3602" y="2825885"/>
            <a:ext cx="4176464" cy="3483570"/>
          </a:xfrm>
          <a:prstGeom prst="rect">
            <a:avLst/>
          </a:prstGeom>
        </p:spPr>
      </p:pic>
      <p:pic>
        <p:nvPicPr>
          <p:cNvPr id="5" name="Picture 4"/>
          <p:cNvPicPr>
            <a:picLocks noChangeAspect="1"/>
          </p:cNvPicPr>
          <p:nvPr/>
        </p:nvPicPr>
        <p:blipFill rotWithShape="1">
          <a:blip r:embed="rId3"/>
          <a:srcRect l="52534" t="39589" r="34078" b="31013"/>
          <a:stretch/>
        </p:blipFill>
        <p:spPr>
          <a:xfrm>
            <a:off x="611560" y="3055502"/>
            <a:ext cx="2448272" cy="3024336"/>
          </a:xfrm>
          <a:prstGeom prst="rect">
            <a:avLst/>
          </a:prstGeom>
        </p:spPr>
      </p:pic>
    </p:spTree>
    <p:extLst>
      <p:ext uri="{BB962C8B-B14F-4D97-AF65-F5344CB8AC3E}">
        <p14:creationId xmlns:p14="http://schemas.microsoft.com/office/powerpoint/2010/main" val="30695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Supracondylar</a:t>
            </a:r>
            <a:r>
              <a:rPr lang="en-GB" dirty="0" smtClean="0"/>
              <a:t> Fractures</a:t>
            </a:r>
            <a:endParaRPr lang="en-GB" dirty="0"/>
          </a:p>
        </p:txBody>
      </p:sp>
      <p:sp>
        <p:nvSpPr>
          <p:cNvPr id="3" name="Content Placeholder 2"/>
          <p:cNvSpPr>
            <a:spLocks noGrp="1"/>
          </p:cNvSpPr>
          <p:nvPr>
            <p:ph sz="half" idx="1"/>
          </p:nvPr>
        </p:nvSpPr>
        <p:spPr>
          <a:xfrm>
            <a:off x="457200" y="1600200"/>
            <a:ext cx="7931224" cy="4525963"/>
          </a:xfrm>
        </p:spPr>
        <p:txBody>
          <a:bodyPr>
            <a:normAutofit/>
          </a:bodyPr>
          <a:lstStyle/>
          <a:p>
            <a:r>
              <a:rPr lang="en-GB" dirty="0" smtClean="0"/>
              <a:t>Classification</a:t>
            </a:r>
          </a:p>
          <a:p>
            <a:pPr lvl="1"/>
            <a:r>
              <a:rPr lang="en-GB" dirty="0" smtClean="0"/>
              <a:t>First described by </a:t>
            </a:r>
            <a:r>
              <a:rPr lang="en-GB" dirty="0" err="1" smtClean="0"/>
              <a:t>Felsenreich</a:t>
            </a:r>
            <a:r>
              <a:rPr lang="en-GB" dirty="0" smtClean="0"/>
              <a:t> in 1931 according to degree of radiological displacement</a:t>
            </a:r>
          </a:p>
          <a:p>
            <a:pPr lvl="1"/>
            <a:r>
              <a:rPr lang="en-GB" dirty="0" err="1" smtClean="0"/>
              <a:t>Gartland</a:t>
            </a:r>
            <a:r>
              <a:rPr lang="en-GB" dirty="0" smtClean="0"/>
              <a:t> Classification</a:t>
            </a:r>
          </a:p>
          <a:p>
            <a:pPr lvl="2"/>
            <a:r>
              <a:rPr lang="en-US" dirty="0" err="1" smtClean="0"/>
              <a:t>Gartland</a:t>
            </a:r>
            <a:r>
              <a:rPr lang="en-US" dirty="0" smtClean="0"/>
              <a:t> JJ. Management of </a:t>
            </a:r>
            <a:r>
              <a:rPr lang="en-US" dirty="0" err="1" smtClean="0"/>
              <a:t>supracondylar</a:t>
            </a:r>
            <a:r>
              <a:rPr lang="en-US" dirty="0" smtClean="0"/>
              <a:t> fractures of the </a:t>
            </a:r>
            <a:r>
              <a:rPr lang="en-US" dirty="0" err="1" smtClean="0"/>
              <a:t>humerus</a:t>
            </a:r>
            <a:r>
              <a:rPr lang="en-US" dirty="0" smtClean="0"/>
              <a:t> in children. </a:t>
            </a:r>
            <a:r>
              <a:rPr lang="en-US" dirty="0" err="1" smtClean="0"/>
              <a:t>Surg</a:t>
            </a:r>
            <a:r>
              <a:rPr lang="en-US" dirty="0" smtClean="0"/>
              <a:t> </a:t>
            </a:r>
            <a:r>
              <a:rPr lang="en-US" dirty="0" err="1" smtClean="0"/>
              <a:t>Gynecol</a:t>
            </a:r>
            <a:r>
              <a:rPr lang="en-US" dirty="0" smtClean="0"/>
              <a:t> </a:t>
            </a:r>
            <a:r>
              <a:rPr lang="en-US" dirty="0" err="1" smtClean="0"/>
              <a:t>Obstet</a:t>
            </a:r>
            <a:r>
              <a:rPr lang="en-US" dirty="0" smtClean="0"/>
              <a:t> 1959 109(2):145-154.</a:t>
            </a:r>
          </a:p>
          <a:p>
            <a:pPr lvl="1"/>
            <a:r>
              <a:rPr lang="en-GB" dirty="0" smtClean="0"/>
              <a:t>Modified by Wilkins to include rotational deformity</a:t>
            </a:r>
            <a:endParaRPr lang="en-GB" dirty="0"/>
          </a:p>
        </p:txBody>
      </p:sp>
      <p:pic>
        <p:nvPicPr>
          <p:cNvPr id="5" name="Content Placeholder 4" descr="gartland.jpg"/>
          <p:cNvPicPr>
            <a:picLocks noGrp="1" noChangeAspect="1"/>
          </p:cNvPicPr>
          <p:nvPr>
            <p:ph sz="half" idx="2"/>
          </p:nvPr>
        </p:nvPicPr>
        <p:blipFill>
          <a:blip r:embed="rId2" cstate="email"/>
          <a:stretch>
            <a:fillRect/>
          </a:stretch>
        </p:blipFill>
        <p:spPr>
          <a:xfrm>
            <a:off x="1994756" y="376105"/>
            <a:ext cx="4392488" cy="6249805"/>
          </a:xfrm>
        </p:spPr>
      </p:pic>
      <p:sp>
        <p:nvSpPr>
          <p:cNvPr id="6" name="TextBox 5"/>
          <p:cNvSpPr txBox="1"/>
          <p:nvPr/>
        </p:nvSpPr>
        <p:spPr>
          <a:xfrm>
            <a:off x="2555776" y="3501008"/>
            <a:ext cx="2621230" cy="369332"/>
          </a:xfrm>
          <a:prstGeom prst="rect">
            <a:avLst/>
          </a:prstGeom>
          <a:noFill/>
        </p:spPr>
        <p:txBody>
          <a:bodyPr wrap="none" rtlCol="0">
            <a:spAutoFit/>
          </a:bodyPr>
          <a:lstStyle/>
          <a:p>
            <a:r>
              <a:rPr lang="en-GB" dirty="0" smtClean="0">
                <a:solidFill>
                  <a:schemeClr val="bg1"/>
                </a:solidFill>
              </a:rPr>
              <a:t>John J </a:t>
            </a:r>
            <a:r>
              <a:rPr lang="en-GB" dirty="0" err="1" smtClean="0">
                <a:solidFill>
                  <a:schemeClr val="bg1"/>
                </a:solidFill>
              </a:rPr>
              <a:t>Gartland</a:t>
            </a:r>
            <a:r>
              <a:rPr lang="en-GB" dirty="0" smtClean="0">
                <a:solidFill>
                  <a:schemeClr val="bg1"/>
                </a:solidFill>
              </a:rPr>
              <a:t> (1918-)</a:t>
            </a:r>
          </a:p>
        </p:txBody>
      </p:sp>
      <p:sp>
        <p:nvSpPr>
          <p:cNvPr id="7" name="TextBox 6"/>
          <p:cNvSpPr txBox="1"/>
          <p:nvPr/>
        </p:nvSpPr>
        <p:spPr>
          <a:xfrm>
            <a:off x="2555776" y="4293096"/>
            <a:ext cx="3240360" cy="2031325"/>
          </a:xfrm>
          <a:prstGeom prst="rect">
            <a:avLst/>
          </a:prstGeom>
          <a:noFill/>
        </p:spPr>
        <p:txBody>
          <a:bodyPr wrap="square" rtlCol="0">
            <a:spAutoFit/>
          </a:bodyPr>
          <a:lstStyle/>
          <a:p>
            <a:r>
              <a:rPr lang="en-US" dirty="0" smtClean="0">
                <a:solidFill>
                  <a:schemeClr val="bg1"/>
                </a:solidFill>
              </a:rPr>
              <a:t>James Edwards Professor Emeritus of </a:t>
            </a:r>
            <a:r>
              <a:rPr lang="en-US" dirty="0" err="1" smtClean="0">
                <a:solidFill>
                  <a:schemeClr val="bg1"/>
                </a:solidFill>
              </a:rPr>
              <a:t>Orthopaedic</a:t>
            </a:r>
            <a:r>
              <a:rPr lang="en-US" dirty="0" smtClean="0">
                <a:solidFill>
                  <a:schemeClr val="bg1"/>
                </a:solidFill>
              </a:rPr>
              <a:t> Surgery</a:t>
            </a:r>
          </a:p>
          <a:p>
            <a:endParaRPr lang="en-US" dirty="0" smtClean="0">
              <a:solidFill>
                <a:schemeClr val="bg1"/>
              </a:solidFill>
            </a:endParaRPr>
          </a:p>
          <a:p>
            <a:r>
              <a:rPr lang="en-US" dirty="0" smtClean="0">
                <a:solidFill>
                  <a:schemeClr val="bg1"/>
                </a:solidFill>
              </a:rPr>
              <a:t>Thomas Jefferson University Hospital</a:t>
            </a:r>
          </a:p>
          <a:p>
            <a:r>
              <a:rPr lang="en-US" dirty="0" smtClean="0">
                <a:solidFill>
                  <a:schemeClr val="bg1"/>
                </a:solidFill>
              </a:rPr>
              <a:t>Philadelphia</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Supracondylar Fractures</a:t>
            </a:r>
            <a:endParaRPr lang="en-GB" dirty="0"/>
          </a:p>
        </p:txBody>
      </p:sp>
      <p:sp>
        <p:nvSpPr>
          <p:cNvPr id="3" name="Content Placeholder 2"/>
          <p:cNvSpPr>
            <a:spLocks noGrp="1"/>
          </p:cNvSpPr>
          <p:nvPr>
            <p:ph idx="1"/>
          </p:nvPr>
        </p:nvSpPr>
        <p:spPr/>
        <p:txBody>
          <a:bodyPr>
            <a:normAutofit fontScale="77500" lnSpcReduction="20000"/>
          </a:bodyPr>
          <a:lstStyle/>
          <a:p>
            <a:r>
              <a:rPr lang="en-GB" dirty="0" err="1" smtClean="0"/>
              <a:t>Gartland</a:t>
            </a:r>
            <a:r>
              <a:rPr lang="en-GB" dirty="0" smtClean="0"/>
              <a:t>/Wilkins:</a:t>
            </a:r>
          </a:p>
          <a:p>
            <a:r>
              <a:rPr lang="en-GB" dirty="0" smtClean="0"/>
              <a:t>Type I</a:t>
            </a:r>
          </a:p>
          <a:p>
            <a:pPr lvl="1"/>
            <a:r>
              <a:rPr lang="en-GB" dirty="0" err="1" smtClean="0"/>
              <a:t>Nondisplaced</a:t>
            </a:r>
            <a:r>
              <a:rPr lang="en-GB" dirty="0" smtClean="0"/>
              <a:t>: Anterior humeral line intersects </a:t>
            </a:r>
            <a:r>
              <a:rPr lang="en-GB" dirty="0" err="1" smtClean="0"/>
              <a:t>capitellum</a:t>
            </a:r>
            <a:r>
              <a:rPr lang="en-GB" dirty="0" smtClean="0"/>
              <a:t>, intact </a:t>
            </a:r>
            <a:r>
              <a:rPr lang="en-GB" dirty="0" err="1" smtClean="0"/>
              <a:t>olecranon</a:t>
            </a:r>
            <a:r>
              <a:rPr lang="en-GB" dirty="0" smtClean="0"/>
              <a:t> </a:t>
            </a:r>
            <a:r>
              <a:rPr lang="en-GB" dirty="0" err="1" smtClean="0"/>
              <a:t>fossa</a:t>
            </a:r>
            <a:r>
              <a:rPr lang="en-GB" dirty="0" smtClean="0"/>
              <a:t>, no medial or lateral displacement, no medial column collapse, normal Baumann angle.</a:t>
            </a:r>
          </a:p>
          <a:p>
            <a:r>
              <a:rPr lang="en-GB" dirty="0" smtClean="0"/>
              <a:t>Type II</a:t>
            </a:r>
          </a:p>
          <a:p>
            <a:pPr lvl="1"/>
            <a:r>
              <a:rPr lang="en-GB" dirty="0" smtClean="0"/>
              <a:t>Extended but not completely translated with some cortical contact. Anterior humeral line does not intersect </a:t>
            </a:r>
            <a:r>
              <a:rPr lang="en-GB" dirty="0" err="1" smtClean="0"/>
              <a:t>capitellum</a:t>
            </a:r>
            <a:r>
              <a:rPr lang="en-GB" dirty="0" smtClean="0"/>
              <a:t>.</a:t>
            </a:r>
          </a:p>
          <a:p>
            <a:pPr lvl="1"/>
            <a:r>
              <a:rPr lang="en-GB" dirty="0" smtClean="0"/>
              <a:t>Type II A: no rotational deformity</a:t>
            </a:r>
          </a:p>
          <a:p>
            <a:pPr lvl="1"/>
            <a:r>
              <a:rPr lang="en-GB" dirty="0" smtClean="0"/>
              <a:t>Type II B: rotational deformity</a:t>
            </a:r>
          </a:p>
          <a:p>
            <a:r>
              <a:rPr lang="en-GB" dirty="0" smtClean="0"/>
              <a:t>Type III</a:t>
            </a:r>
          </a:p>
          <a:p>
            <a:pPr lvl="1"/>
            <a:r>
              <a:rPr lang="en-GB" dirty="0" smtClean="0"/>
              <a:t>Circumferential break in cortex with displacement of fracture fragments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67476" cy="923330"/>
          </a:xfrm>
          <a:prstGeom prst="rect">
            <a:avLst/>
          </a:prstGeom>
          <a:noFill/>
        </p:spPr>
        <p:txBody>
          <a:bodyPr wrap="none" rtlCol="0">
            <a:spAutoFit/>
          </a:bodyPr>
          <a:lstStyle/>
          <a:p>
            <a:r>
              <a:rPr lang="en-GB" sz="5400" dirty="0" err="1" smtClean="0"/>
              <a:t>Gartland</a:t>
            </a:r>
            <a:r>
              <a:rPr lang="en-GB" sz="5400" dirty="0" smtClean="0"/>
              <a:t> Classification</a:t>
            </a:r>
            <a:endParaRPr lang="en-GB" sz="5400" dirty="0"/>
          </a:p>
        </p:txBody>
      </p:sp>
      <p:grpSp>
        <p:nvGrpSpPr>
          <p:cNvPr id="25" name="Group 24"/>
          <p:cNvGrpSpPr/>
          <p:nvPr/>
        </p:nvGrpSpPr>
        <p:grpSpPr>
          <a:xfrm>
            <a:off x="1115616" y="836712"/>
            <a:ext cx="6847785" cy="5811046"/>
            <a:chOff x="1115616" y="836712"/>
            <a:chExt cx="6847785" cy="5811046"/>
          </a:xfrm>
        </p:grpSpPr>
        <p:sp>
          <p:nvSpPr>
            <p:cNvPr id="3" name="TextBox 2"/>
            <p:cNvSpPr txBox="1"/>
            <p:nvPr/>
          </p:nvSpPr>
          <p:spPr>
            <a:xfrm>
              <a:off x="3851920" y="836712"/>
              <a:ext cx="1512168" cy="646331"/>
            </a:xfrm>
            <a:prstGeom prst="rect">
              <a:avLst/>
            </a:prstGeom>
            <a:noFill/>
          </p:spPr>
          <p:txBody>
            <a:bodyPr wrap="square" rtlCol="0">
              <a:spAutoFit/>
            </a:bodyPr>
            <a:lstStyle/>
            <a:p>
              <a:r>
                <a:rPr lang="en-GB" sz="3600" dirty="0" smtClean="0"/>
                <a:t>Type I</a:t>
              </a:r>
              <a:endParaRPr lang="en-GB" sz="3600" dirty="0"/>
            </a:p>
          </p:txBody>
        </p:sp>
        <p:pic>
          <p:nvPicPr>
            <p:cNvPr id="4" name="Picture 4"/>
            <p:cNvPicPr>
              <a:picLocks noChangeAspect="1" noChangeArrowheads="1"/>
            </p:cNvPicPr>
            <p:nvPr/>
          </p:nvPicPr>
          <p:blipFill>
            <a:blip r:embed="rId2" cstate="email"/>
            <a:srcRect/>
            <a:stretch>
              <a:fillRect/>
            </a:stretch>
          </p:blipFill>
          <p:spPr bwMode="auto">
            <a:xfrm>
              <a:off x="1115616" y="2636912"/>
              <a:ext cx="6847785" cy="4010846"/>
            </a:xfrm>
            <a:prstGeom prst="rect">
              <a:avLst/>
            </a:prstGeom>
            <a:noFill/>
            <a:ln w="9525">
              <a:noFill/>
              <a:miter lim="800000"/>
              <a:headEnd/>
              <a:tailEnd/>
            </a:ln>
          </p:spPr>
        </p:pic>
      </p:grpSp>
      <p:sp>
        <p:nvSpPr>
          <p:cNvPr id="5" name="TextBox 4"/>
          <p:cNvSpPr txBox="1"/>
          <p:nvPr/>
        </p:nvSpPr>
        <p:spPr>
          <a:xfrm>
            <a:off x="323528" y="1628800"/>
            <a:ext cx="1532792" cy="369332"/>
          </a:xfrm>
          <a:prstGeom prst="rect">
            <a:avLst/>
          </a:prstGeom>
          <a:noFill/>
        </p:spPr>
        <p:txBody>
          <a:bodyPr wrap="none" rtlCol="0">
            <a:spAutoFit/>
          </a:bodyPr>
          <a:lstStyle/>
          <a:p>
            <a:r>
              <a:rPr lang="en-GB" dirty="0" smtClean="0"/>
              <a:t>Non-displaced</a:t>
            </a:r>
            <a:endParaRPr lang="en-GB" dirty="0"/>
          </a:p>
        </p:txBody>
      </p:sp>
      <p:sp>
        <p:nvSpPr>
          <p:cNvPr id="8" name="TextBox 7"/>
          <p:cNvSpPr txBox="1"/>
          <p:nvPr/>
        </p:nvSpPr>
        <p:spPr>
          <a:xfrm>
            <a:off x="4644008" y="1988840"/>
            <a:ext cx="3356753" cy="369332"/>
          </a:xfrm>
          <a:prstGeom prst="rect">
            <a:avLst/>
          </a:prstGeom>
          <a:noFill/>
        </p:spPr>
        <p:txBody>
          <a:bodyPr wrap="none" rtlCol="0">
            <a:spAutoFit/>
          </a:bodyPr>
          <a:lstStyle/>
          <a:p>
            <a:r>
              <a:rPr lang="en-GB" dirty="0" smtClean="0"/>
              <a:t>No medial or lateral displacement</a:t>
            </a:r>
            <a:endParaRPr lang="en-GB" dirty="0"/>
          </a:p>
        </p:txBody>
      </p:sp>
      <p:grpSp>
        <p:nvGrpSpPr>
          <p:cNvPr id="26" name="Group 25"/>
          <p:cNvGrpSpPr/>
          <p:nvPr/>
        </p:nvGrpSpPr>
        <p:grpSpPr>
          <a:xfrm>
            <a:off x="323528" y="1988840"/>
            <a:ext cx="5616624" cy="4248472"/>
            <a:chOff x="323528" y="1988840"/>
            <a:chExt cx="5616624" cy="4248472"/>
          </a:xfrm>
        </p:grpSpPr>
        <p:sp>
          <p:nvSpPr>
            <p:cNvPr id="7" name="TextBox 6"/>
            <p:cNvSpPr txBox="1"/>
            <p:nvPr/>
          </p:nvSpPr>
          <p:spPr>
            <a:xfrm>
              <a:off x="323528" y="1988840"/>
              <a:ext cx="4190634" cy="369332"/>
            </a:xfrm>
            <a:prstGeom prst="rect">
              <a:avLst/>
            </a:prstGeom>
            <a:noFill/>
          </p:spPr>
          <p:txBody>
            <a:bodyPr wrap="none" rtlCol="0">
              <a:spAutoFit/>
            </a:bodyPr>
            <a:lstStyle/>
            <a:p>
              <a:r>
                <a:rPr lang="en-GB" dirty="0" smtClean="0"/>
                <a:t>Anterior humeral line intersects </a:t>
              </a:r>
              <a:r>
                <a:rPr lang="en-GB" dirty="0" err="1" smtClean="0"/>
                <a:t>capitellum</a:t>
              </a:r>
              <a:endParaRPr lang="en-GB" dirty="0"/>
            </a:p>
          </p:txBody>
        </p:sp>
        <p:cxnSp>
          <p:nvCxnSpPr>
            <p:cNvPr id="12" name="Straight Connector 11"/>
            <p:cNvCxnSpPr/>
            <p:nvPr/>
          </p:nvCxnSpPr>
          <p:spPr>
            <a:xfrm flipH="1">
              <a:off x="5508104" y="2780928"/>
              <a:ext cx="432048" cy="345638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23528" y="2348880"/>
            <a:ext cx="2952328" cy="4320480"/>
            <a:chOff x="323528" y="2348880"/>
            <a:chExt cx="2952328" cy="4320480"/>
          </a:xfrm>
        </p:grpSpPr>
        <p:sp>
          <p:nvSpPr>
            <p:cNvPr id="10" name="TextBox 9"/>
            <p:cNvSpPr txBox="1"/>
            <p:nvPr/>
          </p:nvSpPr>
          <p:spPr>
            <a:xfrm>
              <a:off x="323528" y="2348880"/>
              <a:ext cx="2417650" cy="369332"/>
            </a:xfrm>
            <a:prstGeom prst="rect">
              <a:avLst/>
            </a:prstGeom>
            <a:noFill/>
          </p:spPr>
          <p:txBody>
            <a:bodyPr wrap="none" rtlCol="0">
              <a:spAutoFit/>
            </a:bodyPr>
            <a:lstStyle/>
            <a:p>
              <a:r>
                <a:rPr lang="en-GB" dirty="0" smtClean="0"/>
                <a:t>Normal Baumann Angle</a:t>
              </a:r>
              <a:endParaRPr lang="en-GB" dirty="0"/>
            </a:p>
          </p:txBody>
        </p:sp>
        <p:grpSp>
          <p:nvGrpSpPr>
            <p:cNvPr id="22" name="Group 21"/>
            <p:cNvGrpSpPr/>
            <p:nvPr/>
          </p:nvGrpSpPr>
          <p:grpSpPr>
            <a:xfrm>
              <a:off x="1187624" y="3789040"/>
              <a:ext cx="2088232" cy="2880320"/>
              <a:chOff x="2195736" y="2636912"/>
              <a:chExt cx="2088232" cy="2880320"/>
            </a:xfrm>
          </p:grpSpPr>
          <p:cxnSp>
            <p:nvCxnSpPr>
              <p:cNvPr id="16" name="Straight Connector 15"/>
              <p:cNvCxnSpPr/>
              <p:nvPr/>
            </p:nvCxnSpPr>
            <p:spPr>
              <a:xfrm flipH="1" flipV="1">
                <a:off x="2195736" y="4653136"/>
                <a:ext cx="2088232" cy="576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9872" y="2636912"/>
                <a:ext cx="216024" cy="273630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6200000">
                <a:off x="2807804" y="4041068"/>
                <a:ext cx="1440160" cy="1512168"/>
              </a:xfrm>
              <a:prstGeom prst="arc">
                <a:avLst/>
              </a:pr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28" name="Group 27"/>
          <p:cNvGrpSpPr/>
          <p:nvPr/>
        </p:nvGrpSpPr>
        <p:grpSpPr>
          <a:xfrm>
            <a:off x="3347864" y="1628800"/>
            <a:ext cx="4006951" cy="4011101"/>
            <a:chOff x="3347864" y="1628800"/>
            <a:chExt cx="4006951" cy="4011101"/>
          </a:xfrm>
        </p:grpSpPr>
        <p:sp>
          <p:nvSpPr>
            <p:cNvPr id="9" name="TextBox 8"/>
            <p:cNvSpPr txBox="1"/>
            <p:nvPr/>
          </p:nvSpPr>
          <p:spPr>
            <a:xfrm>
              <a:off x="4644008" y="1628800"/>
              <a:ext cx="2710807" cy="369332"/>
            </a:xfrm>
            <a:prstGeom prst="rect">
              <a:avLst/>
            </a:prstGeom>
            <a:noFill/>
          </p:spPr>
          <p:txBody>
            <a:bodyPr wrap="none" rtlCol="0">
              <a:spAutoFit/>
            </a:bodyPr>
            <a:lstStyle/>
            <a:p>
              <a:r>
                <a:rPr lang="en-GB" dirty="0" smtClean="0"/>
                <a:t>No medial column collapse</a:t>
              </a:r>
              <a:endParaRPr lang="en-GB" dirty="0"/>
            </a:p>
          </p:txBody>
        </p:sp>
        <p:sp>
          <p:nvSpPr>
            <p:cNvPr id="24" name="Freeform 23"/>
            <p:cNvSpPr/>
            <p:nvPr/>
          </p:nvSpPr>
          <p:spPr>
            <a:xfrm>
              <a:off x="3347864" y="4005064"/>
              <a:ext cx="775855" cy="1634837"/>
            </a:xfrm>
            <a:custGeom>
              <a:avLst/>
              <a:gdLst>
                <a:gd name="connsiteX0" fmla="*/ 0 w 775855"/>
                <a:gd name="connsiteY0" fmla="*/ 0 h 1634837"/>
                <a:gd name="connsiteX1" fmla="*/ 263237 w 775855"/>
                <a:gd name="connsiteY1" fmla="*/ 775855 h 1634837"/>
                <a:gd name="connsiteX2" fmla="*/ 665018 w 775855"/>
                <a:gd name="connsiteY2" fmla="*/ 1399309 h 1634837"/>
                <a:gd name="connsiteX3" fmla="*/ 775855 w 775855"/>
                <a:gd name="connsiteY3" fmla="*/ 1634837 h 1634837"/>
              </a:gdLst>
              <a:ahLst/>
              <a:cxnLst>
                <a:cxn ang="0">
                  <a:pos x="connsiteX0" y="connsiteY0"/>
                </a:cxn>
                <a:cxn ang="0">
                  <a:pos x="connsiteX1" y="connsiteY1"/>
                </a:cxn>
                <a:cxn ang="0">
                  <a:pos x="connsiteX2" y="connsiteY2"/>
                </a:cxn>
                <a:cxn ang="0">
                  <a:pos x="connsiteX3" y="connsiteY3"/>
                </a:cxn>
              </a:cxnLst>
              <a:rect l="l" t="t" r="r" b="b"/>
              <a:pathLst>
                <a:path w="775855" h="1634837">
                  <a:moveTo>
                    <a:pt x="0" y="0"/>
                  </a:moveTo>
                  <a:cubicBezTo>
                    <a:pt x="76200" y="271318"/>
                    <a:pt x="152401" y="542637"/>
                    <a:pt x="263237" y="775855"/>
                  </a:cubicBezTo>
                  <a:cubicBezTo>
                    <a:pt x="374073" y="1009073"/>
                    <a:pt x="579582" y="1256145"/>
                    <a:pt x="665018" y="1399309"/>
                  </a:cubicBezTo>
                  <a:cubicBezTo>
                    <a:pt x="750454" y="1542473"/>
                    <a:pt x="763154" y="1588655"/>
                    <a:pt x="775855" y="1634837"/>
                  </a:cubicBezTo>
                </a:path>
              </a:pathLst>
            </a:cu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1" name="Group 30"/>
          <p:cNvGrpSpPr/>
          <p:nvPr/>
        </p:nvGrpSpPr>
        <p:grpSpPr>
          <a:xfrm>
            <a:off x="1331640" y="836712"/>
            <a:ext cx="6336704" cy="5836594"/>
            <a:chOff x="1331640" y="836712"/>
            <a:chExt cx="6336704" cy="5836594"/>
          </a:xfrm>
        </p:grpSpPr>
        <p:pic>
          <p:nvPicPr>
            <p:cNvPr id="29" name="Picture 28" descr="Gartland 2.png"/>
            <p:cNvPicPr>
              <a:picLocks noChangeAspect="1"/>
            </p:cNvPicPr>
            <p:nvPr/>
          </p:nvPicPr>
          <p:blipFill>
            <a:blip r:embed="rId3" cstate="email"/>
            <a:stretch>
              <a:fillRect/>
            </a:stretch>
          </p:blipFill>
          <p:spPr>
            <a:xfrm>
              <a:off x="1331640" y="2636912"/>
              <a:ext cx="6336704" cy="4036394"/>
            </a:xfrm>
            <a:prstGeom prst="rect">
              <a:avLst/>
            </a:prstGeom>
          </p:spPr>
        </p:pic>
        <p:sp>
          <p:nvSpPr>
            <p:cNvPr id="30" name="TextBox 29"/>
            <p:cNvSpPr txBox="1"/>
            <p:nvPr/>
          </p:nvSpPr>
          <p:spPr>
            <a:xfrm>
              <a:off x="3851920" y="836712"/>
              <a:ext cx="1406026" cy="646331"/>
            </a:xfrm>
            <a:prstGeom prst="rect">
              <a:avLst/>
            </a:prstGeom>
            <a:noFill/>
          </p:spPr>
          <p:txBody>
            <a:bodyPr wrap="none" rtlCol="0">
              <a:spAutoFit/>
            </a:bodyPr>
            <a:lstStyle/>
            <a:p>
              <a:r>
                <a:rPr lang="en-GB" sz="3600" dirty="0" smtClean="0"/>
                <a:t>Type II</a:t>
              </a:r>
              <a:endParaRPr lang="en-GB" sz="3600" dirty="0"/>
            </a:p>
          </p:txBody>
        </p:sp>
      </p:grpSp>
      <p:grpSp>
        <p:nvGrpSpPr>
          <p:cNvPr id="63" name="Group 62"/>
          <p:cNvGrpSpPr/>
          <p:nvPr/>
        </p:nvGrpSpPr>
        <p:grpSpPr>
          <a:xfrm>
            <a:off x="323528" y="1628800"/>
            <a:ext cx="6768752" cy="4536504"/>
            <a:chOff x="323528" y="1628800"/>
            <a:chExt cx="6768752" cy="4536504"/>
          </a:xfrm>
        </p:grpSpPr>
        <p:sp>
          <p:nvSpPr>
            <p:cNvPr id="32" name="TextBox 31"/>
            <p:cNvSpPr txBox="1"/>
            <p:nvPr/>
          </p:nvSpPr>
          <p:spPr>
            <a:xfrm>
              <a:off x="323528" y="1628800"/>
              <a:ext cx="3097130" cy="369332"/>
            </a:xfrm>
            <a:prstGeom prst="rect">
              <a:avLst/>
            </a:prstGeom>
            <a:noFill/>
          </p:spPr>
          <p:txBody>
            <a:bodyPr wrap="none" rtlCol="0">
              <a:spAutoFit/>
            </a:bodyPr>
            <a:lstStyle/>
            <a:p>
              <a:r>
                <a:rPr lang="en-GB" dirty="0" smtClean="0"/>
                <a:t>Shaft-</a:t>
              </a:r>
              <a:r>
                <a:rPr lang="en-GB" dirty="0" err="1" smtClean="0"/>
                <a:t>Condylar</a:t>
              </a:r>
              <a:r>
                <a:rPr lang="en-GB" dirty="0" smtClean="0"/>
                <a:t> Angle extended</a:t>
              </a:r>
              <a:endParaRPr lang="en-GB" dirty="0"/>
            </a:p>
          </p:txBody>
        </p:sp>
        <p:grpSp>
          <p:nvGrpSpPr>
            <p:cNvPr id="46" name="Group 45"/>
            <p:cNvGrpSpPr/>
            <p:nvPr/>
          </p:nvGrpSpPr>
          <p:grpSpPr>
            <a:xfrm>
              <a:off x="6300192" y="2780928"/>
              <a:ext cx="792088" cy="3384376"/>
              <a:chOff x="6300192" y="2780928"/>
              <a:chExt cx="792088" cy="3384376"/>
            </a:xfrm>
          </p:grpSpPr>
          <p:cxnSp>
            <p:nvCxnSpPr>
              <p:cNvPr id="34" name="Straight Connector 33"/>
              <p:cNvCxnSpPr/>
              <p:nvPr/>
            </p:nvCxnSpPr>
            <p:spPr>
              <a:xfrm flipH="1">
                <a:off x="6372200" y="2780928"/>
                <a:ext cx="720080" cy="129614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300192" y="4077072"/>
                <a:ext cx="72008" cy="2088232"/>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323528" y="1988840"/>
            <a:ext cx="6120680" cy="3024336"/>
            <a:chOff x="323528" y="1988840"/>
            <a:chExt cx="6120680" cy="3024336"/>
          </a:xfrm>
        </p:grpSpPr>
        <p:sp>
          <p:nvSpPr>
            <p:cNvPr id="47" name="TextBox 46"/>
            <p:cNvSpPr txBox="1"/>
            <p:nvPr/>
          </p:nvSpPr>
          <p:spPr>
            <a:xfrm>
              <a:off x="323528" y="1988840"/>
              <a:ext cx="4976106" cy="369332"/>
            </a:xfrm>
            <a:prstGeom prst="rect">
              <a:avLst/>
            </a:prstGeom>
            <a:noFill/>
          </p:spPr>
          <p:txBody>
            <a:bodyPr wrap="none" rtlCol="0">
              <a:spAutoFit/>
            </a:bodyPr>
            <a:lstStyle/>
            <a:p>
              <a:r>
                <a:rPr lang="en-GB" dirty="0" smtClean="0"/>
                <a:t>Anterior humeral line does not intersect </a:t>
              </a:r>
              <a:r>
                <a:rPr lang="en-GB" dirty="0" err="1" smtClean="0"/>
                <a:t>capitellum</a:t>
              </a:r>
              <a:endParaRPr lang="en-GB" dirty="0"/>
            </a:p>
          </p:txBody>
        </p:sp>
        <p:cxnSp>
          <p:nvCxnSpPr>
            <p:cNvPr id="49" name="Straight Connector 48"/>
            <p:cNvCxnSpPr/>
            <p:nvPr/>
          </p:nvCxnSpPr>
          <p:spPr>
            <a:xfrm flipH="1">
              <a:off x="5076056" y="2852936"/>
              <a:ext cx="1368152" cy="216024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23528" y="2348880"/>
            <a:ext cx="3816424" cy="3600400"/>
            <a:chOff x="323528" y="2348880"/>
            <a:chExt cx="3816424" cy="3600400"/>
          </a:xfrm>
        </p:grpSpPr>
        <p:cxnSp>
          <p:nvCxnSpPr>
            <p:cNvPr id="52" name="Straight Connector 51"/>
            <p:cNvCxnSpPr/>
            <p:nvPr/>
          </p:nvCxnSpPr>
          <p:spPr>
            <a:xfrm flipV="1">
              <a:off x="2123728" y="5445224"/>
              <a:ext cx="2016224" cy="72008"/>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555776" y="2996952"/>
              <a:ext cx="864096" cy="2952328"/>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a:off x="2411760" y="5013176"/>
              <a:ext cx="792088" cy="792088"/>
            </a:xfrm>
            <a:prstGeom prst="arc">
              <a:avLst>
                <a:gd name="adj1" fmla="val 16200000"/>
                <a:gd name="adj2" fmla="val 400533"/>
              </a:avLst>
            </a:pr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323528" y="2348880"/>
              <a:ext cx="2226379" cy="369332"/>
            </a:xfrm>
            <a:prstGeom prst="rect">
              <a:avLst/>
            </a:prstGeom>
            <a:noFill/>
          </p:spPr>
          <p:txBody>
            <a:bodyPr wrap="none" rtlCol="0">
              <a:spAutoFit/>
            </a:bodyPr>
            <a:lstStyle/>
            <a:p>
              <a:r>
                <a:rPr lang="en-GB" dirty="0" smtClean="0"/>
                <a:t>Angular displacement</a:t>
              </a:r>
              <a:endParaRPr lang="en-GB" dirty="0"/>
            </a:p>
          </p:txBody>
        </p:sp>
      </p:grpSp>
      <p:grpSp>
        <p:nvGrpSpPr>
          <p:cNvPr id="71" name="Group 70"/>
          <p:cNvGrpSpPr/>
          <p:nvPr/>
        </p:nvGrpSpPr>
        <p:grpSpPr>
          <a:xfrm>
            <a:off x="1043608" y="1628800"/>
            <a:ext cx="7447996" cy="5040560"/>
            <a:chOff x="827584" y="1628800"/>
            <a:chExt cx="7447996" cy="5040560"/>
          </a:xfrm>
        </p:grpSpPr>
        <p:sp>
          <p:nvSpPr>
            <p:cNvPr id="66" name="TextBox 65"/>
            <p:cNvSpPr txBox="1"/>
            <p:nvPr/>
          </p:nvSpPr>
          <p:spPr>
            <a:xfrm>
              <a:off x="4644008" y="1628800"/>
              <a:ext cx="3631572" cy="923330"/>
            </a:xfrm>
            <a:prstGeom prst="rect">
              <a:avLst/>
            </a:prstGeom>
            <a:noFill/>
          </p:spPr>
          <p:txBody>
            <a:bodyPr wrap="none" rtlCol="0">
              <a:spAutoFit/>
            </a:bodyPr>
            <a:lstStyle/>
            <a:p>
              <a:r>
                <a:rPr lang="en-GB" dirty="0" smtClean="0"/>
                <a:t>With or without rotational deformity</a:t>
              </a:r>
            </a:p>
            <a:p>
              <a:r>
                <a:rPr lang="en-GB" dirty="0" smtClean="0"/>
                <a:t>	Without = Type IIA</a:t>
              </a:r>
            </a:p>
            <a:p>
              <a:r>
                <a:rPr lang="en-GB" dirty="0" smtClean="0"/>
                <a:t>	With = Type IIB</a:t>
              </a:r>
              <a:endParaRPr lang="en-GB" dirty="0"/>
            </a:p>
          </p:txBody>
        </p:sp>
        <p:pic>
          <p:nvPicPr>
            <p:cNvPr id="67" name="Picture 66" descr="lateral Gartland IIA.png"/>
            <p:cNvPicPr>
              <a:picLocks noChangeAspect="1"/>
            </p:cNvPicPr>
            <p:nvPr/>
          </p:nvPicPr>
          <p:blipFill>
            <a:blip r:embed="rId4" cstate="email"/>
            <a:stretch>
              <a:fillRect/>
            </a:stretch>
          </p:blipFill>
          <p:spPr>
            <a:xfrm>
              <a:off x="827584" y="2708920"/>
              <a:ext cx="3406340" cy="3960440"/>
            </a:xfrm>
            <a:prstGeom prst="rect">
              <a:avLst/>
            </a:prstGeom>
          </p:spPr>
        </p:pic>
        <p:pic>
          <p:nvPicPr>
            <p:cNvPr id="68" name="Picture 67" descr="lateral Gartland IIB.png"/>
            <p:cNvPicPr>
              <a:picLocks noChangeAspect="1"/>
            </p:cNvPicPr>
            <p:nvPr/>
          </p:nvPicPr>
          <p:blipFill>
            <a:blip r:embed="rId5" cstate="email"/>
            <a:stretch>
              <a:fillRect/>
            </a:stretch>
          </p:blipFill>
          <p:spPr>
            <a:xfrm>
              <a:off x="4788024" y="2708920"/>
              <a:ext cx="2549218" cy="3905738"/>
            </a:xfrm>
            <a:prstGeom prst="rect">
              <a:avLst/>
            </a:prstGeom>
          </p:spPr>
        </p:pic>
        <p:sp>
          <p:nvSpPr>
            <p:cNvPr id="69" name="TextBox 68"/>
            <p:cNvSpPr txBox="1"/>
            <p:nvPr/>
          </p:nvSpPr>
          <p:spPr>
            <a:xfrm>
              <a:off x="971600" y="2852936"/>
              <a:ext cx="929229" cy="369332"/>
            </a:xfrm>
            <a:prstGeom prst="rect">
              <a:avLst/>
            </a:prstGeom>
            <a:noFill/>
          </p:spPr>
          <p:txBody>
            <a:bodyPr wrap="none" rtlCol="0">
              <a:spAutoFit/>
            </a:bodyPr>
            <a:lstStyle/>
            <a:p>
              <a:r>
                <a:rPr lang="en-GB" dirty="0" smtClean="0">
                  <a:solidFill>
                    <a:schemeClr val="accent2"/>
                  </a:solidFill>
                </a:rPr>
                <a:t>Type IIA</a:t>
              </a:r>
              <a:endParaRPr lang="en-GB" dirty="0">
                <a:solidFill>
                  <a:schemeClr val="accent2"/>
                </a:solidFill>
              </a:endParaRPr>
            </a:p>
          </p:txBody>
        </p:sp>
        <p:sp>
          <p:nvSpPr>
            <p:cNvPr id="70" name="TextBox 69"/>
            <p:cNvSpPr txBox="1"/>
            <p:nvPr/>
          </p:nvSpPr>
          <p:spPr>
            <a:xfrm>
              <a:off x="4932040" y="2852936"/>
              <a:ext cx="921214" cy="369332"/>
            </a:xfrm>
            <a:prstGeom prst="rect">
              <a:avLst/>
            </a:prstGeom>
            <a:noFill/>
          </p:spPr>
          <p:txBody>
            <a:bodyPr wrap="none" rtlCol="0">
              <a:spAutoFit/>
            </a:bodyPr>
            <a:lstStyle/>
            <a:p>
              <a:r>
                <a:rPr lang="en-GB" dirty="0" smtClean="0">
                  <a:solidFill>
                    <a:schemeClr val="accent2"/>
                  </a:solidFill>
                </a:rPr>
                <a:t>Type IIB</a:t>
              </a:r>
              <a:endParaRPr lang="en-GB" dirty="0">
                <a:solidFill>
                  <a:schemeClr val="accent2"/>
                </a:solidFill>
              </a:endParaRPr>
            </a:p>
          </p:txBody>
        </p:sp>
      </p:grpSp>
      <p:grpSp>
        <p:nvGrpSpPr>
          <p:cNvPr id="75" name="Group 74"/>
          <p:cNvGrpSpPr/>
          <p:nvPr/>
        </p:nvGrpSpPr>
        <p:grpSpPr>
          <a:xfrm>
            <a:off x="1043608" y="836712"/>
            <a:ext cx="6438107" cy="5845660"/>
            <a:chOff x="1043608" y="836712"/>
            <a:chExt cx="6438107" cy="5845660"/>
          </a:xfrm>
        </p:grpSpPr>
        <p:sp>
          <p:nvSpPr>
            <p:cNvPr id="72" name="TextBox 71"/>
            <p:cNvSpPr txBox="1"/>
            <p:nvPr/>
          </p:nvSpPr>
          <p:spPr>
            <a:xfrm>
              <a:off x="3851920" y="836712"/>
              <a:ext cx="1523046" cy="646331"/>
            </a:xfrm>
            <a:prstGeom prst="rect">
              <a:avLst/>
            </a:prstGeom>
            <a:noFill/>
          </p:spPr>
          <p:txBody>
            <a:bodyPr wrap="none" rtlCol="0">
              <a:spAutoFit/>
            </a:bodyPr>
            <a:lstStyle/>
            <a:p>
              <a:r>
                <a:rPr lang="en-GB" sz="3600" dirty="0" smtClean="0"/>
                <a:t>Type III</a:t>
              </a:r>
              <a:endParaRPr lang="en-GB" sz="3600" dirty="0"/>
            </a:p>
          </p:txBody>
        </p:sp>
        <p:pic>
          <p:nvPicPr>
            <p:cNvPr id="73" name="Picture 72" descr="Gartland 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43608" y="2708919"/>
              <a:ext cx="3384376" cy="3918751"/>
            </a:xfrm>
            <a:prstGeom prst="rect">
              <a:avLst/>
            </a:prstGeom>
          </p:spPr>
        </p:pic>
        <p:pic>
          <p:nvPicPr>
            <p:cNvPr id="74" name="Picture 73" descr="lateral Gartland III.png"/>
            <p:cNvPicPr>
              <a:picLocks noChangeAspect="1"/>
            </p:cNvPicPr>
            <p:nvPr/>
          </p:nvPicPr>
          <p:blipFill>
            <a:blip r:embed="rId7" cstate="email"/>
            <a:srcRect/>
            <a:stretch>
              <a:fillRect/>
            </a:stretch>
          </p:blipFill>
          <p:spPr>
            <a:xfrm>
              <a:off x="4860032" y="2708920"/>
              <a:ext cx="2621683" cy="3973452"/>
            </a:xfrm>
            <a:prstGeom prst="rect">
              <a:avLst/>
            </a:prstGeom>
          </p:spPr>
        </p:pic>
      </p:grpSp>
      <p:sp>
        <p:nvSpPr>
          <p:cNvPr id="76" name="TextBox 75"/>
          <p:cNvSpPr txBox="1"/>
          <p:nvPr/>
        </p:nvSpPr>
        <p:spPr>
          <a:xfrm>
            <a:off x="323528" y="1628800"/>
            <a:ext cx="3600400" cy="646331"/>
          </a:xfrm>
          <a:prstGeom prst="rect">
            <a:avLst/>
          </a:prstGeom>
          <a:noFill/>
        </p:spPr>
        <p:txBody>
          <a:bodyPr wrap="square" rtlCol="0">
            <a:spAutoFit/>
          </a:bodyPr>
          <a:lstStyle/>
          <a:p>
            <a:r>
              <a:rPr lang="en-GB" dirty="0" smtClean="0"/>
              <a:t>Circumferential break in </a:t>
            </a:r>
            <a:r>
              <a:rPr lang="en-GB" dirty="0" err="1" smtClean="0"/>
              <a:t>cortext</a:t>
            </a:r>
            <a:r>
              <a:rPr lang="en-GB" dirty="0" smtClean="0"/>
              <a:t> with displacement of fracture fragments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ppt_x"/>
                                          </p:val>
                                        </p:tav>
                                      </p:tavLst>
                                    </p:anim>
                                    <p:anim calcmode="lin" valueType="num">
                                      <p:cBhvr additive="base">
                                        <p:cTn id="37" dur="500"/>
                                        <p:tgtEl>
                                          <p:spTgt spid="25"/>
                                        </p:tgtEl>
                                        <p:attrNameLst>
                                          <p:attrName>ppt_y</p:attrName>
                                        </p:attrNameLst>
                                      </p:cBhvr>
                                      <p:tavLst>
                                        <p:tav tm="0">
                                          <p:val>
                                            <p:strVal val="ppt_y"/>
                                          </p:val>
                                        </p:tav>
                                        <p:tav tm="100000">
                                          <p:val>
                                            <p:strVal val="1+ppt_h/2"/>
                                          </p:val>
                                        </p:tav>
                                      </p:tavLst>
                                    </p:anim>
                                    <p:set>
                                      <p:cBhvr>
                                        <p:cTn id="38" dur="1" fill="hold">
                                          <p:stCondLst>
                                            <p:cond delay="499"/>
                                          </p:stCondLst>
                                        </p:cTn>
                                        <p:tgtEl>
                                          <p:spTgt spid="25"/>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ppt_x"/>
                                          </p:val>
                                        </p:tav>
                                      </p:tavLst>
                                    </p:anim>
                                    <p:anim calcmode="lin" valueType="num">
                                      <p:cBhvr additive="base">
                                        <p:cTn id="41" dur="500"/>
                                        <p:tgtEl>
                                          <p:spTgt spid="5"/>
                                        </p:tgtEl>
                                        <p:attrNameLst>
                                          <p:attrName>ppt_y</p:attrName>
                                        </p:attrNameLst>
                                      </p:cBhvr>
                                      <p:tavLst>
                                        <p:tav tm="0">
                                          <p:val>
                                            <p:strVal val="ppt_y"/>
                                          </p:val>
                                        </p:tav>
                                        <p:tav tm="100000">
                                          <p:val>
                                            <p:strVal val="1+ppt_h/2"/>
                                          </p:val>
                                        </p:tav>
                                      </p:tavLst>
                                    </p:anim>
                                    <p:set>
                                      <p:cBhvr>
                                        <p:cTn id="42" dur="1" fill="hold">
                                          <p:stCondLst>
                                            <p:cond delay="499"/>
                                          </p:stCondLst>
                                        </p:cTn>
                                        <p:tgtEl>
                                          <p:spTgt spid="5"/>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1+ppt_h/2"/>
                                          </p:val>
                                        </p:tav>
                                      </p:tavLst>
                                    </p:anim>
                                    <p:set>
                                      <p:cBhvr>
                                        <p:cTn id="46" dur="1" fill="hold">
                                          <p:stCondLst>
                                            <p:cond delay="499"/>
                                          </p:stCondLst>
                                        </p:cTn>
                                        <p:tgtEl>
                                          <p:spTgt spid="8"/>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26"/>
                                        </p:tgtEl>
                                        <p:attrNameLst>
                                          <p:attrName>ppt_x</p:attrName>
                                        </p:attrNameLst>
                                      </p:cBhvr>
                                      <p:tavLst>
                                        <p:tav tm="0">
                                          <p:val>
                                            <p:strVal val="ppt_x"/>
                                          </p:val>
                                        </p:tav>
                                        <p:tav tm="100000">
                                          <p:val>
                                            <p:strVal val="ppt_x"/>
                                          </p:val>
                                        </p:tav>
                                      </p:tavLst>
                                    </p:anim>
                                    <p:anim calcmode="lin" valueType="num">
                                      <p:cBhvr additive="base">
                                        <p:cTn id="49" dur="500"/>
                                        <p:tgtEl>
                                          <p:spTgt spid="26"/>
                                        </p:tgtEl>
                                        <p:attrNameLst>
                                          <p:attrName>ppt_y</p:attrName>
                                        </p:attrNameLst>
                                      </p:cBhvr>
                                      <p:tavLst>
                                        <p:tav tm="0">
                                          <p:val>
                                            <p:strVal val="ppt_y"/>
                                          </p:val>
                                        </p:tav>
                                        <p:tav tm="100000">
                                          <p:val>
                                            <p:strVal val="1+ppt_h/2"/>
                                          </p:val>
                                        </p:tav>
                                      </p:tavLst>
                                    </p:anim>
                                    <p:set>
                                      <p:cBhvr>
                                        <p:cTn id="50" dur="1" fill="hold">
                                          <p:stCondLst>
                                            <p:cond delay="499"/>
                                          </p:stCondLst>
                                        </p:cTn>
                                        <p:tgtEl>
                                          <p:spTgt spid="26"/>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27"/>
                                        </p:tgtEl>
                                        <p:attrNameLst>
                                          <p:attrName>ppt_x</p:attrName>
                                        </p:attrNameLst>
                                      </p:cBhvr>
                                      <p:tavLst>
                                        <p:tav tm="0">
                                          <p:val>
                                            <p:strVal val="ppt_x"/>
                                          </p:val>
                                        </p:tav>
                                        <p:tav tm="100000">
                                          <p:val>
                                            <p:strVal val="ppt_x"/>
                                          </p:val>
                                        </p:tav>
                                      </p:tavLst>
                                    </p:anim>
                                    <p:anim calcmode="lin" valueType="num">
                                      <p:cBhvr additive="base">
                                        <p:cTn id="53" dur="500"/>
                                        <p:tgtEl>
                                          <p:spTgt spid="27"/>
                                        </p:tgtEl>
                                        <p:attrNameLst>
                                          <p:attrName>ppt_y</p:attrName>
                                        </p:attrNameLst>
                                      </p:cBhvr>
                                      <p:tavLst>
                                        <p:tav tm="0">
                                          <p:val>
                                            <p:strVal val="ppt_y"/>
                                          </p:val>
                                        </p:tav>
                                        <p:tav tm="100000">
                                          <p:val>
                                            <p:strVal val="1+ppt_h/2"/>
                                          </p:val>
                                        </p:tav>
                                      </p:tavLst>
                                    </p:anim>
                                    <p:set>
                                      <p:cBhvr>
                                        <p:cTn id="54" dur="1" fill="hold">
                                          <p:stCondLst>
                                            <p:cond delay="499"/>
                                          </p:stCondLst>
                                        </p:cTn>
                                        <p:tgtEl>
                                          <p:spTgt spid="27"/>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8"/>
                                        </p:tgtEl>
                                        <p:attrNameLst>
                                          <p:attrName>ppt_x</p:attrName>
                                        </p:attrNameLst>
                                      </p:cBhvr>
                                      <p:tavLst>
                                        <p:tav tm="0">
                                          <p:val>
                                            <p:strVal val="ppt_x"/>
                                          </p:val>
                                        </p:tav>
                                        <p:tav tm="100000">
                                          <p:val>
                                            <p:strVal val="ppt_x"/>
                                          </p:val>
                                        </p:tav>
                                      </p:tavLst>
                                    </p:anim>
                                    <p:anim calcmode="lin" valueType="num">
                                      <p:cBhvr additive="base">
                                        <p:cTn id="57" dur="500"/>
                                        <p:tgtEl>
                                          <p:spTgt spid="28"/>
                                        </p:tgtEl>
                                        <p:attrNameLst>
                                          <p:attrName>ppt_y</p:attrName>
                                        </p:attrNameLst>
                                      </p:cBhvr>
                                      <p:tavLst>
                                        <p:tav tm="0">
                                          <p:val>
                                            <p:strVal val="ppt_y"/>
                                          </p:val>
                                        </p:tav>
                                        <p:tav tm="100000">
                                          <p:val>
                                            <p:strVal val="1+ppt_h/2"/>
                                          </p:val>
                                        </p:tav>
                                      </p:tavLst>
                                    </p:anim>
                                    <p:set>
                                      <p:cBhvr>
                                        <p:cTn id="58" dur="1" fill="hold">
                                          <p:stCondLst>
                                            <p:cond delay="499"/>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nodeType="clickEffect">
                                  <p:stCondLst>
                                    <p:cond delay="0"/>
                                  </p:stCondLst>
                                  <p:childTnLst>
                                    <p:anim calcmode="lin" valueType="num">
                                      <p:cBhvr additive="base">
                                        <p:cTn id="87" dur="500"/>
                                        <p:tgtEl>
                                          <p:spTgt spid="71"/>
                                        </p:tgtEl>
                                        <p:attrNameLst>
                                          <p:attrName>ppt_x</p:attrName>
                                        </p:attrNameLst>
                                      </p:cBhvr>
                                      <p:tavLst>
                                        <p:tav tm="0">
                                          <p:val>
                                            <p:strVal val="ppt_x"/>
                                          </p:val>
                                        </p:tav>
                                        <p:tav tm="100000">
                                          <p:val>
                                            <p:strVal val="ppt_x"/>
                                          </p:val>
                                        </p:tav>
                                      </p:tavLst>
                                    </p:anim>
                                    <p:anim calcmode="lin" valueType="num">
                                      <p:cBhvr additive="base">
                                        <p:cTn id="88" dur="500"/>
                                        <p:tgtEl>
                                          <p:spTgt spid="71"/>
                                        </p:tgtEl>
                                        <p:attrNameLst>
                                          <p:attrName>ppt_y</p:attrName>
                                        </p:attrNameLst>
                                      </p:cBhvr>
                                      <p:tavLst>
                                        <p:tav tm="0">
                                          <p:val>
                                            <p:strVal val="ppt_y"/>
                                          </p:val>
                                        </p:tav>
                                        <p:tav tm="100000">
                                          <p:val>
                                            <p:strVal val="1+ppt_h/2"/>
                                          </p:val>
                                        </p:tav>
                                      </p:tavLst>
                                    </p:anim>
                                    <p:set>
                                      <p:cBhvr>
                                        <p:cTn id="89" dur="1" fill="hold">
                                          <p:stCondLst>
                                            <p:cond delay="499"/>
                                          </p:stCondLst>
                                        </p:cTn>
                                        <p:tgtEl>
                                          <p:spTgt spid="71"/>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65"/>
                                        </p:tgtEl>
                                        <p:attrNameLst>
                                          <p:attrName>ppt_x</p:attrName>
                                        </p:attrNameLst>
                                      </p:cBhvr>
                                      <p:tavLst>
                                        <p:tav tm="0">
                                          <p:val>
                                            <p:strVal val="ppt_x"/>
                                          </p:val>
                                        </p:tav>
                                        <p:tav tm="100000">
                                          <p:val>
                                            <p:strVal val="ppt_x"/>
                                          </p:val>
                                        </p:tav>
                                      </p:tavLst>
                                    </p:anim>
                                    <p:anim calcmode="lin" valueType="num">
                                      <p:cBhvr additive="base">
                                        <p:cTn id="92" dur="500"/>
                                        <p:tgtEl>
                                          <p:spTgt spid="65"/>
                                        </p:tgtEl>
                                        <p:attrNameLst>
                                          <p:attrName>ppt_y</p:attrName>
                                        </p:attrNameLst>
                                      </p:cBhvr>
                                      <p:tavLst>
                                        <p:tav tm="0">
                                          <p:val>
                                            <p:strVal val="ppt_y"/>
                                          </p:val>
                                        </p:tav>
                                        <p:tav tm="100000">
                                          <p:val>
                                            <p:strVal val="1+ppt_h/2"/>
                                          </p:val>
                                        </p:tav>
                                      </p:tavLst>
                                    </p:anim>
                                    <p:set>
                                      <p:cBhvr>
                                        <p:cTn id="93" dur="1" fill="hold">
                                          <p:stCondLst>
                                            <p:cond delay="499"/>
                                          </p:stCondLst>
                                        </p:cTn>
                                        <p:tgtEl>
                                          <p:spTgt spid="65"/>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64"/>
                                        </p:tgtEl>
                                        <p:attrNameLst>
                                          <p:attrName>ppt_x</p:attrName>
                                        </p:attrNameLst>
                                      </p:cBhvr>
                                      <p:tavLst>
                                        <p:tav tm="0">
                                          <p:val>
                                            <p:strVal val="ppt_x"/>
                                          </p:val>
                                        </p:tav>
                                        <p:tav tm="100000">
                                          <p:val>
                                            <p:strVal val="ppt_x"/>
                                          </p:val>
                                        </p:tav>
                                      </p:tavLst>
                                    </p:anim>
                                    <p:anim calcmode="lin" valueType="num">
                                      <p:cBhvr additive="base">
                                        <p:cTn id="96" dur="500"/>
                                        <p:tgtEl>
                                          <p:spTgt spid="64"/>
                                        </p:tgtEl>
                                        <p:attrNameLst>
                                          <p:attrName>ppt_y</p:attrName>
                                        </p:attrNameLst>
                                      </p:cBhvr>
                                      <p:tavLst>
                                        <p:tav tm="0">
                                          <p:val>
                                            <p:strVal val="ppt_y"/>
                                          </p:val>
                                        </p:tav>
                                        <p:tav tm="100000">
                                          <p:val>
                                            <p:strVal val="1+ppt_h/2"/>
                                          </p:val>
                                        </p:tav>
                                      </p:tavLst>
                                    </p:anim>
                                    <p:set>
                                      <p:cBhvr>
                                        <p:cTn id="97" dur="1" fill="hold">
                                          <p:stCondLst>
                                            <p:cond delay="499"/>
                                          </p:stCondLst>
                                        </p:cTn>
                                        <p:tgtEl>
                                          <p:spTgt spid="64"/>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63"/>
                                        </p:tgtEl>
                                        <p:attrNameLst>
                                          <p:attrName>ppt_x</p:attrName>
                                        </p:attrNameLst>
                                      </p:cBhvr>
                                      <p:tavLst>
                                        <p:tav tm="0">
                                          <p:val>
                                            <p:strVal val="ppt_x"/>
                                          </p:val>
                                        </p:tav>
                                        <p:tav tm="100000">
                                          <p:val>
                                            <p:strVal val="ppt_x"/>
                                          </p:val>
                                        </p:tav>
                                      </p:tavLst>
                                    </p:anim>
                                    <p:anim calcmode="lin" valueType="num">
                                      <p:cBhvr additive="base">
                                        <p:cTn id="100" dur="500"/>
                                        <p:tgtEl>
                                          <p:spTgt spid="63"/>
                                        </p:tgtEl>
                                        <p:attrNameLst>
                                          <p:attrName>ppt_y</p:attrName>
                                        </p:attrNameLst>
                                      </p:cBhvr>
                                      <p:tavLst>
                                        <p:tav tm="0">
                                          <p:val>
                                            <p:strVal val="ppt_y"/>
                                          </p:val>
                                        </p:tav>
                                        <p:tav tm="100000">
                                          <p:val>
                                            <p:strVal val="1+ppt_h/2"/>
                                          </p:val>
                                        </p:tav>
                                      </p:tavLst>
                                    </p:anim>
                                    <p:set>
                                      <p:cBhvr>
                                        <p:cTn id="101" dur="1" fill="hold">
                                          <p:stCondLst>
                                            <p:cond delay="499"/>
                                          </p:stCondLst>
                                        </p:cTn>
                                        <p:tgtEl>
                                          <p:spTgt spid="63"/>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31"/>
                                        </p:tgtEl>
                                        <p:attrNameLst>
                                          <p:attrName>ppt_x</p:attrName>
                                        </p:attrNameLst>
                                      </p:cBhvr>
                                      <p:tavLst>
                                        <p:tav tm="0">
                                          <p:val>
                                            <p:strVal val="ppt_x"/>
                                          </p:val>
                                        </p:tav>
                                        <p:tav tm="100000">
                                          <p:val>
                                            <p:strVal val="ppt_x"/>
                                          </p:val>
                                        </p:tav>
                                      </p:tavLst>
                                    </p:anim>
                                    <p:anim calcmode="lin" valueType="num">
                                      <p:cBhvr additive="base">
                                        <p:cTn id="104" dur="500"/>
                                        <p:tgtEl>
                                          <p:spTgt spid="31"/>
                                        </p:tgtEl>
                                        <p:attrNameLst>
                                          <p:attrName>ppt_y</p:attrName>
                                        </p:attrNameLst>
                                      </p:cBhvr>
                                      <p:tavLst>
                                        <p:tav tm="0">
                                          <p:val>
                                            <p:strVal val="ppt_y"/>
                                          </p:val>
                                        </p:tav>
                                        <p:tav tm="100000">
                                          <p:val>
                                            <p:strVal val="1+ppt_h/2"/>
                                          </p:val>
                                        </p:tav>
                                      </p:tavLst>
                                    </p:anim>
                                    <p:set>
                                      <p:cBhvr>
                                        <p:cTn id="105" dur="1" fill="hold">
                                          <p:stCondLst>
                                            <p:cond delay="499"/>
                                          </p:stCondLst>
                                        </p:cTn>
                                        <p:tgtEl>
                                          <p:spTgt spid="3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308304" cy="923330"/>
          </a:xfrm>
          <a:prstGeom prst="rect">
            <a:avLst/>
          </a:prstGeom>
        </p:spPr>
        <p:txBody>
          <a:bodyPr wrap="square">
            <a:spAutoFit/>
          </a:bodyPr>
          <a:lstStyle/>
          <a:p>
            <a:r>
              <a:rPr lang="en-GB" sz="5400" dirty="0" err="1" smtClean="0"/>
              <a:t>Gartland</a:t>
            </a:r>
            <a:r>
              <a:rPr lang="en-GB" sz="5400" dirty="0" smtClean="0"/>
              <a:t> Classification</a:t>
            </a:r>
            <a:endParaRPr lang="en-GB" sz="5400" dirty="0"/>
          </a:p>
        </p:txBody>
      </p:sp>
      <p:sp>
        <p:nvSpPr>
          <p:cNvPr id="9" name="Title 8"/>
          <p:cNvSpPr>
            <a:spLocks noGrp="1"/>
          </p:cNvSpPr>
          <p:nvPr>
            <p:ph type="title"/>
          </p:nvPr>
        </p:nvSpPr>
        <p:spPr/>
        <p:txBody>
          <a:bodyPr/>
          <a:lstStyle/>
          <a:p>
            <a:endParaRPr lang="en-GB" dirty="0"/>
          </a:p>
        </p:txBody>
      </p:sp>
      <p:sp>
        <p:nvSpPr>
          <p:cNvPr id="8" name="Content Placeholder 7"/>
          <p:cNvSpPr>
            <a:spLocks noGrp="1"/>
          </p:cNvSpPr>
          <p:nvPr>
            <p:ph idx="1"/>
          </p:nvPr>
        </p:nvSpPr>
        <p:spPr/>
        <p:txBody>
          <a:bodyPr/>
          <a:lstStyle/>
          <a:p>
            <a:r>
              <a:rPr lang="en-GB" dirty="0" smtClean="0"/>
              <a:t>Ease of Use</a:t>
            </a:r>
          </a:p>
          <a:p>
            <a:pPr lvl="1"/>
            <a:r>
              <a:rPr lang="en-GB" dirty="0" smtClean="0"/>
              <a:t>Simple and well defined</a:t>
            </a:r>
          </a:p>
          <a:p>
            <a:r>
              <a:rPr lang="en-GB" dirty="0" smtClean="0"/>
              <a:t>Implications for treatment</a:t>
            </a:r>
          </a:p>
          <a:p>
            <a:pPr lvl="1"/>
            <a:r>
              <a:rPr lang="en-GB" dirty="0" smtClean="0"/>
              <a:t>Type I =&gt; Cast immobilisation</a:t>
            </a:r>
          </a:p>
          <a:p>
            <a:pPr lvl="1"/>
            <a:r>
              <a:rPr lang="en-GB" dirty="0" smtClean="0"/>
              <a:t>Type II &amp; III =&gt; Operative Fixation</a:t>
            </a:r>
          </a:p>
          <a:p>
            <a:r>
              <a:rPr lang="en-GB" dirty="0" smtClean="0"/>
              <a:t>Reliability/Reproducibility</a:t>
            </a:r>
          </a:p>
          <a:p>
            <a:pPr lvl="1"/>
            <a:r>
              <a:rPr lang="en-GB" dirty="0" err="1" smtClean="0"/>
              <a:t>Mallo</a:t>
            </a:r>
            <a:r>
              <a:rPr lang="en-GB" dirty="0" smtClean="0"/>
              <a:t> et al. Heal et 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GB" dirty="0" smtClean="0"/>
              <a:t>Management</a:t>
            </a:r>
          </a:p>
          <a:p>
            <a:pPr lvl="1">
              <a:defRPr/>
            </a:pPr>
            <a:r>
              <a:rPr lang="en-GB" dirty="0" smtClean="0"/>
              <a:t>Analgesia</a:t>
            </a:r>
          </a:p>
          <a:p>
            <a:pPr lvl="1">
              <a:defRPr/>
            </a:pPr>
            <a:r>
              <a:rPr lang="en-GB" dirty="0" err="1" smtClean="0"/>
              <a:t>Splintage</a:t>
            </a:r>
            <a:r>
              <a:rPr lang="en-GB" dirty="0" smtClean="0"/>
              <a:t>: </a:t>
            </a:r>
            <a:r>
              <a:rPr lang="en-GB" dirty="0" err="1" smtClean="0"/>
              <a:t>Backslab</a:t>
            </a:r>
            <a:r>
              <a:rPr lang="en-GB" dirty="0" smtClean="0"/>
              <a:t> 20- 40 degrees of flexion</a:t>
            </a:r>
          </a:p>
          <a:p>
            <a:pPr lvl="1">
              <a:defRPr/>
            </a:pPr>
            <a:r>
              <a:rPr lang="en-GB" dirty="0" smtClean="0"/>
              <a:t>Elevation</a:t>
            </a:r>
          </a:p>
          <a:p>
            <a:pPr lvl="1">
              <a:defRPr/>
            </a:pPr>
            <a:r>
              <a:rPr lang="en-GB" dirty="0" smtClean="0"/>
              <a:t>Regular re-assessment</a:t>
            </a:r>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640016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erus.png"/>
          <p:cNvPicPr>
            <a:picLocks noChangeAspect="1"/>
          </p:cNvPicPr>
          <p:nvPr/>
        </p:nvPicPr>
        <p:blipFill>
          <a:blip r:embed="rId3" cstate="email"/>
          <a:srcRect/>
          <a:stretch>
            <a:fillRect/>
          </a:stretch>
        </p:blipFill>
        <p:spPr>
          <a:xfrm>
            <a:off x="3712196" y="980728"/>
            <a:ext cx="5431804" cy="5256584"/>
          </a:xfrm>
          <a:prstGeom prst="rect">
            <a:avLst/>
          </a:prstGeom>
        </p:spPr>
      </p:pic>
      <p:grpSp>
        <p:nvGrpSpPr>
          <p:cNvPr id="26" name="Group 25"/>
          <p:cNvGrpSpPr/>
          <p:nvPr/>
        </p:nvGrpSpPr>
        <p:grpSpPr>
          <a:xfrm>
            <a:off x="5364088" y="3573016"/>
            <a:ext cx="1944216" cy="360040"/>
            <a:chOff x="251520" y="2852936"/>
            <a:chExt cx="2880320" cy="360040"/>
          </a:xfrm>
        </p:grpSpPr>
        <p:cxnSp>
          <p:nvCxnSpPr>
            <p:cNvPr id="18" name="Straight Connector 1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
        <p:nvSpPr>
          <p:cNvPr id="36" name="TextBox 35"/>
          <p:cNvSpPr txBox="1"/>
          <p:nvPr/>
        </p:nvSpPr>
        <p:spPr>
          <a:xfrm>
            <a:off x="0" y="188640"/>
            <a:ext cx="9144000" cy="923330"/>
          </a:xfrm>
          <a:prstGeom prst="rect">
            <a:avLst/>
          </a:prstGeom>
          <a:noFill/>
        </p:spPr>
        <p:txBody>
          <a:bodyPr wrap="square" rtlCol="0">
            <a:spAutoFit/>
          </a:bodyPr>
          <a:lstStyle/>
          <a:p>
            <a:r>
              <a:rPr lang="en-GB" sz="5400" dirty="0" smtClean="0"/>
              <a:t>Paediatric Elbow Injuries</a:t>
            </a:r>
            <a:endParaRPr lang="en-GB" sz="5400" dirty="0"/>
          </a:p>
        </p:txBody>
      </p:sp>
      <p:grpSp>
        <p:nvGrpSpPr>
          <p:cNvPr id="51" name="Group 50"/>
          <p:cNvGrpSpPr/>
          <p:nvPr/>
        </p:nvGrpSpPr>
        <p:grpSpPr>
          <a:xfrm>
            <a:off x="5580112" y="4005064"/>
            <a:ext cx="1613515" cy="1504933"/>
            <a:chOff x="5544000" y="4007046"/>
            <a:chExt cx="1613515" cy="1504933"/>
          </a:xfrm>
        </p:grpSpPr>
        <p:grpSp>
          <p:nvGrpSpPr>
            <p:cNvPr id="27" name="Group 26"/>
            <p:cNvGrpSpPr/>
            <p:nvPr/>
          </p:nvGrpSpPr>
          <p:grpSpPr>
            <a:xfrm rot="3130134">
              <a:off x="4823145" y="4727901"/>
              <a:ext cx="1504933" cy="63223"/>
              <a:chOff x="251520" y="2852936"/>
              <a:chExt cx="2880320" cy="360040"/>
            </a:xfrm>
          </p:grpSpPr>
          <p:cxnSp>
            <p:nvCxnSpPr>
              <p:cNvPr id="28" name="Straight Connector 2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38" name="Group 37"/>
            <p:cNvGrpSpPr/>
            <p:nvPr/>
          </p:nvGrpSpPr>
          <p:grpSpPr>
            <a:xfrm rot="17760000" flipH="1">
              <a:off x="6404717" y="4658411"/>
              <a:ext cx="1375125" cy="130470"/>
              <a:chOff x="251520" y="2852936"/>
              <a:chExt cx="2880320" cy="360040"/>
            </a:xfrm>
          </p:grpSpPr>
          <p:cxnSp>
            <p:nvCxnSpPr>
              <p:cNvPr id="39" name="Straight Connector 38"/>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sp>
        <p:nvSpPr>
          <p:cNvPr id="47" name="Title 46"/>
          <p:cNvSpPr>
            <a:spLocks noGrp="1"/>
          </p:cNvSpPr>
          <p:nvPr>
            <p:ph type="title"/>
          </p:nvPr>
        </p:nvSpPr>
        <p:spPr/>
        <p:txBody>
          <a:bodyPr/>
          <a:lstStyle/>
          <a:p>
            <a:endParaRPr lang="en-GB" dirty="0"/>
          </a:p>
        </p:txBody>
      </p:sp>
      <p:sp>
        <p:nvSpPr>
          <p:cNvPr id="48" name="Content Placeholder 47"/>
          <p:cNvSpPr>
            <a:spLocks noGrp="1"/>
          </p:cNvSpPr>
          <p:nvPr>
            <p:ph idx="1"/>
          </p:nvPr>
        </p:nvSpPr>
        <p:spPr>
          <a:xfrm>
            <a:off x="395536" y="1700808"/>
            <a:ext cx="3168352" cy="4525963"/>
          </a:xfrm>
        </p:spPr>
        <p:txBody>
          <a:bodyPr/>
          <a:lstStyle/>
          <a:p>
            <a:r>
              <a:rPr lang="en-GB" dirty="0" err="1" smtClean="0"/>
              <a:t>Supracondylar</a:t>
            </a:r>
            <a:endParaRPr lang="en-GB" dirty="0" smtClean="0"/>
          </a:p>
          <a:p>
            <a:pPr lvl="1"/>
            <a:r>
              <a:rPr lang="en-GB" dirty="0" err="1" smtClean="0"/>
              <a:t>Gartland</a:t>
            </a:r>
            <a:endParaRPr lang="en-GB" dirty="0" smtClean="0"/>
          </a:p>
          <a:p>
            <a:r>
              <a:rPr lang="en-GB" dirty="0" err="1" smtClean="0"/>
              <a:t>Condylar</a:t>
            </a:r>
            <a:endParaRPr lang="en-GB" dirty="0" smtClean="0"/>
          </a:p>
          <a:p>
            <a:pPr lvl="1"/>
            <a:r>
              <a:rPr lang="en-GB" dirty="0" err="1" smtClean="0"/>
              <a:t>Milch</a:t>
            </a:r>
            <a:endParaRPr lang="en-GB" dirty="0" smtClean="0"/>
          </a:p>
          <a:p>
            <a:pPr lvl="1"/>
            <a:r>
              <a:rPr lang="en-GB" dirty="0" err="1" smtClean="0"/>
              <a:t>Jakob</a:t>
            </a:r>
            <a:endParaRPr lang="en-GB" dirty="0" smtClean="0"/>
          </a:p>
          <a:p>
            <a:r>
              <a:rPr lang="en-GB" dirty="0" err="1" smtClean="0"/>
              <a:t>Apophyseal</a:t>
            </a:r>
            <a:endParaRPr lang="en-GB" dirty="0" smtClean="0"/>
          </a:p>
          <a:p>
            <a:r>
              <a:rPr lang="en-GB" dirty="0" err="1" smtClean="0"/>
              <a:t>Transphyseal</a:t>
            </a:r>
            <a:endParaRPr lang="en-GB" dirty="0"/>
          </a:p>
        </p:txBody>
      </p:sp>
      <p:grpSp>
        <p:nvGrpSpPr>
          <p:cNvPr id="52" name="Group 51"/>
          <p:cNvGrpSpPr/>
          <p:nvPr/>
        </p:nvGrpSpPr>
        <p:grpSpPr>
          <a:xfrm rot="4482990">
            <a:off x="4779998" y="4619079"/>
            <a:ext cx="769983" cy="123280"/>
            <a:chOff x="251520" y="2852936"/>
            <a:chExt cx="2880320" cy="360040"/>
          </a:xfrm>
        </p:grpSpPr>
        <p:cxnSp>
          <p:nvCxnSpPr>
            <p:cNvPr id="53" name="Straight Connector 52"/>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4920444" y="5102806"/>
            <a:ext cx="2819908" cy="360040"/>
            <a:chOff x="251520" y="2852936"/>
            <a:chExt cx="2880320" cy="360040"/>
          </a:xfrm>
        </p:grpSpPr>
        <p:cxnSp>
          <p:nvCxnSpPr>
            <p:cNvPr id="50" name="Straight Connector 49"/>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7" name="Straight Connector 66"/>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90000"/>
              </a:lnSpc>
            </a:pPr>
            <a:r>
              <a:rPr lang="en-GB" b="1" dirty="0" smtClean="0"/>
              <a:t>Type I :</a:t>
            </a:r>
          </a:p>
          <a:p>
            <a:pPr>
              <a:lnSpc>
                <a:spcPct val="90000"/>
              </a:lnSpc>
              <a:buFontTx/>
              <a:buChar char="-"/>
            </a:pPr>
            <a:r>
              <a:rPr lang="en-GB" dirty="0" smtClean="0"/>
              <a:t>Collar and cuff</a:t>
            </a:r>
          </a:p>
          <a:p>
            <a:pPr>
              <a:lnSpc>
                <a:spcPct val="90000"/>
              </a:lnSpc>
              <a:buFontTx/>
              <a:buChar char="-"/>
            </a:pPr>
            <a:r>
              <a:rPr lang="en-GB" dirty="0" smtClean="0"/>
              <a:t>Above elbow cast 60-90 degrees in neutral 2-3/52</a:t>
            </a:r>
          </a:p>
          <a:p>
            <a:pPr>
              <a:lnSpc>
                <a:spcPct val="90000"/>
              </a:lnSpc>
              <a:buFontTx/>
              <a:buChar char="-"/>
            </a:pPr>
            <a:endParaRPr lang="en-GB" dirty="0" smtClean="0"/>
          </a:p>
          <a:p>
            <a:pPr>
              <a:lnSpc>
                <a:spcPct val="90000"/>
              </a:lnSpc>
            </a:pPr>
            <a:r>
              <a:rPr lang="en-GB" b="1" dirty="0" smtClean="0"/>
              <a:t>Type II :</a:t>
            </a:r>
          </a:p>
          <a:p>
            <a:pPr>
              <a:lnSpc>
                <a:spcPct val="90000"/>
              </a:lnSpc>
              <a:buFontTx/>
              <a:buChar char="-"/>
            </a:pPr>
            <a:r>
              <a:rPr lang="en-GB" dirty="0" smtClean="0"/>
              <a:t>Conservative </a:t>
            </a:r>
            <a:r>
              <a:rPr lang="en-GB" dirty="0" err="1" smtClean="0"/>
              <a:t>vs</a:t>
            </a:r>
            <a:r>
              <a:rPr lang="en-GB" dirty="0" smtClean="0"/>
              <a:t> Surgical</a:t>
            </a:r>
          </a:p>
          <a:p>
            <a:pPr lvl="1">
              <a:lnSpc>
                <a:spcPct val="90000"/>
              </a:lnSpc>
              <a:buFontTx/>
              <a:buChar char="-"/>
            </a:pPr>
            <a:r>
              <a:rPr lang="en-GB" dirty="0" smtClean="0"/>
              <a:t>Age</a:t>
            </a:r>
          </a:p>
          <a:p>
            <a:pPr lvl="1">
              <a:lnSpc>
                <a:spcPct val="90000"/>
              </a:lnSpc>
              <a:buFontTx/>
              <a:buChar char="-"/>
            </a:pPr>
            <a:r>
              <a:rPr lang="en-GB" dirty="0" smtClean="0"/>
              <a:t>Extent of displacement</a:t>
            </a:r>
          </a:p>
          <a:p>
            <a:pPr>
              <a:lnSpc>
                <a:spcPct val="90000"/>
              </a:lnSpc>
              <a:buFontTx/>
              <a:buChar char="-"/>
            </a:pPr>
            <a:r>
              <a:rPr lang="en-GB" dirty="0" smtClean="0"/>
              <a:t>MUA +/- </a:t>
            </a:r>
            <a:r>
              <a:rPr lang="en-GB" dirty="0" err="1" smtClean="0"/>
              <a:t>percutaneous</a:t>
            </a:r>
            <a:r>
              <a:rPr lang="en-GB" dirty="0" smtClean="0"/>
              <a:t> K-wire fixation</a:t>
            </a:r>
          </a:p>
          <a:p>
            <a:pPr>
              <a:lnSpc>
                <a:spcPct val="90000"/>
              </a:lnSpc>
              <a:buFontTx/>
              <a:buChar char="-"/>
            </a:pPr>
            <a:endParaRPr lang="en-GB" dirty="0" smtClean="0"/>
          </a:p>
          <a:p>
            <a:pPr>
              <a:lnSpc>
                <a:spcPct val="90000"/>
              </a:lnSpc>
            </a:pPr>
            <a:r>
              <a:rPr lang="en-GB" b="1" dirty="0" smtClean="0"/>
              <a:t>Type III:</a:t>
            </a:r>
          </a:p>
          <a:p>
            <a:pPr>
              <a:lnSpc>
                <a:spcPct val="90000"/>
              </a:lnSpc>
              <a:buFontTx/>
              <a:buChar char="-"/>
            </a:pPr>
            <a:r>
              <a:rPr lang="en-GB" dirty="0" smtClean="0"/>
              <a:t>Closed +/- Open reduction + K-wire fixation</a:t>
            </a:r>
          </a:p>
          <a:p>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420632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GB" b="1" dirty="0" smtClean="0"/>
              <a:t>REDUCTION TECHNIQUE</a:t>
            </a:r>
            <a:r>
              <a:rPr lang="en-GB" dirty="0" smtClean="0"/>
              <a:t>:</a:t>
            </a:r>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3074" name="Picture 2" descr="http://image.slidesharecdn.com/supracondylarfracturesinchildren-111213232825-phpapp01/95/slide-25-1024.jpg?cb=132384155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3847" y="3346884"/>
            <a:ext cx="7568810" cy="2717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72868" y="4237201"/>
            <a:ext cx="2343917" cy="223961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42041" y="1981011"/>
            <a:ext cx="1595629" cy="4440699"/>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29902" y="1909777"/>
            <a:ext cx="2643360" cy="2173429"/>
          </a:xfrm>
          <a:prstGeom prst="rect">
            <a:avLst/>
          </a:prstGeom>
        </p:spPr>
      </p:pic>
      <p:sp>
        <p:nvSpPr>
          <p:cNvPr id="5" name="TextBox 4"/>
          <p:cNvSpPr txBox="1"/>
          <p:nvPr/>
        </p:nvSpPr>
        <p:spPr>
          <a:xfrm>
            <a:off x="640570" y="3775536"/>
            <a:ext cx="4647683" cy="923330"/>
          </a:xfrm>
          <a:prstGeom prst="rect">
            <a:avLst/>
          </a:prstGeom>
          <a:noFill/>
        </p:spPr>
        <p:txBody>
          <a:bodyPr wrap="none" rtlCol="0">
            <a:spAutoFit/>
          </a:bodyPr>
          <a:lstStyle/>
          <a:p>
            <a:r>
              <a:rPr lang="en-GB" dirty="0"/>
              <a:t>Gentle traction and counter-traction for at </a:t>
            </a:r>
            <a:endParaRPr lang="en-GB" dirty="0" smtClean="0"/>
          </a:p>
          <a:p>
            <a:r>
              <a:rPr lang="en-GB" dirty="0" smtClean="0"/>
              <a:t>least </a:t>
            </a:r>
            <a:r>
              <a:rPr lang="en-GB" dirty="0"/>
              <a:t>one minute </a:t>
            </a:r>
            <a:r>
              <a:rPr lang="en-GB" dirty="0" smtClean="0"/>
              <a:t>to </a:t>
            </a:r>
            <a:r>
              <a:rPr lang="en-GB" dirty="0"/>
              <a:t>free the proximal fragment </a:t>
            </a:r>
            <a:endParaRPr lang="en-GB" dirty="0" smtClean="0"/>
          </a:p>
          <a:p>
            <a:r>
              <a:rPr lang="en-GB" dirty="0" smtClean="0"/>
              <a:t>from </a:t>
            </a:r>
            <a:r>
              <a:rPr lang="en-GB" dirty="0"/>
              <a:t>the anterior soft </a:t>
            </a:r>
            <a:r>
              <a:rPr lang="en-GB" dirty="0" smtClean="0"/>
              <a:t>tissues</a:t>
            </a:r>
            <a:endParaRPr lang="en-GB" dirty="0"/>
          </a:p>
        </p:txBody>
      </p:sp>
      <p:sp>
        <p:nvSpPr>
          <p:cNvPr id="8" name="TextBox 7"/>
          <p:cNvSpPr txBox="1"/>
          <p:nvPr/>
        </p:nvSpPr>
        <p:spPr>
          <a:xfrm>
            <a:off x="640570" y="3775536"/>
            <a:ext cx="4628190" cy="923330"/>
          </a:xfrm>
          <a:prstGeom prst="rect">
            <a:avLst/>
          </a:prstGeom>
          <a:noFill/>
        </p:spPr>
        <p:txBody>
          <a:bodyPr wrap="none" rtlCol="0">
            <a:spAutoFit/>
          </a:bodyPr>
          <a:lstStyle/>
          <a:p>
            <a:r>
              <a:rPr lang="en-GB" dirty="0"/>
              <a:t>Correct medial/lateral displacement in traction </a:t>
            </a:r>
            <a:endParaRPr lang="en-GB" dirty="0" smtClean="0"/>
          </a:p>
          <a:p>
            <a:r>
              <a:rPr lang="en-GB" dirty="0" smtClean="0"/>
              <a:t>Medial</a:t>
            </a:r>
            <a:r>
              <a:rPr lang="en-GB" dirty="0"/>
              <a:t>: pronation + valgus </a:t>
            </a:r>
            <a:r>
              <a:rPr lang="en-GB" dirty="0" smtClean="0"/>
              <a:t>force </a:t>
            </a:r>
          </a:p>
          <a:p>
            <a:r>
              <a:rPr lang="en-GB" dirty="0" smtClean="0"/>
              <a:t>Lateral</a:t>
            </a:r>
            <a:r>
              <a:rPr lang="en-GB" dirty="0"/>
              <a:t>: supination + </a:t>
            </a:r>
            <a:r>
              <a:rPr lang="en-GB" dirty="0" err="1"/>
              <a:t>varus</a:t>
            </a:r>
            <a:r>
              <a:rPr lang="en-GB" dirty="0"/>
              <a:t> </a:t>
            </a:r>
            <a:r>
              <a:rPr lang="en-GB" dirty="0" smtClean="0"/>
              <a:t>force</a:t>
            </a:r>
            <a:endParaRPr lang="en-GB" dirty="0"/>
          </a:p>
        </p:txBody>
      </p:sp>
      <p:sp>
        <p:nvSpPr>
          <p:cNvPr id="9" name="TextBox 8"/>
          <p:cNvSpPr txBox="1"/>
          <p:nvPr/>
        </p:nvSpPr>
        <p:spPr>
          <a:xfrm>
            <a:off x="637032" y="3775536"/>
            <a:ext cx="3650358" cy="923330"/>
          </a:xfrm>
          <a:prstGeom prst="rect">
            <a:avLst/>
          </a:prstGeom>
          <a:noFill/>
        </p:spPr>
        <p:txBody>
          <a:bodyPr wrap="none" rtlCol="0">
            <a:spAutoFit/>
          </a:bodyPr>
          <a:lstStyle/>
          <a:p>
            <a:pPr>
              <a:defRPr/>
            </a:pPr>
            <a:r>
              <a:rPr lang="en-GB" dirty="0"/>
              <a:t>Correct AP displacement: </a:t>
            </a:r>
            <a:endParaRPr lang="en-GB" dirty="0" smtClean="0"/>
          </a:p>
          <a:p>
            <a:pPr>
              <a:defRPr/>
            </a:pPr>
            <a:r>
              <a:rPr lang="en-GB" dirty="0" smtClean="0"/>
              <a:t>Place </a:t>
            </a:r>
            <a:r>
              <a:rPr lang="en-GB" dirty="0"/>
              <a:t>thumb over the </a:t>
            </a:r>
            <a:r>
              <a:rPr lang="en-GB" dirty="0" smtClean="0"/>
              <a:t>olecranon </a:t>
            </a:r>
            <a:r>
              <a:rPr lang="en-GB" dirty="0"/>
              <a:t>and </a:t>
            </a:r>
            <a:endParaRPr lang="en-GB" dirty="0" smtClean="0"/>
          </a:p>
          <a:p>
            <a:pPr>
              <a:defRPr/>
            </a:pPr>
            <a:r>
              <a:rPr lang="en-GB" dirty="0" smtClean="0"/>
              <a:t>pronate </a:t>
            </a:r>
            <a:r>
              <a:rPr lang="en-GB" dirty="0"/>
              <a:t>it while flexing the </a:t>
            </a:r>
            <a:r>
              <a:rPr lang="en-GB" dirty="0" smtClean="0"/>
              <a:t>forearm</a:t>
            </a:r>
            <a:endParaRPr lang="en-GB" dirty="0"/>
          </a:p>
        </p:txBody>
      </p:sp>
      <p:sp>
        <p:nvSpPr>
          <p:cNvPr id="10" name="TextBox 9"/>
          <p:cNvSpPr txBox="1"/>
          <p:nvPr/>
        </p:nvSpPr>
        <p:spPr>
          <a:xfrm>
            <a:off x="1502767" y="2609245"/>
            <a:ext cx="6522427" cy="369332"/>
          </a:xfrm>
          <a:prstGeom prst="rect">
            <a:avLst/>
          </a:prstGeom>
          <a:noFill/>
        </p:spPr>
        <p:txBody>
          <a:bodyPr wrap="none" rtlCol="0">
            <a:spAutoFit/>
          </a:bodyPr>
          <a:lstStyle/>
          <a:p>
            <a:r>
              <a:rPr lang="en-GB" dirty="0" smtClean="0"/>
              <a:t>Release soft tissues by milking brachialis off button-holing fragment</a:t>
            </a:r>
            <a:endParaRPr lang="en-GB" dirty="0"/>
          </a:p>
        </p:txBody>
      </p:sp>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45157" y="1981011"/>
            <a:ext cx="1412850" cy="4440699"/>
          </a:xfrm>
          <a:prstGeom prst="rect">
            <a:avLst/>
          </a:prstGeom>
        </p:spPr>
      </p:pic>
    </p:spTree>
    <p:extLst>
      <p:ext uri="{BB962C8B-B14F-4D97-AF65-F5344CB8AC3E}">
        <p14:creationId xmlns:p14="http://schemas.microsoft.com/office/powerpoint/2010/main" val="1269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074"/>
                                        </p:tgtEl>
                                      </p:cBhvr>
                                    </p:animEffect>
                                    <p:set>
                                      <p:cBhvr>
                                        <p:cTn id="18" dur="1" fill="hold">
                                          <p:stCondLst>
                                            <p:cond delay="499"/>
                                          </p:stCondLst>
                                        </p:cTn>
                                        <p:tgtEl>
                                          <p:spTgt spid="307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32040" y="2762574"/>
            <a:ext cx="3960440" cy="3446879"/>
          </a:xfrm>
          <a:prstGeom prst="rect">
            <a:avLst/>
          </a:prstGeom>
        </p:spPr>
      </p:pic>
      <p:sp>
        <p:nvSpPr>
          <p:cNvPr id="2" name="Content Placeholder 1"/>
          <p:cNvSpPr>
            <a:spLocks noGrp="1"/>
          </p:cNvSpPr>
          <p:nvPr>
            <p:ph idx="1"/>
          </p:nvPr>
        </p:nvSpPr>
        <p:spPr/>
        <p:txBody>
          <a:bodyPr/>
          <a:lstStyle/>
          <a:p>
            <a:r>
              <a:rPr lang="en-GB" dirty="0" smtClean="0"/>
              <a:t>Check Reduction and Stability:</a:t>
            </a:r>
          </a:p>
          <a:p>
            <a:pPr lvl="1"/>
            <a:r>
              <a:rPr lang="en-GB" dirty="0" smtClean="0"/>
              <a:t>Jones View</a:t>
            </a:r>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2742754"/>
            <a:ext cx="4311378" cy="3600400"/>
          </a:xfrm>
          <a:prstGeom prst="rect">
            <a:avLst/>
          </a:prstGeom>
        </p:spPr>
      </p:pic>
      <p:sp>
        <p:nvSpPr>
          <p:cNvPr id="7" name="Freeform 6"/>
          <p:cNvSpPr/>
          <p:nvPr/>
        </p:nvSpPr>
        <p:spPr>
          <a:xfrm>
            <a:off x="5819296" y="4202580"/>
            <a:ext cx="2213098" cy="1509092"/>
          </a:xfrm>
          <a:custGeom>
            <a:avLst/>
            <a:gdLst>
              <a:gd name="connsiteX0" fmla="*/ 777922 w 4189863"/>
              <a:gd name="connsiteY0" fmla="*/ 204716 h 2593074"/>
              <a:gd name="connsiteX1" fmla="*/ 764275 w 4189863"/>
              <a:gd name="connsiteY1" fmla="*/ 272955 h 2593074"/>
              <a:gd name="connsiteX2" fmla="*/ 709684 w 4189863"/>
              <a:gd name="connsiteY2" fmla="*/ 354841 h 2593074"/>
              <a:gd name="connsiteX3" fmla="*/ 682388 w 4189863"/>
              <a:gd name="connsiteY3" fmla="*/ 395785 h 2593074"/>
              <a:gd name="connsiteX4" fmla="*/ 627797 w 4189863"/>
              <a:gd name="connsiteY4" fmla="*/ 477671 h 2593074"/>
              <a:gd name="connsiteX5" fmla="*/ 600502 w 4189863"/>
              <a:gd name="connsiteY5" fmla="*/ 518614 h 2593074"/>
              <a:gd name="connsiteX6" fmla="*/ 559558 w 4189863"/>
              <a:gd name="connsiteY6" fmla="*/ 559558 h 2593074"/>
              <a:gd name="connsiteX7" fmla="*/ 491319 w 4189863"/>
              <a:gd name="connsiteY7" fmla="*/ 627797 h 2593074"/>
              <a:gd name="connsiteX8" fmla="*/ 450376 w 4189863"/>
              <a:gd name="connsiteY8" fmla="*/ 709683 h 2593074"/>
              <a:gd name="connsiteX9" fmla="*/ 423081 w 4189863"/>
              <a:gd name="connsiteY9" fmla="*/ 750626 h 2593074"/>
              <a:gd name="connsiteX10" fmla="*/ 395785 w 4189863"/>
              <a:gd name="connsiteY10" fmla="*/ 846161 h 2593074"/>
              <a:gd name="connsiteX11" fmla="*/ 382137 w 4189863"/>
              <a:gd name="connsiteY11" fmla="*/ 887104 h 2593074"/>
              <a:gd name="connsiteX12" fmla="*/ 327546 w 4189863"/>
              <a:gd name="connsiteY12" fmla="*/ 1078173 h 2593074"/>
              <a:gd name="connsiteX13" fmla="*/ 286603 w 4189863"/>
              <a:gd name="connsiteY13" fmla="*/ 1160059 h 2593074"/>
              <a:gd name="connsiteX14" fmla="*/ 245660 w 4189863"/>
              <a:gd name="connsiteY14" fmla="*/ 1241946 h 2593074"/>
              <a:gd name="connsiteX15" fmla="*/ 204716 w 4189863"/>
              <a:gd name="connsiteY15" fmla="*/ 1269241 h 2593074"/>
              <a:gd name="connsiteX16" fmla="*/ 150125 w 4189863"/>
              <a:gd name="connsiteY16" fmla="*/ 1351128 h 2593074"/>
              <a:gd name="connsiteX17" fmla="*/ 122830 w 4189863"/>
              <a:gd name="connsiteY17" fmla="*/ 1392071 h 2593074"/>
              <a:gd name="connsiteX18" fmla="*/ 40943 w 4189863"/>
              <a:gd name="connsiteY18" fmla="*/ 1460310 h 2593074"/>
              <a:gd name="connsiteX19" fmla="*/ 13648 w 4189863"/>
              <a:gd name="connsiteY19" fmla="*/ 1542197 h 2593074"/>
              <a:gd name="connsiteX20" fmla="*/ 0 w 4189863"/>
              <a:gd name="connsiteY20" fmla="*/ 1583140 h 2593074"/>
              <a:gd name="connsiteX21" fmla="*/ 40943 w 4189863"/>
              <a:gd name="connsiteY21" fmla="*/ 1746913 h 2593074"/>
              <a:gd name="connsiteX22" fmla="*/ 95534 w 4189863"/>
              <a:gd name="connsiteY22" fmla="*/ 1828800 h 2593074"/>
              <a:gd name="connsiteX23" fmla="*/ 54591 w 4189863"/>
              <a:gd name="connsiteY23" fmla="*/ 1992573 h 2593074"/>
              <a:gd name="connsiteX24" fmla="*/ 40943 w 4189863"/>
              <a:gd name="connsiteY24" fmla="*/ 2033516 h 2593074"/>
              <a:gd name="connsiteX25" fmla="*/ 27296 w 4189863"/>
              <a:gd name="connsiteY25" fmla="*/ 2074459 h 2593074"/>
              <a:gd name="connsiteX26" fmla="*/ 0 w 4189863"/>
              <a:gd name="connsiteY26" fmla="*/ 2115402 h 2593074"/>
              <a:gd name="connsiteX27" fmla="*/ 40943 w 4189863"/>
              <a:gd name="connsiteY27" fmla="*/ 2197289 h 2593074"/>
              <a:gd name="connsiteX28" fmla="*/ 81887 w 4189863"/>
              <a:gd name="connsiteY28" fmla="*/ 2210937 h 2593074"/>
              <a:gd name="connsiteX29" fmla="*/ 163773 w 4189863"/>
              <a:gd name="connsiteY29" fmla="*/ 2265528 h 2593074"/>
              <a:gd name="connsiteX30" fmla="*/ 204716 w 4189863"/>
              <a:gd name="connsiteY30" fmla="*/ 2292823 h 2593074"/>
              <a:gd name="connsiteX31" fmla="*/ 286603 w 4189863"/>
              <a:gd name="connsiteY31" fmla="*/ 2333767 h 2593074"/>
              <a:gd name="connsiteX32" fmla="*/ 327546 w 4189863"/>
              <a:gd name="connsiteY32" fmla="*/ 2361062 h 2593074"/>
              <a:gd name="connsiteX33" fmla="*/ 436728 w 4189863"/>
              <a:gd name="connsiteY33" fmla="*/ 2388358 h 2593074"/>
              <a:gd name="connsiteX34" fmla="*/ 518615 w 4189863"/>
              <a:gd name="connsiteY34" fmla="*/ 2415653 h 2593074"/>
              <a:gd name="connsiteX35" fmla="*/ 559558 w 4189863"/>
              <a:gd name="connsiteY35" fmla="*/ 2429301 h 2593074"/>
              <a:gd name="connsiteX36" fmla="*/ 614149 w 4189863"/>
              <a:gd name="connsiteY36" fmla="*/ 2442949 h 2593074"/>
              <a:gd name="connsiteX37" fmla="*/ 696036 w 4189863"/>
              <a:gd name="connsiteY37" fmla="*/ 2470244 h 2593074"/>
              <a:gd name="connsiteX38" fmla="*/ 764275 w 4189863"/>
              <a:gd name="connsiteY38" fmla="*/ 2483892 h 2593074"/>
              <a:gd name="connsiteX39" fmla="*/ 818866 w 4189863"/>
              <a:gd name="connsiteY39" fmla="*/ 2497540 h 2593074"/>
              <a:gd name="connsiteX40" fmla="*/ 859809 w 4189863"/>
              <a:gd name="connsiteY40" fmla="*/ 2511188 h 2593074"/>
              <a:gd name="connsiteX41" fmla="*/ 1064525 w 4189863"/>
              <a:gd name="connsiteY41" fmla="*/ 2524835 h 2593074"/>
              <a:gd name="connsiteX42" fmla="*/ 1187355 w 4189863"/>
              <a:gd name="connsiteY42" fmla="*/ 2552131 h 2593074"/>
              <a:gd name="connsiteX43" fmla="*/ 1337481 w 4189863"/>
              <a:gd name="connsiteY43" fmla="*/ 2565779 h 2593074"/>
              <a:gd name="connsiteX44" fmla="*/ 1924334 w 4189863"/>
              <a:gd name="connsiteY44" fmla="*/ 2593074 h 2593074"/>
              <a:gd name="connsiteX45" fmla="*/ 2729552 w 4189863"/>
              <a:gd name="connsiteY45" fmla="*/ 2579426 h 2593074"/>
              <a:gd name="connsiteX46" fmla="*/ 2838734 w 4189863"/>
              <a:gd name="connsiteY46" fmla="*/ 2565779 h 2593074"/>
              <a:gd name="connsiteX47" fmla="*/ 2961564 w 4189863"/>
              <a:gd name="connsiteY47" fmla="*/ 2524835 h 2593074"/>
              <a:gd name="connsiteX48" fmla="*/ 3002508 w 4189863"/>
              <a:gd name="connsiteY48" fmla="*/ 2511188 h 2593074"/>
              <a:gd name="connsiteX49" fmla="*/ 3057099 w 4189863"/>
              <a:gd name="connsiteY49" fmla="*/ 2497540 h 2593074"/>
              <a:gd name="connsiteX50" fmla="*/ 3138985 w 4189863"/>
              <a:gd name="connsiteY50" fmla="*/ 2470244 h 2593074"/>
              <a:gd name="connsiteX51" fmla="*/ 3179928 w 4189863"/>
              <a:gd name="connsiteY51" fmla="*/ 2456597 h 2593074"/>
              <a:gd name="connsiteX52" fmla="*/ 3234519 w 4189863"/>
              <a:gd name="connsiteY52" fmla="*/ 2442949 h 2593074"/>
              <a:gd name="connsiteX53" fmla="*/ 3316406 w 4189863"/>
              <a:gd name="connsiteY53" fmla="*/ 2415653 h 2593074"/>
              <a:gd name="connsiteX54" fmla="*/ 3398293 w 4189863"/>
              <a:gd name="connsiteY54" fmla="*/ 2402005 h 2593074"/>
              <a:gd name="connsiteX55" fmla="*/ 3439236 w 4189863"/>
              <a:gd name="connsiteY55" fmla="*/ 2388358 h 2593074"/>
              <a:gd name="connsiteX56" fmla="*/ 3575713 w 4189863"/>
              <a:gd name="connsiteY56" fmla="*/ 2347414 h 2593074"/>
              <a:gd name="connsiteX57" fmla="*/ 3657600 w 4189863"/>
              <a:gd name="connsiteY57" fmla="*/ 2320119 h 2593074"/>
              <a:gd name="connsiteX58" fmla="*/ 3698543 w 4189863"/>
              <a:gd name="connsiteY58" fmla="*/ 2306471 h 2593074"/>
              <a:gd name="connsiteX59" fmla="*/ 3821373 w 4189863"/>
              <a:gd name="connsiteY59" fmla="*/ 2238232 h 2593074"/>
              <a:gd name="connsiteX60" fmla="*/ 3903260 w 4189863"/>
              <a:gd name="connsiteY60" fmla="*/ 2197289 h 2593074"/>
              <a:gd name="connsiteX61" fmla="*/ 3944203 w 4189863"/>
              <a:gd name="connsiteY61" fmla="*/ 2156346 h 2593074"/>
              <a:gd name="connsiteX62" fmla="*/ 3985146 w 4189863"/>
              <a:gd name="connsiteY62" fmla="*/ 2129050 h 2593074"/>
              <a:gd name="connsiteX63" fmla="*/ 4067033 w 4189863"/>
              <a:gd name="connsiteY63" fmla="*/ 2047164 h 2593074"/>
              <a:gd name="connsiteX64" fmla="*/ 4135272 w 4189863"/>
              <a:gd name="connsiteY64" fmla="*/ 1965277 h 2593074"/>
              <a:gd name="connsiteX65" fmla="*/ 4162567 w 4189863"/>
              <a:gd name="connsiteY65" fmla="*/ 1883391 h 2593074"/>
              <a:gd name="connsiteX66" fmla="*/ 4189863 w 4189863"/>
              <a:gd name="connsiteY66" fmla="*/ 1787856 h 2593074"/>
              <a:gd name="connsiteX67" fmla="*/ 4176215 w 4189863"/>
              <a:gd name="connsiteY67" fmla="*/ 1542197 h 2593074"/>
              <a:gd name="connsiteX68" fmla="*/ 4121624 w 4189863"/>
              <a:gd name="connsiteY68" fmla="*/ 1419367 h 2593074"/>
              <a:gd name="connsiteX69" fmla="*/ 4107976 w 4189863"/>
              <a:gd name="connsiteY69" fmla="*/ 1378423 h 2593074"/>
              <a:gd name="connsiteX70" fmla="*/ 4053385 w 4189863"/>
              <a:gd name="connsiteY70" fmla="*/ 1296537 h 2593074"/>
              <a:gd name="connsiteX71" fmla="*/ 4026090 w 4189863"/>
              <a:gd name="connsiteY71" fmla="*/ 1255594 h 2593074"/>
              <a:gd name="connsiteX72" fmla="*/ 3998794 w 4189863"/>
              <a:gd name="connsiteY72" fmla="*/ 1214650 h 2593074"/>
              <a:gd name="connsiteX73" fmla="*/ 3944203 w 4189863"/>
              <a:gd name="connsiteY73" fmla="*/ 1050877 h 2593074"/>
              <a:gd name="connsiteX74" fmla="*/ 3930555 w 4189863"/>
              <a:gd name="connsiteY74" fmla="*/ 1009934 h 2593074"/>
              <a:gd name="connsiteX75" fmla="*/ 3903260 w 4189863"/>
              <a:gd name="connsiteY75" fmla="*/ 968991 h 2593074"/>
              <a:gd name="connsiteX76" fmla="*/ 3889612 w 4189863"/>
              <a:gd name="connsiteY76" fmla="*/ 900752 h 2593074"/>
              <a:gd name="connsiteX77" fmla="*/ 3862316 w 4189863"/>
              <a:gd name="connsiteY77" fmla="*/ 818865 h 2593074"/>
              <a:gd name="connsiteX78" fmla="*/ 3848669 w 4189863"/>
              <a:gd name="connsiteY78" fmla="*/ 777922 h 2593074"/>
              <a:gd name="connsiteX79" fmla="*/ 3835021 w 4189863"/>
              <a:gd name="connsiteY79" fmla="*/ 736979 h 2593074"/>
              <a:gd name="connsiteX80" fmla="*/ 3821373 w 4189863"/>
              <a:gd name="connsiteY80" fmla="*/ 696035 h 2593074"/>
              <a:gd name="connsiteX81" fmla="*/ 3780430 w 4189863"/>
              <a:gd name="connsiteY81" fmla="*/ 655092 h 2593074"/>
              <a:gd name="connsiteX82" fmla="*/ 3725839 w 4189863"/>
              <a:gd name="connsiteY82" fmla="*/ 586853 h 2593074"/>
              <a:gd name="connsiteX83" fmla="*/ 3671248 w 4189863"/>
              <a:gd name="connsiteY83" fmla="*/ 518614 h 2593074"/>
              <a:gd name="connsiteX84" fmla="*/ 3630305 w 4189863"/>
              <a:gd name="connsiteY84" fmla="*/ 436728 h 2593074"/>
              <a:gd name="connsiteX85" fmla="*/ 3616657 w 4189863"/>
              <a:gd name="connsiteY85" fmla="*/ 395785 h 2593074"/>
              <a:gd name="connsiteX86" fmla="*/ 3589361 w 4189863"/>
              <a:gd name="connsiteY86" fmla="*/ 354841 h 2593074"/>
              <a:gd name="connsiteX87" fmla="*/ 3548418 w 4189863"/>
              <a:gd name="connsiteY87" fmla="*/ 218364 h 2593074"/>
              <a:gd name="connsiteX88" fmla="*/ 3521122 w 4189863"/>
              <a:gd name="connsiteY88" fmla="*/ 54591 h 2593074"/>
              <a:gd name="connsiteX89" fmla="*/ 3507475 w 4189863"/>
              <a:gd name="connsiteY89" fmla="*/ 0 h 25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189863" h="2593074">
                <a:moveTo>
                  <a:pt x="777922" y="204716"/>
                </a:moveTo>
                <a:cubicBezTo>
                  <a:pt x="773373" y="227462"/>
                  <a:pt x="773874" y="251837"/>
                  <a:pt x="764275" y="272955"/>
                </a:cubicBezTo>
                <a:cubicBezTo>
                  <a:pt x="750700" y="302820"/>
                  <a:pt x="727881" y="327546"/>
                  <a:pt x="709684" y="354841"/>
                </a:cubicBezTo>
                <a:lnTo>
                  <a:pt x="682388" y="395785"/>
                </a:lnTo>
                <a:lnTo>
                  <a:pt x="627797" y="477671"/>
                </a:lnTo>
                <a:cubicBezTo>
                  <a:pt x="618699" y="491319"/>
                  <a:pt x="612100" y="507016"/>
                  <a:pt x="600502" y="518614"/>
                </a:cubicBezTo>
                <a:cubicBezTo>
                  <a:pt x="586854" y="532262"/>
                  <a:pt x="571914" y="544730"/>
                  <a:pt x="559558" y="559558"/>
                </a:cubicBezTo>
                <a:cubicBezTo>
                  <a:pt x="502692" y="627797"/>
                  <a:pt x="566384" y="577754"/>
                  <a:pt x="491319" y="627797"/>
                </a:cubicBezTo>
                <a:cubicBezTo>
                  <a:pt x="413096" y="745134"/>
                  <a:pt x="506880" y="596676"/>
                  <a:pt x="450376" y="709683"/>
                </a:cubicBezTo>
                <a:cubicBezTo>
                  <a:pt x="443041" y="724354"/>
                  <a:pt x="430416" y="735955"/>
                  <a:pt x="423081" y="750626"/>
                </a:cubicBezTo>
                <a:cubicBezTo>
                  <a:pt x="412173" y="772441"/>
                  <a:pt x="401616" y="825754"/>
                  <a:pt x="395785" y="846161"/>
                </a:cubicBezTo>
                <a:cubicBezTo>
                  <a:pt x="391833" y="859993"/>
                  <a:pt x="385922" y="873225"/>
                  <a:pt x="382137" y="887104"/>
                </a:cubicBezTo>
                <a:cubicBezTo>
                  <a:pt x="330719" y="1075636"/>
                  <a:pt x="379854" y="921247"/>
                  <a:pt x="327546" y="1078173"/>
                </a:cubicBezTo>
                <a:cubicBezTo>
                  <a:pt x="293242" y="1181085"/>
                  <a:pt x="339518" y="1054232"/>
                  <a:pt x="286603" y="1160059"/>
                </a:cubicBezTo>
                <a:cubicBezTo>
                  <a:pt x="264404" y="1204457"/>
                  <a:pt x="284771" y="1202835"/>
                  <a:pt x="245660" y="1241946"/>
                </a:cubicBezTo>
                <a:cubicBezTo>
                  <a:pt x="234062" y="1253544"/>
                  <a:pt x="218364" y="1260143"/>
                  <a:pt x="204716" y="1269241"/>
                </a:cubicBezTo>
                <a:lnTo>
                  <a:pt x="150125" y="1351128"/>
                </a:lnTo>
                <a:cubicBezTo>
                  <a:pt x="141027" y="1364776"/>
                  <a:pt x="136478" y="1382972"/>
                  <a:pt x="122830" y="1392071"/>
                </a:cubicBezTo>
                <a:cubicBezTo>
                  <a:pt x="65828" y="1430073"/>
                  <a:pt x="93486" y="1407769"/>
                  <a:pt x="40943" y="1460310"/>
                </a:cubicBezTo>
                <a:lnTo>
                  <a:pt x="13648" y="1542197"/>
                </a:lnTo>
                <a:lnTo>
                  <a:pt x="0" y="1583140"/>
                </a:lnTo>
                <a:cubicBezTo>
                  <a:pt x="6822" y="1624069"/>
                  <a:pt x="16914" y="1710869"/>
                  <a:pt x="40943" y="1746913"/>
                </a:cubicBezTo>
                <a:lnTo>
                  <a:pt x="95534" y="1828800"/>
                </a:lnTo>
                <a:cubicBezTo>
                  <a:pt x="77157" y="1939066"/>
                  <a:pt x="90638" y="1884435"/>
                  <a:pt x="54591" y="1992573"/>
                </a:cubicBezTo>
                <a:lnTo>
                  <a:pt x="40943" y="2033516"/>
                </a:lnTo>
                <a:cubicBezTo>
                  <a:pt x="36394" y="2047164"/>
                  <a:pt x="35276" y="2062489"/>
                  <a:pt x="27296" y="2074459"/>
                </a:cubicBezTo>
                <a:lnTo>
                  <a:pt x="0" y="2115402"/>
                </a:lnTo>
                <a:cubicBezTo>
                  <a:pt x="8990" y="2142373"/>
                  <a:pt x="16892" y="2178048"/>
                  <a:pt x="40943" y="2197289"/>
                </a:cubicBezTo>
                <a:cubicBezTo>
                  <a:pt x="52177" y="2206276"/>
                  <a:pt x="69311" y="2203950"/>
                  <a:pt x="81887" y="2210937"/>
                </a:cubicBezTo>
                <a:cubicBezTo>
                  <a:pt x="110564" y="2226869"/>
                  <a:pt x="136478" y="2247331"/>
                  <a:pt x="163773" y="2265528"/>
                </a:cubicBezTo>
                <a:lnTo>
                  <a:pt x="204716" y="2292823"/>
                </a:lnTo>
                <a:cubicBezTo>
                  <a:pt x="322056" y="2371049"/>
                  <a:pt x="173595" y="2277263"/>
                  <a:pt x="286603" y="2333767"/>
                </a:cubicBezTo>
                <a:cubicBezTo>
                  <a:pt x="301274" y="2341102"/>
                  <a:pt x="312131" y="2355457"/>
                  <a:pt x="327546" y="2361062"/>
                </a:cubicBezTo>
                <a:cubicBezTo>
                  <a:pt x="362802" y="2373882"/>
                  <a:pt x="401139" y="2376495"/>
                  <a:pt x="436728" y="2388358"/>
                </a:cubicBezTo>
                <a:lnTo>
                  <a:pt x="518615" y="2415653"/>
                </a:lnTo>
                <a:cubicBezTo>
                  <a:pt x="532263" y="2420202"/>
                  <a:pt x="545602" y="2425812"/>
                  <a:pt x="559558" y="2429301"/>
                </a:cubicBezTo>
                <a:cubicBezTo>
                  <a:pt x="577755" y="2433850"/>
                  <a:pt x="596183" y="2437559"/>
                  <a:pt x="614149" y="2442949"/>
                </a:cubicBezTo>
                <a:cubicBezTo>
                  <a:pt x="641708" y="2451217"/>
                  <a:pt x="667823" y="2464601"/>
                  <a:pt x="696036" y="2470244"/>
                </a:cubicBezTo>
                <a:cubicBezTo>
                  <a:pt x="718782" y="2474793"/>
                  <a:pt x="741631" y="2478860"/>
                  <a:pt x="764275" y="2483892"/>
                </a:cubicBezTo>
                <a:cubicBezTo>
                  <a:pt x="782585" y="2487961"/>
                  <a:pt x="800831" y="2492387"/>
                  <a:pt x="818866" y="2497540"/>
                </a:cubicBezTo>
                <a:cubicBezTo>
                  <a:pt x="832698" y="2501492"/>
                  <a:pt x="845511" y="2509599"/>
                  <a:pt x="859809" y="2511188"/>
                </a:cubicBezTo>
                <a:cubicBezTo>
                  <a:pt x="927781" y="2518740"/>
                  <a:pt x="996286" y="2520286"/>
                  <a:pt x="1064525" y="2524835"/>
                </a:cubicBezTo>
                <a:cubicBezTo>
                  <a:pt x="1099590" y="2533601"/>
                  <a:pt x="1152702" y="2547799"/>
                  <a:pt x="1187355" y="2552131"/>
                </a:cubicBezTo>
                <a:cubicBezTo>
                  <a:pt x="1237215" y="2558364"/>
                  <a:pt x="1287509" y="2560519"/>
                  <a:pt x="1337481" y="2565779"/>
                </a:cubicBezTo>
                <a:cubicBezTo>
                  <a:pt x="1673483" y="2601147"/>
                  <a:pt x="1111370" y="2569846"/>
                  <a:pt x="1924334" y="2593074"/>
                </a:cubicBezTo>
                <a:lnTo>
                  <a:pt x="2729552" y="2579426"/>
                </a:lnTo>
                <a:cubicBezTo>
                  <a:pt x="2766213" y="2578332"/>
                  <a:pt x="2802871" y="2573464"/>
                  <a:pt x="2838734" y="2565779"/>
                </a:cubicBezTo>
                <a:cubicBezTo>
                  <a:pt x="2838743" y="2565777"/>
                  <a:pt x="2941088" y="2531660"/>
                  <a:pt x="2961564" y="2524835"/>
                </a:cubicBezTo>
                <a:cubicBezTo>
                  <a:pt x="2975212" y="2520286"/>
                  <a:pt x="2988551" y="2514677"/>
                  <a:pt x="3002508" y="2511188"/>
                </a:cubicBezTo>
                <a:cubicBezTo>
                  <a:pt x="3020705" y="2506639"/>
                  <a:pt x="3039133" y="2502930"/>
                  <a:pt x="3057099" y="2497540"/>
                </a:cubicBezTo>
                <a:cubicBezTo>
                  <a:pt x="3084657" y="2489272"/>
                  <a:pt x="3111690" y="2479342"/>
                  <a:pt x="3138985" y="2470244"/>
                </a:cubicBezTo>
                <a:cubicBezTo>
                  <a:pt x="3152633" y="2465695"/>
                  <a:pt x="3165972" y="2460086"/>
                  <a:pt x="3179928" y="2456597"/>
                </a:cubicBezTo>
                <a:cubicBezTo>
                  <a:pt x="3198125" y="2452048"/>
                  <a:pt x="3216553" y="2448339"/>
                  <a:pt x="3234519" y="2442949"/>
                </a:cubicBezTo>
                <a:cubicBezTo>
                  <a:pt x="3262078" y="2434681"/>
                  <a:pt x="3288025" y="2420383"/>
                  <a:pt x="3316406" y="2415653"/>
                </a:cubicBezTo>
                <a:cubicBezTo>
                  <a:pt x="3343702" y="2411104"/>
                  <a:pt x="3371280" y="2408008"/>
                  <a:pt x="3398293" y="2402005"/>
                </a:cubicBezTo>
                <a:cubicBezTo>
                  <a:pt x="3412336" y="2398884"/>
                  <a:pt x="3425404" y="2392310"/>
                  <a:pt x="3439236" y="2388358"/>
                </a:cubicBezTo>
                <a:cubicBezTo>
                  <a:pt x="3583614" y="2347108"/>
                  <a:pt x="3381122" y="2412277"/>
                  <a:pt x="3575713" y="2347414"/>
                </a:cubicBezTo>
                <a:lnTo>
                  <a:pt x="3657600" y="2320119"/>
                </a:lnTo>
                <a:cubicBezTo>
                  <a:pt x="3671248" y="2315570"/>
                  <a:pt x="3686573" y="2314451"/>
                  <a:pt x="3698543" y="2306471"/>
                </a:cubicBezTo>
                <a:cubicBezTo>
                  <a:pt x="3956730" y="2134347"/>
                  <a:pt x="3677245" y="2310296"/>
                  <a:pt x="3821373" y="2238232"/>
                </a:cubicBezTo>
                <a:cubicBezTo>
                  <a:pt x="3927197" y="2185320"/>
                  <a:pt x="3800348" y="2231593"/>
                  <a:pt x="3903260" y="2197289"/>
                </a:cubicBezTo>
                <a:cubicBezTo>
                  <a:pt x="3916908" y="2183641"/>
                  <a:pt x="3929376" y="2168702"/>
                  <a:pt x="3944203" y="2156346"/>
                </a:cubicBezTo>
                <a:cubicBezTo>
                  <a:pt x="3956804" y="2145845"/>
                  <a:pt x="3972887" y="2139947"/>
                  <a:pt x="3985146" y="2129050"/>
                </a:cubicBezTo>
                <a:cubicBezTo>
                  <a:pt x="4013997" y="2103404"/>
                  <a:pt x="4045621" y="2079283"/>
                  <a:pt x="4067033" y="2047164"/>
                </a:cubicBezTo>
                <a:cubicBezTo>
                  <a:pt x="4105034" y="1990160"/>
                  <a:pt x="4082729" y="2017818"/>
                  <a:pt x="4135272" y="1965277"/>
                </a:cubicBezTo>
                <a:cubicBezTo>
                  <a:pt x="4144370" y="1937982"/>
                  <a:pt x="4155589" y="1911304"/>
                  <a:pt x="4162567" y="1883391"/>
                </a:cubicBezTo>
                <a:cubicBezTo>
                  <a:pt x="4179704" y="1814843"/>
                  <a:pt x="4170283" y="1846595"/>
                  <a:pt x="4189863" y="1787856"/>
                </a:cubicBezTo>
                <a:cubicBezTo>
                  <a:pt x="4185314" y="1705970"/>
                  <a:pt x="4186388" y="1623576"/>
                  <a:pt x="4176215" y="1542197"/>
                </a:cubicBezTo>
                <a:cubicBezTo>
                  <a:pt x="4164478" y="1448304"/>
                  <a:pt x="4153052" y="1482224"/>
                  <a:pt x="4121624" y="1419367"/>
                </a:cubicBezTo>
                <a:cubicBezTo>
                  <a:pt x="4115190" y="1406500"/>
                  <a:pt x="4114963" y="1390999"/>
                  <a:pt x="4107976" y="1378423"/>
                </a:cubicBezTo>
                <a:cubicBezTo>
                  <a:pt x="4092044" y="1349746"/>
                  <a:pt x="4071582" y="1323832"/>
                  <a:pt x="4053385" y="1296537"/>
                </a:cubicBezTo>
                <a:lnTo>
                  <a:pt x="4026090" y="1255594"/>
                </a:lnTo>
                <a:cubicBezTo>
                  <a:pt x="4016991" y="1241946"/>
                  <a:pt x="4003981" y="1230211"/>
                  <a:pt x="3998794" y="1214650"/>
                </a:cubicBezTo>
                <a:lnTo>
                  <a:pt x="3944203" y="1050877"/>
                </a:lnTo>
                <a:cubicBezTo>
                  <a:pt x="3939654" y="1037229"/>
                  <a:pt x="3938535" y="1021904"/>
                  <a:pt x="3930555" y="1009934"/>
                </a:cubicBezTo>
                <a:lnTo>
                  <a:pt x="3903260" y="968991"/>
                </a:lnTo>
                <a:cubicBezTo>
                  <a:pt x="3898711" y="946245"/>
                  <a:pt x="3895716" y="923131"/>
                  <a:pt x="3889612" y="900752"/>
                </a:cubicBezTo>
                <a:cubicBezTo>
                  <a:pt x="3882041" y="872994"/>
                  <a:pt x="3871414" y="846161"/>
                  <a:pt x="3862316" y="818865"/>
                </a:cubicBezTo>
                <a:lnTo>
                  <a:pt x="3848669" y="777922"/>
                </a:lnTo>
                <a:lnTo>
                  <a:pt x="3835021" y="736979"/>
                </a:lnTo>
                <a:cubicBezTo>
                  <a:pt x="3830472" y="723331"/>
                  <a:pt x="3831546" y="706208"/>
                  <a:pt x="3821373" y="696035"/>
                </a:cubicBezTo>
                <a:lnTo>
                  <a:pt x="3780430" y="655092"/>
                </a:lnTo>
                <a:cubicBezTo>
                  <a:pt x="3746125" y="552181"/>
                  <a:pt x="3796390" y="675042"/>
                  <a:pt x="3725839" y="586853"/>
                </a:cubicBezTo>
                <a:cubicBezTo>
                  <a:pt x="3650500" y="492679"/>
                  <a:pt x="3788585" y="596841"/>
                  <a:pt x="3671248" y="518614"/>
                </a:cubicBezTo>
                <a:cubicBezTo>
                  <a:pt x="3636943" y="415702"/>
                  <a:pt x="3683218" y="542554"/>
                  <a:pt x="3630305" y="436728"/>
                </a:cubicBezTo>
                <a:cubicBezTo>
                  <a:pt x="3623871" y="423861"/>
                  <a:pt x="3623091" y="408652"/>
                  <a:pt x="3616657" y="395785"/>
                </a:cubicBezTo>
                <a:cubicBezTo>
                  <a:pt x="3609321" y="381114"/>
                  <a:pt x="3596023" y="369830"/>
                  <a:pt x="3589361" y="354841"/>
                </a:cubicBezTo>
                <a:cubicBezTo>
                  <a:pt x="3577899" y="329052"/>
                  <a:pt x="3554855" y="252696"/>
                  <a:pt x="3548418" y="218364"/>
                </a:cubicBezTo>
                <a:cubicBezTo>
                  <a:pt x="3538219" y="163968"/>
                  <a:pt x="3534544" y="108283"/>
                  <a:pt x="3521122" y="54591"/>
                </a:cubicBezTo>
                <a:lnTo>
                  <a:pt x="3507475" y="0"/>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06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defRPr/>
            </a:pPr>
            <a:r>
              <a:rPr lang="en-GB" b="1" dirty="0" smtClean="0"/>
              <a:t>PERCUTANEOUS PINNING</a:t>
            </a:r>
            <a:r>
              <a:rPr lang="en-GB" dirty="0" smtClean="0"/>
              <a:t>:</a:t>
            </a:r>
          </a:p>
          <a:p>
            <a:pPr lvl="1">
              <a:defRPr/>
            </a:pPr>
            <a:r>
              <a:rPr lang="en-GB" dirty="0" smtClean="0"/>
              <a:t>1.6-2mm K-wires</a:t>
            </a:r>
          </a:p>
          <a:p>
            <a:pPr lvl="1">
              <a:defRPr/>
            </a:pPr>
            <a:endParaRPr lang="en-GB" dirty="0"/>
          </a:p>
          <a:p>
            <a:pPr lvl="1">
              <a:defRPr/>
            </a:pPr>
            <a:r>
              <a:rPr lang="en-GB" dirty="0" smtClean="0"/>
              <a:t>2 Divergent lateral wires for Type II fractures</a:t>
            </a:r>
          </a:p>
          <a:p>
            <a:pPr lvl="1">
              <a:defRPr/>
            </a:pPr>
            <a:endParaRPr lang="en-GB" dirty="0"/>
          </a:p>
          <a:p>
            <a:pPr lvl="1">
              <a:defRPr/>
            </a:pPr>
            <a:r>
              <a:rPr lang="en-GB" dirty="0" smtClean="0"/>
              <a:t>2-3 Divergent lateral wires or crossed medial and lateral wires for unstable or Type III fracture</a:t>
            </a:r>
            <a:endParaRPr lang="en-GB" dirty="0"/>
          </a:p>
          <a:p>
            <a:pPr lvl="1">
              <a:defRPr/>
            </a:pPr>
            <a:endParaRPr lang="en-GB" dirty="0" smtClean="0"/>
          </a:p>
          <a:p>
            <a:pPr lvl="1">
              <a:defRPr/>
            </a:pPr>
            <a:r>
              <a:rPr lang="en-GB" dirty="0" smtClean="0"/>
              <a:t>Medial wires </a:t>
            </a:r>
            <a:r>
              <a:rPr lang="en-GB" dirty="0" err="1" smtClean="0"/>
              <a:t>vs</a:t>
            </a:r>
            <a:r>
              <a:rPr lang="en-GB" dirty="0" smtClean="0"/>
              <a:t> multiple lateral wires remains controversial</a:t>
            </a:r>
          </a:p>
          <a:p>
            <a:pPr lvl="2">
              <a:defRPr/>
            </a:pPr>
            <a:r>
              <a:rPr lang="en-GB" dirty="0" smtClean="0"/>
              <a:t>Crossed medial and lateral wires traditionally held to be more stable but risk direct or indirect injury to the ulnar nerve</a:t>
            </a:r>
          </a:p>
          <a:p>
            <a:pPr lvl="2">
              <a:defRPr/>
            </a:pPr>
            <a:r>
              <a:rPr lang="en-GB" dirty="0" smtClean="0"/>
              <a:t>With good technique lateral wires alone are just as stable under physiological loads</a:t>
            </a:r>
          </a:p>
          <a:p>
            <a:pPr lvl="2">
              <a:defRPr/>
            </a:pPr>
            <a:r>
              <a:rPr lang="en-GB" dirty="0" smtClean="0"/>
              <a:t>Iatrogenic </a:t>
            </a:r>
            <a:r>
              <a:rPr lang="en-GB" dirty="0" err="1" smtClean="0"/>
              <a:t>ulnar</a:t>
            </a:r>
            <a:r>
              <a:rPr lang="en-GB" dirty="0" smtClean="0"/>
              <a:t> nerve injury remains rare and vast majority regain full function</a:t>
            </a:r>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473725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1544227"/>
            <a:ext cx="8424936" cy="4900217"/>
          </a:xfrm>
          <a:prstGeom prst="rect">
            <a:avLst/>
          </a:prstGeom>
        </p:spPr>
      </p:pic>
      <p:grpSp>
        <p:nvGrpSpPr>
          <p:cNvPr id="9" name="Group 8"/>
          <p:cNvGrpSpPr/>
          <p:nvPr/>
        </p:nvGrpSpPr>
        <p:grpSpPr>
          <a:xfrm>
            <a:off x="4213083" y="4437112"/>
            <a:ext cx="929809" cy="616714"/>
            <a:chOff x="4355976" y="4324454"/>
            <a:chExt cx="929809" cy="616714"/>
          </a:xfrm>
        </p:grpSpPr>
        <p:cxnSp>
          <p:nvCxnSpPr>
            <p:cNvPr id="6" name="Straight Arrow Connector 5"/>
            <p:cNvCxnSpPr/>
            <p:nvPr/>
          </p:nvCxnSpPr>
          <p:spPr>
            <a:xfrm>
              <a:off x="4355976" y="4509120"/>
              <a:ext cx="648072" cy="43204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99992" y="4324454"/>
              <a:ext cx="785793" cy="369332"/>
            </a:xfrm>
            <a:prstGeom prst="rect">
              <a:avLst/>
            </a:prstGeom>
            <a:noFill/>
          </p:spPr>
          <p:txBody>
            <a:bodyPr wrap="none" rtlCol="0">
              <a:spAutoFit/>
            </a:bodyPr>
            <a:lstStyle/>
            <a:p>
              <a:r>
                <a:rPr lang="en-GB" dirty="0" smtClean="0">
                  <a:solidFill>
                    <a:srgbClr val="FF0000"/>
                  </a:solidFill>
                </a:rPr>
                <a:t>&gt;2mm</a:t>
              </a:r>
              <a:endParaRPr lang="en-GB" dirty="0">
                <a:solidFill>
                  <a:srgbClr val="FF0000"/>
                </a:solidFill>
              </a:endParaRPr>
            </a:p>
          </p:txBody>
        </p:sp>
      </p:grpSp>
      <p:sp>
        <p:nvSpPr>
          <p:cNvPr id="8" name="Oval 7"/>
          <p:cNvSpPr/>
          <p:nvPr/>
        </p:nvSpPr>
        <p:spPr>
          <a:xfrm>
            <a:off x="5508104" y="3862884"/>
            <a:ext cx="576064" cy="574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795404" y="3201654"/>
            <a:ext cx="312906" cy="369332"/>
          </a:xfrm>
          <a:prstGeom prst="rect">
            <a:avLst/>
          </a:prstGeom>
          <a:noFill/>
        </p:spPr>
        <p:txBody>
          <a:bodyPr wrap="none" rtlCol="0">
            <a:spAutoFit/>
          </a:bodyPr>
          <a:lstStyle/>
          <a:p>
            <a:r>
              <a:rPr lang="en-GB" dirty="0" smtClean="0">
                <a:solidFill>
                  <a:srgbClr val="FF0000"/>
                </a:solidFill>
              </a:rPr>
              <a:t>1</a:t>
            </a:r>
            <a:endParaRPr lang="en-GB" dirty="0">
              <a:solidFill>
                <a:srgbClr val="FF0000"/>
              </a:solidFill>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4694" y="2118906"/>
            <a:ext cx="3843809" cy="3843808"/>
          </a:xfrm>
          <a:prstGeom prst="rect">
            <a:avLst/>
          </a:prstGeom>
        </p:spPr>
      </p:pic>
      <p:sp>
        <p:nvSpPr>
          <p:cNvPr id="12" name="TextBox 11"/>
          <p:cNvSpPr txBox="1"/>
          <p:nvPr/>
        </p:nvSpPr>
        <p:spPr>
          <a:xfrm>
            <a:off x="2442443" y="2423985"/>
            <a:ext cx="312906" cy="369332"/>
          </a:xfrm>
          <a:prstGeom prst="rect">
            <a:avLst/>
          </a:prstGeom>
          <a:noFill/>
        </p:spPr>
        <p:txBody>
          <a:bodyPr wrap="none" rtlCol="0">
            <a:spAutoFit/>
          </a:bodyPr>
          <a:lstStyle/>
          <a:p>
            <a:r>
              <a:rPr lang="en-GB" dirty="0" smtClean="0">
                <a:solidFill>
                  <a:srgbClr val="FF0000"/>
                </a:solidFill>
              </a:rPr>
              <a:t>2</a:t>
            </a:r>
            <a:endParaRPr lang="en-GB" dirty="0">
              <a:solidFill>
                <a:srgbClr val="FF0000"/>
              </a:solidFill>
            </a:endParaRPr>
          </a:p>
        </p:txBody>
      </p:sp>
      <p:sp>
        <p:nvSpPr>
          <p:cNvPr id="13" name="TextBox 12"/>
          <p:cNvSpPr txBox="1"/>
          <p:nvPr/>
        </p:nvSpPr>
        <p:spPr>
          <a:xfrm>
            <a:off x="3106383" y="3856144"/>
            <a:ext cx="312906" cy="369332"/>
          </a:xfrm>
          <a:prstGeom prst="rect">
            <a:avLst/>
          </a:prstGeom>
          <a:noFill/>
        </p:spPr>
        <p:txBody>
          <a:bodyPr wrap="none" rtlCol="0">
            <a:spAutoFit/>
          </a:bodyPr>
          <a:lstStyle/>
          <a:p>
            <a:r>
              <a:rPr lang="en-GB" dirty="0" smtClean="0">
                <a:solidFill>
                  <a:srgbClr val="FF0000"/>
                </a:solidFill>
              </a:rPr>
              <a:t>3</a:t>
            </a:r>
            <a:endParaRPr lang="en-GB" dirty="0">
              <a:solidFill>
                <a:srgbClr val="FF0000"/>
              </a:solidFill>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8069" y="2793317"/>
            <a:ext cx="4957060" cy="2596555"/>
          </a:xfrm>
          <a:prstGeom prst="rect">
            <a:avLst/>
          </a:prstGeom>
        </p:spPr>
      </p:pic>
      <p:cxnSp>
        <p:nvCxnSpPr>
          <p:cNvPr id="16" name="Straight Arrow Connector 15"/>
          <p:cNvCxnSpPr/>
          <p:nvPr/>
        </p:nvCxnSpPr>
        <p:spPr>
          <a:xfrm flipH="1">
            <a:off x="4123304" y="4161469"/>
            <a:ext cx="576064"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980623" y="4269481"/>
            <a:ext cx="218582" cy="217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2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3" grpId="0"/>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Check Reduction and Stability:</a:t>
            </a:r>
          </a:p>
          <a:p>
            <a:pPr lvl="1"/>
            <a:r>
              <a:rPr lang="en-GB" dirty="0" smtClean="0"/>
              <a:t>Jones View</a:t>
            </a:r>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4" name="Picture 4" descr="1"/>
          <p:cNvPicPr>
            <a:picLocks noChangeAspect="1" noChangeArrowheads="1"/>
          </p:cNvPicPr>
          <p:nvPr/>
        </p:nvPicPr>
        <p:blipFill>
          <a:blip r:embed="rId2" cstate="email">
            <a:extLst>
              <a:ext uri="{28A0092B-C50C-407E-A947-70E740481C1C}">
                <a14:useLocalDpi xmlns:a14="http://schemas.microsoft.com/office/drawing/2010/main"/>
              </a:ext>
            </a:extLst>
          </a:blip>
          <a:srcRect l="14941" t="11500" r="18326" b="8003"/>
          <a:stretch>
            <a:fillRect/>
          </a:stretch>
        </p:blipFill>
        <p:spPr bwMode="auto">
          <a:xfrm>
            <a:off x="4644008" y="2780928"/>
            <a:ext cx="3384376" cy="3182324"/>
          </a:xfrm>
          <a:prstGeom prst="rect">
            <a:avLst/>
          </a:prstGeom>
          <a:noFill/>
        </p:spPr>
      </p:pic>
      <p:pic>
        <p:nvPicPr>
          <p:cNvPr id="5" name="Picture 4" descr="1"/>
          <p:cNvPicPr>
            <a:picLocks noChangeAspect="1" noChangeArrowheads="1"/>
          </p:cNvPicPr>
          <p:nvPr/>
        </p:nvPicPr>
        <p:blipFill>
          <a:blip r:embed="rId3" cstate="email">
            <a:extLst>
              <a:ext uri="{28A0092B-C50C-407E-A947-70E740481C1C}">
                <a14:useLocalDpi xmlns:a14="http://schemas.microsoft.com/office/drawing/2010/main"/>
              </a:ext>
            </a:extLst>
          </a:blip>
          <a:srcRect l="15970" t="7241" r="16358" b="8358"/>
          <a:stretch>
            <a:fillRect/>
          </a:stretch>
        </p:blipFill>
        <p:spPr bwMode="auto">
          <a:xfrm>
            <a:off x="1043608" y="2780928"/>
            <a:ext cx="3240360" cy="3150350"/>
          </a:xfrm>
          <a:prstGeom prst="rect">
            <a:avLst/>
          </a:prstGeom>
          <a:noFill/>
        </p:spPr>
      </p:pic>
    </p:spTree>
    <p:extLst>
      <p:ext uri="{BB962C8B-B14F-4D97-AF65-F5344CB8AC3E}">
        <p14:creationId xmlns:p14="http://schemas.microsoft.com/office/powerpoint/2010/main" val="20954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Supracondylar Fractures</a:t>
            </a:r>
            <a:endParaRPr lang="en-GB" dirty="0"/>
          </a:p>
        </p:txBody>
      </p:sp>
      <p:sp>
        <p:nvSpPr>
          <p:cNvPr id="3" name="Content Placeholder 2"/>
          <p:cNvSpPr>
            <a:spLocks noGrp="1"/>
          </p:cNvSpPr>
          <p:nvPr>
            <p:ph idx="1"/>
          </p:nvPr>
        </p:nvSpPr>
        <p:spPr/>
        <p:txBody>
          <a:bodyPr/>
          <a:lstStyle/>
          <a:p>
            <a:r>
              <a:rPr lang="en-GB" dirty="0" smtClean="0"/>
              <a:t>Follow up</a:t>
            </a:r>
          </a:p>
          <a:p>
            <a:pPr lvl="1"/>
            <a:r>
              <a:rPr lang="en-GB" dirty="0" smtClean="0"/>
              <a:t>Fracture clinic review 1 week with XOA</a:t>
            </a:r>
          </a:p>
          <a:p>
            <a:pPr lvl="1"/>
            <a:r>
              <a:rPr lang="en-GB" dirty="0" smtClean="0"/>
              <a:t>If no displacement cast reinforced</a:t>
            </a:r>
          </a:p>
          <a:p>
            <a:pPr lvl="1"/>
            <a:r>
              <a:rPr lang="en-GB" dirty="0" smtClean="0"/>
              <a:t>Fracture clinic review 4 weeks XOA</a:t>
            </a:r>
          </a:p>
          <a:p>
            <a:pPr lvl="2"/>
            <a:r>
              <a:rPr lang="en-GB" dirty="0" smtClean="0"/>
              <a:t>Pins removed in clinic</a:t>
            </a:r>
          </a:p>
          <a:p>
            <a:pPr lvl="2"/>
            <a:r>
              <a:rPr lang="en-GB" dirty="0" smtClean="0"/>
              <a:t>If any concern on </a:t>
            </a:r>
            <a:r>
              <a:rPr lang="en-GB" dirty="0" err="1" smtClean="0"/>
              <a:t>xrays</a:t>
            </a:r>
            <a:r>
              <a:rPr lang="en-GB" dirty="0" smtClean="0"/>
              <a:t> further 2 weeks in cast followed by mobilisation</a:t>
            </a:r>
          </a:p>
          <a:p>
            <a:pPr lvl="1"/>
            <a:r>
              <a:rPr lang="en-GB" dirty="0" smtClean="0"/>
              <a:t>Fracture clinic review 10-12 weeks to ensure ROM returned and assess carrying angle</a:t>
            </a:r>
            <a:endParaRPr lang="en-GB" dirty="0"/>
          </a:p>
        </p:txBody>
      </p:sp>
    </p:spTree>
    <p:extLst>
      <p:ext uri="{BB962C8B-B14F-4D97-AF65-F5344CB8AC3E}">
        <p14:creationId xmlns:p14="http://schemas.microsoft.com/office/powerpoint/2010/main" val="2899632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Vascular Deficit</a:t>
            </a:r>
          </a:p>
          <a:p>
            <a:pPr lvl="1"/>
            <a:r>
              <a:rPr lang="en-GB" dirty="0" smtClean="0"/>
              <a:t>Associated with 10-20% of Type III fractures</a:t>
            </a:r>
          </a:p>
          <a:p>
            <a:pPr lvl="1"/>
            <a:endParaRPr lang="en-GB" dirty="0"/>
          </a:p>
          <a:p>
            <a:r>
              <a:rPr lang="en-GB" dirty="0" smtClean="0"/>
              <a:t>White, non-perfused, pulseless limb should be treated as a vascular emergency</a:t>
            </a:r>
          </a:p>
          <a:p>
            <a:pPr lvl="1"/>
            <a:r>
              <a:rPr lang="en-GB" dirty="0" smtClean="0"/>
              <a:t>Splint in 20-40 degrees of flexion</a:t>
            </a:r>
          </a:p>
          <a:p>
            <a:pPr lvl="1"/>
            <a:r>
              <a:rPr lang="en-GB" dirty="0" smtClean="0"/>
              <a:t>Do not delay for vascular investigations</a:t>
            </a:r>
          </a:p>
          <a:p>
            <a:pPr lvl="1"/>
            <a:r>
              <a:rPr lang="en-GB" dirty="0" smtClean="0"/>
              <a:t>Inform vascular team early</a:t>
            </a:r>
          </a:p>
          <a:p>
            <a:pPr lvl="1"/>
            <a:r>
              <a:rPr lang="en-GB" dirty="0" smtClean="0"/>
              <a:t>Reduce and stabilise in theatre then re-assess</a:t>
            </a:r>
          </a:p>
          <a:p>
            <a:pPr lvl="1"/>
            <a:r>
              <a:rPr lang="en-GB" dirty="0" smtClean="0"/>
              <a:t>Continued absence of pulse should prompt open exploration</a:t>
            </a:r>
          </a:p>
          <a:p>
            <a:pPr lvl="1"/>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520" y="3645024"/>
            <a:ext cx="8712968" cy="2592288"/>
          </a:xfrm>
          <a:prstGeom prst="rect">
            <a:avLst/>
          </a:prstGeom>
        </p:spPr>
      </p:pic>
    </p:spTree>
    <p:extLst>
      <p:ext uri="{BB962C8B-B14F-4D97-AF65-F5344CB8AC3E}">
        <p14:creationId xmlns:p14="http://schemas.microsoft.com/office/powerpoint/2010/main" val="319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Vascular Deficit</a:t>
            </a:r>
          </a:p>
          <a:p>
            <a:endParaRPr lang="en-GB" dirty="0"/>
          </a:p>
          <a:p>
            <a:r>
              <a:rPr lang="en-GB" dirty="0" smtClean="0"/>
              <a:t>Pink, pulseless limb</a:t>
            </a:r>
          </a:p>
          <a:p>
            <a:pPr lvl="1"/>
            <a:r>
              <a:rPr lang="en-GB" dirty="0" smtClean="0"/>
              <a:t>More controversial</a:t>
            </a:r>
          </a:p>
          <a:p>
            <a:pPr lvl="1"/>
            <a:r>
              <a:rPr lang="en-GB" dirty="0" smtClean="0"/>
              <a:t>Recognised potential for progression to white and pulseless so inform vascular surgeons early</a:t>
            </a:r>
          </a:p>
          <a:p>
            <a:pPr lvl="1"/>
            <a:r>
              <a:rPr lang="en-GB" dirty="0" smtClean="0"/>
              <a:t>Urgent but non-emergent reduction and fixation followed by observation for at least 48 hours</a:t>
            </a:r>
          </a:p>
          <a:p>
            <a:pPr lvl="1"/>
            <a:r>
              <a:rPr lang="en-GB" dirty="0" smtClean="0"/>
              <a:t>Loss of Doppler signal or clinical deterioration intra-operatively or post-operatively should prompt open vascular exploration</a:t>
            </a:r>
          </a:p>
          <a:p>
            <a:pPr lvl="1"/>
            <a:r>
              <a:rPr lang="en-GB" dirty="0" smtClean="0"/>
              <a:t>Absent pulses at discharge with a perfused hand shown to have no adverse effect on long-term functional outcome</a:t>
            </a:r>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18556" y="2972744"/>
            <a:ext cx="6048672" cy="143601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8556" y="4473837"/>
            <a:ext cx="6026500" cy="1687420"/>
          </a:xfrm>
          <a:prstGeom prst="rect">
            <a:avLst/>
          </a:prstGeom>
        </p:spPr>
      </p:pic>
    </p:spTree>
    <p:extLst>
      <p:ext uri="{BB962C8B-B14F-4D97-AF65-F5344CB8AC3E}">
        <p14:creationId xmlns:p14="http://schemas.microsoft.com/office/powerpoint/2010/main" val="9916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Other Controversies</a:t>
            </a:r>
          </a:p>
          <a:p>
            <a:pPr lvl="1"/>
            <a:r>
              <a:rPr lang="en-GB" dirty="0" smtClean="0"/>
              <a:t>Delay to theatre</a:t>
            </a:r>
          </a:p>
          <a:p>
            <a:pPr lvl="2"/>
            <a:r>
              <a:rPr lang="en-GB" dirty="0" smtClean="0"/>
              <a:t>Literature suggests delay of between 8-21 hours results in no deleterious effects on outcome</a:t>
            </a:r>
          </a:p>
          <a:p>
            <a:pPr lvl="2"/>
            <a:r>
              <a:rPr lang="en-GB" dirty="0" smtClean="0"/>
              <a:t>Used as justification for referral to tertiary centres and avoidance of surgery at night</a:t>
            </a:r>
          </a:p>
          <a:p>
            <a:pPr lvl="3"/>
            <a:r>
              <a:rPr lang="en-GB" dirty="0" smtClean="0"/>
              <a:t>All studies are retrospective – selection bias</a:t>
            </a:r>
          </a:p>
          <a:p>
            <a:pPr lvl="3"/>
            <a:r>
              <a:rPr lang="en-GB" dirty="0" smtClean="0"/>
              <a:t>Practical implications of reduction with increased swelling</a:t>
            </a:r>
          </a:p>
          <a:p>
            <a:pPr lvl="2"/>
            <a:r>
              <a:rPr lang="en-GB" dirty="0" smtClean="0"/>
              <a:t>What to do with the midnight referral?</a:t>
            </a:r>
          </a:p>
          <a:p>
            <a:pPr lvl="1"/>
            <a:r>
              <a:rPr lang="en-GB" dirty="0" smtClean="0"/>
              <a:t>Iatrogenic Nerve Palsy</a:t>
            </a:r>
          </a:p>
          <a:p>
            <a:pPr lvl="2"/>
            <a:r>
              <a:rPr lang="en-GB" dirty="0" smtClean="0"/>
              <a:t>Associated with medial pin placement</a:t>
            </a:r>
          </a:p>
          <a:p>
            <a:pPr lvl="2"/>
            <a:r>
              <a:rPr lang="en-GB" dirty="0" smtClean="0"/>
              <a:t>Not always direct penetration with the K-wire</a:t>
            </a:r>
          </a:p>
          <a:p>
            <a:pPr lvl="2"/>
            <a:r>
              <a:rPr lang="en-GB" dirty="0" smtClean="0"/>
              <a:t>Function shown to return even when K-wire not removed</a:t>
            </a:r>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4400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Elbow </a:t>
            </a:r>
            <a:r>
              <a:rPr lang="en-GB" dirty="0" err="1" smtClean="0"/>
              <a:t>Xrays</a:t>
            </a:r>
            <a:r>
              <a:rPr lang="en-GB" dirty="0" smtClean="0"/>
              <a:t> Lines and Angles</a:t>
            </a:r>
            <a:endParaRPr lang="en-GB" dirty="0"/>
          </a:p>
        </p:txBody>
      </p:sp>
      <p:pic>
        <p:nvPicPr>
          <p:cNvPr id="5" name="Content Placeholder 4" descr="Normal elbow AP and Lat.jpg"/>
          <p:cNvPicPr>
            <a:picLocks noGrp="1" noChangeAspect="1"/>
          </p:cNvPicPr>
          <p:nvPr>
            <p:ph sz="half" idx="2"/>
          </p:nvPr>
        </p:nvPicPr>
        <p:blipFill>
          <a:blip r:embed="rId3" cstate="email"/>
          <a:stretch>
            <a:fillRect/>
          </a:stretch>
        </p:blipFill>
        <p:spPr>
          <a:xfrm>
            <a:off x="1259632" y="1412776"/>
            <a:ext cx="6408712" cy="5165810"/>
          </a:xfrm>
        </p:spPr>
      </p:pic>
      <p:pic>
        <p:nvPicPr>
          <p:cNvPr id="40" name="Content Placeholder 39" descr="elbow lateral.jpg"/>
          <p:cNvPicPr>
            <a:picLocks noGrp="1" noChangeAspect="1"/>
          </p:cNvPicPr>
          <p:nvPr>
            <p:ph sz="half" idx="1"/>
          </p:nvPr>
        </p:nvPicPr>
        <p:blipFill>
          <a:blip r:embed="rId4" cstate="email"/>
          <a:stretch>
            <a:fillRect/>
          </a:stretch>
        </p:blipFill>
        <p:spPr>
          <a:xfrm>
            <a:off x="2771800" y="2636912"/>
            <a:ext cx="3524250" cy="2571750"/>
          </a:xfrm>
        </p:spPr>
      </p:pic>
      <p:sp>
        <p:nvSpPr>
          <p:cNvPr id="6" name="TextBox 5"/>
          <p:cNvSpPr txBox="1"/>
          <p:nvPr/>
        </p:nvSpPr>
        <p:spPr>
          <a:xfrm>
            <a:off x="3779912" y="5157192"/>
            <a:ext cx="3168352" cy="584775"/>
          </a:xfrm>
          <a:prstGeom prst="rect">
            <a:avLst/>
          </a:prstGeom>
          <a:noFill/>
        </p:spPr>
        <p:txBody>
          <a:bodyPr wrap="square" rtlCol="0">
            <a:spAutoFit/>
          </a:bodyPr>
          <a:lstStyle/>
          <a:p>
            <a:r>
              <a:rPr lang="en-GB" sz="3200" dirty="0" smtClean="0">
                <a:solidFill>
                  <a:schemeClr val="accent2"/>
                </a:solidFill>
              </a:rPr>
              <a:t>Baumann’s Angle</a:t>
            </a:r>
            <a:endParaRPr lang="en-GB" sz="3200" dirty="0">
              <a:solidFill>
                <a:schemeClr val="accent2"/>
              </a:solidFill>
            </a:endParaRPr>
          </a:p>
        </p:txBody>
      </p:sp>
      <p:cxnSp>
        <p:nvCxnSpPr>
          <p:cNvPr id="8" name="Straight Connector 7"/>
          <p:cNvCxnSpPr/>
          <p:nvPr/>
        </p:nvCxnSpPr>
        <p:spPr>
          <a:xfrm flipV="1">
            <a:off x="1691680" y="3284984"/>
            <a:ext cx="2592288" cy="12241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71800" y="1484784"/>
            <a:ext cx="0" cy="388843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1979712" y="2996952"/>
            <a:ext cx="1584176" cy="1584176"/>
          </a:xfrm>
          <a:prstGeom prst="arc">
            <a:avLst>
              <a:gd name="adj1" fmla="val 16200000"/>
              <a:gd name="adj2" fmla="val 20777764"/>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2987824" y="2636912"/>
            <a:ext cx="1553630" cy="369332"/>
          </a:xfrm>
          <a:prstGeom prst="rect">
            <a:avLst/>
          </a:prstGeom>
          <a:noFill/>
        </p:spPr>
        <p:txBody>
          <a:bodyPr wrap="none" rtlCol="0">
            <a:spAutoFit/>
          </a:bodyPr>
          <a:lstStyle/>
          <a:p>
            <a:r>
              <a:rPr lang="en-GB" dirty="0" smtClean="0">
                <a:solidFill>
                  <a:schemeClr val="accent2"/>
                </a:solidFill>
              </a:rPr>
              <a:t>Normal 64-81°</a:t>
            </a:r>
            <a:endParaRPr lang="en-GB" dirty="0">
              <a:solidFill>
                <a:schemeClr val="accent2"/>
              </a:solidFill>
            </a:endParaRPr>
          </a:p>
        </p:txBody>
      </p:sp>
      <p:cxnSp>
        <p:nvCxnSpPr>
          <p:cNvPr id="26" name="Straight Connector 25"/>
          <p:cNvCxnSpPr/>
          <p:nvPr/>
        </p:nvCxnSpPr>
        <p:spPr>
          <a:xfrm>
            <a:off x="5652120" y="1556792"/>
            <a:ext cx="360040" cy="403244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60032" y="2924944"/>
            <a:ext cx="1944216" cy="20162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rot="5593839">
            <a:off x="5426787" y="3787773"/>
            <a:ext cx="1088785" cy="1154661"/>
          </a:xfrm>
          <a:prstGeom prst="arc">
            <a:avLst>
              <a:gd name="adj1" fmla="val 17477832"/>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6012160" y="5157192"/>
            <a:ext cx="1675459" cy="369332"/>
          </a:xfrm>
          <a:prstGeom prst="rect">
            <a:avLst/>
          </a:prstGeom>
          <a:noFill/>
        </p:spPr>
        <p:txBody>
          <a:bodyPr wrap="none" rtlCol="0">
            <a:spAutoFit/>
          </a:bodyPr>
          <a:lstStyle/>
          <a:p>
            <a:r>
              <a:rPr lang="en-GB" dirty="0" smtClean="0">
                <a:solidFill>
                  <a:schemeClr val="accent2"/>
                </a:solidFill>
              </a:rPr>
              <a:t>Normal 30-40°</a:t>
            </a:r>
            <a:endParaRPr lang="en-GB" dirty="0">
              <a:solidFill>
                <a:schemeClr val="accent2"/>
              </a:solidFill>
            </a:endParaRPr>
          </a:p>
        </p:txBody>
      </p:sp>
      <p:sp>
        <p:nvSpPr>
          <p:cNvPr id="35" name="TextBox 34"/>
          <p:cNvSpPr txBox="1"/>
          <p:nvPr/>
        </p:nvSpPr>
        <p:spPr>
          <a:xfrm>
            <a:off x="1691680" y="1844824"/>
            <a:ext cx="3700821" cy="584775"/>
          </a:xfrm>
          <a:prstGeom prst="rect">
            <a:avLst/>
          </a:prstGeom>
          <a:noFill/>
        </p:spPr>
        <p:txBody>
          <a:bodyPr wrap="none" rtlCol="0">
            <a:spAutoFit/>
          </a:bodyPr>
          <a:lstStyle/>
          <a:p>
            <a:r>
              <a:rPr lang="en-GB" sz="3200" dirty="0" smtClean="0">
                <a:solidFill>
                  <a:schemeClr val="accent2"/>
                </a:solidFill>
              </a:rPr>
              <a:t>Shaft-</a:t>
            </a:r>
            <a:r>
              <a:rPr lang="en-GB" sz="3200" dirty="0" err="1" smtClean="0">
                <a:solidFill>
                  <a:schemeClr val="accent2"/>
                </a:solidFill>
              </a:rPr>
              <a:t>Condylar</a:t>
            </a:r>
            <a:r>
              <a:rPr lang="en-GB" sz="3200" dirty="0" smtClean="0">
                <a:solidFill>
                  <a:schemeClr val="accent2"/>
                </a:solidFill>
              </a:rPr>
              <a:t> Angle</a:t>
            </a:r>
          </a:p>
        </p:txBody>
      </p:sp>
      <p:cxnSp>
        <p:nvCxnSpPr>
          <p:cNvPr id="37" name="Straight Connector 36"/>
          <p:cNvCxnSpPr/>
          <p:nvPr/>
        </p:nvCxnSpPr>
        <p:spPr>
          <a:xfrm>
            <a:off x="6084168" y="2060848"/>
            <a:ext cx="288032" cy="403244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724128" y="3789040"/>
            <a:ext cx="864096" cy="86409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p:nvPr/>
        </p:nvCxnSpPr>
        <p:spPr>
          <a:xfrm flipH="1" flipV="1">
            <a:off x="3779912" y="3140968"/>
            <a:ext cx="1584176" cy="12241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91680" y="4437112"/>
            <a:ext cx="3872599" cy="584775"/>
          </a:xfrm>
          <a:prstGeom prst="rect">
            <a:avLst/>
          </a:prstGeom>
          <a:noFill/>
        </p:spPr>
        <p:txBody>
          <a:bodyPr wrap="none" rtlCol="0">
            <a:spAutoFit/>
          </a:bodyPr>
          <a:lstStyle/>
          <a:p>
            <a:r>
              <a:rPr lang="en-GB" sz="3200" dirty="0" smtClean="0">
                <a:solidFill>
                  <a:schemeClr val="accent2"/>
                </a:solidFill>
              </a:rPr>
              <a:t>Anterior Humeral Line</a:t>
            </a:r>
            <a:endParaRPr lang="en-GB" sz="3200" dirty="0">
              <a:solidFill>
                <a:schemeClr val="accent2"/>
              </a:solidFill>
            </a:endParaRPr>
          </a:p>
        </p:txBody>
      </p:sp>
      <p:sp>
        <p:nvSpPr>
          <p:cNvPr id="44" name="TextBox 43"/>
          <p:cNvSpPr txBox="1"/>
          <p:nvPr/>
        </p:nvSpPr>
        <p:spPr>
          <a:xfrm>
            <a:off x="2339752" y="2708920"/>
            <a:ext cx="2497607" cy="584775"/>
          </a:xfrm>
          <a:prstGeom prst="rect">
            <a:avLst/>
          </a:prstGeom>
          <a:noFill/>
        </p:spPr>
        <p:txBody>
          <a:bodyPr wrap="none" rtlCol="0">
            <a:spAutoFit/>
          </a:bodyPr>
          <a:lstStyle/>
          <a:p>
            <a:r>
              <a:rPr lang="en-GB" sz="3200" dirty="0" err="1" smtClean="0">
                <a:solidFill>
                  <a:schemeClr val="accent2"/>
                </a:solidFill>
              </a:rPr>
              <a:t>Coronoid</a:t>
            </a:r>
            <a:r>
              <a:rPr lang="en-GB" sz="3200" dirty="0" smtClean="0">
                <a:solidFill>
                  <a:schemeClr val="accent2"/>
                </a:solidFill>
              </a:rPr>
              <a:t> Line</a:t>
            </a:r>
            <a:endParaRPr lang="en-GB" sz="3200" dirty="0">
              <a:solidFill>
                <a:schemeClr val="accent2"/>
              </a:solidFill>
            </a:endParaRPr>
          </a:p>
        </p:txBody>
      </p:sp>
      <p:grpSp>
        <p:nvGrpSpPr>
          <p:cNvPr id="32" name="Group 31"/>
          <p:cNvGrpSpPr/>
          <p:nvPr/>
        </p:nvGrpSpPr>
        <p:grpSpPr>
          <a:xfrm>
            <a:off x="3563888" y="2852936"/>
            <a:ext cx="4032448" cy="3528392"/>
            <a:chOff x="3563888" y="2852936"/>
            <a:chExt cx="4032448" cy="3528392"/>
          </a:xfrm>
        </p:grpSpPr>
        <p:cxnSp>
          <p:nvCxnSpPr>
            <p:cNvPr id="25" name="Straight Connector 24"/>
            <p:cNvCxnSpPr/>
            <p:nvPr/>
          </p:nvCxnSpPr>
          <p:spPr>
            <a:xfrm flipH="1" flipV="1">
              <a:off x="3563888" y="2852936"/>
              <a:ext cx="144016" cy="35283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64088" y="3717032"/>
              <a:ext cx="2232248" cy="13681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619672" y="2204864"/>
            <a:ext cx="3783408" cy="584775"/>
          </a:xfrm>
          <a:prstGeom prst="rect">
            <a:avLst/>
          </a:prstGeom>
          <a:noFill/>
        </p:spPr>
        <p:txBody>
          <a:bodyPr wrap="none" rtlCol="0">
            <a:spAutoFit/>
          </a:bodyPr>
          <a:lstStyle/>
          <a:p>
            <a:r>
              <a:rPr lang="en-GB" sz="3200" dirty="0" smtClean="0">
                <a:solidFill>
                  <a:schemeClr val="accent2"/>
                </a:solidFill>
              </a:rPr>
              <a:t>Radio-</a:t>
            </a:r>
            <a:r>
              <a:rPr lang="en-GB" sz="3200" dirty="0" err="1" smtClean="0">
                <a:solidFill>
                  <a:schemeClr val="accent2"/>
                </a:solidFill>
              </a:rPr>
              <a:t>capitellar</a:t>
            </a:r>
            <a:r>
              <a:rPr lang="en-GB" sz="3200" dirty="0" smtClean="0">
                <a:solidFill>
                  <a:schemeClr val="accent2"/>
                </a:solidFill>
              </a:rPr>
              <a:t> line</a:t>
            </a:r>
            <a:endParaRPr lang="en-GB" sz="32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1+ppt_h/2"/>
                                          </p:val>
                                        </p:tav>
                                      </p:tavLst>
                                    </p:anim>
                                    <p:set>
                                      <p:cBhvr>
                                        <p:cTn id="46" dur="1" fill="hold">
                                          <p:stCondLst>
                                            <p:cond delay="499"/>
                                          </p:stCondLst>
                                        </p:cTn>
                                        <p:tgtEl>
                                          <p:spTgt spid="8"/>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Left)">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strips(downLeft)">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500"/>
                                        <p:tgtEl>
                                          <p:spTgt spid="34"/>
                                        </p:tgtEl>
                                        <p:attrNameLst>
                                          <p:attrName>ppt_x</p:attrName>
                                        </p:attrNameLst>
                                      </p:cBhvr>
                                      <p:tavLst>
                                        <p:tav tm="0">
                                          <p:val>
                                            <p:strVal val="ppt_x"/>
                                          </p:val>
                                        </p:tav>
                                        <p:tav tm="100000">
                                          <p:val>
                                            <p:strVal val="ppt_x"/>
                                          </p:val>
                                        </p:tav>
                                      </p:tavLst>
                                    </p:anim>
                                    <p:anim calcmode="lin" valueType="num">
                                      <p:cBhvr additive="base">
                                        <p:cTn id="84" dur="500"/>
                                        <p:tgtEl>
                                          <p:spTgt spid="34"/>
                                        </p:tgtEl>
                                        <p:attrNameLst>
                                          <p:attrName>ppt_y</p:attrName>
                                        </p:attrNameLst>
                                      </p:cBhvr>
                                      <p:tavLst>
                                        <p:tav tm="0">
                                          <p:val>
                                            <p:strVal val="ppt_y"/>
                                          </p:val>
                                        </p:tav>
                                        <p:tav tm="100000">
                                          <p:val>
                                            <p:strVal val="1+ppt_h/2"/>
                                          </p:val>
                                        </p:tav>
                                      </p:tavLst>
                                    </p:anim>
                                    <p:set>
                                      <p:cBhvr>
                                        <p:cTn id="85" dur="1" fill="hold">
                                          <p:stCondLst>
                                            <p:cond delay="499"/>
                                          </p:stCondLst>
                                        </p:cTn>
                                        <p:tgtEl>
                                          <p:spTgt spid="34"/>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30"/>
                                        </p:tgtEl>
                                        <p:attrNameLst>
                                          <p:attrName>ppt_x</p:attrName>
                                        </p:attrNameLst>
                                      </p:cBhvr>
                                      <p:tavLst>
                                        <p:tav tm="0">
                                          <p:val>
                                            <p:strVal val="ppt_x"/>
                                          </p:val>
                                        </p:tav>
                                        <p:tav tm="100000">
                                          <p:val>
                                            <p:strVal val="ppt_x"/>
                                          </p:val>
                                        </p:tav>
                                      </p:tavLst>
                                    </p:anim>
                                    <p:anim calcmode="lin" valueType="num">
                                      <p:cBhvr additive="base">
                                        <p:cTn id="88" dur="500"/>
                                        <p:tgtEl>
                                          <p:spTgt spid="30"/>
                                        </p:tgtEl>
                                        <p:attrNameLst>
                                          <p:attrName>ppt_y</p:attrName>
                                        </p:attrNameLst>
                                      </p:cBhvr>
                                      <p:tavLst>
                                        <p:tav tm="0">
                                          <p:val>
                                            <p:strVal val="ppt_y"/>
                                          </p:val>
                                        </p:tav>
                                        <p:tav tm="100000">
                                          <p:val>
                                            <p:strVal val="1+ppt_h/2"/>
                                          </p:val>
                                        </p:tav>
                                      </p:tavLst>
                                    </p:anim>
                                    <p:set>
                                      <p:cBhvr>
                                        <p:cTn id="89" dur="1" fill="hold">
                                          <p:stCondLst>
                                            <p:cond delay="499"/>
                                          </p:stCondLst>
                                        </p:cTn>
                                        <p:tgtEl>
                                          <p:spTgt spid="30"/>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26"/>
                                        </p:tgtEl>
                                        <p:attrNameLst>
                                          <p:attrName>ppt_x</p:attrName>
                                        </p:attrNameLst>
                                      </p:cBhvr>
                                      <p:tavLst>
                                        <p:tav tm="0">
                                          <p:val>
                                            <p:strVal val="ppt_x"/>
                                          </p:val>
                                        </p:tav>
                                        <p:tav tm="100000">
                                          <p:val>
                                            <p:strVal val="ppt_x"/>
                                          </p:val>
                                        </p:tav>
                                      </p:tavLst>
                                    </p:anim>
                                    <p:anim calcmode="lin" valueType="num">
                                      <p:cBhvr additive="base">
                                        <p:cTn id="92" dur="500"/>
                                        <p:tgtEl>
                                          <p:spTgt spid="26"/>
                                        </p:tgtEl>
                                        <p:attrNameLst>
                                          <p:attrName>ppt_y</p:attrName>
                                        </p:attrNameLst>
                                      </p:cBhvr>
                                      <p:tavLst>
                                        <p:tav tm="0">
                                          <p:val>
                                            <p:strVal val="ppt_y"/>
                                          </p:val>
                                        </p:tav>
                                        <p:tav tm="100000">
                                          <p:val>
                                            <p:strVal val="1+ppt_h/2"/>
                                          </p:val>
                                        </p:tav>
                                      </p:tavLst>
                                    </p:anim>
                                    <p:set>
                                      <p:cBhvr>
                                        <p:cTn id="93" dur="1" fill="hold">
                                          <p:stCondLst>
                                            <p:cond delay="499"/>
                                          </p:stCondLst>
                                        </p:cTn>
                                        <p:tgtEl>
                                          <p:spTgt spid="26"/>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33"/>
                                        </p:tgtEl>
                                        <p:attrNameLst>
                                          <p:attrName>ppt_x</p:attrName>
                                        </p:attrNameLst>
                                      </p:cBhvr>
                                      <p:tavLst>
                                        <p:tav tm="0">
                                          <p:val>
                                            <p:strVal val="ppt_x"/>
                                          </p:val>
                                        </p:tav>
                                        <p:tav tm="100000">
                                          <p:val>
                                            <p:strVal val="ppt_x"/>
                                          </p:val>
                                        </p:tav>
                                      </p:tavLst>
                                    </p:anim>
                                    <p:anim calcmode="lin" valueType="num">
                                      <p:cBhvr additive="base">
                                        <p:cTn id="96" dur="500"/>
                                        <p:tgtEl>
                                          <p:spTgt spid="33"/>
                                        </p:tgtEl>
                                        <p:attrNameLst>
                                          <p:attrName>ppt_y</p:attrName>
                                        </p:attrNameLst>
                                      </p:cBhvr>
                                      <p:tavLst>
                                        <p:tav tm="0">
                                          <p:val>
                                            <p:strVal val="ppt_y"/>
                                          </p:val>
                                        </p:tav>
                                        <p:tav tm="100000">
                                          <p:val>
                                            <p:strVal val="1+ppt_h/2"/>
                                          </p:val>
                                        </p:tav>
                                      </p:tavLst>
                                    </p:anim>
                                    <p:set>
                                      <p:cBhvr>
                                        <p:cTn id="97" dur="1" fill="hold">
                                          <p:stCondLst>
                                            <p:cond delay="499"/>
                                          </p:stCondLst>
                                        </p:cTn>
                                        <p:tgtEl>
                                          <p:spTgt spid="33"/>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35"/>
                                        </p:tgtEl>
                                        <p:attrNameLst>
                                          <p:attrName>ppt_x</p:attrName>
                                        </p:attrNameLst>
                                      </p:cBhvr>
                                      <p:tavLst>
                                        <p:tav tm="0">
                                          <p:val>
                                            <p:strVal val="ppt_x"/>
                                          </p:val>
                                        </p:tav>
                                        <p:tav tm="100000">
                                          <p:val>
                                            <p:strVal val="ppt_x"/>
                                          </p:val>
                                        </p:tav>
                                      </p:tavLst>
                                    </p:anim>
                                    <p:anim calcmode="lin" valueType="num">
                                      <p:cBhvr additive="base">
                                        <p:cTn id="100" dur="500"/>
                                        <p:tgtEl>
                                          <p:spTgt spid="35"/>
                                        </p:tgtEl>
                                        <p:attrNameLst>
                                          <p:attrName>ppt_y</p:attrName>
                                        </p:attrNameLst>
                                      </p:cBhvr>
                                      <p:tavLst>
                                        <p:tav tm="0">
                                          <p:val>
                                            <p:strVal val="ppt_y"/>
                                          </p:val>
                                        </p:tav>
                                        <p:tav tm="100000">
                                          <p:val>
                                            <p:strVal val="1+ppt_h/2"/>
                                          </p:val>
                                        </p:tav>
                                      </p:tavLst>
                                    </p:anim>
                                    <p:set>
                                      <p:cBhvr>
                                        <p:cTn id="101" dur="1" fill="hold">
                                          <p:stCondLst>
                                            <p:cond delay="499"/>
                                          </p:stCondLst>
                                        </p:cTn>
                                        <p:tgtEl>
                                          <p:spTgt spid="3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wipe(down)">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xit" presetSubtype="4" fill="hold" grpId="1" nodeType="clickEffect">
                                  <p:stCondLst>
                                    <p:cond delay="0"/>
                                  </p:stCondLst>
                                  <p:childTnLst>
                                    <p:anim calcmode="lin" valueType="num">
                                      <p:cBhvr additive="base">
                                        <p:cTn id="115" dur="500"/>
                                        <p:tgtEl>
                                          <p:spTgt spid="36"/>
                                        </p:tgtEl>
                                        <p:attrNameLst>
                                          <p:attrName>ppt_x</p:attrName>
                                        </p:attrNameLst>
                                      </p:cBhvr>
                                      <p:tavLst>
                                        <p:tav tm="0">
                                          <p:val>
                                            <p:strVal val="ppt_x"/>
                                          </p:val>
                                        </p:tav>
                                        <p:tav tm="100000">
                                          <p:val>
                                            <p:strVal val="ppt_x"/>
                                          </p:val>
                                        </p:tav>
                                      </p:tavLst>
                                    </p:anim>
                                    <p:anim calcmode="lin" valueType="num">
                                      <p:cBhvr additive="base">
                                        <p:cTn id="116" dur="500"/>
                                        <p:tgtEl>
                                          <p:spTgt spid="36"/>
                                        </p:tgtEl>
                                        <p:attrNameLst>
                                          <p:attrName>ppt_y</p:attrName>
                                        </p:attrNameLst>
                                      </p:cBhvr>
                                      <p:tavLst>
                                        <p:tav tm="0">
                                          <p:val>
                                            <p:strVal val="ppt_y"/>
                                          </p:val>
                                        </p:tav>
                                        <p:tav tm="100000">
                                          <p:val>
                                            <p:strVal val="1+ppt_h/2"/>
                                          </p:val>
                                        </p:tav>
                                      </p:tavLst>
                                    </p:anim>
                                    <p:set>
                                      <p:cBhvr>
                                        <p:cTn id="117" dur="1" fill="hold">
                                          <p:stCondLst>
                                            <p:cond delay="499"/>
                                          </p:stCondLst>
                                        </p:cTn>
                                        <p:tgtEl>
                                          <p:spTgt spid="36"/>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32"/>
                                        </p:tgtEl>
                                        <p:attrNameLst>
                                          <p:attrName>ppt_x</p:attrName>
                                        </p:attrNameLst>
                                      </p:cBhvr>
                                      <p:tavLst>
                                        <p:tav tm="0">
                                          <p:val>
                                            <p:strVal val="ppt_x"/>
                                          </p:val>
                                        </p:tav>
                                        <p:tav tm="100000">
                                          <p:val>
                                            <p:strVal val="ppt_x"/>
                                          </p:val>
                                        </p:tav>
                                      </p:tavLst>
                                    </p:anim>
                                    <p:anim calcmode="lin" valueType="num">
                                      <p:cBhvr additive="base">
                                        <p:cTn id="120" dur="500"/>
                                        <p:tgtEl>
                                          <p:spTgt spid="32"/>
                                        </p:tgtEl>
                                        <p:attrNameLst>
                                          <p:attrName>ppt_y</p:attrName>
                                        </p:attrNameLst>
                                      </p:cBhvr>
                                      <p:tavLst>
                                        <p:tav tm="0">
                                          <p:val>
                                            <p:strVal val="ppt_y"/>
                                          </p:val>
                                        </p:tav>
                                        <p:tav tm="100000">
                                          <p:val>
                                            <p:strVal val="1+ppt_h/2"/>
                                          </p:val>
                                        </p:tav>
                                      </p:tavLst>
                                    </p:anim>
                                    <p:set>
                                      <p:cBhvr>
                                        <p:cTn id="121" dur="1" fill="hold">
                                          <p:stCondLst>
                                            <p:cond delay="499"/>
                                          </p:stCondLst>
                                        </p:cTn>
                                        <p:tgtEl>
                                          <p:spTgt spid="3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1000"/>
                                        <p:tgtEl>
                                          <p:spTgt spid="4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down)">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wipe(down)">
                                      <p:cBhvr>
                                        <p:cTn id="136" dur="500"/>
                                        <p:tgtEl>
                                          <p:spTgt spid="39"/>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xit" presetSubtype="4" fill="hold" grpId="1" nodeType="clickEffect">
                                  <p:stCondLst>
                                    <p:cond delay="0"/>
                                  </p:stCondLst>
                                  <p:childTnLst>
                                    <p:anim calcmode="lin" valueType="num">
                                      <p:cBhvr additive="base">
                                        <p:cTn id="140" dur="500"/>
                                        <p:tgtEl>
                                          <p:spTgt spid="39"/>
                                        </p:tgtEl>
                                        <p:attrNameLst>
                                          <p:attrName>ppt_x</p:attrName>
                                        </p:attrNameLst>
                                      </p:cBhvr>
                                      <p:tavLst>
                                        <p:tav tm="0">
                                          <p:val>
                                            <p:strVal val="ppt_x"/>
                                          </p:val>
                                        </p:tav>
                                        <p:tav tm="100000">
                                          <p:val>
                                            <p:strVal val="ppt_x"/>
                                          </p:val>
                                        </p:tav>
                                      </p:tavLst>
                                    </p:anim>
                                    <p:anim calcmode="lin" valueType="num">
                                      <p:cBhvr additive="base">
                                        <p:cTn id="141" dur="500"/>
                                        <p:tgtEl>
                                          <p:spTgt spid="39"/>
                                        </p:tgtEl>
                                        <p:attrNameLst>
                                          <p:attrName>ppt_y</p:attrName>
                                        </p:attrNameLst>
                                      </p:cBhvr>
                                      <p:tavLst>
                                        <p:tav tm="0">
                                          <p:val>
                                            <p:strVal val="ppt_y"/>
                                          </p:val>
                                        </p:tav>
                                        <p:tav tm="100000">
                                          <p:val>
                                            <p:strVal val="1+ppt_h/2"/>
                                          </p:val>
                                        </p:tav>
                                      </p:tavLst>
                                    </p:anim>
                                    <p:set>
                                      <p:cBhvr>
                                        <p:cTn id="142" dur="1" fill="hold">
                                          <p:stCondLst>
                                            <p:cond delay="499"/>
                                          </p:stCondLst>
                                        </p:cTn>
                                        <p:tgtEl>
                                          <p:spTgt spid="39"/>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43"/>
                                        </p:tgtEl>
                                        <p:attrNameLst>
                                          <p:attrName>ppt_x</p:attrName>
                                        </p:attrNameLst>
                                      </p:cBhvr>
                                      <p:tavLst>
                                        <p:tav tm="0">
                                          <p:val>
                                            <p:strVal val="ppt_x"/>
                                          </p:val>
                                        </p:tav>
                                        <p:tav tm="100000">
                                          <p:val>
                                            <p:strVal val="ppt_x"/>
                                          </p:val>
                                        </p:tav>
                                      </p:tavLst>
                                    </p:anim>
                                    <p:anim calcmode="lin" valueType="num">
                                      <p:cBhvr additive="base">
                                        <p:cTn id="145" dur="500"/>
                                        <p:tgtEl>
                                          <p:spTgt spid="43"/>
                                        </p:tgtEl>
                                        <p:attrNameLst>
                                          <p:attrName>ppt_y</p:attrName>
                                        </p:attrNameLst>
                                      </p:cBhvr>
                                      <p:tavLst>
                                        <p:tav tm="0">
                                          <p:val>
                                            <p:strVal val="ppt_y"/>
                                          </p:val>
                                        </p:tav>
                                        <p:tav tm="100000">
                                          <p:val>
                                            <p:strVal val="1+ppt_h/2"/>
                                          </p:val>
                                        </p:tav>
                                      </p:tavLst>
                                    </p:anim>
                                    <p:set>
                                      <p:cBhvr>
                                        <p:cTn id="146" dur="1" fill="hold">
                                          <p:stCondLst>
                                            <p:cond delay="499"/>
                                          </p:stCondLst>
                                        </p:cTn>
                                        <p:tgtEl>
                                          <p:spTgt spid="43"/>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37"/>
                                        </p:tgtEl>
                                        <p:attrNameLst>
                                          <p:attrName>ppt_x</p:attrName>
                                        </p:attrNameLst>
                                      </p:cBhvr>
                                      <p:tavLst>
                                        <p:tav tm="0">
                                          <p:val>
                                            <p:strVal val="ppt_x"/>
                                          </p:val>
                                        </p:tav>
                                        <p:tav tm="100000">
                                          <p:val>
                                            <p:strVal val="ppt_x"/>
                                          </p:val>
                                        </p:tav>
                                      </p:tavLst>
                                    </p:anim>
                                    <p:anim calcmode="lin" valueType="num">
                                      <p:cBhvr additive="base">
                                        <p:cTn id="149" dur="500"/>
                                        <p:tgtEl>
                                          <p:spTgt spid="37"/>
                                        </p:tgtEl>
                                        <p:attrNameLst>
                                          <p:attrName>ppt_y</p:attrName>
                                        </p:attrNameLst>
                                      </p:cBhvr>
                                      <p:tavLst>
                                        <p:tav tm="0">
                                          <p:val>
                                            <p:strVal val="ppt_y"/>
                                          </p:val>
                                        </p:tav>
                                        <p:tav tm="100000">
                                          <p:val>
                                            <p:strVal val="1+ppt_h/2"/>
                                          </p:val>
                                        </p:tav>
                                      </p:tavLst>
                                    </p:anim>
                                    <p:set>
                                      <p:cBhvr>
                                        <p:cTn id="150" dur="1" fill="hold">
                                          <p:stCondLst>
                                            <p:cond delay="499"/>
                                          </p:stCondLst>
                                        </p:cTn>
                                        <p:tgtEl>
                                          <p:spTgt spid="3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40"/>
                                        </p:tgtEl>
                                        <p:attrNameLst>
                                          <p:attrName>style.visibility</p:attrName>
                                        </p:attrNameLst>
                                      </p:cBhvr>
                                      <p:to>
                                        <p:strVal val="visible"/>
                                      </p:to>
                                    </p:set>
                                    <p:anim calcmode="lin" valueType="num">
                                      <p:cBhvr additive="base">
                                        <p:cTn id="155" dur="500" fill="hold"/>
                                        <p:tgtEl>
                                          <p:spTgt spid="40"/>
                                        </p:tgtEl>
                                        <p:attrNameLst>
                                          <p:attrName>ppt_x</p:attrName>
                                        </p:attrNameLst>
                                      </p:cBhvr>
                                      <p:tavLst>
                                        <p:tav tm="0">
                                          <p:val>
                                            <p:strVal val="#ppt_x"/>
                                          </p:val>
                                        </p:tav>
                                        <p:tav tm="100000">
                                          <p:val>
                                            <p:strVal val="#ppt_x"/>
                                          </p:val>
                                        </p:tav>
                                      </p:tavLst>
                                    </p:anim>
                                    <p:anim calcmode="lin" valueType="num">
                                      <p:cBhvr additive="base">
                                        <p:cTn id="1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fade">
                                      <p:cBhvr>
                                        <p:cTn id="161" dur="1000"/>
                                        <p:tgtEl>
                                          <p:spTgt spid="44"/>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nodeType="clickEffect">
                                  <p:stCondLst>
                                    <p:cond delay="0"/>
                                  </p:stCondLst>
                                  <p:childTnLst>
                                    <p:set>
                                      <p:cBhvr>
                                        <p:cTn id="165" dur="1" fill="hold">
                                          <p:stCondLst>
                                            <p:cond delay="0"/>
                                          </p:stCondLst>
                                        </p:cTn>
                                        <p:tgtEl>
                                          <p:spTgt spid="42"/>
                                        </p:tgtEl>
                                        <p:attrNameLst>
                                          <p:attrName>style.visibility</p:attrName>
                                        </p:attrNameLst>
                                      </p:cBhvr>
                                      <p:to>
                                        <p:strVal val="visible"/>
                                      </p:to>
                                    </p:set>
                                    <p:animEffect transition="in" filter="wipe(down)">
                                      <p:cBhvr>
                                        <p:cTn id="1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animBg="1"/>
      <p:bldP spid="14" grpId="1" animBg="1"/>
      <p:bldP spid="15" grpId="0"/>
      <p:bldP spid="15" grpId="1"/>
      <p:bldP spid="33" grpId="0" animBg="1"/>
      <p:bldP spid="33" grpId="1" animBg="1"/>
      <p:bldP spid="34" grpId="0"/>
      <p:bldP spid="34" grpId="1"/>
      <p:bldP spid="35" grpId="0"/>
      <p:bldP spid="35" grpId="1"/>
      <p:bldP spid="39" grpId="0" animBg="1"/>
      <p:bldP spid="39" grpId="1" animBg="1"/>
      <p:bldP spid="43" grpId="0"/>
      <p:bldP spid="43" grpId="1"/>
      <p:bldP spid="44" grpId="0"/>
      <p:bldP spid="36" grpId="0"/>
      <p:bldP spid="3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GB" dirty="0" smtClean="0"/>
              <a:t>Complications</a:t>
            </a:r>
          </a:p>
          <a:p>
            <a:pPr lvl="1">
              <a:defRPr/>
            </a:pPr>
            <a:r>
              <a:rPr lang="en-GB" dirty="0" smtClean="0"/>
              <a:t>Immediate/Delayed:</a:t>
            </a:r>
          </a:p>
          <a:p>
            <a:pPr lvl="2">
              <a:defRPr/>
            </a:pPr>
            <a:r>
              <a:rPr lang="en-GB" dirty="0"/>
              <a:t>Compartment syndrome</a:t>
            </a:r>
          </a:p>
          <a:p>
            <a:pPr lvl="2">
              <a:defRPr/>
            </a:pPr>
            <a:r>
              <a:rPr lang="en-GB" dirty="0"/>
              <a:t>Neurological injury </a:t>
            </a:r>
          </a:p>
          <a:p>
            <a:pPr lvl="2">
              <a:defRPr/>
            </a:pPr>
            <a:r>
              <a:rPr lang="en-GB" dirty="0"/>
              <a:t>Vascular Injury</a:t>
            </a:r>
          </a:p>
          <a:p>
            <a:pPr lvl="2">
              <a:defRPr/>
            </a:pPr>
            <a:r>
              <a:rPr lang="en-GB" dirty="0"/>
              <a:t>Pin site </a:t>
            </a:r>
            <a:r>
              <a:rPr lang="en-GB" dirty="0" smtClean="0"/>
              <a:t>infections</a:t>
            </a:r>
          </a:p>
          <a:p>
            <a:pPr lvl="2">
              <a:defRPr/>
            </a:pPr>
            <a:endParaRPr lang="en-GB" dirty="0"/>
          </a:p>
          <a:p>
            <a:pPr lvl="1">
              <a:defRPr/>
            </a:pPr>
            <a:r>
              <a:rPr lang="en-GB" dirty="0"/>
              <a:t>Late</a:t>
            </a:r>
            <a:r>
              <a:rPr lang="en-GB" dirty="0" smtClean="0"/>
              <a:t>:</a:t>
            </a:r>
          </a:p>
          <a:p>
            <a:pPr lvl="2">
              <a:defRPr/>
            </a:pPr>
            <a:r>
              <a:rPr lang="en-GB" dirty="0"/>
              <a:t>Stiffness</a:t>
            </a:r>
          </a:p>
          <a:p>
            <a:pPr lvl="2">
              <a:defRPr/>
            </a:pPr>
            <a:r>
              <a:rPr lang="en-GB" dirty="0" smtClean="0"/>
              <a:t>Malunion</a:t>
            </a:r>
          </a:p>
          <a:p>
            <a:pPr>
              <a:buFontTx/>
              <a:buChar char="-"/>
              <a:defRPr/>
            </a:pPr>
            <a:endParaRPr lang="en-GB" dirty="0" smtClean="0"/>
          </a:p>
          <a:p>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1954061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80000"/>
              </a:lnSpc>
            </a:pPr>
            <a:r>
              <a:rPr lang="en-GB" dirty="0" smtClean="0"/>
              <a:t>Summary</a:t>
            </a:r>
          </a:p>
          <a:p>
            <a:pPr lvl="1">
              <a:lnSpc>
                <a:spcPct val="80000"/>
              </a:lnSpc>
            </a:pPr>
            <a:r>
              <a:rPr lang="en-GB" dirty="0" smtClean="0"/>
              <a:t>Relatively common paediatric fracture</a:t>
            </a:r>
          </a:p>
          <a:p>
            <a:pPr>
              <a:lnSpc>
                <a:spcPct val="80000"/>
              </a:lnSpc>
            </a:pPr>
            <a:endParaRPr lang="en-GB" dirty="0" smtClean="0"/>
          </a:p>
          <a:p>
            <a:pPr lvl="1">
              <a:lnSpc>
                <a:spcPct val="80000"/>
              </a:lnSpc>
            </a:pPr>
            <a:r>
              <a:rPr lang="en-GB" dirty="0" smtClean="0"/>
              <a:t>Needs careful history, assessment and documentation</a:t>
            </a:r>
          </a:p>
          <a:p>
            <a:pPr>
              <a:lnSpc>
                <a:spcPct val="80000"/>
              </a:lnSpc>
            </a:pPr>
            <a:endParaRPr lang="en-GB" dirty="0" smtClean="0"/>
          </a:p>
          <a:p>
            <a:pPr lvl="1">
              <a:lnSpc>
                <a:spcPct val="80000"/>
              </a:lnSpc>
            </a:pPr>
            <a:r>
              <a:rPr lang="en-GB" dirty="0" smtClean="0"/>
              <a:t>Emergencies: White and </a:t>
            </a:r>
            <a:r>
              <a:rPr lang="en-GB" dirty="0" err="1" smtClean="0"/>
              <a:t>pulseless</a:t>
            </a:r>
            <a:r>
              <a:rPr lang="en-GB" dirty="0" smtClean="0"/>
              <a:t>, compartment syndrome, open fractures</a:t>
            </a:r>
          </a:p>
          <a:p>
            <a:pPr>
              <a:lnSpc>
                <a:spcPct val="80000"/>
              </a:lnSpc>
            </a:pPr>
            <a:endParaRPr lang="en-GB" dirty="0" smtClean="0"/>
          </a:p>
          <a:p>
            <a:pPr lvl="1">
              <a:lnSpc>
                <a:spcPct val="80000"/>
              </a:lnSpc>
            </a:pPr>
            <a:r>
              <a:rPr lang="en-GB" dirty="0" smtClean="0"/>
              <a:t>XR Classification: </a:t>
            </a:r>
            <a:r>
              <a:rPr lang="en-GB" dirty="0" err="1" smtClean="0"/>
              <a:t>Gartland</a:t>
            </a:r>
            <a:r>
              <a:rPr lang="en-GB" dirty="0" smtClean="0"/>
              <a:t> Type I-III</a:t>
            </a:r>
          </a:p>
          <a:p>
            <a:pPr>
              <a:lnSpc>
                <a:spcPct val="80000"/>
              </a:lnSpc>
            </a:pPr>
            <a:endParaRPr lang="en-GB" dirty="0" smtClean="0"/>
          </a:p>
          <a:p>
            <a:pPr lvl="1">
              <a:lnSpc>
                <a:spcPct val="80000"/>
              </a:lnSpc>
            </a:pPr>
            <a:r>
              <a:rPr lang="en-GB" dirty="0" smtClean="0"/>
              <a:t>Management depends on grade and </a:t>
            </a:r>
          </a:p>
          <a:p>
            <a:pPr>
              <a:lnSpc>
                <a:spcPct val="80000"/>
              </a:lnSpc>
              <a:buFont typeface="Arial" charset="0"/>
              <a:buNone/>
            </a:pPr>
            <a:r>
              <a:rPr lang="en-GB" dirty="0" smtClean="0"/>
              <a:t>     associated injuries</a:t>
            </a:r>
          </a:p>
          <a:p>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spTree>
    <p:extLst>
      <p:ext uri="{BB962C8B-B14F-4D97-AF65-F5344CB8AC3E}">
        <p14:creationId xmlns:p14="http://schemas.microsoft.com/office/powerpoint/2010/main" val="3234745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erus.png"/>
          <p:cNvPicPr>
            <a:picLocks noChangeAspect="1"/>
          </p:cNvPicPr>
          <p:nvPr/>
        </p:nvPicPr>
        <p:blipFill>
          <a:blip r:embed="rId2" cstate="email"/>
          <a:srcRect/>
          <a:stretch>
            <a:fillRect/>
          </a:stretch>
        </p:blipFill>
        <p:spPr>
          <a:xfrm>
            <a:off x="3712196" y="980728"/>
            <a:ext cx="5431804" cy="5256584"/>
          </a:xfrm>
          <a:prstGeom prst="rect">
            <a:avLst/>
          </a:prstGeom>
        </p:spPr>
      </p:pic>
      <p:grpSp>
        <p:nvGrpSpPr>
          <p:cNvPr id="2" name="Group 25"/>
          <p:cNvGrpSpPr/>
          <p:nvPr/>
        </p:nvGrpSpPr>
        <p:grpSpPr>
          <a:xfrm>
            <a:off x="5364088" y="3573016"/>
            <a:ext cx="1944216" cy="360040"/>
            <a:chOff x="251520" y="2852936"/>
            <a:chExt cx="2880320" cy="360040"/>
          </a:xfrm>
        </p:grpSpPr>
        <p:cxnSp>
          <p:nvCxnSpPr>
            <p:cNvPr id="18" name="Straight Connector 1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
        <p:nvSpPr>
          <p:cNvPr id="36" name="TextBox 35"/>
          <p:cNvSpPr txBox="1"/>
          <p:nvPr/>
        </p:nvSpPr>
        <p:spPr>
          <a:xfrm>
            <a:off x="179512" y="188640"/>
            <a:ext cx="8964488" cy="923330"/>
          </a:xfrm>
          <a:prstGeom prst="rect">
            <a:avLst/>
          </a:prstGeom>
          <a:noFill/>
        </p:spPr>
        <p:txBody>
          <a:bodyPr wrap="square" rtlCol="0">
            <a:spAutoFit/>
          </a:bodyPr>
          <a:lstStyle/>
          <a:p>
            <a:r>
              <a:rPr lang="en-GB" sz="5400" dirty="0" smtClean="0"/>
              <a:t>Paediatric Elbow Injuries</a:t>
            </a:r>
            <a:endParaRPr lang="en-GB" sz="5400" dirty="0"/>
          </a:p>
        </p:txBody>
      </p:sp>
      <p:grpSp>
        <p:nvGrpSpPr>
          <p:cNvPr id="3" name="Group 50"/>
          <p:cNvGrpSpPr/>
          <p:nvPr/>
        </p:nvGrpSpPr>
        <p:grpSpPr>
          <a:xfrm>
            <a:off x="5580112" y="4005064"/>
            <a:ext cx="1613515" cy="1504933"/>
            <a:chOff x="5544000" y="4007046"/>
            <a:chExt cx="1613515" cy="1504933"/>
          </a:xfrm>
        </p:grpSpPr>
        <p:grpSp>
          <p:nvGrpSpPr>
            <p:cNvPr id="5" name="Group 26"/>
            <p:cNvGrpSpPr/>
            <p:nvPr/>
          </p:nvGrpSpPr>
          <p:grpSpPr>
            <a:xfrm rot="3130134">
              <a:off x="4823145" y="4727901"/>
              <a:ext cx="1504933" cy="63223"/>
              <a:chOff x="251520" y="2852936"/>
              <a:chExt cx="2880320" cy="360040"/>
            </a:xfrm>
          </p:grpSpPr>
          <p:cxnSp>
            <p:nvCxnSpPr>
              <p:cNvPr id="28" name="Straight Connector 2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6" name="Group 37"/>
            <p:cNvGrpSpPr/>
            <p:nvPr/>
          </p:nvGrpSpPr>
          <p:grpSpPr>
            <a:xfrm rot="17760000" flipH="1">
              <a:off x="6404717" y="4658411"/>
              <a:ext cx="1375125" cy="130470"/>
              <a:chOff x="251520" y="2852936"/>
              <a:chExt cx="2880320" cy="360040"/>
            </a:xfrm>
          </p:grpSpPr>
          <p:cxnSp>
            <p:nvCxnSpPr>
              <p:cNvPr id="39" name="Straight Connector 38"/>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sp>
        <p:nvSpPr>
          <p:cNvPr id="47" name="Title 46"/>
          <p:cNvSpPr>
            <a:spLocks noGrp="1"/>
          </p:cNvSpPr>
          <p:nvPr>
            <p:ph type="title"/>
          </p:nvPr>
        </p:nvSpPr>
        <p:spPr/>
        <p:txBody>
          <a:bodyPr/>
          <a:lstStyle/>
          <a:p>
            <a:endParaRPr lang="en-GB"/>
          </a:p>
        </p:txBody>
      </p:sp>
      <p:sp>
        <p:nvSpPr>
          <p:cNvPr id="48" name="Content Placeholder 47"/>
          <p:cNvSpPr>
            <a:spLocks noGrp="1"/>
          </p:cNvSpPr>
          <p:nvPr>
            <p:ph idx="1"/>
          </p:nvPr>
        </p:nvSpPr>
        <p:spPr>
          <a:xfrm>
            <a:off x="395536" y="1700808"/>
            <a:ext cx="3168352" cy="4525963"/>
          </a:xfrm>
        </p:spPr>
        <p:txBody>
          <a:bodyPr/>
          <a:lstStyle/>
          <a:p>
            <a:r>
              <a:rPr lang="en-GB" dirty="0" err="1" smtClean="0"/>
              <a:t>Supracondylar</a:t>
            </a:r>
            <a:endParaRPr lang="en-GB" dirty="0" smtClean="0"/>
          </a:p>
          <a:p>
            <a:pPr lvl="1"/>
            <a:r>
              <a:rPr lang="en-GB" dirty="0" err="1" smtClean="0"/>
              <a:t>Gartland</a:t>
            </a:r>
            <a:endParaRPr lang="en-GB" dirty="0" smtClean="0"/>
          </a:p>
          <a:p>
            <a:r>
              <a:rPr lang="en-GB" dirty="0" err="1" smtClean="0"/>
              <a:t>Condylar</a:t>
            </a:r>
            <a:endParaRPr lang="en-GB" dirty="0" smtClean="0"/>
          </a:p>
          <a:p>
            <a:pPr lvl="1"/>
            <a:r>
              <a:rPr lang="en-GB" dirty="0" err="1" smtClean="0"/>
              <a:t>Milch</a:t>
            </a:r>
            <a:endParaRPr lang="en-GB" dirty="0" smtClean="0"/>
          </a:p>
          <a:p>
            <a:pPr lvl="1"/>
            <a:r>
              <a:rPr lang="en-GB" dirty="0" smtClean="0"/>
              <a:t>Jacob</a:t>
            </a:r>
          </a:p>
          <a:p>
            <a:r>
              <a:rPr lang="en-GB" dirty="0" err="1" smtClean="0"/>
              <a:t>Apophyseal</a:t>
            </a:r>
            <a:endParaRPr lang="en-GB" dirty="0" smtClean="0"/>
          </a:p>
          <a:p>
            <a:r>
              <a:rPr lang="en-GB" dirty="0" err="1" smtClean="0"/>
              <a:t>Transphyseal</a:t>
            </a:r>
            <a:endParaRPr lang="en-GB" dirty="0"/>
          </a:p>
        </p:txBody>
      </p:sp>
      <p:grpSp>
        <p:nvGrpSpPr>
          <p:cNvPr id="7" name="Group 51"/>
          <p:cNvGrpSpPr/>
          <p:nvPr/>
        </p:nvGrpSpPr>
        <p:grpSpPr>
          <a:xfrm rot="4482990">
            <a:off x="4779998" y="4619079"/>
            <a:ext cx="769983" cy="123280"/>
            <a:chOff x="251520" y="2852936"/>
            <a:chExt cx="2880320" cy="360040"/>
          </a:xfrm>
        </p:grpSpPr>
        <p:cxnSp>
          <p:nvCxnSpPr>
            <p:cNvPr id="53" name="Straight Connector 52"/>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4920444" y="5102806"/>
            <a:ext cx="2819908" cy="360040"/>
            <a:chOff x="251520" y="2852936"/>
            <a:chExt cx="2880320" cy="360040"/>
          </a:xfrm>
        </p:grpSpPr>
        <p:cxnSp>
          <p:nvCxnSpPr>
            <p:cNvPr id="50" name="Straight Connector 49"/>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8">
                                            <p:txEl>
                                              <p:pRg st="2" end="2"/>
                                            </p:txEl>
                                          </p:spTgt>
                                        </p:tgtEl>
                                      </p:cBhvr>
                                    </p:animEffect>
                                    <p:animScale>
                                      <p:cBhvr>
                                        <p:cTn id="7" dur="250" autoRev="1" fill="hold"/>
                                        <p:tgtEl>
                                          <p:spTgt spid="48">
                                            <p:txEl>
                                              <p:pRg st="2" end="2"/>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Condylar Fractures</a:t>
            </a:r>
            <a:endParaRPr lang="en-GB" dirty="0"/>
          </a:p>
        </p:txBody>
      </p:sp>
      <p:sp>
        <p:nvSpPr>
          <p:cNvPr id="3" name="Content Placeholder 2"/>
          <p:cNvSpPr>
            <a:spLocks noGrp="1"/>
          </p:cNvSpPr>
          <p:nvPr>
            <p:ph idx="1"/>
          </p:nvPr>
        </p:nvSpPr>
        <p:spPr/>
        <p:txBody>
          <a:bodyPr/>
          <a:lstStyle/>
          <a:p>
            <a:r>
              <a:rPr lang="en-GB" dirty="0" smtClean="0"/>
              <a:t>Second most common operative elbow fracture in children</a:t>
            </a:r>
          </a:p>
          <a:p>
            <a:r>
              <a:rPr lang="en-GB" dirty="0" smtClean="0"/>
              <a:t>Similar age distribution and mechanism to supracondylar fracture</a:t>
            </a:r>
          </a:p>
          <a:p>
            <a:r>
              <a:rPr lang="en-GB" dirty="0" smtClean="0"/>
              <a:t>Unusual for paediatric fracture</a:t>
            </a:r>
          </a:p>
          <a:p>
            <a:pPr lvl="1"/>
            <a:r>
              <a:rPr lang="en-GB" dirty="0" smtClean="0"/>
              <a:t>Heals slowly</a:t>
            </a:r>
          </a:p>
          <a:p>
            <a:pPr lvl="1"/>
            <a:r>
              <a:rPr lang="en-GB" dirty="0" smtClean="0"/>
              <a:t>Displaces late</a:t>
            </a:r>
          </a:p>
          <a:p>
            <a:pPr lvl="1"/>
            <a:r>
              <a:rPr lang="en-GB" dirty="0" smtClean="0"/>
              <a:t>Tendency to non-union</a:t>
            </a:r>
            <a:endParaRPr lang="en-GB" dirty="0"/>
          </a:p>
        </p:txBody>
      </p:sp>
    </p:spTree>
    <p:extLst>
      <p:ext uri="{BB962C8B-B14F-4D97-AF65-F5344CB8AC3E}">
        <p14:creationId xmlns:p14="http://schemas.microsoft.com/office/powerpoint/2010/main" val="20245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ondylar Fractures</a:t>
            </a:r>
            <a:endParaRPr lang="en-GB" dirty="0"/>
          </a:p>
        </p:txBody>
      </p:sp>
      <p:sp>
        <p:nvSpPr>
          <p:cNvPr id="3" name="Content Placeholder 2"/>
          <p:cNvSpPr>
            <a:spLocks noGrp="1"/>
          </p:cNvSpPr>
          <p:nvPr>
            <p:ph idx="1"/>
          </p:nvPr>
        </p:nvSpPr>
        <p:spPr/>
        <p:txBody>
          <a:bodyPr>
            <a:normAutofit lnSpcReduction="10000"/>
          </a:bodyPr>
          <a:lstStyle/>
          <a:p>
            <a:r>
              <a:rPr lang="en-GB" dirty="0" smtClean="0"/>
              <a:t>Assessment</a:t>
            </a:r>
          </a:p>
          <a:p>
            <a:pPr lvl="1"/>
            <a:r>
              <a:rPr lang="en-GB" dirty="0" smtClean="0"/>
              <a:t>Analgesia</a:t>
            </a:r>
          </a:p>
          <a:p>
            <a:pPr lvl="1"/>
            <a:r>
              <a:rPr lang="en-GB" dirty="0"/>
              <a:t>History</a:t>
            </a:r>
          </a:p>
          <a:p>
            <a:pPr lvl="2"/>
            <a:r>
              <a:rPr lang="en-GB" dirty="0" smtClean="0"/>
              <a:t>Mechanism</a:t>
            </a:r>
            <a:endParaRPr lang="en-GB" dirty="0"/>
          </a:p>
          <a:p>
            <a:pPr lvl="2"/>
            <a:r>
              <a:rPr lang="en-GB" dirty="0" smtClean="0"/>
              <a:t>Associated </a:t>
            </a:r>
            <a:r>
              <a:rPr lang="en-GB" dirty="0"/>
              <a:t>Injuries</a:t>
            </a:r>
          </a:p>
          <a:p>
            <a:pPr lvl="2"/>
            <a:r>
              <a:rPr lang="en-GB" dirty="0"/>
              <a:t>NAI</a:t>
            </a:r>
          </a:p>
          <a:p>
            <a:pPr lvl="1"/>
            <a:r>
              <a:rPr lang="en-GB" dirty="0"/>
              <a:t>Examination</a:t>
            </a:r>
          </a:p>
          <a:p>
            <a:pPr lvl="2"/>
            <a:r>
              <a:rPr lang="en-GB" dirty="0"/>
              <a:t>Look, Feel, Move</a:t>
            </a:r>
          </a:p>
          <a:p>
            <a:pPr lvl="1"/>
            <a:r>
              <a:rPr lang="en-GB" dirty="0"/>
              <a:t>Investigations</a:t>
            </a:r>
          </a:p>
          <a:p>
            <a:pPr lvl="2"/>
            <a:r>
              <a:rPr lang="en-GB" dirty="0"/>
              <a:t>Radiograph</a:t>
            </a:r>
          </a:p>
        </p:txBody>
      </p:sp>
    </p:spTree>
    <p:extLst>
      <p:ext uri="{BB962C8B-B14F-4D97-AF65-F5344CB8AC3E}">
        <p14:creationId xmlns:p14="http://schemas.microsoft.com/office/powerpoint/2010/main" val="3422492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sp>
        <p:nvSpPr>
          <p:cNvPr id="3" name="Content Placeholder 2"/>
          <p:cNvSpPr>
            <a:spLocks noGrp="1"/>
          </p:cNvSpPr>
          <p:nvPr>
            <p:ph idx="1"/>
          </p:nvPr>
        </p:nvSpPr>
        <p:spPr/>
        <p:txBody>
          <a:bodyPr/>
          <a:lstStyle/>
          <a:p>
            <a:r>
              <a:rPr lang="en-US" dirty="0" smtClean="0"/>
              <a:t>First described by Stimson in 1883</a:t>
            </a:r>
          </a:p>
          <a:p>
            <a:r>
              <a:rPr lang="en-US" dirty="0" err="1" smtClean="0"/>
              <a:t>Milch</a:t>
            </a:r>
            <a:endParaRPr lang="en-US" dirty="0" smtClean="0"/>
          </a:p>
          <a:p>
            <a:pPr lvl="1"/>
            <a:r>
              <a:rPr lang="en-US" dirty="0" smtClean="0"/>
              <a:t>Treatment of humeral </a:t>
            </a:r>
            <a:r>
              <a:rPr lang="en-US" dirty="0" err="1" smtClean="0"/>
              <a:t>cubitus</a:t>
            </a:r>
            <a:r>
              <a:rPr lang="en-US" dirty="0" smtClean="0"/>
              <a:t> </a:t>
            </a:r>
            <a:r>
              <a:rPr lang="en-US" dirty="0" err="1" smtClean="0"/>
              <a:t>valgus</a:t>
            </a:r>
            <a:r>
              <a:rPr lang="en-US" dirty="0" smtClean="0"/>
              <a:t>. </a:t>
            </a:r>
            <a:r>
              <a:rPr lang="en-US" i="1" dirty="0" err="1" smtClean="0"/>
              <a:t>Clin</a:t>
            </a:r>
            <a:r>
              <a:rPr lang="en-US" i="1" dirty="0" smtClean="0"/>
              <a:t> </a:t>
            </a:r>
            <a:r>
              <a:rPr lang="en-US" i="1" dirty="0" err="1" smtClean="0"/>
              <a:t>Orthop</a:t>
            </a:r>
            <a:r>
              <a:rPr lang="en-US" dirty="0" smtClean="0"/>
              <a:t>. 1955;6:120-125.</a:t>
            </a:r>
          </a:p>
          <a:p>
            <a:pPr lvl="1"/>
            <a:r>
              <a:rPr lang="en-US" dirty="0" smtClean="0"/>
              <a:t>Fracture of the external humeral </a:t>
            </a:r>
            <a:r>
              <a:rPr lang="en-US" dirty="0" err="1" smtClean="0"/>
              <a:t>condyle</a:t>
            </a:r>
            <a:r>
              <a:rPr lang="en-US" dirty="0" smtClean="0"/>
              <a:t>. </a:t>
            </a:r>
            <a:r>
              <a:rPr lang="en-US" i="1" dirty="0" smtClean="0"/>
              <a:t>JAMA</a:t>
            </a:r>
            <a:r>
              <a:rPr lang="en-US" dirty="0" smtClean="0"/>
              <a:t>. 1956;160:641-646.</a:t>
            </a:r>
          </a:p>
          <a:p>
            <a:pPr lvl="1"/>
            <a:r>
              <a:rPr lang="en-US" dirty="0" smtClean="0"/>
              <a:t>Fractures and fracture dislocations of humeral </a:t>
            </a:r>
            <a:r>
              <a:rPr lang="en-US" dirty="0" err="1" smtClean="0"/>
              <a:t>condyles</a:t>
            </a:r>
            <a:r>
              <a:rPr lang="en-US" dirty="0" smtClean="0"/>
              <a:t>. </a:t>
            </a:r>
            <a:r>
              <a:rPr lang="en-US" i="1" dirty="0" smtClean="0"/>
              <a:t>J Trauma</a:t>
            </a:r>
            <a:r>
              <a:rPr lang="en-US" dirty="0" smtClean="0"/>
              <a:t>. 1964;4:592-607.</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cstate="email"/>
          <a:srcRect/>
          <a:stretch>
            <a:fillRect/>
          </a:stretch>
        </p:blipFill>
        <p:spPr bwMode="auto">
          <a:xfrm>
            <a:off x="0" y="1412776"/>
            <a:ext cx="9144000" cy="4629873"/>
          </a:xfrm>
          <a:prstGeom prst="rect">
            <a:avLst/>
          </a:prstGeom>
          <a:noFill/>
          <a:ln w="9525">
            <a:noFill/>
            <a:miter lim="800000"/>
            <a:headEnd/>
            <a:tailEnd/>
          </a:ln>
        </p:spPr>
      </p:pic>
      <p:sp>
        <p:nvSpPr>
          <p:cNvPr id="7" name="Oval 6"/>
          <p:cNvSpPr/>
          <p:nvPr/>
        </p:nvSpPr>
        <p:spPr>
          <a:xfrm>
            <a:off x="1403648" y="4725144"/>
            <a:ext cx="288032" cy="2880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600" y="4653136"/>
            <a:ext cx="288032" cy="2880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sp>
        <p:nvSpPr>
          <p:cNvPr id="3" name="Content Placeholder 2"/>
          <p:cNvSpPr>
            <a:spLocks noGrp="1"/>
          </p:cNvSpPr>
          <p:nvPr>
            <p:ph idx="1"/>
          </p:nvPr>
        </p:nvSpPr>
        <p:spPr/>
        <p:txBody>
          <a:bodyPr/>
          <a:lstStyle/>
          <a:p>
            <a:r>
              <a:rPr lang="en-GB" dirty="0" err="1" smtClean="0"/>
              <a:t>Milch</a:t>
            </a:r>
            <a:r>
              <a:rPr lang="en-GB" dirty="0" smtClean="0"/>
              <a:t> Classification</a:t>
            </a:r>
            <a:endParaRPr lang="en-GB" dirty="0"/>
          </a:p>
        </p:txBody>
      </p:sp>
      <p:pic>
        <p:nvPicPr>
          <p:cNvPr id="4" name="Picture 3" descr="Milch lateral.png"/>
          <p:cNvPicPr>
            <a:picLocks noChangeAspect="1"/>
          </p:cNvPicPr>
          <p:nvPr/>
        </p:nvPicPr>
        <p:blipFill>
          <a:blip r:embed="rId2" cstate="email"/>
          <a:srcRect/>
          <a:stretch>
            <a:fillRect/>
          </a:stretch>
        </p:blipFill>
        <p:spPr>
          <a:xfrm>
            <a:off x="971600" y="2996952"/>
            <a:ext cx="2928070" cy="2808312"/>
          </a:xfrm>
          <a:prstGeom prst="rect">
            <a:avLst/>
          </a:prstGeom>
        </p:spPr>
      </p:pic>
      <p:sp>
        <p:nvSpPr>
          <p:cNvPr id="5" name="TextBox 4"/>
          <p:cNvSpPr txBox="1"/>
          <p:nvPr/>
        </p:nvSpPr>
        <p:spPr>
          <a:xfrm>
            <a:off x="1547664" y="2492896"/>
            <a:ext cx="1800493" cy="369332"/>
          </a:xfrm>
          <a:prstGeom prst="rect">
            <a:avLst/>
          </a:prstGeom>
          <a:noFill/>
        </p:spPr>
        <p:txBody>
          <a:bodyPr wrap="none" rtlCol="0">
            <a:spAutoFit/>
          </a:bodyPr>
          <a:lstStyle/>
          <a:p>
            <a:r>
              <a:rPr lang="en-GB" dirty="0" smtClean="0"/>
              <a:t>Lateral </a:t>
            </a:r>
            <a:r>
              <a:rPr lang="en-GB" dirty="0" err="1" smtClean="0"/>
              <a:t>Condyle</a:t>
            </a:r>
            <a:endParaRPr lang="en-GB" dirty="0"/>
          </a:p>
        </p:txBody>
      </p:sp>
      <p:pic>
        <p:nvPicPr>
          <p:cNvPr id="6" name="Picture 5" descr="Milch medial.png"/>
          <p:cNvPicPr>
            <a:picLocks noChangeAspect="1"/>
          </p:cNvPicPr>
          <p:nvPr/>
        </p:nvPicPr>
        <p:blipFill>
          <a:blip r:embed="rId3" cstate="email"/>
          <a:srcRect/>
          <a:stretch>
            <a:fillRect/>
          </a:stretch>
        </p:blipFill>
        <p:spPr>
          <a:xfrm>
            <a:off x="5220072" y="2996952"/>
            <a:ext cx="2592288" cy="2817704"/>
          </a:xfrm>
          <a:prstGeom prst="rect">
            <a:avLst/>
          </a:prstGeom>
        </p:spPr>
      </p:pic>
      <p:sp>
        <p:nvSpPr>
          <p:cNvPr id="7" name="TextBox 6"/>
          <p:cNvSpPr txBox="1"/>
          <p:nvPr/>
        </p:nvSpPr>
        <p:spPr>
          <a:xfrm>
            <a:off x="5580112" y="2492896"/>
            <a:ext cx="1774845" cy="369332"/>
          </a:xfrm>
          <a:prstGeom prst="rect">
            <a:avLst/>
          </a:prstGeom>
          <a:noFill/>
        </p:spPr>
        <p:txBody>
          <a:bodyPr wrap="none" rtlCol="0">
            <a:spAutoFit/>
          </a:bodyPr>
          <a:lstStyle/>
          <a:p>
            <a:r>
              <a:rPr lang="en-GB" dirty="0" smtClean="0"/>
              <a:t>Medial </a:t>
            </a:r>
            <a:r>
              <a:rPr lang="en-GB" dirty="0" err="1" smtClean="0"/>
              <a:t>Condyle</a:t>
            </a:r>
            <a:endParaRPr lang="en-GB" dirty="0"/>
          </a:p>
        </p:txBody>
      </p:sp>
      <p:sp>
        <p:nvSpPr>
          <p:cNvPr id="8" name="TextBox 7"/>
          <p:cNvSpPr txBox="1"/>
          <p:nvPr/>
        </p:nvSpPr>
        <p:spPr>
          <a:xfrm>
            <a:off x="971600" y="5949280"/>
            <a:ext cx="2892780" cy="369332"/>
          </a:xfrm>
          <a:prstGeom prst="rect">
            <a:avLst/>
          </a:prstGeom>
          <a:noFill/>
        </p:spPr>
        <p:txBody>
          <a:bodyPr wrap="none" rtlCol="0">
            <a:spAutoFit/>
          </a:bodyPr>
          <a:lstStyle/>
          <a:p>
            <a:r>
              <a:rPr lang="en-GB" dirty="0" smtClean="0"/>
              <a:t>~16% of distal humeral #’s</a:t>
            </a:r>
            <a:endParaRPr lang="en-GB" dirty="0"/>
          </a:p>
        </p:txBody>
      </p:sp>
      <p:sp>
        <p:nvSpPr>
          <p:cNvPr id="9" name="TextBox 8"/>
          <p:cNvSpPr txBox="1"/>
          <p:nvPr/>
        </p:nvSpPr>
        <p:spPr>
          <a:xfrm>
            <a:off x="5148064" y="5949280"/>
            <a:ext cx="2764539" cy="369332"/>
          </a:xfrm>
          <a:prstGeom prst="rect">
            <a:avLst/>
          </a:prstGeom>
          <a:noFill/>
        </p:spPr>
        <p:txBody>
          <a:bodyPr wrap="none" rtlCol="0">
            <a:spAutoFit/>
          </a:bodyPr>
          <a:lstStyle/>
          <a:p>
            <a:r>
              <a:rPr lang="en-GB" dirty="0" smtClean="0"/>
              <a:t>&lt;1% of distal humeral #’s</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pic>
        <p:nvPicPr>
          <p:cNvPr id="5122" name="Picture 2"/>
          <p:cNvPicPr>
            <a:picLocks noChangeAspect="1" noChangeArrowheads="1"/>
          </p:cNvPicPr>
          <p:nvPr/>
        </p:nvPicPr>
        <p:blipFill>
          <a:blip r:embed="rId3" cstate="email"/>
          <a:srcRect/>
          <a:stretch>
            <a:fillRect/>
          </a:stretch>
        </p:blipFill>
        <p:spPr bwMode="auto">
          <a:xfrm>
            <a:off x="395536" y="2132856"/>
            <a:ext cx="8243475" cy="3816424"/>
          </a:xfrm>
          <a:prstGeom prst="rect">
            <a:avLst/>
          </a:prstGeom>
          <a:noFill/>
          <a:ln w="9525">
            <a:noFill/>
            <a:miter lim="800000"/>
            <a:headEnd/>
            <a:tailEnd/>
          </a:ln>
        </p:spPr>
      </p:pic>
      <p:sp>
        <p:nvSpPr>
          <p:cNvPr id="6" name="TextBox 5"/>
          <p:cNvSpPr txBox="1"/>
          <p:nvPr/>
        </p:nvSpPr>
        <p:spPr>
          <a:xfrm>
            <a:off x="2987824" y="1412776"/>
            <a:ext cx="3054041" cy="584775"/>
          </a:xfrm>
          <a:prstGeom prst="rect">
            <a:avLst/>
          </a:prstGeom>
          <a:noFill/>
        </p:spPr>
        <p:txBody>
          <a:bodyPr wrap="none" rtlCol="0">
            <a:spAutoFit/>
          </a:bodyPr>
          <a:lstStyle/>
          <a:p>
            <a:r>
              <a:rPr lang="en-GB" sz="3200" dirty="0" smtClean="0"/>
              <a:t>Lateral </a:t>
            </a:r>
            <a:r>
              <a:rPr lang="en-GB" sz="3200" dirty="0" err="1" smtClean="0"/>
              <a:t>Condyle</a:t>
            </a:r>
            <a:endParaRPr lang="en-GB" sz="3200" dirty="0"/>
          </a:p>
        </p:txBody>
      </p:sp>
      <p:sp>
        <p:nvSpPr>
          <p:cNvPr id="7" name="TextBox 6"/>
          <p:cNvSpPr txBox="1"/>
          <p:nvPr/>
        </p:nvSpPr>
        <p:spPr>
          <a:xfrm>
            <a:off x="1907704" y="6093296"/>
            <a:ext cx="813108" cy="369332"/>
          </a:xfrm>
          <a:prstGeom prst="rect">
            <a:avLst/>
          </a:prstGeom>
          <a:noFill/>
        </p:spPr>
        <p:txBody>
          <a:bodyPr wrap="none" rtlCol="0">
            <a:spAutoFit/>
          </a:bodyPr>
          <a:lstStyle/>
          <a:p>
            <a:r>
              <a:rPr lang="en-GB" dirty="0" smtClean="0"/>
              <a:t>Type I</a:t>
            </a:r>
            <a:endParaRPr lang="en-GB" dirty="0"/>
          </a:p>
        </p:txBody>
      </p:sp>
      <p:sp>
        <p:nvSpPr>
          <p:cNvPr id="8" name="TextBox 7"/>
          <p:cNvSpPr txBox="1"/>
          <p:nvPr/>
        </p:nvSpPr>
        <p:spPr>
          <a:xfrm>
            <a:off x="6300192" y="6093296"/>
            <a:ext cx="877228" cy="369332"/>
          </a:xfrm>
          <a:prstGeom prst="rect">
            <a:avLst/>
          </a:prstGeom>
          <a:noFill/>
        </p:spPr>
        <p:txBody>
          <a:bodyPr wrap="none" rtlCol="0">
            <a:spAutoFit/>
          </a:bodyPr>
          <a:lstStyle/>
          <a:p>
            <a:r>
              <a:rPr lang="en-GB" dirty="0" smtClean="0"/>
              <a:t>Type II</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pic>
        <p:nvPicPr>
          <p:cNvPr id="4" name="Content Placeholder 3" descr="Milch lateral.png"/>
          <p:cNvPicPr>
            <a:picLocks noGrp="1" noChangeAspect="1"/>
          </p:cNvPicPr>
          <p:nvPr>
            <p:ph idx="1"/>
          </p:nvPr>
        </p:nvPicPr>
        <p:blipFill>
          <a:blip r:embed="rId3" cstate="email"/>
          <a:srcRect/>
          <a:stretch>
            <a:fillRect/>
          </a:stretch>
        </p:blipFill>
        <p:spPr>
          <a:xfrm>
            <a:off x="179512" y="1268760"/>
            <a:ext cx="4968552" cy="4248472"/>
          </a:xfrm>
        </p:spPr>
      </p:pic>
      <p:pic>
        <p:nvPicPr>
          <p:cNvPr id="6146" name="Picture 2"/>
          <p:cNvPicPr>
            <a:picLocks noChangeAspect="1" noChangeArrowheads="1"/>
          </p:cNvPicPr>
          <p:nvPr/>
        </p:nvPicPr>
        <p:blipFill>
          <a:blip r:embed="rId4" cstate="email"/>
          <a:srcRect/>
          <a:stretch>
            <a:fillRect/>
          </a:stretch>
        </p:blipFill>
        <p:spPr bwMode="auto">
          <a:xfrm>
            <a:off x="4644008" y="3284984"/>
            <a:ext cx="4248472" cy="3384376"/>
          </a:xfrm>
          <a:prstGeom prst="rect">
            <a:avLst/>
          </a:prstGeom>
          <a:noFill/>
          <a:ln w="9525">
            <a:noFill/>
            <a:miter lim="800000"/>
            <a:headEnd/>
            <a:tailEnd/>
          </a:ln>
        </p:spPr>
      </p:pic>
      <p:sp>
        <p:nvSpPr>
          <p:cNvPr id="6" name="Rectangle 5"/>
          <p:cNvSpPr/>
          <p:nvPr/>
        </p:nvSpPr>
        <p:spPr>
          <a:xfrm>
            <a:off x="5508104" y="1988840"/>
            <a:ext cx="3054041" cy="584775"/>
          </a:xfrm>
          <a:prstGeom prst="rect">
            <a:avLst/>
          </a:prstGeom>
        </p:spPr>
        <p:txBody>
          <a:bodyPr wrap="none">
            <a:spAutoFit/>
          </a:bodyPr>
          <a:lstStyle/>
          <a:p>
            <a:r>
              <a:rPr lang="en-GB" sz="3200" dirty="0" smtClean="0"/>
              <a:t>Lateral </a:t>
            </a:r>
            <a:r>
              <a:rPr lang="en-GB" sz="3200" dirty="0" err="1" smtClean="0"/>
              <a:t>Condyle</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GB" dirty="0" smtClean="0"/>
              <a:t>CRITOL Ossification</a:t>
            </a:r>
          </a:p>
          <a:p>
            <a:pPr marL="36576" indent="0">
              <a:buNone/>
              <a:defRPr/>
            </a:pPr>
            <a:r>
              <a:rPr lang="en-GB" dirty="0"/>
              <a:t>	</a:t>
            </a:r>
            <a:endParaRPr lang="en-GB" dirty="0" smtClean="0"/>
          </a:p>
        </p:txBody>
      </p:sp>
      <p:sp>
        <p:nvSpPr>
          <p:cNvPr id="3" name="Title 2"/>
          <p:cNvSpPr>
            <a:spLocks noGrp="1"/>
          </p:cNvSpPr>
          <p:nvPr>
            <p:ph type="title"/>
          </p:nvPr>
        </p:nvSpPr>
        <p:spPr/>
        <p:txBody>
          <a:bodyPr/>
          <a:lstStyle/>
          <a:p>
            <a:r>
              <a:rPr lang="en-GB" dirty="0" smtClean="0"/>
              <a:t>Elbow </a:t>
            </a:r>
            <a:r>
              <a:rPr lang="en-GB" dirty="0" err="1" smtClean="0"/>
              <a:t>Xrays</a:t>
            </a:r>
            <a:endParaRPr lang="en-GB" dirty="0"/>
          </a:p>
        </p:txBody>
      </p:sp>
      <p:pic>
        <p:nvPicPr>
          <p:cNvPr id="1026" name="Picture 2" descr="http://images.radiopaedia.org/images/2751872/bf2644834a28a8c290a9f31bdb4597_big_galler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1869" y="3113029"/>
            <a:ext cx="2493196" cy="3273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radiopaedia.org/images/2751886/b7a788f4e41748dddc5703afa891b8_big_galler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1869" y="3120276"/>
            <a:ext cx="2733133" cy="33434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radiopaedia.org/images/2751893/a0f9ca4fbe4a2a7bfe835c30b7236b_big_galler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9810" y="3113029"/>
            <a:ext cx="2733248" cy="32612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radiopaedia.org/images/2751900/0fa6668f5dfbcb8dee634c8c3df869_big_galler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3741" y="3113029"/>
            <a:ext cx="2681482" cy="32612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radiopaedia.org/images/2751907/2beaa6f3d81c0fa4bf58c198ccbd5c_big_gallery.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26097" y="3100344"/>
            <a:ext cx="2577950" cy="32612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1348" y="2554975"/>
            <a:ext cx="2632900" cy="461665"/>
          </a:xfrm>
          <a:prstGeom prst="rect">
            <a:avLst/>
          </a:prstGeom>
          <a:noFill/>
        </p:spPr>
        <p:txBody>
          <a:bodyPr wrap="none" rtlCol="0">
            <a:spAutoFit/>
          </a:bodyPr>
          <a:lstStyle/>
          <a:p>
            <a:r>
              <a:rPr lang="en-GB" sz="2400" dirty="0"/>
              <a:t>Capitellum : 2 </a:t>
            </a:r>
            <a:r>
              <a:rPr lang="en-GB" sz="2400" dirty="0" smtClean="0"/>
              <a:t>years</a:t>
            </a:r>
            <a:endParaRPr lang="en-GB" sz="2400" dirty="0"/>
          </a:p>
        </p:txBody>
      </p:sp>
      <p:sp>
        <p:nvSpPr>
          <p:cNvPr id="7" name="TextBox 6"/>
          <p:cNvSpPr txBox="1"/>
          <p:nvPr/>
        </p:nvSpPr>
        <p:spPr>
          <a:xfrm>
            <a:off x="1412641" y="3079182"/>
            <a:ext cx="3159359" cy="461665"/>
          </a:xfrm>
          <a:prstGeom prst="rect">
            <a:avLst/>
          </a:prstGeom>
          <a:noFill/>
        </p:spPr>
        <p:txBody>
          <a:bodyPr wrap="square" rtlCol="0">
            <a:spAutoFit/>
          </a:bodyPr>
          <a:lstStyle/>
          <a:p>
            <a:r>
              <a:rPr lang="en-GB" sz="2400" dirty="0"/>
              <a:t>Radial head: 4 </a:t>
            </a:r>
            <a:r>
              <a:rPr lang="en-GB" sz="2400" dirty="0" smtClean="0"/>
              <a:t>years</a:t>
            </a:r>
            <a:endParaRPr lang="en-GB" sz="2400" dirty="0"/>
          </a:p>
        </p:txBody>
      </p:sp>
      <p:sp>
        <p:nvSpPr>
          <p:cNvPr id="8" name="TextBox 7"/>
          <p:cNvSpPr txBox="1"/>
          <p:nvPr/>
        </p:nvSpPr>
        <p:spPr>
          <a:xfrm>
            <a:off x="1421348" y="3605974"/>
            <a:ext cx="3624518" cy="461665"/>
          </a:xfrm>
          <a:prstGeom prst="rect">
            <a:avLst/>
          </a:prstGeom>
          <a:noFill/>
        </p:spPr>
        <p:txBody>
          <a:bodyPr wrap="none" rtlCol="0">
            <a:spAutoFit/>
          </a:bodyPr>
          <a:lstStyle/>
          <a:p>
            <a:pPr>
              <a:defRPr/>
            </a:pPr>
            <a:r>
              <a:rPr lang="en-GB" sz="2400" dirty="0"/>
              <a:t>Internal Epicondyle: 6 years</a:t>
            </a:r>
          </a:p>
        </p:txBody>
      </p:sp>
      <p:sp>
        <p:nvSpPr>
          <p:cNvPr id="9" name="TextBox 8"/>
          <p:cNvSpPr txBox="1"/>
          <p:nvPr/>
        </p:nvSpPr>
        <p:spPr>
          <a:xfrm>
            <a:off x="1421348" y="4132766"/>
            <a:ext cx="2347694" cy="461665"/>
          </a:xfrm>
          <a:prstGeom prst="rect">
            <a:avLst/>
          </a:prstGeom>
          <a:noFill/>
        </p:spPr>
        <p:txBody>
          <a:bodyPr wrap="none" rtlCol="0">
            <a:spAutoFit/>
          </a:bodyPr>
          <a:lstStyle/>
          <a:p>
            <a:r>
              <a:rPr lang="en-GB" sz="2400" dirty="0"/>
              <a:t>Trochlea : 8 </a:t>
            </a:r>
            <a:r>
              <a:rPr lang="en-GB" sz="2400" dirty="0" smtClean="0"/>
              <a:t>years</a:t>
            </a:r>
            <a:endParaRPr lang="en-GB" sz="2400" dirty="0"/>
          </a:p>
        </p:txBody>
      </p:sp>
      <p:sp>
        <p:nvSpPr>
          <p:cNvPr id="10" name="TextBox 9"/>
          <p:cNvSpPr txBox="1"/>
          <p:nvPr/>
        </p:nvSpPr>
        <p:spPr>
          <a:xfrm>
            <a:off x="1421348" y="4659558"/>
            <a:ext cx="2666820" cy="461665"/>
          </a:xfrm>
          <a:prstGeom prst="rect">
            <a:avLst/>
          </a:prstGeom>
          <a:noFill/>
        </p:spPr>
        <p:txBody>
          <a:bodyPr wrap="none" rtlCol="0">
            <a:spAutoFit/>
          </a:bodyPr>
          <a:lstStyle/>
          <a:p>
            <a:r>
              <a:rPr lang="en-GB" sz="2400" dirty="0"/>
              <a:t>Olecranon: 10 </a:t>
            </a:r>
            <a:r>
              <a:rPr lang="en-GB" sz="2400" dirty="0" smtClean="0"/>
              <a:t>years</a:t>
            </a:r>
            <a:endParaRPr lang="en-GB" sz="2400" dirty="0"/>
          </a:p>
        </p:txBody>
      </p:sp>
      <p:sp>
        <p:nvSpPr>
          <p:cNvPr id="11" name="TextBox 10"/>
          <p:cNvSpPr txBox="1"/>
          <p:nvPr/>
        </p:nvSpPr>
        <p:spPr>
          <a:xfrm>
            <a:off x="1421348" y="5186350"/>
            <a:ext cx="3653501" cy="461665"/>
          </a:xfrm>
          <a:prstGeom prst="rect">
            <a:avLst/>
          </a:prstGeom>
          <a:noFill/>
        </p:spPr>
        <p:txBody>
          <a:bodyPr wrap="none" rtlCol="0">
            <a:spAutoFit/>
          </a:bodyPr>
          <a:lstStyle/>
          <a:p>
            <a:r>
              <a:rPr lang="en-GB" sz="2400" dirty="0"/>
              <a:t>Lateral epicondyle: 12 </a:t>
            </a:r>
            <a:r>
              <a:rPr lang="en-GB" sz="2400" dirty="0" smtClean="0"/>
              <a:t>years</a:t>
            </a:r>
            <a:endParaRPr lang="en-GB" sz="2400" dirty="0"/>
          </a:p>
        </p:txBody>
      </p:sp>
    </p:spTree>
    <p:extLst>
      <p:ext uri="{BB962C8B-B14F-4D97-AF65-F5344CB8AC3E}">
        <p14:creationId xmlns:p14="http://schemas.microsoft.com/office/powerpoint/2010/main" val="35943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xit" presetSubtype="0" fill="hold" nodeType="with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par>
                                <p:cTn id="30" presetID="10" presetClass="exit" presetSubtype="0" fill="hold" nodeType="with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fade">
                                      <p:cBhvr>
                                        <p:cTn id="43" dur="500"/>
                                        <p:tgtEl>
                                          <p:spTgt spid="1032"/>
                                        </p:tgtEl>
                                      </p:cBhvr>
                                    </p:animEffect>
                                  </p:childTnLst>
                                </p:cTn>
                              </p:par>
                              <p:par>
                                <p:cTn id="44" presetID="10" presetClass="exit" presetSubtype="0" fill="hold" nodeType="withEffect">
                                  <p:stCondLst>
                                    <p:cond delay="0"/>
                                  </p:stCondLst>
                                  <p:childTnLst>
                                    <p:animEffect transition="out" filter="fade">
                                      <p:cBhvr>
                                        <p:cTn id="45" dur="500"/>
                                        <p:tgtEl>
                                          <p:spTgt spid="1030"/>
                                        </p:tgtEl>
                                      </p:cBhvr>
                                    </p:animEffect>
                                    <p:set>
                                      <p:cBhvr>
                                        <p:cTn id="46" dur="1" fill="hold">
                                          <p:stCondLst>
                                            <p:cond delay="499"/>
                                          </p:stCondLst>
                                        </p:cTn>
                                        <p:tgtEl>
                                          <p:spTgt spid="10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fade">
                                      <p:cBhvr>
                                        <p:cTn id="54" dur="500"/>
                                        <p:tgtEl>
                                          <p:spTgt spid="1034"/>
                                        </p:tgtEl>
                                      </p:cBhvr>
                                    </p:animEffect>
                                  </p:childTnLst>
                                </p:cTn>
                              </p:par>
                              <p:par>
                                <p:cTn id="55" presetID="10" presetClass="exit" presetSubtype="0" fill="hold" nodeType="withEffect">
                                  <p:stCondLst>
                                    <p:cond delay="0"/>
                                  </p:stCondLst>
                                  <p:childTnLst>
                                    <p:animEffect transition="out" filter="fade">
                                      <p:cBhvr>
                                        <p:cTn id="56" dur="500"/>
                                        <p:tgtEl>
                                          <p:spTgt spid="1032"/>
                                        </p:tgtEl>
                                      </p:cBhvr>
                                    </p:animEffect>
                                    <p:set>
                                      <p:cBhvr>
                                        <p:cTn id="57"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sp>
        <p:nvSpPr>
          <p:cNvPr id="3" name="Content Placeholder 2"/>
          <p:cNvSpPr>
            <a:spLocks noGrp="1"/>
          </p:cNvSpPr>
          <p:nvPr>
            <p:ph idx="1"/>
          </p:nvPr>
        </p:nvSpPr>
        <p:spPr>
          <a:xfrm>
            <a:off x="457200" y="1600200"/>
            <a:ext cx="4258816" cy="4525963"/>
          </a:xfrm>
        </p:spPr>
        <p:txBody>
          <a:bodyPr/>
          <a:lstStyle/>
          <a:p>
            <a:r>
              <a:rPr lang="en-GB" dirty="0" err="1" smtClean="0"/>
              <a:t>Jakob</a:t>
            </a:r>
            <a:r>
              <a:rPr lang="en-GB" dirty="0" smtClean="0"/>
              <a:t> Classification of displacement</a:t>
            </a:r>
          </a:p>
          <a:p>
            <a:pPr lvl="1"/>
            <a:r>
              <a:rPr lang="en-GB" dirty="0" smtClean="0"/>
              <a:t>Stage I: non-displaced (&lt;2mm), </a:t>
            </a:r>
            <a:r>
              <a:rPr lang="en-GB" dirty="0" err="1" smtClean="0"/>
              <a:t>articular</a:t>
            </a:r>
            <a:r>
              <a:rPr lang="en-GB" dirty="0" smtClean="0"/>
              <a:t> surface intact</a:t>
            </a:r>
          </a:p>
          <a:p>
            <a:pPr lvl="1"/>
            <a:r>
              <a:rPr lang="en-GB" dirty="0" smtClean="0"/>
              <a:t>Stage II: 2-4mm displacement, </a:t>
            </a:r>
            <a:r>
              <a:rPr lang="en-GB" dirty="0" err="1" smtClean="0"/>
              <a:t>articular</a:t>
            </a:r>
            <a:r>
              <a:rPr lang="en-GB" dirty="0" smtClean="0"/>
              <a:t> surface disrupted</a:t>
            </a:r>
          </a:p>
          <a:p>
            <a:pPr lvl="1"/>
            <a:r>
              <a:rPr lang="en-GB" dirty="0" smtClean="0"/>
              <a:t>Stage III: displaced and rotated</a:t>
            </a:r>
            <a:endParaRPr lang="en-GB" dirty="0"/>
          </a:p>
        </p:txBody>
      </p:sp>
      <p:grpSp>
        <p:nvGrpSpPr>
          <p:cNvPr id="7" name="Group 6"/>
          <p:cNvGrpSpPr/>
          <p:nvPr/>
        </p:nvGrpSpPr>
        <p:grpSpPr>
          <a:xfrm>
            <a:off x="5220072" y="188640"/>
            <a:ext cx="3816424" cy="6480720"/>
            <a:chOff x="539552" y="3068960"/>
            <a:chExt cx="3816424" cy="6480720"/>
          </a:xfrm>
        </p:grpSpPr>
        <p:pic>
          <p:nvPicPr>
            <p:cNvPr id="7170" name="Picture 2"/>
            <p:cNvPicPr>
              <a:picLocks noChangeAspect="1" noChangeArrowheads="1"/>
            </p:cNvPicPr>
            <p:nvPr/>
          </p:nvPicPr>
          <p:blipFill>
            <a:blip r:embed="rId2" cstate="email"/>
            <a:srcRect/>
            <a:stretch>
              <a:fillRect/>
            </a:stretch>
          </p:blipFill>
          <p:spPr bwMode="auto">
            <a:xfrm>
              <a:off x="539552" y="3068960"/>
              <a:ext cx="3816424" cy="3530192"/>
            </a:xfrm>
            <a:prstGeom prst="rect">
              <a:avLst/>
            </a:prstGeom>
            <a:noFill/>
            <a:ln w="9525">
              <a:noFill/>
              <a:miter lim="800000"/>
              <a:headEnd/>
              <a:tailEnd/>
            </a:ln>
          </p:spPr>
        </p:pic>
        <p:pic>
          <p:nvPicPr>
            <p:cNvPr id="7171" name="Picture 3"/>
            <p:cNvPicPr>
              <a:picLocks noChangeAspect="1" noChangeArrowheads="1"/>
            </p:cNvPicPr>
            <p:nvPr/>
          </p:nvPicPr>
          <p:blipFill>
            <a:blip r:embed="rId3" cstate="email"/>
            <a:srcRect/>
            <a:stretch>
              <a:fillRect/>
            </a:stretch>
          </p:blipFill>
          <p:spPr bwMode="auto">
            <a:xfrm>
              <a:off x="1008112" y="6597352"/>
              <a:ext cx="2952328" cy="2952328"/>
            </a:xfrm>
            <a:prstGeom prst="rect">
              <a:avLst/>
            </a:prstGeom>
            <a:noFill/>
            <a:ln w="9525">
              <a:noFill/>
              <a:miter lim="800000"/>
              <a:headEnd/>
              <a:tailEnd/>
            </a:ln>
          </p:spPr>
        </p:pic>
        <p:sp>
          <p:nvSpPr>
            <p:cNvPr id="6" name="Oval 5"/>
            <p:cNvSpPr/>
            <p:nvPr/>
          </p:nvSpPr>
          <p:spPr>
            <a:xfrm>
              <a:off x="1547664" y="7749480"/>
              <a:ext cx="648072" cy="64807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5220072" y="188640"/>
            <a:ext cx="3600400" cy="6048672"/>
            <a:chOff x="5220072" y="188640"/>
            <a:chExt cx="3600400" cy="6048672"/>
          </a:xfrm>
        </p:grpSpPr>
        <p:pic>
          <p:nvPicPr>
            <p:cNvPr id="7172" name="Picture 4"/>
            <p:cNvPicPr>
              <a:picLocks noChangeAspect="1" noChangeArrowheads="1"/>
            </p:cNvPicPr>
            <p:nvPr/>
          </p:nvPicPr>
          <p:blipFill>
            <a:blip r:embed="rId4" cstate="email"/>
            <a:srcRect/>
            <a:stretch>
              <a:fillRect/>
            </a:stretch>
          </p:blipFill>
          <p:spPr bwMode="auto">
            <a:xfrm>
              <a:off x="5220072" y="188640"/>
              <a:ext cx="2736304" cy="4209698"/>
            </a:xfrm>
            <a:prstGeom prst="rect">
              <a:avLst/>
            </a:prstGeom>
            <a:noFill/>
            <a:ln w="9525">
              <a:noFill/>
              <a:miter lim="800000"/>
              <a:headEnd/>
              <a:tailEnd/>
            </a:ln>
          </p:spPr>
        </p:pic>
        <p:pic>
          <p:nvPicPr>
            <p:cNvPr id="7173" name="Picture 5"/>
            <p:cNvPicPr>
              <a:picLocks noChangeAspect="1" noChangeArrowheads="1"/>
            </p:cNvPicPr>
            <p:nvPr/>
          </p:nvPicPr>
          <p:blipFill>
            <a:blip r:embed="rId5" cstate="email"/>
            <a:srcRect/>
            <a:stretch>
              <a:fillRect/>
            </a:stretch>
          </p:blipFill>
          <p:spPr bwMode="auto">
            <a:xfrm>
              <a:off x="6444208" y="3789040"/>
              <a:ext cx="2376264" cy="2448272"/>
            </a:xfrm>
            <a:prstGeom prst="rect">
              <a:avLst/>
            </a:prstGeom>
            <a:noFill/>
            <a:ln w="9525">
              <a:noFill/>
              <a:miter lim="800000"/>
              <a:headEnd/>
              <a:tailEnd/>
            </a:ln>
          </p:spPr>
        </p:pic>
      </p:grpSp>
      <p:grpSp>
        <p:nvGrpSpPr>
          <p:cNvPr id="13" name="Group 12"/>
          <p:cNvGrpSpPr/>
          <p:nvPr/>
        </p:nvGrpSpPr>
        <p:grpSpPr>
          <a:xfrm>
            <a:off x="5220072" y="188640"/>
            <a:ext cx="3672408" cy="6480720"/>
            <a:chOff x="5220072" y="188640"/>
            <a:chExt cx="3672408" cy="6480720"/>
          </a:xfrm>
        </p:grpSpPr>
        <p:pic>
          <p:nvPicPr>
            <p:cNvPr id="7174" name="Picture 6"/>
            <p:cNvPicPr>
              <a:picLocks noChangeAspect="1" noChangeArrowheads="1"/>
            </p:cNvPicPr>
            <p:nvPr/>
          </p:nvPicPr>
          <p:blipFill>
            <a:blip r:embed="rId6" cstate="email"/>
            <a:srcRect/>
            <a:stretch>
              <a:fillRect/>
            </a:stretch>
          </p:blipFill>
          <p:spPr bwMode="auto">
            <a:xfrm>
              <a:off x="5220072" y="188640"/>
              <a:ext cx="2808312" cy="3679857"/>
            </a:xfrm>
            <a:prstGeom prst="rect">
              <a:avLst/>
            </a:prstGeom>
            <a:noFill/>
            <a:ln w="9525">
              <a:noFill/>
              <a:miter lim="800000"/>
              <a:headEnd/>
              <a:tailEnd/>
            </a:ln>
          </p:spPr>
        </p:pic>
        <p:pic>
          <p:nvPicPr>
            <p:cNvPr id="7175" name="Picture 7"/>
            <p:cNvPicPr>
              <a:picLocks noChangeAspect="1" noChangeArrowheads="1"/>
            </p:cNvPicPr>
            <p:nvPr/>
          </p:nvPicPr>
          <p:blipFill>
            <a:blip r:embed="rId7" cstate="email"/>
            <a:srcRect/>
            <a:stretch>
              <a:fillRect/>
            </a:stretch>
          </p:blipFill>
          <p:spPr bwMode="auto">
            <a:xfrm>
              <a:off x="5868144" y="3645024"/>
              <a:ext cx="3024336" cy="302433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26" presetClass="emph" presetSubtype="0" fill="hold" nodeType="withEffect">
                                  <p:stCondLst>
                                    <p:cond delay="0"/>
                                  </p:stCondLst>
                                  <p:childTnLst>
                                    <p:animEffect transition="out" filter="fade">
                                      <p:cBhvr>
                                        <p:cTn id="23" dur="500" tmFilter="0, 0; .2, .5; .8, .5; 1, 0"/>
                                        <p:tgtEl>
                                          <p:spTgt spid="3">
                                            <p:txEl>
                                              <p:pRg st="2" end="2"/>
                                            </p:txEl>
                                          </p:spTgt>
                                        </p:tgtEl>
                                      </p:cBhvr>
                                    </p:animEffect>
                                    <p:animScale>
                                      <p:cBhvr>
                                        <p:cTn id="24" dur="250" autoRev="1" fill="hold"/>
                                        <p:tgtEl>
                                          <p:spTgt spid="3">
                                            <p:txEl>
                                              <p:pRg st="2" end="2"/>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6" presetClass="emph" presetSubtype="0" fill="hold" nodeType="withEffect">
                                  <p:stCondLst>
                                    <p:cond delay="0"/>
                                  </p:stCondLst>
                                  <p:childTnLst>
                                    <p:animEffect transition="out" filter="fade">
                                      <p:cBhvr>
                                        <p:cTn id="37" dur="500" tmFilter="0, 0; .2, .5; .8, .5; 1, 0"/>
                                        <p:tgtEl>
                                          <p:spTgt spid="3">
                                            <p:txEl>
                                              <p:pRg st="3" end="3"/>
                                            </p:txEl>
                                          </p:spTgt>
                                        </p:tgtEl>
                                      </p:cBhvr>
                                    </p:animEffect>
                                    <p:animScale>
                                      <p:cBhvr>
                                        <p:cTn id="38"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pic>
        <p:nvPicPr>
          <p:cNvPr id="8194" name="Picture 2"/>
          <p:cNvPicPr>
            <a:picLocks noChangeAspect="1" noChangeArrowheads="1"/>
          </p:cNvPicPr>
          <p:nvPr/>
        </p:nvPicPr>
        <p:blipFill>
          <a:blip r:embed="rId2" cstate="email"/>
          <a:srcRect/>
          <a:stretch>
            <a:fillRect/>
          </a:stretch>
        </p:blipFill>
        <p:spPr bwMode="auto">
          <a:xfrm>
            <a:off x="467544" y="2060848"/>
            <a:ext cx="8085802" cy="3888432"/>
          </a:xfrm>
          <a:prstGeom prst="rect">
            <a:avLst/>
          </a:prstGeom>
          <a:noFill/>
          <a:ln w="9525">
            <a:noFill/>
            <a:miter lim="800000"/>
            <a:headEnd/>
            <a:tailEnd/>
          </a:ln>
        </p:spPr>
      </p:pic>
      <p:sp>
        <p:nvSpPr>
          <p:cNvPr id="5" name="TextBox 4"/>
          <p:cNvSpPr txBox="1"/>
          <p:nvPr/>
        </p:nvSpPr>
        <p:spPr>
          <a:xfrm>
            <a:off x="3059832" y="1340768"/>
            <a:ext cx="3009157" cy="584775"/>
          </a:xfrm>
          <a:prstGeom prst="rect">
            <a:avLst/>
          </a:prstGeom>
          <a:noFill/>
        </p:spPr>
        <p:txBody>
          <a:bodyPr wrap="none" rtlCol="0">
            <a:spAutoFit/>
          </a:bodyPr>
          <a:lstStyle/>
          <a:p>
            <a:r>
              <a:rPr lang="en-GB" sz="3200" dirty="0" smtClean="0"/>
              <a:t>Medial </a:t>
            </a:r>
            <a:r>
              <a:rPr lang="en-GB" sz="3200" dirty="0" err="1" smtClean="0"/>
              <a:t>Condyle</a:t>
            </a:r>
            <a:endParaRPr lang="en-GB" sz="3200" dirty="0"/>
          </a:p>
        </p:txBody>
      </p:sp>
      <p:sp>
        <p:nvSpPr>
          <p:cNvPr id="6" name="TextBox 5"/>
          <p:cNvSpPr txBox="1"/>
          <p:nvPr/>
        </p:nvSpPr>
        <p:spPr>
          <a:xfrm>
            <a:off x="1691680" y="6093296"/>
            <a:ext cx="813108" cy="369332"/>
          </a:xfrm>
          <a:prstGeom prst="rect">
            <a:avLst/>
          </a:prstGeom>
          <a:noFill/>
        </p:spPr>
        <p:txBody>
          <a:bodyPr wrap="none" rtlCol="0">
            <a:spAutoFit/>
          </a:bodyPr>
          <a:lstStyle/>
          <a:p>
            <a:r>
              <a:rPr lang="en-GB" dirty="0" smtClean="0"/>
              <a:t>Type I</a:t>
            </a:r>
            <a:endParaRPr lang="en-GB" dirty="0"/>
          </a:p>
        </p:txBody>
      </p:sp>
      <p:sp>
        <p:nvSpPr>
          <p:cNvPr id="7" name="TextBox 6"/>
          <p:cNvSpPr txBox="1"/>
          <p:nvPr/>
        </p:nvSpPr>
        <p:spPr>
          <a:xfrm>
            <a:off x="6444208" y="6021288"/>
            <a:ext cx="877228" cy="369332"/>
          </a:xfrm>
          <a:prstGeom prst="rect">
            <a:avLst/>
          </a:prstGeom>
          <a:noFill/>
        </p:spPr>
        <p:txBody>
          <a:bodyPr wrap="none" rtlCol="0">
            <a:spAutoFit/>
          </a:bodyPr>
          <a:lstStyle/>
          <a:p>
            <a:r>
              <a:rPr lang="en-GB" dirty="0" smtClean="0"/>
              <a:t>Type II</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Condylar</a:t>
            </a:r>
            <a:r>
              <a:rPr lang="en-GB" dirty="0" smtClean="0"/>
              <a:t> Fractures</a:t>
            </a:r>
            <a:endParaRPr lang="en-GB" dirty="0"/>
          </a:p>
        </p:txBody>
      </p:sp>
      <p:sp>
        <p:nvSpPr>
          <p:cNvPr id="3" name="Content Placeholder 2"/>
          <p:cNvSpPr>
            <a:spLocks noGrp="1"/>
          </p:cNvSpPr>
          <p:nvPr>
            <p:ph idx="1"/>
          </p:nvPr>
        </p:nvSpPr>
        <p:spPr>
          <a:xfrm>
            <a:off x="457200" y="1600200"/>
            <a:ext cx="4258816" cy="4525963"/>
          </a:xfrm>
        </p:spPr>
        <p:txBody>
          <a:bodyPr/>
          <a:lstStyle/>
          <a:p>
            <a:r>
              <a:rPr lang="en-GB" dirty="0" err="1" smtClean="0"/>
              <a:t>Kilfoyle</a:t>
            </a:r>
            <a:r>
              <a:rPr lang="en-GB" dirty="0" smtClean="0"/>
              <a:t> Classification of displacement</a:t>
            </a:r>
          </a:p>
          <a:p>
            <a:pPr lvl="1"/>
            <a:r>
              <a:rPr lang="en-GB" dirty="0" smtClean="0"/>
              <a:t>Type I: incomplete, </a:t>
            </a:r>
            <a:r>
              <a:rPr lang="en-GB" dirty="0" err="1" smtClean="0"/>
              <a:t>undisplaced</a:t>
            </a:r>
            <a:endParaRPr lang="en-GB" dirty="0" smtClean="0"/>
          </a:p>
          <a:p>
            <a:pPr lvl="1"/>
            <a:r>
              <a:rPr lang="en-GB" dirty="0" smtClean="0"/>
              <a:t>Type II: extension into </a:t>
            </a:r>
            <a:r>
              <a:rPr lang="en-GB" dirty="0" err="1" smtClean="0"/>
              <a:t>articular</a:t>
            </a:r>
            <a:r>
              <a:rPr lang="en-GB" dirty="0" smtClean="0"/>
              <a:t> surface of medial </a:t>
            </a:r>
            <a:r>
              <a:rPr lang="en-GB" dirty="0" err="1" smtClean="0"/>
              <a:t>condylar</a:t>
            </a:r>
            <a:r>
              <a:rPr lang="en-GB" dirty="0" smtClean="0"/>
              <a:t> </a:t>
            </a:r>
            <a:r>
              <a:rPr lang="en-GB" dirty="0" err="1" smtClean="0"/>
              <a:t>physis</a:t>
            </a:r>
            <a:endParaRPr lang="en-GB" dirty="0" smtClean="0"/>
          </a:p>
          <a:p>
            <a:pPr lvl="1"/>
            <a:r>
              <a:rPr lang="en-GB" dirty="0" smtClean="0"/>
              <a:t>Type III: rotated and displaced</a:t>
            </a:r>
            <a:endParaRPr lang="en-GB" dirty="0"/>
          </a:p>
        </p:txBody>
      </p:sp>
      <p:pic>
        <p:nvPicPr>
          <p:cNvPr id="9218" name="Picture 2"/>
          <p:cNvPicPr>
            <a:picLocks noChangeAspect="1" noChangeArrowheads="1"/>
          </p:cNvPicPr>
          <p:nvPr/>
        </p:nvPicPr>
        <p:blipFill>
          <a:blip r:embed="rId2" cstate="email"/>
          <a:srcRect/>
          <a:stretch>
            <a:fillRect/>
          </a:stretch>
        </p:blipFill>
        <p:spPr bwMode="auto">
          <a:xfrm>
            <a:off x="5004047" y="1412776"/>
            <a:ext cx="3941121" cy="4896544"/>
          </a:xfrm>
          <a:prstGeom prst="rect">
            <a:avLst/>
          </a:prstGeom>
          <a:noFill/>
          <a:ln w="9525">
            <a:noFill/>
            <a:miter lim="800000"/>
            <a:headEnd/>
            <a:tailEnd/>
          </a:ln>
        </p:spPr>
      </p:pic>
      <p:pic>
        <p:nvPicPr>
          <p:cNvPr id="5" name="Picture 4" descr="Kilfoyle medial condyle.png"/>
          <p:cNvPicPr>
            <a:picLocks noChangeAspect="1"/>
          </p:cNvPicPr>
          <p:nvPr/>
        </p:nvPicPr>
        <p:blipFill>
          <a:blip r:embed="rId3" cstate="email"/>
          <a:srcRect/>
          <a:stretch>
            <a:fillRect/>
          </a:stretch>
        </p:blipFill>
        <p:spPr>
          <a:xfrm>
            <a:off x="5004047" y="1412776"/>
            <a:ext cx="3910773" cy="4752528"/>
          </a:xfrm>
          <a:prstGeom prst="rect">
            <a:avLst/>
          </a:prstGeom>
        </p:spPr>
      </p:pic>
      <p:pic>
        <p:nvPicPr>
          <p:cNvPr id="6" name="Picture 5" descr="Kilfoyle medial condyle.png"/>
          <p:cNvPicPr>
            <a:picLocks noChangeAspect="1"/>
          </p:cNvPicPr>
          <p:nvPr/>
        </p:nvPicPr>
        <p:blipFill>
          <a:blip r:embed="rId4" cstate="email"/>
          <a:srcRect/>
          <a:stretch>
            <a:fillRect/>
          </a:stretch>
        </p:blipFill>
        <p:spPr>
          <a:xfrm>
            <a:off x="5004048" y="1412776"/>
            <a:ext cx="3960440" cy="4634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9218"/>
                                        </p:tgtEl>
                                        <p:attrNameLst>
                                          <p:attrName>ppt_x</p:attrName>
                                        </p:attrNameLst>
                                      </p:cBhvr>
                                      <p:tavLst>
                                        <p:tav tm="0">
                                          <p:val>
                                            <p:strVal val="ppt_x"/>
                                          </p:val>
                                        </p:tav>
                                        <p:tav tm="100000">
                                          <p:val>
                                            <p:strVal val="ppt_x"/>
                                          </p:val>
                                        </p:tav>
                                      </p:tavLst>
                                    </p:anim>
                                    <p:anim calcmode="lin" valueType="num">
                                      <p:cBhvr additive="base">
                                        <p:cTn id="15" dur="500"/>
                                        <p:tgtEl>
                                          <p:spTgt spid="9218"/>
                                        </p:tgtEl>
                                        <p:attrNameLst>
                                          <p:attrName>ppt_y</p:attrName>
                                        </p:attrNameLst>
                                      </p:cBhvr>
                                      <p:tavLst>
                                        <p:tav tm="0">
                                          <p:val>
                                            <p:strVal val="ppt_y"/>
                                          </p:val>
                                        </p:tav>
                                        <p:tav tm="100000">
                                          <p:val>
                                            <p:strVal val="1+ppt_h/2"/>
                                          </p:val>
                                        </p:tav>
                                      </p:tavLst>
                                    </p:anim>
                                    <p:set>
                                      <p:cBhvr>
                                        <p:cTn id="16" dur="1" fill="hold">
                                          <p:stCondLst>
                                            <p:cond delay="499"/>
                                          </p:stCondLst>
                                        </p:cTn>
                                        <p:tgtEl>
                                          <p:spTgt spid="92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26" presetClass="emph" presetSubtype="0" fill="hold" nodeType="withEffect">
                                  <p:stCondLst>
                                    <p:cond delay="0"/>
                                  </p:stCondLst>
                                  <p:childTnLst>
                                    <p:animEffect transition="out" filter="fade">
                                      <p:cBhvr>
                                        <p:cTn id="23" dur="500" tmFilter="0, 0; .2, .5; .8, .5; 1, 0"/>
                                        <p:tgtEl>
                                          <p:spTgt spid="3">
                                            <p:txEl>
                                              <p:pRg st="2" end="2"/>
                                            </p:txEl>
                                          </p:spTgt>
                                        </p:tgtEl>
                                      </p:cBhvr>
                                    </p:animEffect>
                                    <p:animScale>
                                      <p:cBhvr>
                                        <p:cTn id="24" dur="250" autoRev="1" fill="hold"/>
                                        <p:tgtEl>
                                          <p:spTgt spid="3">
                                            <p:txEl>
                                              <p:pRg st="2" end="2"/>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26" presetClass="emph" presetSubtype="0" fill="hold" nodeType="withEffect">
                                  <p:stCondLst>
                                    <p:cond delay="0"/>
                                  </p:stCondLst>
                                  <p:childTnLst>
                                    <p:animEffect transition="out" filter="fade">
                                      <p:cBhvr>
                                        <p:cTn id="37" dur="500" tmFilter="0, 0; .2, .5; .8, .5; 1, 0"/>
                                        <p:tgtEl>
                                          <p:spTgt spid="3">
                                            <p:txEl>
                                              <p:pRg st="3" end="3"/>
                                            </p:txEl>
                                          </p:spTgt>
                                        </p:tgtEl>
                                      </p:cBhvr>
                                    </p:animEffect>
                                    <p:animScale>
                                      <p:cBhvr>
                                        <p:cTn id="38"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fontScale="90000"/>
          </a:bodyPr>
          <a:lstStyle/>
          <a:p>
            <a:r>
              <a:rPr lang="en-GB" dirty="0" err="1" smtClean="0"/>
              <a:t>Milch</a:t>
            </a:r>
            <a:r>
              <a:rPr lang="en-GB" dirty="0" smtClean="0"/>
              <a:t>/</a:t>
            </a:r>
            <a:r>
              <a:rPr lang="en-GB" dirty="0" err="1" smtClean="0"/>
              <a:t>Jakob</a:t>
            </a:r>
            <a:r>
              <a:rPr lang="en-GB" dirty="0" smtClean="0"/>
              <a:t>/</a:t>
            </a:r>
            <a:r>
              <a:rPr lang="en-GB" dirty="0" err="1" smtClean="0"/>
              <a:t>Kilfoyle</a:t>
            </a:r>
            <a:r>
              <a:rPr lang="en-GB" dirty="0" smtClean="0"/>
              <a:t> Classification</a:t>
            </a:r>
            <a:endParaRPr lang="en-GB" dirty="0"/>
          </a:p>
        </p:txBody>
      </p:sp>
      <p:sp>
        <p:nvSpPr>
          <p:cNvPr id="3" name="Content Placeholder 2"/>
          <p:cNvSpPr>
            <a:spLocks noGrp="1"/>
          </p:cNvSpPr>
          <p:nvPr>
            <p:ph idx="1"/>
          </p:nvPr>
        </p:nvSpPr>
        <p:spPr/>
        <p:txBody>
          <a:bodyPr/>
          <a:lstStyle/>
          <a:p>
            <a:r>
              <a:rPr lang="en-GB" dirty="0" smtClean="0"/>
              <a:t>Ease of Use</a:t>
            </a:r>
          </a:p>
          <a:p>
            <a:pPr lvl="1"/>
            <a:r>
              <a:rPr lang="en-GB" dirty="0" smtClean="0"/>
              <a:t>Radiological classification difficult in </a:t>
            </a:r>
            <a:r>
              <a:rPr lang="en-GB" dirty="0" err="1" smtClean="0"/>
              <a:t>preosseous</a:t>
            </a:r>
            <a:r>
              <a:rPr lang="en-GB" dirty="0" smtClean="0"/>
              <a:t> bone</a:t>
            </a:r>
          </a:p>
          <a:p>
            <a:r>
              <a:rPr lang="en-GB" dirty="0" smtClean="0"/>
              <a:t>Internal oblique radiographs (</a:t>
            </a:r>
            <a:r>
              <a:rPr lang="en-GB" dirty="0" err="1" smtClean="0"/>
              <a:t>Kwang</a:t>
            </a:r>
            <a:r>
              <a:rPr lang="en-GB" dirty="0" smtClean="0"/>
              <a:t> et al.)</a:t>
            </a:r>
          </a:p>
        </p:txBody>
      </p:sp>
      <p:pic>
        <p:nvPicPr>
          <p:cNvPr id="1026" name="Picture 2"/>
          <p:cNvPicPr>
            <a:picLocks noChangeAspect="1" noChangeArrowheads="1"/>
          </p:cNvPicPr>
          <p:nvPr/>
        </p:nvPicPr>
        <p:blipFill>
          <a:blip r:embed="rId3" cstate="email"/>
          <a:srcRect/>
          <a:stretch>
            <a:fillRect/>
          </a:stretch>
        </p:blipFill>
        <p:spPr bwMode="auto">
          <a:xfrm>
            <a:off x="4969024" y="2574014"/>
            <a:ext cx="3888432" cy="4104456"/>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4977468" y="2564904"/>
            <a:ext cx="3888432" cy="4104456"/>
          </a:xfrm>
          <a:prstGeom prst="rect">
            <a:avLst/>
          </a:prstGeom>
          <a:noFill/>
          <a:ln w="9525">
            <a:noFill/>
            <a:miter lim="800000"/>
            <a:headEnd/>
            <a:tailEnd/>
          </a:ln>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7570" y="3573016"/>
            <a:ext cx="2650777" cy="3192324"/>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3361" y="3573016"/>
            <a:ext cx="2704986" cy="3188424"/>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00001" y="3572203"/>
            <a:ext cx="2904578" cy="3174101"/>
          </a:xfrm>
          <a:prstGeom prst="rect">
            <a:avLst/>
          </a:prstGeom>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80663" y="3557068"/>
            <a:ext cx="2512519" cy="3204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027"/>
                                        </p:tgtEl>
                                        <p:attrNameLst>
                                          <p:attrName>ppt_x</p:attrName>
                                        </p:attrNameLst>
                                      </p:cBhvr>
                                      <p:tavLst>
                                        <p:tav tm="0">
                                          <p:val>
                                            <p:strVal val="ppt_x"/>
                                          </p:val>
                                        </p:tav>
                                        <p:tav tm="100000">
                                          <p:val>
                                            <p:strVal val="ppt_x"/>
                                          </p:val>
                                        </p:tav>
                                      </p:tavLst>
                                    </p:anim>
                                    <p:anim calcmode="lin" valueType="num">
                                      <p:cBhvr additive="base">
                                        <p:cTn id="17" dur="500"/>
                                        <p:tgtEl>
                                          <p:spTgt spid="1027"/>
                                        </p:tgtEl>
                                        <p:attrNameLst>
                                          <p:attrName>ppt_y</p:attrName>
                                        </p:attrNameLst>
                                      </p:cBhvr>
                                      <p:tavLst>
                                        <p:tav tm="0">
                                          <p:val>
                                            <p:strVal val="ppt_y"/>
                                          </p:val>
                                        </p:tav>
                                        <p:tav tm="100000">
                                          <p:val>
                                            <p:strVal val="1+ppt_h/2"/>
                                          </p:val>
                                        </p:tav>
                                      </p:tavLst>
                                    </p:anim>
                                    <p:set>
                                      <p:cBhvr>
                                        <p:cTn id="18" dur="1" fill="hold">
                                          <p:stCondLst>
                                            <p:cond delay="499"/>
                                          </p:stCondLst>
                                        </p:cTn>
                                        <p:tgtEl>
                                          <p:spTgt spid="102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026"/>
                                        </p:tgtEl>
                                        <p:attrNameLst>
                                          <p:attrName>ppt_x</p:attrName>
                                        </p:attrNameLst>
                                      </p:cBhvr>
                                      <p:tavLst>
                                        <p:tav tm="0">
                                          <p:val>
                                            <p:strVal val="ppt_x"/>
                                          </p:val>
                                        </p:tav>
                                        <p:tav tm="100000">
                                          <p:val>
                                            <p:strVal val="ppt_x"/>
                                          </p:val>
                                        </p:tav>
                                      </p:tavLst>
                                    </p:anim>
                                    <p:anim calcmode="lin" valueType="num">
                                      <p:cBhvr additive="base">
                                        <p:cTn id="21" dur="500"/>
                                        <p:tgtEl>
                                          <p:spTgt spid="1026"/>
                                        </p:tgtEl>
                                        <p:attrNameLst>
                                          <p:attrName>ppt_y</p:attrName>
                                        </p:attrNameLst>
                                      </p:cBhvr>
                                      <p:tavLst>
                                        <p:tav tm="0">
                                          <p:val>
                                            <p:strVal val="ppt_y"/>
                                          </p:val>
                                        </p:tav>
                                        <p:tav tm="100000">
                                          <p:val>
                                            <p:strVal val="1+ppt_h/2"/>
                                          </p:val>
                                        </p:tav>
                                      </p:tavLst>
                                    </p:anim>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6"/>
                                        </p:tgtEl>
                                        <p:attrNameLst>
                                          <p:attrName>ppt_x</p:attrName>
                                        </p:attrNameLst>
                                      </p:cBhvr>
                                      <p:tavLst>
                                        <p:tav tm="0">
                                          <p:val>
                                            <p:strVal val="ppt_x"/>
                                          </p:val>
                                        </p:tav>
                                        <p:tav tm="100000">
                                          <p:val>
                                            <p:strVal val="ppt_x"/>
                                          </p:val>
                                        </p:tav>
                                      </p:tavLst>
                                    </p:anim>
                                    <p:anim calcmode="lin" valueType="num">
                                      <p:cBhvr additive="base">
                                        <p:cTn id="48" dur="500"/>
                                        <p:tgtEl>
                                          <p:spTgt spid="6"/>
                                        </p:tgtEl>
                                        <p:attrNameLst>
                                          <p:attrName>ppt_y</p:attrName>
                                        </p:attrNameLst>
                                      </p:cBhvr>
                                      <p:tavLst>
                                        <p:tav tm="0">
                                          <p:val>
                                            <p:strVal val="ppt_y"/>
                                          </p:val>
                                        </p:tav>
                                        <p:tav tm="100000">
                                          <p:val>
                                            <p:strVal val="1+ppt_h/2"/>
                                          </p:val>
                                        </p:tav>
                                      </p:tavLst>
                                    </p:anim>
                                    <p:set>
                                      <p:cBhvr>
                                        <p:cTn id="49" dur="1" fill="hold">
                                          <p:stCondLst>
                                            <p:cond delay="499"/>
                                          </p:stCondLst>
                                        </p:cTn>
                                        <p:tgtEl>
                                          <p:spTgt spid="6"/>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7"/>
                                        </p:tgtEl>
                                        <p:attrNameLst>
                                          <p:attrName>ppt_x</p:attrName>
                                        </p:attrNameLst>
                                      </p:cBhvr>
                                      <p:tavLst>
                                        <p:tav tm="0">
                                          <p:val>
                                            <p:strVal val="ppt_x"/>
                                          </p:val>
                                        </p:tav>
                                        <p:tav tm="100000">
                                          <p:val>
                                            <p:strVal val="ppt_x"/>
                                          </p:val>
                                        </p:tav>
                                      </p:tavLst>
                                    </p:anim>
                                    <p:anim calcmode="lin" valueType="num">
                                      <p:cBhvr additive="base">
                                        <p:cTn id="52" dur="500"/>
                                        <p:tgtEl>
                                          <p:spTgt spid="7"/>
                                        </p:tgtEl>
                                        <p:attrNameLst>
                                          <p:attrName>ppt_y</p:attrName>
                                        </p:attrNameLst>
                                      </p:cBhvr>
                                      <p:tavLst>
                                        <p:tav tm="0">
                                          <p:val>
                                            <p:strVal val="ppt_y"/>
                                          </p:val>
                                        </p:tav>
                                        <p:tav tm="100000">
                                          <p:val>
                                            <p:strVal val="1+ppt_h/2"/>
                                          </p:val>
                                        </p:tav>
                                      </p:tavLst>
                                    </p:anim>
                                    <p:set>
                                      <p:cBhvr>
                                        <p:cTn id="53" dur="1" fill="hold">
                                          <p:stCondLst>
                                            <p:cond delay="499"/>
                                          </p:stCondLst>
                                        </p:cTn>
                                        <p:tgtEl>
                                          <p:spTgt spid="7"/>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8"/>
                                        </p:tgtEl>
                                        <p:attrNameLst>
                                          <p:attrName>ppt_x</p:attrName>
                                        </p:attrNameLst>
                                      </p:cBhvr>
                                      <p:tavLst>
                                        <p:tav tm="0">
                                          <p:val>
                                            <p:strVal val="ppt_x"/>
                                          </p:val>
                                        </p:tav>
                                        <p:tav tm="100000">
                                          <p:val>
                                            <p:strVal val="ppt_x"/>
                                          </p:val>
                                        </p:tav>
                                      </p:tavLst>
                                    </p:anim>
                                    <p:anim calcmode="lin" valueType="num">
                                      <p:cBhvr additive="base">
                                        <p:cTn id="56" dur="500"/>
                                        <p:tgtEl>
                                          <p:spTgt spid="8"/>
                                        </p:tgtEl>
                                        <p:attrNameLst>
                                          <p:attrName>ppt_y</p:attrName>
                                        </p:attrNameLst>
                                      </p:cBhvr>
                                      <p:tavLst>
                                        <p:tav tm="0">
                                          <p:val>
                                            <p:strVal val="ppt_y"/>
                                          </p:val>
                                        </p:tav>
                                        <p:tav tm="100000">
                                          <p:val>
                                            <p:strVal val="1+ppt_h/2"/>
                                          </p:val>
                                        </p:tav>
                                      </p:tavLst>
                                    </p:anim>
                                    <p:set>
                                      <p:cBhvr>
                                        <p:cTn id="57" dur="1" fill="hold">
                                          <p:stCondLst>
                                            <p:cond delay="499"/>
                                          </p:stCondLst>
                                        </p:cTn>
                                        <p:tgtEl>
                                          <p:spTgt spid="8"/>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9"/>
                                        </p:tgtEl>
                                        <p:attrNameLst>
                                          <p:attrName>ppt_x</p:attrName>
                                        </p:attrNameLst>
                                      </p:cBhvr>
                                      <p:tavLst>
                                        <p:tav tm="0">
                                          <p:val>
                                            <p:strVal val="ppt_x"/>
                                          </p:val>
                                        </p:tav>
                                        <p:tav tm="100000">
                                          <p:val>
                                            <p:strVal val="ppt_x"/>
                                          </p:val>
                                        </p:tav>
                                      </p:tavLst>
                                    </p:anim>
                                    <p:anim calcmode="lin" valueType="num">
                                      <p:cBhvr additive="base">
                                        <p:cTn id="60" dur="500"/>
                                        <p:tgtEl>
                                          <p:spTgt spid="9"/>
                                        </p:tgtEl>
                                        <p:attrNameLst>
                                          <p:attrName>ppt_y</p:attrName>
                                        </p:attrNameLst>
                                      </p:cBhvr>
                                      <p:tavLst>
                                        <p:tav tm="0">
                                          <p:val>
                                            <p:strVal val="ppt_y"/>
                                          </p:val>
                                        </p:tav>
                                        <p:tav tm="100000">
                                          <p:val>
                                            <p:strVal val="1+ppt_h/2"/>
                                          </p:val>
                                        </p:tav>
                                      </p:tavLst>
                                    </p:anim>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Condylar Fractures</a:t>
            </a:r>
            <a:endParaRPr lang="en-GB" dirty="0"/>
          </a:p>
        </p:txBody>
      </p:sp>
      <p:sp>
        <p:nvSpPr>
          <p:cNvPr id="3" name="Content Placeholder 2"/>
          <p:cNvSpPr>
            <a:spLocks noGrp="1"/>
          </p:cNvSpPr>
          <p:nvPr>
            <p:ph idx="1"/>
          </p:nvPr>
        </p:nvSpPr>
        <p:spPr/>
        <p:txBody>
          <a:bodyPr/>
          <a:lstStyle/>
          <a:p>
            <a:r>
              <a:rPr lang="en-GB" dirty="0" err="1" smtClean="0"/>
              <a:t>Jakob</a:t>
            </a:r>
            <a:r>
              <a:rPr lang="en-GB" dirty="0" smtClean="0"/>
              <a:t> Stage I</a:t>
            </a:r>
          </a:p>
          <a:p>
            <a:pPr lvl="1"/>
            <a:r>
              <a:rPr lang="en-GB" dirty="0" smtClean="0"/>
              <a:t>Posterior splint with lateral gutter in 90 </a:t>
            </a:r>
            <a:r>
              <a:rPr lang="en-GB" dirty="0" err="1" smtClean="0"/>
              <a:t>deg</a:t>
            </a:r>
            <a:r>
              <a:rPr lang="en-GB" dirty="0" smtClean="0"/>
              <a:t> flexion and neutral rotation</a:t>
            </a:r>
          </a:p>
          <a:p>
            <a:pPr lvl="1"/>
            <a:r>
              <a:rPr lang="en-GB" dirty="0" smtClean="0"/>
              <a:t>Fracture clinic weekly with AP, lateral and oblique XOA</a:t>
            </a:r>
          </a:p>
          <a:p>
            <a:pPr lvl="1"/>
            <a:r>
              <a:rPr lang="en-GB" dirty="0" smtClean="0"/>
              <a:t>Mobilise at 4 weeks if clinically and </a:t>
            </a:r>
            <a:r>
              <a:rPr lang="en-GB" dirty="0" err="1" smtClean="0"/>
              <a:t>radiologically</a:t>
            </a:r>
            <a:r>
              <a:rPr lang="en-GB" dirty="0" smtClean="0"/>
              <a:t> united </a:t>
            </a:r>
            <a:endParaRPr lang="en-GB" dirty="0"/>
          </a:p>
        </p:txBody>
      </p:sp>
    </p:spTree>
    <p:extLst>
      <p:ext uri="{BB962C8B-B14F-4D97-AF65-F5344CB8AC3E}">
        <p14:creationId xmlns:p14="http://schemas.microsoft.com/office/powerpoint/2010/main" val="11678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Condylar Fractures</a:t>
            </a:r>
            <a:endParaRPr lang="en-GB" dirty="0"/>
          </a:p>
        </p:txBody>
      </p:sp>
      <p:sp>
        <p:nvSpPr>
          <p:cNvPr id="3" name="Content Placeholder 2"/>
          <p:cNvSpPr>
            <a:spLocks noGrp="1"/>
          </p:cNvSpPr>
          <p:nvPr>
            <p:ph idx="1"/>
          </p:nvPr>
        </p:nvSpPr>
        <p:spPr/>
        <p:txBody>
          <a:bodyPr/>
          <a:lstStyle/>
          <a:p>
            <a:r>
              <a:rPr lang="en-GB" dirty="0" err="1" smtClean="0"/>
              <a:t>Jakob</a:t>
            </a:r>
            <a:r>
              <a:rPr lang="en-GB" dirty="0" smtClean="0"/>
              <a:t> Stage II + III</a:t>
            </a:r>
          </a:p>
          <a:p>
            <a:pPr lvl="1"/>
            <a:r>
              <a:rPr lang="en-GB" dirty="0" smtClean="0"/>
              <a:t>Open reduction and internal fixation</a:t>
            </a:r>
          </a:p>
          <a:p>
            <a:pPr lvl="1"/>
            <a:r>
              <a:rPr lang="en-GB" dirty="0" smtClean="0"/>
              <a:t>Consider intraoperative arthrography</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560" y="3356992"/>
            <a:ext cx="3707904" cy="312534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4008" y="3346905"/>
            <a:ext cx="4167335" cy="3125341"/>
          </a:xfrm>
          <a:prstGeom prst="rect">
            <a:avLst/>
          </a:prstGeom>
        </p:spPr>
      </p:pic>
      <p:pic>
        <p:nvPicPr>
          <p:cNvPr id="7" name="Picture 2" descr="http://a248.e.akamai.net/7/248/432/20110621154203/www.msdlatinamerica.com/ebooks/RockwoodGreensFracturesinAdults/files/4f047b7aacf335081f5689c282a5ecee.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18032" y="3295649"/>
            <a:ext cx="4286250" cy="324802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788024" y="4941168"/>
            <a:ext cx="936104" cy="1184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21711" y="4888157"/>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187837" y="6227196"/>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519712" y="3295649"/>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77634" y="3189860"/>
            <a:ext cx="4687679" cy="3502615"/>
          </a:xfrm>
          <a:prstGeom prst="rect">
            <a:avLst/>
          </a:prstGeom>
        </p:spPr>
      </p:pic>
    </p:spTree>
    <p:extLst>
      <p:ext uri="{BB962C8B-B14F-4D97-AF65-F5344CB8AC3E}">
        <p14:creationId xmlns:p14="http://schemas.microsoft.com/office/powerpoint/2010/main" val="105090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8"/>
                                        </p:tgtEl>
                                        <p:attrNameLst>
                                          <p:attrName>ppt_x</p:attrName>
                                        </p:attrNameLst>
                                      </p:cBhvr>
                                      <p:tavLst>
                                        <p:tav tm="0">
                                          <p:val>
                                            <p:strVal val="ppt_x"/>
                                          </p:val>
                                        </p:tav>
                                        <p:tav tm="100000">
                                          <p:val>
                                            <p:strVal val="ppt_x"/>
                                          </p:val>
                                        </p:tav>
                                      </p:tavLst>
                                    </p:anim>
                                    <p:anim calcmode="lin" valueType="num">
                                      <p:cBhvr additive="base">
                                        <p:cTn id="32" dur="500"/>
                                        <p:tgtEl>
                                          <p:spTgt spid="8"/>
                                        </p:tgtEl>
                                        <p:attrNameLst>
                                          <p:attrName>ppt_y</p:attrName>
                                        </p:attrNameLst>
                                      </p:cBhvr>
                                      <p:tavLst>
                                        <p:tav tm="0">
                                          <p:val>
                                            <p:strVal val="ppt_y"/>
                                          </p:val>
                                        </p:tav>
                                        <p:tav tm="100000">
                                          <p:val>
                                            <p:strVal val="1+ppt_h/2"/>
                                          </p:val>
                                        </p:tav>
                                      </p:tavLst>
                                    </p:anim>
                                    <p:set>
                                      <p:cBhvr>
                                        <p:cTn id="33" dur="1" fill="hold">
                                          <p:stCondLst>
                                            <p:cond delay="499"/>
                                          </p:stCondLst>
                                        </p:cTn>
                                        <p:tgtEl>
                                          <p:spTgt spid="8"/>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11"/>
                                        </p:tgtEl>
                                        <p:attrNameLst>
                                          <p:attrName>ppt_x</p:attrName>
                                        </p:attrNameLst>
                                      </p:cBhvr>
                                      <p:tavLst>
                                        <p:tav tm="0">
                                          <p:val>
                                            <p:strVal val="ppt_x"/>
                                          </p:val>
                                        </p:tav>
                                        <p:tav tm="100000">
                                          <p:val>
                                            <p:strVal val="ppt_x"/>
                                          </p:val>
                                        </p:tav>
                                      </p:tavLst>
                                    </p:anim>
                                    <p:anim calcmode="lin" valueType="num">
                                      <p:cBhvr additive="base">
                                        <p:cTn id="36" dur="500"/>
                                        <p:tgtEl>
                                          <p:spTgt spid="11"/>
                                        </p:tgtEl>
                                        <p:attrNameLst>
                                          <p:attrName>ppt_y</p:attrName>
                                        </p:attrNameLst>
                                      </p:cBhvr>
                                      <p:tavLst>
                                        <p:tav tm="0">
                                          <p:val>
                                            <p:strVal val="ppt_y"/>
                                          </p:val>
                                        </p:tav>
                                        <p:tav tm="100000">
                                          <p:val>
                                            <p:strVal val="1+ppt_h/2"/>
                                          </p:val>
                                        </p:tav>
                                      </p:tavLst>
                                    </p:anim>
                                    <p:set>
                                      <p:cBhvr>
                                        <p:cTn id="37" dur="1" fill="hold">
                                          <p:stCondLst>
                                            <p:cond delay="499"/>
                                          </p:stCondLst>
                                        </p:cTn>
                                        <p:tgtEl>
                                          <p:spTgt spid="11"/>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9"/>
                                        </p:tgtEl>
                                        <p:attrNameLst>
                                          <p:attrName>ppt_x</p:attrName>
                                        </p:attrNameLst>
                                      </p:cBhvr>
                                      <p:tavLst>
                                        <p:tav tm="0">
                                          <p:val>
                                            <p:strVal val="ppt_x"/>
                                          </p:val>
                                        </p:tav>
                                        <p:tav tm="100000">
                                          <p:val>
                                            <p:strVal val="ppt_x"/>
                                          </p:val>
                                        </p:tav>
                                      </p:tavLst>
                                    </p:anim>
                                    <p:anim calcmode="lin" valueType="num">
                                      <p:cBhvr additive="base">
                                        <p:cTn id="40" dur="500"/>
                                        <p:tgtEl>
                                          <p:spTgt spid="9"/>
                                        </p:tgtEl>
                                        <p:attrNameLst>
                                          <p:attrName>ppt_y</p:attrName>
                                        </p:attrNameLst>
                                      </p:cBhvr>
                                      <p:tavLst>
                                        <p:tav tm="0">
                                          <p:val>
                                            <p:strVal val="ppt_y"/>
                                          </p:val>
                                        </p:tav>
                                        <p:tav tm="100000">
                                          <p:val>
                                            <p:strVal val="1+ppt_h/2"/>
                                          </p:val>
                                        </p:tav>
                                      </p:tavLst>
                                    </p:anim>
                                    <p:set>
                                      <p:cBhvr>
                                        <p:cTn id="41" dur="1" fill="hold">
                                          <p:stCondLst>
                                            <p:cond delay="499"/>
                                          </p:stCondLst>
                                        </p:cTn>
                                        <p:tgtEl>
                                          <p:spTgt spid="9"/>
                                        </p:tgtEl>
                                        <p:attrNameLst>
                                          <p:attrName>style.visibility</p:attrName>
                                        </p:attrNameLst>
                                      </p:cBhvr>
                                      <p:to>
                                        <p:strVal val="hidden"/>
                                      </p:to>
                                    </p:set>
                                  </p:childTnLst>
                                </p:cTn>
                              </p:par>
                              <p:par>
                                <p:cTn id="42" presetID="2" presetClass="exit" presetSubtype="4" fill="hold" grpId="1" nodeType="withEffect">
                                  <p:stCondLst>
                                    <p:cond delay="0"/>
                                  </p:stCondLst>
                                  <p:childTnLst>
                                    <p:anim calcmode="lin" valueType="num">
                                      <p:cBhvr additive="base">
                                        <p:cTn id="43" dur="500"/>
                                        <p:tgtEl>
                                          <p:spTgt spid="10"/>
                                        </p:tgtEl>
                                        <p:attrNameLst>
                                          <p:attrName>ppt_x</p:attrName>
                                        </p:attrNameLst>
                                      </p:cBhvr>
                                      <p:tavLst>
                                        <p:tav tm="0">
                                          <p:val>
                                            <p:strVal val="ppt_x"/>
                                          </p:val>
                                        </p:tav>
                                        <p:tav tm="100000">
                                          <p:val>
                                            <p:strVal val="ppt_x"/>
                                          </p:val>
                                        </p:tav>
                                      </p:tavLst>
                                    </p:anim>
                                    <p:anim calcmode="lin" valueType="num">
                                      <p:cBhvr additive="base">
                                        <p:cTn id="44" dur="500"/>
                                        <p:tgtEl>
                                          <p:spTgt spid="10"/>
                                        </p:tgtEl>
                                        <p:attrNameLst>
                                          <p:attrName>ppt_y</p:attrName>
                                        </p:attrNameLst>
                                      </p:cBhvr>
                                      <p:tavLst>
                                        <p:tav tm="0">
                                          <p:val>
                                            <p:strVal val="ppt_y"/>
                                          </p:val>
                                        </p:tav>
                                        <p:tav tm="100000">
                                          <p:val>
                                            <p:strVal val="1+ppt_h/2"/>
                                          </p:val>
                                        </p:tav>
                                      </p:tavLst>
                                    </p:anim>
                                    <p:set>
                                      <p:cBhvr>
                                        <p:cTn id="45" dur="1" fill="hold">
                                          <p:stCondLst>
                                            <p:cond delay="499"/>
                                          </p:stCondLst>
                                        </p:cTn>
                                        <p:tgtEl>
                                          <p:spTgt spid="10"/>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5"/>
                                        </p:tgtEl>
                                        <p:attrNameLst>
                                          <p:attrName>ppt_x</p:attrName>
                                        </p:attrNameLst>
                                      </p:cBhvr>
                                      <p:tavLst>
                                        <p:tav tm="0">
                                          <p:val>
                                            <p:strVal val="ppt_x"/>
                                          </p:val>
                                        </p:tav>
                                        <p:tav tm="100000">
                                          <p:val>
                                            <p:strVal val="ppt_x"/>
                                          </p:val>
                                        </p:tav>
                                      </p:tavLst>
                                    </p:anim>
                                    <p:anim calcmode="lin" valueType="num">
                                      <p:cBhvr additive="base">
                                        <p:cTn id="48" dur="500"/>
                                        <p:tgtEl>
                                          <p:spTgt spid="5"/>
                                        </p:tgtEl>
                                        <p:attrNameLst>
                                          <p:attrName>ppt_y</p:attrName>
                                        </p:attrNameLst>
                                      </p:cBhvr>
                                      <p:tavLst>
                                        <p:tav tm="0">
                                          <p:val>
                                            <p:strVal val="ppt_y"/>
                                          </p:val>
                                        </p:tav>
                                        <p:tav tm="100000">
                                          <p:val>
                                            <p:strVal val="1+ppt_h/2"/>
                                          </p:val>
                                        </p:tav>
                                      </p:tavLst>
                                    </p:anim>
                                    <p:set>
                                      <p:cBhvr>
                                        <p:cTn id="49" dur="1" fill="hold">
                                          <p:stCondLst>
                                            <p:cond delay="499"/>
                                          </p:stCondLst>
                                        </p:cTn>
                                        <p:tgtEl>
                                          <p:spTgt spid="5"/>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6"/>
                                        </p:tgtEl>
                                        <p:attrNameLst>
                                          <p:attrName>ppt_x</p:attrName>
                                        </p:attrNameLst>
                                      </p:cBhvr>
                                      <p:tavLst>
                                        <p:tav tm="0">
                                          <p:val>
                                            <p:strVal val="ppt_x"/>
                                          </p:val>
                                        </p:tav>
                                        <p:tav tm="100000">
                                          <p:val>
                                            <p:strVal val="ppt_x"/>
                                          </p:val>
                                        </p:tav>
                                      </p:tavLst>
                                    </p:anim>
                                    <p:anim calcmode="lin" valueType="num">
                                      <p:cBhvr additive="base">
                                        <p:cTn id="52" dur="500"/>
                                        <p:tgtEl>
                                          <p:spTgt spid="6"/>
                                        </p:tgtEl>
                                        <p:attrNameLst>
                                          <p:attrName>ppt_y</p:attrName>
                                        </p:attrNameLst>
                                      </p:cBhvr>
                                      <p:tavLst>
                                        <p:tav tm="0">
                                          <p:val>
                                            <p:strVal val="ppt_y"/>
                                          </p:val>
                                        </p:tav>
                                        <p:tav tm="100000">
                                          <p:val>
                                            <p:strVal val="1+ppt_h/2"/>
                                          </p:val>
                                        </p:tav>
                                      </p:tavLst>
                                    </p:anim>
                                    <p:set>
                                      <p:cBhvr>
                                        <p:cTn id="53" dur="1" fill="hold">
                                          <p:stCondLst>
                                            <p:cond delay="499"/>
                                          </p:stCondLst>
                                        </p:cTn>
                                        <p:tgtEl>
                                          <p:spTgt spid="6"/>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Condylar Fractures</a:t>
            </a:r>
            <a:endParaRPr lang="en-GB" dirty="0"/>
          </a:p>
        </p:txBody>
      </p:sp>
      <p:sp>
        <p:nvSpPr>
          <p:cNvPr id="3" name="Content Placeholder 2"/>
          <p:cNvSpPr>
            <a:spLocks noGrp="1"/>
          </p:cNvSpPr>
          <p:nvPr>
            <p:ph idx="1"/>
          </p:nvPr>
        </p:nvSpPr>
        <p:spPr/>
        <p:txBody>
          <a:bodyPr/>
          <a:lstStyle/>
          <a:p>
            <a:r>
              <a:rPr lang="en-GB" dirty="0" smtClean="0"/>
              <a:t>Follow up</a:t>
            </a:r>
          </a:p>
          <a:p>
            <a:pPr lvl="1"/>
            <a:r>
              <a:rPr lang="en-GB" dirty="0" smtClean="0"/>
              <a:t>Fracture Clinic 1 week XOA + reinforce cast</a:t>
            </a:r>
          </a:p>
          <a:p>
            <a:pPr lvl="1"/>
            <a:r>
              <a:rPr lang="en-GB" dirty="0" smtClean="0"/>
              <a:t>Fracture Clinic 4 weeks for XOA + wires out + mobilise</a:t>
            </a:r>
          </a:p>
          <a:p>
            <a:pPr lvl="1"/>
            <a:r>
              <a:rPr lang="en-GB" dirty="0" smtClean="0"/>
              <a:t>If any concern regarding osteonecrosis or growth disturbance then follow up for up to 3 years</a:t>
            </a:r>
          </a:p>
        </p:txBody>
      </p:sp>
    </p:spTree>
    <p:extLst>
      <p:ext uri="{BB962C8B-B14F-4D97-AF65-F5344CB8AC3E}">
        <p14:creationId xmlns:p14="http://schemas.microsoft.com/office/powerpoint/2010/main" val="2276767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erus.png"/>
          <p:cNvPicPr>
            <a:picLocks noChangeAspect="1"/>
          </p:cNvPicPr>
          <p:nvPr/>
        </p:nvPicPr>
        <p:blipFill>
          <a:blip r:embed="rId2" cstate="email"/>
          <a:srcRect/>
          <a:stretch>
            <a:fillRect/>
          </a:stretch>
        </p:blipFill>
        <p:spPr>
          <a:xfrm>
            <a:off x="3712196" y="980728"/>
            <a:ext cx="5431804" cy="5256584"/>
          </a:xfrm>
          <a:prstGeom prst="rect">
            <a:avLst/>
          </a:prstGeom>
        </p:spPr>
      </p:pic>
      <p:grpSp>
        <p:nvGrpSpPr>
          <p:cNvPr id="2" name="Group 25"/>
          <p:cNvGrpSpPr/>
          <p:nvPr/>
        </p:nvGrpSpPr>
        <p:grpSpPr>
          <a:xfrm>
            <a:off x="5364088" y="3573016"/>
            <a:ext cx="1944216" cy="360040"/>
            <a:chOff x="251520" y="2852936"/>
            <a:chExt cx="2880320" cy="360040"/>
          </a:xfrm>
        </p:grpSpPr>
        <p:cxnSp>
          <p:nvCxnSpPr>
            <p:cNvPr id="18" name="Straight Connector 1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
        <p:nvSpPr>
          <p:cNvPr id="36" name="TextBox 35"/>
          <p:cNvSpPr txBox="1"/>
          <p:nvPr/>
        </p:nvSpPr>
        <p:spPr>
          <a:xfrm>
            <a:off x="179512" y="188640"/>
            <a:ext cx="8964488" cy="923330"/>
          </a:xfrm>
          <a:prstGeom prst="rect">
            <a:avLst/>
          </a:prstGeom>
          <a:noFill/>
        </p:spPr>
        <p:txBody>
          <a:bodyPr wrap="square" rtlCol="0">
            <a:spAutoFit/>
          </a:bodyPr>
          <a:lstStyle/>
          <a:p>
            <a:r>
              <a:rPr lang="en-GB" sz="5400" dirty="0" smtClean="0"/>
              <a:t>Paediatric Elbow Injuries</a:t>
            </a:r>
            <a:endParaRPr lang="en-GB" sz="5400" dirty="0"/>
          </a:p>
        </p:txBody>
      </p:sp>
      <p:grpSp>
        <p:nvGrpSpPr>
          <p:cNvPr id="3" name="Group 50"/>
          <p:cNvGrpSpPr/>
          <p:nvPr/>
        </p:nvGrpSpPr>
        <p:grpSpPr>
          <a:xfrm>
            <a:off x="5580112" y="4005064"/>
            <a:ext cx="1613515" cy="1504933"/>
            <a:chOff x="5544000" y="4007046"/>
            <a:chExt cx="1613515" cy="1504933"/>
          </a:xfrm>
        </p:grpSpPr>
        <p:grpSp>
          <p:nvGrpSpPr>
            <p:cNvPr id="5" name="Group 26"/>
            <p:cNvGrpSpPr/>
            <p:nvPr/>
          </p:nvGrpSpPr>
          <p:grpSpPr>
            <a:xfrm rot="3130134">
              <a:off x="4823145" y="4727901"/>
              <a:ext cx="1504933" cy="63223"/>
              <a:chOff x="251520" y="2852936"/>
              <a:chExt cx="2880320" cy="360040"/>
            </a:xfrm>
          </p:grpSpPr>
          <p:cxnSp>
            <p:nvCxnSpPr>
              <p:cNvPr id="28" name="Straight Connector 2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6" name="Group 37"/>
            <p:cNvGrpSpPr/>
            <p:nvPr/>
          </p:nvGrpSpPr>
          <p:grpSpPr>
            <a:xfrm rot="17760000" flipH="1">
              <a:off x="6404717" y="4658411"/>
              <a:ext cx="1375125" cy="130470"/>
              <a:chOff x="251520" y="2852936"/>
              <a:chExt cx="2880320" cy="360040"/>
            </a:xfrm>
          </p:grpSpPr>
          <p:cxnSp>
            <p:nvCxnSpPr>
              <p:cNvPr id="39" name="Straight Connector 38"/>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sp>
        <p:nvSpPr>
          <p:cNvPr id="47" name="Title 46"/>
          <p:cNvSpPr>
            <a:spLocks noGrp="1"/>
          </p:cNvSpPr>
          <p:nvPr>
            <p:ph type="title"/>
          </p:nvPr>
        </p:nvSpPr>
        <p:spPr/>
        <p:txBody>
          <a:bodyPr/>
          <a:lstStyle/>
          <a:p>
            <a:endParaRPr lang="en-GB" dirty="0"/>
          </a:p>
        </p:txBody>
      </p:sp>
      <p:sp>
        <p:nvSpPr>
          <p:cNvPr id="48" name="Content Placeholder 47"/>
          <p:cNvSpPr>
            <a:spLocks noGrp="1"/>
          </p:cNvSpPr>
          <p:nvPr>
            <p:ph idx="1"/>
          </p:nvPr>
        </p:nvSpPr>
        <p:spPr>
          <a:xfrm>
            <a:off x="395536" y="1700808"/>
            <a:ext cx="3168352" cy="4525963"/>
          </a:xfrm>
        </p:spPr>
        <p:txBody>
          <a:bodyPr/>
          <a:lstStyle/>
          <a:p>
            <a:r>
              <a:rPr lang="en-GB" dirty="0" err="1" smtClean="0"/>
              <a:t>Supracondylar</a:t>
            </a:r>
            <a:endParaRPr lang="en-GB" dirty="0" smtClean="0"/>
          </a:p>
          <a:p>
            <a:pPr lvl="1"/>
            <a:r>
              <a:rPr lang="en-GB" dirty="0" err="1" smtClean="0"/>
              <a:t>Gartland</a:t>
            </a:r>
            <a:endParaRPr lang="en-GB" dirty="0" smtClean="0"/>
          </a:p>
          <a:p>
            <a:r>
              <a:rPr lang="en-GB" dirty="0" err="1" smtClean="0"/>
              <a:t>Condylar</a:t>
            </a:r>
            <a:endParaRPr lang="en-GB" dirty="0" smtClean="0"/>
          </a:p>
          <a:p>
            <a:pPr lvl="1"/>
            <a:r>
              <a:rPr lang="en-GB" dirty="0" err="1" smtClean="0"/>
              <a:t>Milch</a:t>
            </a:r>
            <a:endParaRPr lang="en-GB" dirty="0" smtClean="0"/>
          </a:p>
          <a:p>
            <a:pPr lvl="1"/>
            <a:r>
              <a:rPr lang="en-GB" dirty="0" err="1" smtClean="0"/>
              <a:t>Jakob</a:t>
            </a:r>
            <a:endParaRPr lang="en-GB" dirty="0" smtClean="0"/>
          </a:p>
          <a:p>
            <a:r>
              <a:rPr lang="en-GB" dirty="0" err="1" smtClean="0"/>
              <a:t>Apophyseal</a:t>
            </a:r>
            <a:endParaRPr lang="en-GB" dirty="0" smtClean="0"/>
          </a:p>
          <a:p>
            <a:r>
              <a:rPr lang="en-GB" dirty="0" err="1" smtClean="0"/>
              <a:t>Transphyseal</a:t>
            </a:r>
            <a:endParaRPr lang="en-GB" dirty="0"/>
          </a:p>
        </p:txBody>
      </p:sp>
      <p:grpSp>
        <p:nvGrpSpPr>
          <p:cNvPr id="7" name="Group 51"/>
          <p:cNvGrpSpPr/>
          <p:nvPr/>
        </p:nvGrpSpPr>
        <p:grpSpPr>
          <a:xfrm rot="4482990">
            <a:off x="4779998" y="4619079"/>
            <a:ext cx="769983" cy="123280"/>
            <a:chOff x="251520" y="2852936"/>
            <a:chExt cx="2880320" cy="360040"/>
          </a:xfrm>
        </p:grpSpPr>
        <p:cxnSp>
          <p:nvCxnSpPr>
            <p:cNvPr id="53" name="Straight Connector 52"/>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4920444" y="5102806"/>
            <a:ext cx="2819908" cy="360040"/>
            <a:chOff x="251520" y="2852936"/>
            <a:chExt cx="2880320" cy="360040"/>
          </a:xfrm>
        </p:grpSpPr>
        <p:cxnSp>
          <p:nvCxnSpPr>
            <p:cNvPr id="50" name="Straight Connector 49"/>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8">
                                            <p:txEl>
                                              <p:pRg st="5" end="5"/>
                                            </p:txEl>
                                          </p:spTgt>
                                        </p:tgtEl>
                                      </p:cBhvr>
                                    </p:animEffect>
                                    <p:animScale>
                                      <p:cBhvr>
                                        <p:cTn id="10" dur="250" autoRev="1" fill="hold"/>
                                        <p:tgtEl>
                                          <p:spTgt spid="48">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Apophyseal</a:t>
            </a:r>
            <a:r>
              <a:rPr lang="en-GB" dirty="0" smtClean="0"/>
              <a:t> Injuries</a:t>
            </a:r>
            <a:endParaRPr lang="en-GB" dirty="0"/>
          </a:p>
        </p:txBody>
      </p:sp>
      <p:sp>
        <p:nvSpPr>
          <p:cNvPr id="3" name="Content Placeholder 2"/>
          <p:cNvSpPr>
            <a:spLocks noGrp="1"/>
          </p:cNvSpPr>
          <p:nvPr>
            <p:ph idx="1"/>
          </p:nvPr>
        </p:nvSpPr>
        <p:spPr/>
        <p:txBody>
          <a:bodyPr>
            <a:normAutofit lnSpcReduction="10000"/>
          </a:bodyPr>
          <a:lstStyle/>
          <a:p>
            <a:r>
              <a:rPr lang="en-GB" dirty="0" smtClean="0"/>
              <a:t>Medial epicondyle fractures 10% of all paediatric elbow fractures</a:t>
            </a:r>
          </a:p>
          <a:p>
            <a:r>
              <a:rPr lang="en-GB" dirty="0" smtClean="0"/>
              <a:t>Typical age 9 to 14 years</a:t>
            </a:r>
          </a:p>
          <a:p>
            <a:r>
              <a:rPr lang="en-GB" dirty="0" smtClean="0"/>
              <a:t>M&gt;F (80%)</a:t>
            </a:r>
          </a:p>
          <a:p>
            <a:r>
              <a:rPr lang="en-GB" dirty="0" smtClean="0"/>
              <a:t>Caused by a valgus stress and avulsion of the medial epicondyle by the flexor-pronator muscle mass  </a:t>
            </a:r>
          </a:p>
          <a:p>
            <a:r>
              <a:rPr lang="en-GB" dirty="0" smtClean="0"/>
              <a:t>50% associated with elbow dislocation</a:t>
            </a:r>
          </a:p>
          <a:p>
            <a:r>
              <a:rPr lang="en-GB" dirty="0" smtClean="0"/>
              <a:t>15-20% incarcerated in joint</a:t>
            </a:r>
            <a:endParaRPr lang="en-GB" dirty="0"/>
          </a:p>
        </p:txBody>
      </p:sp>
    </p:spTree>
    <p:extLst>
      <p:ext uri="{BB962C8B-B14F-4D97-AF65-F5344CB8AC3E}">
        <p14:creationId xmlns:p14="http://schemas.microsoft.com/office/powerpoint/2010/main" val="377250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Apophyseal</a:t>
            </a:r>
            <a:r>
              <a:rPr lang="en-GB" dirty="0" smtClean="0"/>
              <a:t> Injuries</a:t>
            </a:r>
            <a:endParaRPr lang="en-GB" dirty="0"/>
          </a:p>
        </p:txBody>
      </p:sp>
      <p:sp>
        <p:nvSpPr>
          <p:cNvPr id="3" name="Content Placeholder 2"/>
          <p:cNvSpPr>
            <a:spLocks noGrp="1"/>
          </p:cNvSpPr>
          <p:nvPr>
            <p:ph idx="1"/>
          </p:nvPr>
        </p:nvSpPr>
        <p:spPr/>
        <p:txBody>
          <a:bodyPr/>
          <a:lstStyle/>
          <a:p>
            <a:r>
              <a:rPr lang="en-GB" dirty="0" smtClean="0"/>
              <a:t>Marion et al (1962)</a:t>
            </a:r>
          </a:p>
          <a:p>
            <a:r>
              <a:rPr lang="en-GB" dirty="0" smtClean="0"/>
              <a:t>Bede et al (1975)</a:t>
            </a:r>
          </a:p>
          <a:p>
            <a:r>
              <a:rPr lang="en-GB" dirty="0" smtClean="0"/>
              <a:t>Combined by </a:t>
            </a:r>
            <a:r>
              <a:rPr lang="en-GB" dirty="0" err="1" smtClean="0"/>
              <a:t>Beaty</a:t>
            </a:r>
            <a:r>
              <a:rPr lang="en-GB" dirty="0" smtClean="0"/>
              <a:t> and </a:t>
            </a:r>
            <a:r>
              <a:rPr lang="en-GB" dirty="0" err="1" smtClean="0"/>
              <a:t>Kasser</a:t>
            </a:r>
            <a:r>
              <a:rPr lang="en-GB" dirty="0" smtClean="0"/>
              <a:t> in Rockwood and Wilkins</a:t>
            </a:r>
            <a:r>
              <a:rPr lang="en-GB" dirty="0"/>
              <a:t> </a:t>
            </a:r>
            <a:r>
              <a:rPr lang="en-GB" i="1" dirty="0" smtClean="0"/>
              <a:t>Fractures in Children</a:t>
            </a:r>
          </a:p>
          <a:p>
            <a:r>
              <a:rPr lang="en-GB" dirty="0" smtClean="0"/>
              <a:t>Similar classification by Rang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erus.png"/>
          <p:cNvPicPr>
            <a:picLocks noChangeAspect="1"/>
          </p:cNvPicPr>
          <p:nvPr/>
        </p:nvPicPr>
        <p:blipFill>
          <a:blip r:embed="rId2" cstate="email"/>
          <a:srcRect/>
          <a:stretch>
            <a:fillRect/>
          </a:stretch>
        </p:blipFill>
        <p:spPr>
          <a:xfrm>
            <a:off x="3712196" y="980728"/>
            <a:ext cx="5431804" cy="5256584"/>
          </a:xfrm>
          <a:prstGeom prst="rect">
            <a:avLst/>
          </a:prstGeom>
        </p:spPr>
      </p:pic>
      <p:grpSp>
        <p:nvGrpSpPr>
          <p:cNvPr id="2" name="Group 25"/>
          <p:cNvGrpSpPr/>
          <p:nvPr/>
        </p:nvGrpSpPr>
        <p:grpSpPr>
          <a:xfrm>
            <a:off x="5364088" y="3573016"/>
            <a:ext cx="1944216" cy="360040"/>
            <a:chOff x="251520" y="2852936"/>
            <a:chExt cx="2880320" cy="360040"/>
          </a:xfrm>
        </p:grpSpPr>
        <p:cxnSp>
          <p:nvCxnSpPr>
            <p:cNvPr id="18" name="Straight Connector 1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
        <p:nvSpPr>
          <p:cNvPr id="36" name="TextBox 35"/>
          <p:cNvSpPr txBox="1"/>
          <p:nvPr/>
        </p:nvSpPr>
        <p:spPr>
          <a:xfrm>
            <a:off x="179512" y="188640"/>
            <a:ext cx="8964488" cy="923330"/>
          </a:xfrm>
          <a:prstGeom prst="rect">
            <a:avLst/>
          </a:prstGeom>
          <a:noFill/>
        </p:spPr>
        <p:txBody>
          <a:bodyPr wrap="square" rtlCol="0">
            <a:spAutoFit/>
          </a:bodyPr>
          <a:lstStyle/>
          <a:p>
            <a:r>
              <a:rPr lang="en-GB" sz="5400" dirty="0" smtClean="0"/>
              <a:t>Paediatric Elbow Injuries</a:t>
            </a:r>
            <a:endParaRPr lang="en-GB" sz="5400" dirty="0"/>
          </a:p>
        </p:txBody>
      </p:sp>
      <p:grpSp>
        <p:nvGrpSpPr>
          <p:cNvPr id="3" name="Group 50"/>
          <p:cNvGrpSpPr/>
          <p:nvPr/>
        </p:nvGrpSpPr>
        <p:grpSpPr>
          <a:xfrm>
            <a:off x="5580112" y="4005064"/>
            <a:ext cx="1613515" cy="1504933"/>
            <a:chOff x="5544000" y="4007046"/>
            <a:chExt cx="1613515" cy="1504933"/>
          </a:xfrm>
        </p:grpSpPr>
        <p:grpSp>
          <p:nvGrpSpPr>
            <p:cNvPr id="5" name="Group 26"/>
            <p:cNvGrpSpPr/>
            <p:nvPr/>
          </p:nvGrpSpPr>
          <p:grpSpPr>
            <a:xfrm rot="3130134">
              <a:off x="4823145" y="4727901"/>
              <a:ext cx="1504933" cy="63223"/>
              <a:chOff x="251520" y="2852936"/>
              <a:chExt cx="2880320" cy="360040"/>
            </a:xfrm>
          </p:grpSpPr>
          <p:cxnSp>
            <p:nvCxnSpPr>
              <p:cNvPr id="28" name="Straight Connector 2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6" name="Group 37"/>
            <p:cNvGrpSpPr/>
            <p:nvPr/>
          </p:nvGrpSpPr>
          <p:grpSpPr>
            <a:xfrm rot="17760000" flipH="1">
              <a:off x="6404717" y="4658411"/>
              <a:ext cx="1375125" cy="130470"/>
              <a:chOff x="251520" y="2852936"/>
              <a:chExt cx="2880320" cy="360040"/>
            </a:xfrm>
          </p:grpSpPr>
          <p:cxnSp>
            <p:nvCxnSpPr>
              <p:cNvPr id="39" name="Straight Connector 38"/>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sp>
        <p:nvSpPr>
          <p:cNvPr id="47" name="Title 46"/>
          <p:cNvSpPr>
            <a:spLocks noGrp="1"/>
          </p:cNvSpPr>
          <p:nvPr>
            <p:ph type="title"/>
          </p:nvPr>
        </p:nvSpPr>
        <p:spPr/>
        <p:txBody>
          <a:bodyPr/>
          <a:lstStyle/>
          <a:p>
            <a:endParaRPr lang="en-GB"/>
          </a:p>
        </p:txBody>
      </p:sp>
      <p:sp>
        <p:nvSpPr>
          <p:cNvPr id="48" name="Content Placeholder 47"/>
          <p:cNvSpPr>
            <a:spLocks noGrp="1"/>
          </p:cNvSpPr>
          <p:nvPr>
            <p:ph idx="1"/>
          </p:nvPr>
        </p:nvSpPr>
        <p:spPr>
          <a:xfrm>
            <a:off x="395536" y="1700808"/>
            <a:ext cx="3168352" cy="4525963"/>
          </a:xfrm>
        </p:spPr>
        <p:txBody>
          <a:bodyPr/>
          <a:lstStyle/>
          <a:p>
            <a:r>
              <a:rPr lang="en-GB" dirty="0" err="1" smtClean="0"/>
              <a:t>Supracondylar</a:t>
            </a:r>
            <a:endParaRPr lang="en-GB" dirty="0" smtClean="0"/>
          </a:p>
          <a:p>
            <a:pPr lvl="1"/>
            <a:r>
              <a:rPr lang="en-GB" dirty="0" err="1" smtClean="0"/>
              <a:t>Gartland</a:t>
            </a:r>
            <a:endParaRPr lang="en-GB" dirty="0" smtClean="0"/>
          </a:p>
          <a:p>
            <a:r>
              <a:rPr lang="en-GB" dirty="0" err="1" smtClean="0"/>
              <a:t>Condylar</a:t>
            </a:r>
            <a:endParaRPr lang="en-GB" dirty="0" smtClean="0"/>
          </a:p>
          <a:p>
            <a:pPr lvl="1"/>
            <a:r>
              <a:rPr lang="en-GB" dirty="0" err="1" smtClean="0"/>
              <a:t>Milch</a:t>
            </a:r>
            <a:endParaRPr lang="en-GB" dirty="0" smtClean="0"/>
          </a:p>
          <a:p>
            <a:pPr lvl="1"/>
            <a:r>
              <a:rPr lang="en-GB" dirty="0" smtClean="0"/>
              <a:t>Jacob</a:t>
            </a:r>
          </a:p>
          <a:p>
            <a:r>
              <a:rPr lang="en-GB" dirty="0" err="1" smtClean="0"/>
              <a:t>Apophyseal</a:t>
            </a:r>
            <a:endParaRPr lang="en-GB" dirty="0" smtClean="0"/>
          </a:p>
          <a:p>
            <a:r>
              <a:rPr lang="en-GB" dirty="0" err="1" smtClean="0"/>
              <a:t>Transphyseal</a:t>
            </a:r>
            <a:endParaRPr lang="en-GB" dirty="0"/>
          </a:p>
        </p:txBody>
      </p:sp>
      <p:grpSp>
        <p:nvGrpSpPr>
          <p:cNvPr id="7" name="Group 51"/>
          <p:cNvGrpSpPr/>
          <p:nvPr/>
        </p:nvGrpSpPr>
        <p:grpSpPr>
          <a:xfrm rot="4482990">
            <a:off x="4779998" y="4619079"/>
            <a:ext cx="769983" cy="123280"/>
            <a:chOff x="251520" y="2852936"/>
            <a:chExt cx="2880320" cy="360040"/>
          </a:xfrm>
        </p:grpSpPr>
        <p:cxnSp>
          <p:nvCxnSpPr>
            <p:cNvPr id="53" name="Straight Connector 52"/>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4920444" y="5102806"/>
            <a:ext cx="2819908" cy="360040"/>
            <a:chOff x="251520" y="2852936"/>
            <a:chExt cx="2880320" cy="360040"/>
          </a:xfrm>
        </p:grpSpPr>
        <p:cxnSp>
          <p:nvCxnSpPr>
            <p:cNvPr id="50" name="Straight Connector 49"/>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2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8">
                                            <p:txEl>
                                              <p:pRg st="0" end="0"/>
                                            </p:txEl>
                                          </p:spTgt>
                                        </p:tgtEl>
                                      </p:cBhvr>
                                    </p:animEffect>
                                    <p:animScale>
                                      <p:cBhvr>
                                        <p:cTn id="7" dur="250" autoRev="1" fill="hold"/>
                                        <p:tgtEl>
                                          <p:spTgt spid="48">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Apophyseal</a:t>
            </a:r>
            <a:r>
              <a:rPr lang="en-GB" dirty="0" smtClean="0"/>
              <a:t> Injuries</a:t>
            </a:r>
            <a:endParaRPr lang="en-GB" dirty="0"/>
          </a:p>
        </p:txBody>
      </p:sp>
      <p:sp>
        <p:nvSpPr>
          <p:cNvPr id="3" name="Content Placeholder 2"/>
          <p:cNvSpPr>
            <a:spLocks noGrp="1"/>
          </p:cNvSpPr>
          <p:nvPr>
            <p:ph idx="1"/>
          </p:nvPr>
        </p:nvSpPr>
        <p:spPr/>
        <p:txBody>
          <a:bodyPr/>
          <a:lstStyle/>
          <a:p>
            <a:r>
              <a:rPr lang="en-GB" dirty="0" smtClean="0"/>
              <a:t>Acute Injuries</a:t>
            </a:r>
          </a:p>
          <a:p>
            <a:pPr lvl="1"/>
            <a:r>
              <a:rPr lang="en-GB" dirty="0" smtClean="0"/>
              <a:t>Type I</a:t>
            </a:r>
          </a:p>
          <a:p>
            <a:pPr lvl="1"/>
            <a:r>
              <a:rPr lang="en-GB" dirty="0" smtClean="0"/>
              <a:t>Type II</a:t>
            </a:r>
          </a:p>
          <a:p>
            <a:pPr lvl="1"/>
            <a:r>
              <a:rPr lang="en-GB" dirty="0" smtClean="0"/>
              <a:t>Type III</a:t>
            </a:r>
          </a:p>
          <a:p>
            <a:pPr lvl="1"/>
            <a:r>
              <a:rPr lang="en-GB" dirty="0" smtClean="0"/>
              <a:t>Type IV</a:t>
            </a:r>
          </a:p>
        </p:txBody>
      </p:sp>
      <p:grpSp>
        <p:nvGrpSpPr>
          <p:cNvPr id="9" name="Group 8"/>
          <p:cNvGrpSpPr/>
          <p:nvPr/>
        </p:nvGrpSpPr>
        <p:grpSpPr>
          <a:xfrm>
            <a:off x="4067944" y="1268760"/>
            <a:ext cx="4536504" cy="5256584"/>
            <a:chOff x="4211960" y="1268760"/>
            <a:chExt cx="4536504" cy="5256584"/>
          </a:xfrm>
        </p:grpSpPr>
        <p:pic>
          <p:nvPicPr>
            <p:cNvPr id="2050" name="Picture 2"/>
            <p:cNvPicPr>
              <a:picLocks noChangeAspect="1" noChangeArrowheads="1"/>
            </p:cNvPicPr>
            <p:nvPr/>
          </p:nvPicPr>
          <p:blipFill>
            <a:blip r:embed="rId3" cstate="email"/>
            <a:srcRect/>
            <a:stretch>
              <a:fillRect/>
            </a:stretch>
          </p:blipFill>
          <p:spPr bwMode="auto">
            <a:xfrm>
              <a:off x="4211960" y="1268760"/>
              <a:ext cx="4536504" cy="5256584"/>
            </a:xfrm>
            <a:prstGeom prst="rect">
              <a:avLst/>
            </a:prstGeom>
            <a:noFill/>
            <a:ln w="9525">
              <a:noFill/>
              <a:miter lim="800000"/>
              <a:headEnd/>
              <a:tailEnd/>
            </a:ln>
          </p:spPr>
        </p:pic>
        <p:sp>
          <p:nvSpPr>
            <p:cNvPr id="8" name="TextBox 7"/>
            <p:cNvSpPr txBox="1"/>
            <p:nvPr/>
          </p:nvSpPr>
          <p:spPr>
            <a:xfrm>
              <a:off x="4283968" y="4005064"/>
              <a:ext cx="3807453" cy="1077218"/>
            </a:xfrm>
            <a:prstGeom prst="rect">
              <a:avLst/>
            </a:prstGeom>
            <a:noFill/>
          </p:spPr>
          <p:txBody>
            <a:bodyPr wrap="none" rtlCol="0">
              <a:spAutoFit/>
            </a:bodyPr>
            <a:lstStyle/>
            <a:p>
              <a:r>
                <a:rPr lang="en-GB" sz="3200" dirty="0" err="1" smtClean="0">
                  <a:solidFill>
                    <a:schemeClr val="accent2"/>
                  </a:solidFill>
                </a:rPr>
                <a:t>Undisplaced</a:t>
              </a:r>
              <a:r>
                <a:rPr lang="en-GB" sz="3200" dirty="0" smtClean="0">
                  <a:solidFill>
                    <a:schemeClr val="accent2"/>
                  </a:solidFill>
                </a:rPr>
                <a:t> or</a:t>
              </a:r>
            </a:p>
            <a:p>
              <a:r>
                <a:rPr lang="en-GB" sz="3200" dirty="0" smtClean="0">
                  <a:solidFill>
                    <a:schemeClr val="accent2"/>
                  </a:solidFill>
                </a:rPr>
                <a:t>Minimally Displaced</a:t>
              </a:r>
              <a:endParaRPr lang="en-GB" sz="3200" dirty="0">
                <a:solidFill>
                  <a:schemeClr val="accent2"/>
                </a:solidFill>
              </a:endParaRPr>
            </a:p>
          </p:txBody>
        </p:sp>
      </p:grpSp>
      <p:grpSp>
        <p:nvGrpSpPr>
          <p:cNvPr id="11" name="Group 10"/>
          <p:cNvGrpSpPr/>
          <p:nvPr/>
        </p:nvGrpSpPr>
        <p:grpSpPr>
          <a:xfrm>
            <a:off x="4716016" y="1268760"/>
            <a:ext cx="3249608" cy="5265585"/>
            <a:chOff x="8820472" y="1340768"/>
            <a:chExt cx="3249608" cy="5265585"/>
          </a:xfrm>
        </p:grpSpPr>
        <p:pic>
          <p:nvPicPr>
            <p:cNvPr id="2051" name="Picture 3"/>
            <p:cNvPicPr>
              <a:picLocks noChangeAspect="1" noChangeArrowheads="1"/>
            </p:cNvPicPr>
            <p:nvPr/>
          </p:nvPicPr>
          <p:blipFill>
            <a:blip r:embed="rId4" cstate="email"/>
            <a:srcRect/>
            <a:stretch>
              <a:fillRect/>
            </a:stretch>
          </p:blipFill>
          <p:spPr bwMode="auto">
            <a:xfrm>
              <a:off x="8820472" y="1340768"/>
              <a:ext cx="3240360" cy="5265585"/>
            </a:xfrm>
            <a:prstGeom prst="rect">
              <a:avLst/>
            </a:prstGeom>
            <a:noFill/>
            <a:ln w="9525">
              <a:noFill/>
              <a:miter lim="800000"/>
              <a:headEnd/>
              <a:tailEnd/>
            </a:ln>
          </p:spPr>
        </p:pic>
        <p:sp>
          <p:nvSpPr>
            <p:cNvPr id="10" name="TextBox 9"/>
            <p:cNvSpPr txBox="1"/>
            <p:nvPr/>
          </p:nvSpPr>
          <p:spPr>
            <a:xfrm>
              <a:off x="8820472" y="1340768"/>
              <a:ext cx="3249608" cy="584775"/>
            </a:xfrm>
            <a:prstGeom prst="rect">
              <a:avLst/>
            </a:prstGeom>
            <a:noFill/>
          </p:spPr>
          <p:txBody>
            <a:bodyPr wrap="none" rtlCol="0">
              <a:spAutoFit/>
            </a:bodyPr>
            <a:lstStyle/>
            <a:p>
              <a:r>
                <a:rPr lang="en-GB" sz="3200" dirty="0" smtClean="0">
                  <a:solidFill>
                    <a:schemeClr val="accent2"/>
                  </a:solidFill>
                </a:rPr>
                <a:t>Displaced &gt;5mm</a:t>
              </a:r>
              <a:endParaRPr lang="en-GB" sz="3200" dirty="0">
                <a:solidFill>
                  <a:schemeClr val="accent2"/>
                </a:solidFill>
              </a:endParaRPr>
            </a:p>
          </p:txBody>
        </p:sp>
      </p:grpSp>
      <p:grpSp>
        <p:nvGrpSpPr>
          <p:cNvPr id="13" name="Group 12"/>
          <p:cNvGrpSpPr/>
          <p:nvPr/>
        </p:nvGrpSpPr>
        <p:grpSpPr>
          <a:xfrm>
            <a:off x="3977195" y="1340768"/>
            <a:ext cx="5166805" cy="5012572"/>
            <a:chOff x="7668344" y="332656"/>
            <a:chExt cx="5166805" cy="5012572"/>
          </a:xfrm>
        </p:grpSpPr>
        <p:pic>
          <p:nvPicPr>
            <p:cNvPr id="2052" name="Picture 4"/>
            <p:cNvPicPr>
              <a:picLocks noChangeAspect="1" noChangeArrowheads="1"/>
            </p:cNvPicPr>
            <p:nvPr/>
          </p:nvPicPr>
          <p:blipFill>
            <a:blip r:embed="rId5" cstate="email"/>
            <a:srcRect/>
            <a:stretch>
              <a:fillRect/>
            </a:stretch>
          </p:blipFill>
          <p:spPr bwMode="auto">
            <a:xfrm>
              <a:off x="7668344" y="332656"/>
              <a:ext cx="5166805" cy="5012572"/>
            </a:xfrm>
            <a:prstGeom prst="rect">
              <a:avLst/>
            </a:prstGeom>
            <a:noFill/>
            <a:ln w="9525">
              <a:noFill/>
              <a:miter lim="800000"/>
              <a:headEnd/>
              <a:tailEnd/>
            </a:ln>
          </p:spPr>
        </p:pic>
        <p:sp>
          <p:nvSpPr>
            <p:cNvPr id="12" name="TextBox 11"/>
            <p:cNvSpPr txBox="1"/>
            <p:nvPr/>
          </p:nvSpPr>
          <p:spPr>
            <a:xfrm>
              <a:off x="7740352" y="404664"/>
              <a:ext cx="5081840" cy="1077218"/>
            </a:xfrm>
            <a:prstGeom prst="rect">
              <a:avLst/>
            </a:prstGeom>
            <a:noFill/>
          </p:spPr>
          <p:txBody>
            <a:bodyPr wrap="none" rtlCol="0">
              <a:spAutoFit/>
            </a:bodyPr>
            <a:lstStyle/>
            <a:p>
              <a:r>
                <a:rPr lang="en-GB" sz="3200" dirty="0" smtClean="0">
                  <a:solidFill>
                    <a:schemeClr val="accent2"/>
                  </a:solidFill>
                </a:rPr>
                <a:t>Incarcerated</a:t>
              </a:r>
            </a:p>
            <a:p>
              <a:r>
                <a:rPr lang="en-GB" sz="3200" dirty="0" smtClean="0">
                  <a:solidFill>
                    <a:schemeClr val="accent2"/>
                  </a:solidFill>
                </a:rPr>
                <a:t>(Without elbow dislocation)</a:t>
              </a:r>
              <a:endParaRPr lang="en-GB" sz="3200" dirty="0">
                <a:solidFill>
                  <a:schemeClr val="accent2"/>
                </a:solidFill>
              </a:endParaRPr>
            </a:p>
          </p:txBody>
        </p:sp>
      </p:grpSp>
      <p:grpSp>
        <p:nvGrpSpPr>
          <p:cNvPr id="15" name="Group 14"/>
          <p:cNvGrpSpPr/>
          <p:nvPr/>
        </p:nvGrpSpPr>
        <p:grpSpPr>
          <a:xfrm>
            <a:off x="4283968" y="1340768"/>
            <a:ext cx="4512774" cy="4896544"/>
            <a:chOff x="9756576" y="1124744"/>
            <a:chExt cx="4512774" cy="4896544"/>
          </a:xfrm>
        </p:grpSpPr>
        <p:pic>
          <p:nvPicPr>
            <p:cNvPr id="2053" name="Picture 5"/>
            <p:cNvPicPr>
              <a:picLocks noChangeAspect="1" noChangeArrowheads="1"/>
            </p:cNvPicPr>
            <p:nvPr/>
          </p:nvPicPr>
          <p:blipFill>
            <a:blip r:embed="rId6" cstate="email"/>
            <a:srcRect/>
            <a:stretch>
              <a:fillRect/>
            </a:stretch>
          </p:blipFill>
          <p:spPr bwMode="auto">
            <a:xfrm>
              <a:off x="9828584" y="1124744"/>
              <a:ext cx="4248472" cy="4896544"/>
            </a:xfrm>
            <a:prstGeom prst="rect">
              <a:avLst/>
            </a:prstGeom>
            <a:noFill/>
            <a:ln w="9525">
              <a:noFill/>
              <a:miter lim="800000"/>
              <a:headEnd/>
              <a:tailEnd/>
            </a:ln>
          </p:spPr>
        </p:pic>
        <p:sp>
          <p:nvSpPr>
            <p:cNvPr id="14" name="TextBox 13"/>
            <p:cNvSpPr txBox="1"/>
            <p:nvPr/>
          </p:nvSpPr>
          <p:spPr>
            <a:xfrm>
              <a:off x="9756576" y="1124744"/>
              <a:ext cx="4512774" cy="1077218"/>
            </a:xfrm>
            <a:prstGeom prst="rect">
              <a:avLst/>
            </a:prstGeom>
            <a:noFill/>
          </p:spPr>
          <p:txBody>
            <a:bodyPr wrap="none" rtlCol="0">
              <a:spAutoFit/>
            </a:bodyPr>
            <a:lstStyle/>
            <a:p>
              <a:r>
                <a:rPr lang="en-GB" sz="3200" dirty="0" smtClean="0">
                  <a:solidFill>
                    <a:schemeClr val="accent2"/>
                  </a:solidFill>
                </a:rPr>
                <a:t>Incarcerated</a:t>
              </a:r>
            </a:p>
            <a:p>
              <a:r>
                <a:rPr lang="en-GB" sz="3200" dirty="0" smtClean="0">
                  <a:solidFill>
                    <a:schemeClr val="accent2"/>
                  </a:solidFill>
                </a:rPr>
                <a:t>(With elbow dislocation)</a:t>
              </a:r>
              <a:endParaRPr lang="en-GB" sz="3200"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3">
                                            <p:txEl>
                                              <p:pRg st="1" end="1"/>
                                            </p:txEl>
                                          </p:spTgt>
                                        </p:tgtEl>
                                      </p:cBhvr>
                                    </p:animEffect>
                                    <p:animScale>
                                      <p:cBhvr>
                                        <p:cTn id="10" dur="500" autoRev="1" fill="hold"/>
                                        <p:tgtEl>
                                          <p:spTgt spid="3">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26" presetClass="emph" presetSubtype="0" fill="hold" nodeType="withEffect">
                                  <p:stCondLst>
                                    <p:cond delay="0"/>
                                  </p:stCondLst>
                                  <p:childTnLst>
                                    <p:animEffect transition="out" filter="fade">
                                      <p:cBhvr>
                                        <p:cTn id="23" dur="1000" tmFilter="0, 0; .2, .5; .8, .5; 1, 0"/>
                                        <p:tgtEl>
                                          <p:spTgt spid="3">
                                            <p:txEl>
                                              <p:pRg st="2" end="2"/>
                                            </p:txEl>
                                          </p:spTgt>
                                        </p:tgtEl>
                                      </p:cBhvr>
                                    </p:animEffect>
                                    <p:animScale>
                                      <p:cBhvr>
                                        <p:cTn id="24" dur="500" autoRev="1" fill="hold"/>
                                        <p:tgtEl>
                                          <p:spTgt spid="3">
                                            <p:txEl>
                                              <p:pRg st="2" end="2"/>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6" presetClass="emph" presetSubtype="0" fill="hold" nodeType="withEffect">
                                  <p:stCondLst>
                                    <p:cond delay="0"/>
                                  </p:stCondLst>
                                  <p:childTnLst>
                                    <p:animEffect transition="out" filter="fade">
                                      <p:cBhvr>
                                        <p:cTn id="37" dur="1000" tmFilter="0, 0; .2, .5; .8, .5; 1, 0"/>
                                        <p:tgtEl>
                                          <p:spTgt spid="3">
                                            <p:txEl>
                                              <p:pRg st="3" end="3"/>
                                            </p:txEl>
                                          </p:spTgt>
                                        </p:tgtEl>
                                      </p:cBhvr>
                                    </p:animEffect>
                                    <p:animScale>
                                      <p:cBhvr>
                                        <p:cTn id="38" dur="500" autoRev="1" fill="hold"/>
                                        <p:tgtEl>
                                          <p:spTgt spid="3">
                                            <p:txEl>
                                              <p:pRg st="3" end="3"/>
                                            </p:txEl>
                                          </p:spTgt>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par>
                                <p:cTn id="50" presetID="26" presetClass="emph" presetSubtype="0" fill="hold" nodeType="withEffect">
                                  <p:stCondLst>
                                    <p:cond delay="0"/>
                                  </p:stCondLst>
                                  <p:childTnLst>
                                    <p:animEffect transition="out" filter="fade">
                                      <p:cBhvr>
                                        <p:cTn id="51" dur="1000" tmFilter="0, 0; .2, .5; .8, .5; 1, 0"/>
                                        <p:tgtEl>
                                          <p:spTgt spid="3">
                                            <p:txEl>
                                              <p:pRg st="4" end="4"/>
                                            </p:txEl>
                                          </p:spTgt>
                                        </p:tgtEl>
                                      </p:cBhvr>
                                    </p:animEffect>
                                    <p:animScale>
                                      <p:cBhvr>
                                        <p:cTn id="52" dur="50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Apophyseal</a:t>
            </a:r>
            <a:r>
              <a:rPr lang="en-GB" dirty="0" smtClean="0"/>
              <a:t> Injuries</a:t>
            </a:r>
            <a:endParaRPr lang="en-GB" dirty="0"/>
          </a:p>
        </p:txBody>
      </p:sp>
      <p:sp>
        <p:nvSpPr>
          <p:cNvPr id="3" name="Content Placeholder 2"/>
          <p:cNvSpPr>
            <a:spLocks noGrp="1"/>
          </p:cNvSpPr>
          <p:nvPr>
            <p:ph idx="1"/>
          </p:nvPr>
        </p:nvSpPr>
        <p:spPr/>
        <p:txBody>
          <a:bodyPr>
            <a:normAutofit lnSpcReduction="10000"/>
          </a:bodyPr>
          <a:lstStyle/>
          <a:p>
            <a:r>
              <a:rPr lang="en-GB" dirty="0" smtClean="0"/>
              <a:t>Management</a:t>
            </a:r>
          </a:p>
          <a:p>
            <a:pPr lvl="1"/>
            <a:r>
              <a:rPr lang="en-GB" dirty="0" smtClean="0"/>
              <a:t>Long tradition of successful non-surgical management and early ROM</a:t>
            </a:r>
          </a:p>
          <a:p>
            <a:pPr lvl="1"/>
            <a:r>
              <a:rPr lang="en-GB" dirty="0" smtClean="0"/>
              <a:t>Absolute Indications for surgery</a:t>
            </a:r>
          </a:p>
          <a:p>
            <a:pPr lvl="2"/>
            <a:r>
              <a:rPr lang="en-GB" dirty="0" smtClean="0"/>
              <a:t>Incarceration of epicondyle in joint</a:t>
            </a:r>
          </a:p>
          <a:p>
            <a:pPr lvl="1"/>
            <a:r>
              <a:rPr lang="en-GB" dirty="0" smtClean="0"/>
              <a:t> Relative indications for surgery</a:t>
            </a:r>
          </a:p>
          <a:p>
            <a:pPr lvl="2"/>
            <a:r>
              <a:rPr lang="en-GB" dirty="0" smtClean="0"/>
              <a:t>Associated ulna nerve palsy</a:t>
            </a:r>
          </a:p>
          <a:p>
            <a:pPr lvl="2"/>
            <a:r>
              <a:rPr lang="en-GB" dirty="0" smtClean="0"/>
              <a:t>High level sports-person or expected high demand</a:t>
            </a:r>
          </a:p>
          <a:p>
            <a:pPr lvl="2"/>
            <a:r>
              <a:rPr lang="en-GB" dirty="0" smtClean="0"/>
              <a:t>Joint instability</a:t>
            </a:r>
          </a:p>
          <a:p>
            <a:pPr lvl="2"/>
            <a:r>
              <a:rPr lang="en-GB" dirty="0" smtClean="0"/>
              <a:t>Significant displacement</a:t>
            </a:r>
          </a:p>
        </p:txBody>
      </p:sp>
      <p:pic>
        <p:nvPicPr>
          <p:cNvPr id="4" name="Picture 3"/>
          <p:cNvPicPr>
            <a:picLocks noChangeAspect="1"/>
          </p:cNvPicPr>
          <p:nvPr/>
        </p:nvPicPr>
        <p:blipFill rotWithShape="1">
          <a:blip r:embed="rId2"/>
          <a:srcRect l="26774" t="32899" r="59445" b="29301"/>
          <a:stretch/>
        </p:blipFill>
        <p:spPr>
          <a:xfrm>
            <a:off x="5292080" y="2166318"/>
            <a:ext cx="2520280" cy="3888432"/>
          </a:xfrm>
          <a:prstGeom prst="rect">
            <a:avLst/>
          </a:prstGeom>
        </p:spPr>
      </p:pic>
      <p:pic>
        <p:nvPicPr>
          <p:cNvPr id="5" name="Picture 4"/>
          <p:cNvPicPr>
            <a:picLocks noChangeAspect="1"/>
          </p:cNvPicPr>
          <p:nvPr/>
        </p:nvPicPr>
        <p:blipFill rotWithShape="1">
          <a:blip r:embed="rId2"/>
          <a:srcRect l="41737" t="32633" r="44482" b="29568"/>
          <a:stretch/>
        </p:blipFill>
        <p:spPr>
          <a:xfrm>
            <a:off x="5292080" y="2166318"/>
            <a:ext cx="2520280" cy="3888432"/>
          </a:xfrm>
          <a:prstGeom prst="rect">
            <a:avLst/>
          </a:prstGeom>
        </p:spPr>
      </p:pic>
    </p:spTree>
    <p:extLst>
      <p:ext uri="{BB962C8B-B14F-4D97-AF65-F5344CB8AC3E}">
        <p14:creationId xmlns:p14="http://schemas.microsoft.com/office/powerpoint/2010/main" val="402698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Apophyseal</a:t>
            </a:r>
            <a:r>
              <a:rPr lang="en-GB" dirty="0" smtClean="0"/>
              <a:t> Injuries</a:t>
            </a:r>
            <a:endParaRPr lang="en-GB" dirty="0"/>
          </a:p>
        </p:txBody>
      </p:sp>
      <p:sp>
        <p:nvSpPr>
          <p:cNvPr id="3" name="Content Placeholder 2"/>
          <p:cNvSpPr>
            <a:spLocks noGrp="1"/>
          </p:cNvSpPr>
          <p:nvPr>
            <p:ph idx="1"/>
          </p:nvPr>
        </p:nvSpPr>
        <p:spPr/>
        <p:txBody>
          <a:bodyPr/>
          <a:lstStyle/>
          <a:p>
            <a:r>
              <a:rPr lang="en-GB" dirty="0" smtClean="0"/>
              <a:t>Significant Displacement</a:t>
            </a:r>
          </a:p>
          <a:p>
            <a:pPr lvl="1"/>
            <a:r>
              <a:rPr lang="en-GB" dirty="0" smtClean="0"/>
              <a:t>1950s: Smith et al – &gt;2cm displacement</a:t>
            </a:r>
          </a:p>
          <a:p>
            <a:pPr lvl="1"/>
            <a:r>
              <a:rPr lang="en-GB" dirty="0" smtClean="0"/>
              <a:t>1980s</a:t>
            </a:r>
            <a:r>
              <a:rPr lang="en-GB" dirty="0"/>
              <a:t>: </a:t>
            </a:r>
            <a:r>
              <a:rPr lang="en-GB" dirty="0" err="1" smtClean="0"/>
              <a:t>Papavasiliou</a:t>
            </a:r>
            <a:r>
              <a:rPr lang="en-GB" dirty="0" smtClean="0"/>
              <a:t> et al – &gt;3mm displacement</a:t>
            </a:r>
          </a:p>
          <a:p>
            <a:pPr lvl="1"/>
            <a:r>
              <a:rPr lang="en-GB" dirty="0"/>
              <a:t>1990s and 2000s:  </a:t>
            </a:r>
            <a:r>
              <a:rPr lang="en-GB" dirty="0" err="1" smtClean="0"/>
              <a:t>Hennrikus</a:t>
            </a:r>
            <a:r>
              <a:rPr lang="en-GB" dirty="0" smtClean="0"/>
              <a:t> and Wu – &gt;5mm </a:t>
            </a:r>
            <a:r>
              <a:rPr lang="en-GB" dirty="0" err="1" smtClean="0"/>
              <a:t>displacemt</a:t>
            </a:r>
            <a:endParaRPr lang="en-GB" dirty="0" smtClean="0"/>
          </a:p>
          <a:p>
            <a:r>
              <a:rPr lang="en-GB" dirty="0" smtClean="0"/>
              <a:t>How displaced is displaced?</a:t>
            </a:r>
          </a:p>
          <a:p>
            <a:pPr lvl="1"/>
            <a:r>
              <a:rPr lang="en-GB" dirty="0" smtClean="0"/>
              <a:t>Edmonds JBJS Dec 2010</a:t>
            </a: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9294" t="23099" r="20070" b="21601"/>
          <a:stretch/>
        </p:blipFill>
        <p:spPr>
          <a:xfrm>
            <a:off x="539552" y="2060848"/>
            <a:ext cx="7776864" cy="398943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20475" t="25199" r="21645" b="19501"/>
          <a:stretch/>
        </p:blipFill>
        <p:spPr>
          <a:xfrm>
            <a:off x="694184" y="2075021"/>
            <a:ext cx="7467600" cy="401320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18900" t="20734" r="50388" b="24707"/>
          <a:stretch/>
        </p:blipFill>
        <p:spPr>
          <a:xfrm>
            <a:off x="2211325" y="2060848"/>
            <a:ext cx="4028918" cy="4025989"/>
          </a:xfrm>
          <a:prstGeom prst="rect">
            <a:avLst/>
          </a:prstGeom>
        </p:spPr>
      </p:pic>
    </p:spTree>
    <p:extLst>
      <p:ext uri="{BB962C8B-B14F-4D97-AF65-F5344CB8AC3E}">
        <p14:creationId xmlns:p14="http://schemas.microsoft.com/office/powerpoint/2010/main" val="17403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erus.png"/>
          <p:cNvPicPr>
            <a:picLocks noChangeAspect="1"/>
          </p:cNvPicPr>
          <p:nvPr/>
        </p:nvPicPr>
        <p:blipFill>
          <a:blip r:embed="rId2" cstate="email"/>
          <a:srcRect/>
          <a:stretch>
            <a:fillRect/>
          </a:stretch>
        </p:blipFill>
        <p:spPr>
          <a:xfrm>
            <a:off x="3712196" y="980728"/>
            <a:ext cx="5431804" cy="5256584"/>
          </a:xfrm>
          <a:prstGeom prst="rect">
            <a:avLst/>
          </a:prstGeom>
        </p:spPr>
      </p:pic>
      <p:grpSp>
        <p:nvGrpSpPr>
          <p:cNvPr id="2" name="Group 25"/>
          <p:cNvGrpSpPr/>
          <p:nvPr/>
        </p:nvGrpSpPr>
        <p:grpSpPr>
          <a:xfrm>
            <a:off x="5364088" y="3573016"/>
            <a:ext cx="1944216" cy="360040"/>
            <a:chOff x="251520" y="2852936"/>
            <a:chExt cx="2880320" cy="360040"/>
          </a:xfrm>
        </p:grpSpPr>
        <p:cxnSp>
          <p:nvCxnSpPr>
            <p:cNvPr id="18" name="Straight Connector 1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
        <p:nvSpPr>
          <p:cNvPr id="36" name="TextBox 35"/>
          <p:cNvSpPr txBox="1"/>
          <p:nvPr/>
        </p:nvSpPr>
        <p:spPr>
          <a:xfrm>
            <a:off x="179512" y="188640"/>
            <a:ext cx="8964488" cy="923330"/>
          </a:xfrm>
          <a:prstGeom prst="rect">
            <a:avLst/>
          </a:prstGeom>
          <a:noFill/>
        </p:spPr>
        <p:txBody>
          <a:bodyPr wrap="square" rtlCol="0">
            <a:spAutoFit/>
          </a:bodyPr>
          <a:lstStyle/>
          <a:p>
            <a:r>
              <a:rPr lang="en-GB" sz="5400" dirty="0" smtClean="0"/>
              <a:t>Paediatric Elbow Injuries</a:t>
            </a:r>
            <a:endParaRPr lang="en-GB" sz="5400" dirty="0"/>
          </a:p>
        </p:txBody>
      </p:sp>
      <p:grpSp>
        <p:nvGrpSpPr>
          <p:cNvPr id="3" name="Group 50"/>
          <p:cNvGrpSpPr/>
          <p:nvPr/>
        </p:nvGrpSpPr>
        <p:grpSpPr>
          <a:xfrm>
            <a:off x="5580112" y="4005064"/>
            <a:ext cx="1613515" cy="1504933"/>
            <a:chOff x="5544000" y="4007046"/>
            <a:chExt cx="1613515" cy="1504933"/>
          </a:xfrm>
        </p:grpSpPr>
        <p:grpSp>
          <p:nvGrpSpPr>
            <p:cNvPr id="5" name="Group 26"/>
            <p:cNvGrpSpPr/>
            <p:nvPr/>
          </p:nvGrpSpPr>
          <p:grpSpPr>
            <a:xfrm rot="3130134">
              <a:off x="4823145" y="4727901"/>
              <a:ext cx="1504933" cy="63223"/>
              <a:chOff x="251520" y="2852936"/>
              <a:chExt cx="2880320" cy="360040"/>
            </a:xfrm>
          </p:grpSpPr>
          <p:cxnSp>
            <p:nvCxnSpPr>
              <p:cNvPr id="28" name="Straight Connector 2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6" name="Group 37"/>
            <p:cNvGrpSpPr/>
            <p:nvPr/>
          </p:nvGrpSpPr>
          <p:grpSpPr>
            <a:xfrm rot="17760000" flipH="1">
              <a:off x="6404717" y="4658411"/>
              <a:ext cx="1375125" cy="130470"/>
              <a:chOff x="251520" y="2852936"/>
              <a:chExt cx="2880320" cy="360040"/>
            </a:xfrm>
          </p:grpSpPr>
          <p:cxnSp>
            <p:nvCxnSpPr>
              <p:cNvPr id="39" name="Straight Connector 38"/>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sp>
        <p:nvSpPr>
          <p:cNvPr id="47" name="Title 46"/>
          <p:cNvSpPr>
            <a:spLocks noGrp="1"/>
          </p:cNvSpPr>
          <p:nvPr>
            <p:ph type="title"/>
          </p:nvPr>
        </p:nvSpPr>
        <p:spPr/>
        <p:txBody>
          <a:bodyPr/>
          <a:lstStyle/>
          <a:p>
            <a:endParaRPr lang="en-GB" dirty="0"/>
          </a:p>
        </p:txBody>
      </p:sp>
      <p:sp>
        <p:nvSpPr>
          <p:cNvPr id="48" name="Content Placeholder 47"/>
          <p:cNvSpPr>
            <a:spLocks noGrp="1"/>
          </p:cNvSpPr>
          <p:nvPr>
            <p:ph idx="1"/>
          </p:nvPr>
        </p:nvSpPr>
        <p:spPr>
          <a:xfrm>
            <a:off x="395536" y="1700808"/>
            <a:ext cx="3168352" cy="4525963"/>
          </a:xfrm>
        </p:spPr>
        <p:txBody>
          <a:bodyPr/>
          <a:lstStyle/>
          <a:p>
            <a:r>
              <a:rPr lang="en-GB" dirty="0" err="1" smtClean="0"/>
              <a:t>Supracondylar</a:t>
            </a:r>
            <a:endParaRPr lang="en-GB" dirty="0" smtClean="0"/>
          </a:p>
          <a:p>
            <a:pPr lvl="1"/>
            <a:r>
              <a:rPr lang="en-GB" dirty="0" err="1" smtClean="0"/>
              <a:t>Gartland</a:t>
            </a:r>
            <a:endParaRPr lang="en-GB" dirty="0" smtClean="0"/>
          </a:p>
          <a:p>
            <a:r>
              <a:rPr lang="en-GB" dirty="0" err="1" smtClean="0"/>
              <a:t>Condylar</a:t>
            </a:r>
            <a:endParaRPr lang="en-GB" dirty="0" smtClean="0"/>
          </a:p>
          <a:p>
            <a:pPr lvl="1"/>
            <a:r>
              <a:rPr lang="en-GB" dirty="0" err="1" smtClean="0"/>
              <a:t>Milch</a:t>
            </a:r>
            <a:endParaRPr lang="en-GB" dirty="0" smtClean="0"/>
          </a:p>
          <a:p>
            <a:pPr lvl="1"/>
            <a:r>
              <a:rPr lang="en-GB" dirty="0" err="1" smtClean="0"/>
              <a:t>Jakob</a:t>
            </a:r>
            <a:endParaRPr lang="en-GB" dirty="0" smtClean="0"/>
          </a:p>
          <a:p>
            <a:r>
              <a:rPr lang="en-GB" dirty="0" err="1" smtClean="0"/>
              <a:t>Apophyseal</a:t>
            </a:r>
            <a:endParaRPr lang="en-GB" dirty="0" smtClean="0"/>
          </a:p>
          <a:p>
            <a:r>
              <a:rPr lang="en-GB" dirty="0" err="1" smtClean="0"/>
              <a:t>Transphyseal</a:t>
            </a:r>
            <a:endParaRPr lang="en-GB" dirty="0"/>
          </a:p>
        </p:txBody>
      </p:sp>
      <p:grpSp>
        <p:nvGrpSpPr>
          <p:cNvPr id="7" name="Group 51"/>
          <p:cNvGrpSpPr/>
          <p:nvPr/>
        </p:nvGrpSpPr>
        <p:grpSpPr>
          <a:xfrm rot="4482990">
            <a:off x="4779998" y="4619079"/>
            <a:ext cx="769983" cy="123280"/>
            <a:chOff x="251520" y="2852936"/>
            <a:chExt cx="2880320" cy="360040"/>
          </a:xfrm>
        </p:grpSpPr>
        <p:cxnSp>
          <p:nvCxnSpPr>
            <p:cNvPr id="53" name="Straight Connector 52"/>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4920444" y="5102806"/>
            <a:ext cx="2819908" cy="360040"/>
            <a:chOff x="251520" y="2852936"/>
            <a:chExt cx="2880320" cy="360040"/>
          </a:xfrm>
        </p:grpSpPr>
        <p:cxnSp>
          <p:nvCxnSpPr>
            <p:cNvPr id="50" name="Straight Connector 49"/>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925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8">
                                            <p:txEl>
                                              <p:pRg st="6" end="6"/>
                                            </p:txEl>
                                          </p:spTgt>
                                        </p:tgtEl>
                                      </p:cBhvr>
                                    </p:animEffect>
                                    <p:animScale>
                                      <p:cBhvr>
                                        <p:cTn id="7" dur="250" autoRev="1" fill="hold"/>
                                        <p:tgtEl>
                                          <p:spTgt spid="48">
                                            <p:txEl>
                                              <p:pRg st="6" end="6"/>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9"/>
                                        </p:tgtEl>
                                      </p:cBhvr>
                                    </p:animEffect>
                                    <p:animScale>
                                      <p:cBhvr>
                                        <p:cTn id="10"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Transphyseal</a:t>
            </a:r>
            <a:r>
              <a:rPr lang="en-GB" dirty="0" smtClean="0"/>
              <a:t> Fractures</a:t>
            </a:r>
            <a:endParaRPr lang="en-GB" dirty="0"/>
          </a:p>
        </p:txBody>
      </p:sp>
      <p:sp>
        <p:nvSpPr>
          <p:cNvPr id="3" name="Content Placeholder 2"/>
          <p:cNvSpPr>
            <a:spLocks noGrp="1"/>
          </p:cNvSpPr>
          <p:nvPr>
            <p:ph idx="1"/>
          </p:nvPr>
        </p:nvSpPr>
        <p:spPr/>
        <p:txBody>
          <a:bodyPr/>
          <a:lstStyle/>
          <a:p>
            <a:r>
              <a:rPr lang="en-GB" dirty="0" smtClean="0"/>
              <a:t>Rare</a:t>
            </a:r>
          </a:p>
          <a:p>
            <a:r>
              <a:rPr lang="en-GB" dirty="0" smtClean="0"/>
              <a:t>Most common in infants younger than 2</a:t>
            </a:r>
          </a:p>
          <a:p>
            <a:r>
              <a:rPr lang="en-GB" dirty="0" smtClean="0"/>
              <a:t>Can occur up to age 6-7 in girls and 8-9 in boys</a:t>
            </a:r>
          </a:p>
          <a:p>
            <a:r>
              <a:rPr lang="en-GB" dirty="0" smtClean="0"/>
              <a:t>Diagnosis challenging before 2 years</a:t>
            </a:r>
          </a:p>
          <a:p>
            <a:r>
              <a:rPr lang="en-GB" dirty="0" smtClean="0"/>
              <a:t>Beyond 2 years radiographic diagnosis based upon </a:t>
            </a:r>
            <a:r>
              <a:rPr lang="en-GB" dirty="0" err="1" smtClean="0"/>
              <a:t>radiocapitellar</a:t>
            </a:r>
            <a:r>
              <a:rPr lang="en-GB" dirty="0" smtClean="0"/>
              <a:t> line</a:t>
            </a:r>
            <a:endParaRPr lang="en-GB" dirty="0"/>
          </a:p>
        </p:txBody>
      </p:sp>
    </p:spTree>
    <p:extLst>
      <p:ext uri="{BB962C8B-B14F-4D97-AF65-F5344CB8AC3E}">
        <p14:creationId xmlns:p14="http://schemas.microsoft.com/office/powerpoint/2010/main" val="2920165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DeLee</a:t>
            </a:r>
            <a:r>
              <a:rPr lang="en-GB" dirty="0" smtClean="0"/>
              <a:t> Distal Humeral </a:t>
            </a:r>
            <a:r>
              <a:rPr lang="en-GB" dirty="0" err="1" smtClean="0"/>
              <a:t>Physis</a:t>
            </a:r>
            <a:endParaRPr lang="en-GB" dirty="0"/>
          </a:p>
        </p:txBody>
      </p:sp>
      <p:sp>
        <p:nvSpPr>
          <p:cNvPr id="3" name="Content Placeholder 2"/>
          <p:cNvSpPr>
            <a:spLocks noGrp="1"/>
          </p:cNvSpPr>
          <p:nvPr>
            <p:ph idx="1"/>
          </p:nvPr>
        </p:nvSpPr>
        <p:spPr>
          <a:xfrm>
            <a:off x="457200" y="1600200"/>
            <a:ext cx="3178696" cy="4525963"/>
          </a:xfrm>
        </p:spPr>
        <p:txBody>
          <a:bodyPr>
            <a:normAutofit lnSpcReduction="10000"/>
          </a:bodyPr>
          <a:lstStyle/>
          <a:p>
            <a:r>
              <a:rPr lang="en-GB" dirty="0" smtClean="0"/>
              <a:t>Group A</a:t>
            </a:r>
          </a:p>
          <a:p>
            <a:pPr lvl="1"/>
            <a:r>
              <a:rPr lang="en-GB" dirty="0" smtClean="0"/>
              <a:t>Infants to 12/12</a:t>
            </a:r>
          </a:p>
          <a:p>
            <a:pPr lvl="1"/>
            <a:r>
              <a:rPr lang="en-GB" dirty="0" smtClean="0"/>
              <a:t>SH I</a:t>
            </a:r>
          </a:p>
          <a:p>
            <a:r>
              <a:rPr lang="en-GB" dirty="0" smtClean="0"/>
              <a:t>Group B</a:t>
            </a:r>
          </a:p>
          <a:p>
            <a:pPr lvl="1"/>
            <a:r>
              <a:rPr lang="en-GB" dirty="0" smtClean="0"/>
              <a:t>12/12 to 3yrs</a:t>
            </a:r>
          </a:p>
          <a:p>
            <a:pPr lvl="1"/>
            <a:r>
              <a:rPr lang="en-GB" dirty="0" smtClean="0"/>
              <a:t>SH I-II</a:t>
            </a:r>
          </a:p>
          <a:p>
            <a:r>
              <a:rPr lang="en-GB" dirty="0" smtClean="0"/>
              <a:t>Group C</a:t>
            </a:r>
          </a:p>
          <a:p>
            <a:pPr lvl="1"/>
            <a:r>
              <a:rPr lang="en-GB" dirty="0" smtClean="0"/>
              <a:t>3-7yrs</a:t>
            </a:r>
          </a:p>
          <a:p>
            <a:pPr lvl="1"/>
            <a:r>
              <a:rPr lang="en-GB" dirty="0" smtClean="0"/>
              <a:t>SH II</a:t>
            </a:r>
            <a:endParaRPr lang="en-GB" dirty="0"/>
          </a:p>
        </p:txBody>
      </p:sp>
      <p:pic>
        <p:nvPicPr>
          <p:cNvPr id="2050" name="Picture 2"/>
          <p:cNvPicPr>
            <a:picLocks noChangeAspect="1" noChangeArrowheads="1"/>
          </p:cNvPicPr>
          <p:nvPr/>
        </p:nvPicPr>
        <p:blipFill>
          <a:blip r:embed="rId2" cstate="email"/>
          <a:srcRect/>
          <a:stretch>
            <a:fillRect/>
          </a:stretch>
        </p:blipFill>
        <p:spPr bwMode="auto">
          <a:xfrm>
            <a:off x="3995936" y="1772816"/>
            <a:ext cx="4320480" cy="36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4572000" y="1772815"/>
            <a:ext cx="3240360" cy="3934723"/>
          </a:xfrm>
          <a:prstGeom prst="rect">
            <a:avLst/>
          </a:prstGeom>
          <a:noFill/>
          <a:ln w="9525">
            <a:noFill/>
            <a:miter lim="800000"/>
            <a:headEnd/>
            <a:tailEnd/>
          </a:ln>
        </p:spPr>
      </p:pic>
      <p:grpSp>
        <p:nvGrpSpPr>
          <p:cNvPr id="8" name="Group 7"/>
          <p:cNvGrpSpPr/>
          <p:nvPr/>
        </p:nvGrpSpPr>
        <p:grpSpPr>
          <a:xfrm>
            <a:off x="3347864" y="2348880"/>
            <a:ext cx="5580112" cy="2448272"/>
            <a:chOff x="3563888" y="4149080"/>
            <a:chExt cx="5580112" cy="2448272"/>
          </a:xfrm>
        </p:grpSpPr>
        <p:pic>
          <p:nvPicPr>
            <p:cNvPr id="2052" name="Picture 4"/>
            <p:cNvPicPr>
              <a:picLocks noChangeAspect="1" noChangeArrowheads="1"/>
            </p:cNvPicPr>
            <p:nvPr/>
          </p:nvPicPr>
          <p:blipFill>
            <a:blip r:embed="rId4" cstate="email"/>
            <a:srcRect/>
            <a:stretch>
              <a:fillRect/>
            </a:stretch>
          </p:blipFill>
          <p:spPr bwMode="auto">
            <a:xfrm>
              <a:off x="3563888" y="4149080"/>
              <a:ext cx="3024336" cy="2448272"/>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6623720" y="4149080"/>
              <a:ext cx="2520280" cy="244827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050"/>
                                        </p:tgtEl>
                                        <p:attrNameLst>
                                          <p:attrName>ppt_x</p:attrName>
                                        </p:attrNameLst>
                                      </p:cBhvr>
                                      <p:tavLst>
                                        <p:tav tm="0">
                                          <p:val>
                                            <p:strVal val="ppt_x"/>
                                          </p:val>
                                        </p:tav>
                                        <p:tav tm="100000">
                                          <p:val>
                                            <p:strVal val="ppt_x"/>
                                          </p:val>
                                        </p:tav>
                                      </p:tavLst>
                                    </p:anim>
                                    <p:anim calcmode="lin" valueType="num">
                                      <p:cBhvr additive="base">
                                        <p:cTn id="12" dur="500"/>
                                        <p:tgtEl>
                                          <p:spTgt spid="2050"/>
                                        </p:tgtEl>
                                        <p:attrNameLst>
                                          <p:attrName>ppt_y</p:attrName>
                                        </p:attrNameLst>
                                      </p:cBhvr>
                                      <p:tavLst>
                                        <p:tav tm="0">
                                          <p:val>
                                            <p:strVal val="ppt_y"/>
                                          </p:val>
                                        </p:tav>
                                        <p:tav tm="100000">
                                          <p:val>
                                            <p:strVal val="1+ppt_h/2"/>
                                          </p:val>
                                        </p:tav>
                                      </p:tavLst>
                                    </p:anim>
                                    <p:set>
                                      <p:cBhvr>
                                        <p:cTn id="13" dur="1" fill="hold">
                                          <p:stCondLst>
                                            <p:cond delay="499"/>
                                          </p:stCondLst>
                                        </p:cTn>
                                        <p:tgtEl>
                                          <p:spTgt spid="20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051"/>
                                        </p:tgtEl>
                                        <p:attrNameLst>
                                          <p:attrName>ppt_x</p:attrName>
                                        </p:attrNameLst>
                                      </p:cBhvr>
                                      <p:tavLst>
                                        <p:tav tm="0">
                                          <p:val>
                                            <p:strVal val="ppt_x"/>
                                          </p:val>
                                        </p:tav>
                                        <p:tav tm="100000">
                                          <p:val>
                                            <p:strVal val="ppt_x"/>
                                          </p:val>
                                        </p:tav>
                                      </p:tavLst>
                                    </p:anim>
                                    <p:anim calcmode="lin" valueType="num">
                                      <p:cBhvr additive="base">
                                        <p:cTn id="23" dur="500"/>
                                        <p:tgtEl>
                                          <p:spTgt spid="2051"/>
                                        </p:tgtEl>
                                        <p:attrNameLst>
                                          <p:attrName>ppt_y</p:attrName>
                                        </p:attrNameLst>
                                      </p:cBhvr>
                                      <p:tavLst>
                                        <p:tav tm="0">
                                          <p:val>
                                            <p:strVal val="ppt_y"/>
                                          </p:val>
                                        </p:tav>
                                        <p:tav tm="100000">
                                          <p:val>
                                            <p:strVal val="1+ppt_h/2"/>
                                          </p:val>
                                        </p:tav>
                                      </p:tavLst>
                                    </p:anim>
                                    <p:set>
                                      <p:cBhvr>
                                        <p:cTn id="24" dur="1" fill="hold">
                                          <p:stCondLst>
                                            <p:cond delay="499"/>
                                          </p:stCondLst>
                                        </p:cTn>
                                        <p:tgtEl>
                                          <p:spTgt spid="20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Transphyseal</a:t>
            </a:r>
            <a:r>
              <a:rPr lang="en-GB" dirty="0" smtClean="0"/>
              <a:t> Fractures</a:t>
            </a:r>
            <a:endParaRPr lang="en-GB" dirty="0"/>
          </a:p>
        </p:txBody>
      </p:sp>
      <p:sp>
        <p:nvSpPr>
          <p:cNvPr id="3" name="Content Placeholder 2"/>
          <p:cNvSpPr>
            <a:spLocks noGrp="1"/>
          </p:cNvSpPr>
          <p:nvPr>
            <p:ph idx="1"/>
          </p:nvPr>
        </p:nvSpPr>
        <p:spPr/>
        <p:txBody>
          <a:bodyPr/>
          <a:lstStyle/>
          <a:p>
            <a:r>
              <a:rPr lang="en-GB" dirty="0" smtClean="0"/>
              <a:t>Management</a:t>
            </a:r>
          </a:p>
          <a:p>
            <a:pPr lvl="1"/>
            <a:r>
              <a:rPr lang="en-GB" dirty="0" smtClean="0"/>
              <a:t>Prompt diagnosis with paediatric review</a:t>
            </a:r>
          </a:p>
          <a:p>
            <a:pPr lvl="2"/>
            <a:r>
              <a:rPr lang="en-GB" dirty="0" smtClean="0"/>
              <a:t>NAI confirmed or suspected in up to 50%</a:t>
            </a:r>
          </a:p>
          <a:p>
            <a:pPr lvl="1"/>
            <a:r>
              <a:rPr lang="en-GB" dirty="0" smtClean="0"/>
              <a:t>Operative intervention similar to supracondylar fractures</a:t>
            </a:r>
          </a:p>
          <a:p>
            <a:pPr lvl="2"/>
            <a:r>
              <a:rPr lang="en-GB" dirty="0" smtClean="0"/>
              <a:t>MUA + K-wires</a:t>
            </a:r>
            <a:endParaRPr lang="en-GB" dirty="0"/>
          </a:p>
        </p:txBody>
      </p:sp>
    </p:spTree>
    <p:extLst>
      <p:ext uri="{BB962C8B-B14F-4D97-AF65-F5344CB8AC3E}">
        <p14:creationId xmlns:p14="http://schemas.microsoft.com/office/powerpoint/2010/main" val="3985482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merus.png"/>
          <p:cNvPicPr>
            <a:picLocks noChangeAspect="1"/>
          </p:cNvPicPr>
          <p:nvPr/>
        </p:nvPicPr>
        <p:blipFill>
          <a:blip r:embed="rId2" cstate="email"/>
          <a:srcRect/>
          <a:stretch>
            <a:fillRect/>
          </a:stretch>
        </p:blipFill>
        <p:spPr>
          <a:xfrm>
            <a:off x="3712196" y="980728"/>
            <a:ext cx="5431804" cy="5256584"/>
          </a:xfrm>
          <a:prstGeom prst="rect">
            <a:avLst/>
          </a:prstGeom>
        </p:spPr>
      </p:pic>
      <p:grpSp>
        <p:nvGrpSpPr>
          <p:cNvPr id="2" name="Group 25"/>
          <p:cNvGrpSpPr/>
          <p:nvPr/>
        </p:nvGrpSpPr>
        <p:grpSpPr>
          <a:xfrm>
            <a:off x="5364088" y="3573016"/>
            <a:ext cx="1944216" cy="360040"/>
            <a:chOff x="251520" y="2852936"/>
            <a:chExt cx="2880320" cy="360040"/>
          </a:xfrm>
        </p:grpSpPr>
        <p:cxnSp>
          <p:nvCxnSpPr>
            <p:cNvPr id="18" name="Straight Connector 1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
        <p:nvSpPr>
          <p:cNvPr id="36" name="TextBox 35"/>
          <p:cNvSpPr txBox="1"/>
          <p:nvPr/>
        </p:nvSpPr>
        <p:spPr>
          <a:xfrm>
            <a:off x="179512" y="188640"/>
            <a:ext cx="8964488" cy="923330"/>
          </a:xfrm>
          <a:prstGeom prst="rect">
            <a:avLst/>
          </a:prstGeom>
          <a:noFill/>
        </p:spPr>
        <p:txBody>
          <a:bodyPr wrap="square" rtlCol="0">
            <a:spAutoFit/>
          </a:bodyPr>
          <a:lstStyle/>
          <a:p>
            <a:r>
              <a:rPr lang="en-GB" sz="5400" dirty="0" smtClean="0"/>
              <a:t>Elbow Injury Classifications</a:t>
            </a:r>
            <a:endParaRPr lang="en-GB" sz="5400" dirty="0"/>
          </a:p>
        </p:txBody>
      </p:sp>
      <p:grpSp>
        <p:nvGrpSpPr>
          <p:cNvPr id="3" name="Group 50"/>
          <p:cNvGrpSpPr/>
          <p:nvPr/>
        </p:nvGrpSpPr>
        <p:grpSpPr>
          <a:xfrm>
            <a:off x="5580112" y="4005064"/>
            <a:ext cx="1613515" cy="1504933"/>
            <a:chOff x="5544000" y="4007046"/>
            <a:chExt cx="1613515" cy="1504933"/>
          </a:xfrm>
        </p:grpSpPr>
        <p:grpSp>
          <p:nvGrpSpPr>
            <p:cNvPr id="5" name="Group 26"/>
            <p:cNvGrpSpPr/>
            <p:nvPr/>
          </p:nvGrpSpPr>
          <p:grpSpPr>
            <a:xfrm rot="3130134">
              <a:off x="4823145" y="4727901"/>
              <a:ext cx="1504933" cy="63223"/>
              <a:chOff x="251520" y="2852936"/>
              <a:chExt cx="2880320" cy="360040"/>
            </a:xfrm>
          </p:grpSpPr>
          <p:cxnSp>
            <p:nvCxnSpPr>
              <p:cNvPr id="28" name="Straight Connector 27"/>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6" name="Group 37"/>
            <p:cNvGrpSpPr/>
            <p:nvPr/>
          </p:nvGrpSpPr>
          <p:grpSpPr>
            <a:xfrm rot="17760000" flipH="1">
              <a:off x="6404717" y="4658411"/>
              <a:ext cx="1375125" cy="130470"/>
              <a:chOff x="251520" y="2852936"/>
              <a:chExt cx="2880320" cy="360040"/>
            </a:xfrm>
          </p:grpSpPr>
          <p:cxnSp>
            <p:nvCxnSpPr>
              <p:cNvPr id="39" name="Straight Connector 38"/>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sp>
        <p:nvSpPr>
          <p:cNvPr id="47" name="Title 46"/>
          <p:cNvSpPr>
            <a:spLocks noGrp="1"/>
          </p:cNvSpPr>
          <p:nvPr>
            <p:ph type="title"/>
          </p:nvPr>
        </p:nvSpPr>
        <p:spPr/>
        <p:txBody>
          <a:bodyPr/>
          <a:lstStyle/>
          <a:p>
            <a:endParaRPr lang="en-GB"/>
          </a:p>
        </p:txBody>
      </p:sp>
      <p:sp>
        <p:nvSpPr>
          <p:cNvPr id="48" name="Content Placeholder 47"/>
          <p:cNvSpPr>
            <a:spLocks noGrp="1"/>
          </p:cNvSpPr>
          <p:nvPr>
            <p:ph idx="1"/>
          </p:nvPr>
        </p:nvSpPr>
        <p:spPr>
          <a:xfrm>
            <a:off x="395536" y="1700808"/>
            <a:ext cx="3312368" cy="4525963"/>
          </a:xfrm>
        </p:spPr>
        <p:txBody>
          <a:bodyPr>
            <a:normAutofit lnSpcReduction="10000"/>
          </a:bodyPr>
          <a:lstStyle/>
          <a:p>
            <a:r>
              <a:rPr lang="en-GB" dirty="0" err="1" smtClean="0"/>
              <a:t>Supracondylar</a:t>
            </a:r>
            <a:endParaRPr lang="en-GB" dirty="0" smtClean="0"/>
          </a:p>
          <a:p>
            <a:pPr lvl="1"/>
            <a:r>
              <a:rPr lang="en-GB" dirty="0" err="1" smtClean="0"/>
              <a:t>Gartland</a:t>
            </a:r>
            <a:r>
              <a:rPr lang="en-GB" dirty="0" smtClean="0"/>
              <a:t>/Wilkins</a:t>
            </a:r>
          </a:p>
          <a:p>
            <a:r>
              <a:rPr lang="en-GB" dirty="0" err="1" smtClean="0"/>
              <a:t>Condylar</a:t>
            </a:r>
            <a:endParaRPr lang="en-GB" dirty="0" smtClean="0"/>
          </a:p>
          <a:p>
            <a:pPr lvl="1"/>
            <a:r>
              <a:rPr lang="en-GB" dirty="0" err="1" smtClean="0"/>
              <a:t>Milch</a:t>
            </a:r>
            <a:endParaRPr lang="en-GB" dirty="0" smtClean="0"/>
          </a:p>
          <a:p>
            <a:pPr lvl="1"/>
            <a:r>
              <a:rPr lang="en-GB" dirty="0" err="1" smtClean="0"/>
              <a:t>Jakob</a:t>
            </a:r>
            <a:endParaRPr lang="en-GB" dirty="0" smtClean="0"/>
          </a:p>
          <a:p>
            <a:pPr lvl="1"/>
            <a:r>
              <a:rPr lang="en-GB" dirty="0" err="1" smtClean="0"/>
              <a:t>Kilfoyle</a:t>
            </a:r>
            <a:endParaRPr lang="en-GB" dirty="0" smtClean="0"/>
          </a:p>
          <a:p>
            <a:r>
              <a:rPr lang="en-GB" dirty="0" err="1" smtClean="0"/>
              <a:t>Apophyseal</a:t>
            </a:r>
            <a:endParaRPr lang="en-GB" dirty="0" smtClean="0"/>
          </a:p>
          <a:p>
            <a:pPr lvl="1"/>
            <a:r>
              <a:rPr lang="en-GB" dirty="0" err="1" smtClean="0"/>
              <a:t>Beaty</a:t>
            </a:r>
            <a:r>
              <a:rPr lang="en-GB" dirty="0" smtClean="0"/>
              <a:t>/</a:t>
            </a:r>
            <a:r>
              <a:rPr lang="en-GB" dirty="0" err="1" smtClean="0"/>
              <a:t>Kasser</a:t>
            </a:r>
            <a:endParaRPr lang="en-GB" dirty="0" smtClean="0"/>
          </a:p>
          <a:p>
            <a:r>
              <a:rPr lang="en-GB" dirty="0" err="1" smtClean="0"/>
              <a:t>Transphyseal</a:t>
            </a:r>
            <a:endParaRPr lang="en-GB" dirty="0"/>
          </a:p>
        </p:txBody>
      </p:sp>
      <p:grpSp>
        <p:nvGrpSpPr>
          <p:cNvPr id="7" name="Group 51"/>
          <p:cNvGrpSpPr/>
          <p:nvPr/>
        </p:nvGrpSpPr>
        <p:grpSpPr>
          <a:xfrm rot="4482990">
            <a:off x="4779998" y="4619079"/>
            <a:ext cx="769983" cy="123280"/>
            <a:chOff x="251520" y="2852936"/>
            <a:chExt cx="2880320" cy="360040"/>
          </a:xfrm>
        </p:grpSpPr>
        <p:cxnSp>
          <p:nvCxnSpPr>
            <p:cNvPr id="53" name="Straight Connector 52"/>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4920444" y="5102806"/>
            <a:ext cx="2819908" cy="360040"/>
            <a:chOff x="251520" y="2852936"/>
            <a:chExt cx="2880320" cy="360040"/>
          </a:xfrm>
        </p:grpSpPr>
        <p:cxnSp>
          <p:nvCxnSpPr>
            <p:cNvPr id="50" name="Straight Connector 49"/>
            <p:cNvCxnSpPr/>
            <p:nvPr/>
          </p:nvCxnSpPr>
          <p:spPr>
            <a:xfrm flipV="1">
              <a:off x="9716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2515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V="1">
              <a:off x="169168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flipV="1">
              <a:off x="24117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a:off x="277180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205172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33164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611560" y="2852936"/>
              <a:ext cx="360040" cy="360040"/>
            </a:xfrm>
            <a:prstGeom prst="line">
              <a:avLst/>
            </a:prstGeom>
            <a:ln w="76200"/>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48">
                                            <p:txEl>
                                              <p:pRg st="1" end="1"/>
                                            </p:txEl>
                                          </p:spTgt>
                                        </p:tgtEl>
                                      </p:cBhvr>
                                    </p:animEffect>
                                    <p:animScale>
                                      <p:cBhvr>
                                        <p:cTn id="10" dur="500" autoRev="1" fill="hold"/>
                                        <p:tgtEl>
                                          <p:spTgt spid="48">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1000" tmFilter="0, 0; .2, .5; .8, .5; 1, 0"/>
                                        <p:tgtEl>
                                          <p:spTgt spid="3"/>
                                        </p:tgtEl>
                                      </p:cBhvr>
                                    </p:animEffect>
                                    <p:animScale>
                                      <p:cBhvr>
                                        <p:cTn id="15" dur="500" autoRev="1" fill="hold"/>
                                        <p:tgtEl>
                                          <p:spTgt spid="3"/>
                                        </p:tgtEl>
                                      </p:cBhvr>
                                      <p:by x="105000" y="105000"/>
                                    </p:animScale>
                                  </p:childTnLst>
                                </p:cTn>
                              </p:par>
                              <p:par>
                                <p:cTn id="16" presetID="26" presetClass="emph" presetSubtype="0" fill="hold" nodeType="withEffect">
                                  <p:stCondLst>
                                    <p:cond delay="0"/>
                                  </p:stCondLst>
                                  <p:childTnLst>
                                    <p:animEffect transition="out" filter="fade">
                                      <p:cBhvr>
                                        <p:cTn id="17" dur="1000" tmFilter="0, 0; .2, .5; .8, .5; 1, 0"/>
                                        <p:tgtEl>
                                          <p:spTgt spid="48">
                                            <p:txEl>
                                              <p:pRg st="3" end="3"/>
                                            </p:txEl>
                                          </p:spTgt>
                                        </p:tgtEl>
                                      </p:cBhvr>
                                    </p:animEffect>
                                    <p:animScale>
                                      <p:cBhvr>
                                        <p:cTn id="18" dur="500" autoRev="1" fill="hold"/>
                                        <p:tgtEl>
                                          <p:spTgt spid="48">
                                            <p:txEl>
                                              <p:pRg st="3" end="3"/>
                                            </p:txEl>
                                          </p:spTgt>
                                        </p:tgtEl>
                                      </p:cBhvr>
                                      <p:by x="105000" y="105000"/>
                                    </p:animScale>
                                  </p:childTnLst>
                                </p:cTn>
                              </p:par>
                              <p:par>
                                <p:cTn id="19" presetID="26" presetClass="emph" presetSubtype="0" fill="hold" nodeType="withEffect">
                                  <p:stCondLst>
                                    <p:cond delay="0"/>
                                  </p:stCondLst>
                                  <p:childTnLst>
                                    <p:animEffect transition="out" filter="fade">
                                      <p:cBhvr>
                                        <p:cTn id="20" dur="1000" tmFilter="0, 0; .2, .5; .8, .5; 1, 0"/>
                                        <p:tgtEl>
                                          <p:spTgt spid="48">
                                            <p:txEl>
                                              <p:pRg st="4" end="4"/>
                                            </p:txEl>
                                          </p:spTgt>
                                        </p:tgtEl>
                                      </p:cBhvr>
                                    </p:animEffect>
                                    <p:animScale>
                                      <p:cBhvr>
                                        <p:cTn id="21" dur="500" autoRev="1" fill="hold"/>
                                        <p:tgtEl>
                                          <p:spTgt spid="48">
                                            <p:txEl>
                                              <p:pRg st="4" end="4"/>
                                            </p:txEl>
                                          </p:spTgt>
                                        </p:tgtEl>
                                      </p:cBhvr>
                                      <p:by x="105000" y="105000"/>
                                    </p:animScale>
                                  </p:childTnLst>
                                </p:cTn>
                              </p:par>
                              <p:par>
                                <p:cTn id="22" presetID="26" presetClass="emph" presetSubtype="0" fill="hold" nodeType="withEffect">
                                  <p:stCondLst>
                                    <p:cond delay="0"/>
                                  </p:stCondLst>
                                  <p:childTnLst>
                                    <p:animEffect transition="out" filter="fade">
                                      <p:cBhvr>
                                        <p:cTn id="23" dur="1000" tmFilter="0, 0; .2, .5; .8, .5; 1, 0"/>
                                        <p:tgtEl>
                                          <p:spTgt spid="48">
                                            <p:txEl>
                                              <p:pRg st="5" end="5"/>
                                            </p:txEl>
                                          </p:spTgt>
                                        </p:tgtEl>
                                      </p:cBhvr>
                                    </p:animEffect>
                                    <p:animScale>
                                      <p:cBhvr>
                                        <p:cTn id="24" dur="500" autoRev="1" fill="hold"/>
                                        <p:tgtEl>
                                          <p:spTgt spid="48">
                                            <p:txEl>
                                              <p:pRg st="5" end="5"/>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1000" tmFilter="0, 0; .2, .5; .8, .5; 1, 0"/>
                                        <p:tgtEl>
                                          <p:spTgt spid="7"/>
                                        </p:tgtEl>
                                      </p:cBhvr>
                                    </p:animEffect>
                                    <p:animScale>
                                      <p:cBhvr>
                                        <p:cTn id="29" dur="500" autoRev="1" fill="hold"/>
                                        <p:tgtEl>
                                          <p:spTgt spid="7"/>
                                        </p:tgtEl>
                                      </p:cBhvr>
                                      <p:by x="105000" y="105000"/>
                                    </p:animScale>
                                  </p:childTnLst>
                                </p:cTn>
                              </p:par>
                              <p:par>
                                <p:cTn id="30" presetID="26" presetClass="emph" presetSubtype="0" fill="hold" nodeType="withEffect">
                                  <p:stCondLst>
                                    <p:cond delay="0"/>
                                  </p:stCondLst>
                                  <p:childTnLst>
                                    <p:animEffect transition="out" filter="fade">
                                      <p:cBhvr>
                                        <p:cTn id="31" dur="1000" tmFilter="0, 0; .2, .5; .8, .5; 1, 0"/>
                                        <p:tgtEl>
                                          <p:spTgt spid="48">
                                            <p:txEl>
                                              <p:pRg st="7" end="7"/>
                                            </p:txEl>
                                          </p:spTgt>
                                        </p:tgtEl>
                                      </p:cBhvr>
                                    </p:animEffect>
                                    <p:animScale>
                                      <p:cBhvr>
                                        <p:cTn id="32" dur="500" autoRev="1" fill="hold"/>
                                        <p:tgtEl>
                                          <p:spTgt spid="48">
                                            <p:txEl>
                                              <p:pRg st="7" end="7"/>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48">
                                            <p:txEl>
                                              <p:pRg st="8" end="8"/>
                                            </p:txEl>
                                          </p:spTgt>
                                        </p:tgtEl>
                                      </p:cBhvr>
                                    </p:animEffect>
                                    <p:animScale>
                                      <p:cBhvr>
                                        <p:cTn id="37" dur="250" autoRev="1" fill="hold"/>
                                        <p:tgtEl>
                                          <p:spTgt spid="48">
                                            <p:txEl>
                                              <p:pRg st="8" end="8"/>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49"/>
                                        </p:tgtEl>
                                      </p:cBhvr>
                                    </p:animEffect>
                                    <p:animScale>
                                      <p:cBhvr>
                                        <p:cTn id="40"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GB" dirty="0" err="1" smtClean="0"/>
              <a:t>Omid</a:t>
            </a:r>
            <a:r>
              <a:rPr lang="en-GB" dirty="0" smtClean="0"/>
              <a:t>, R, Choi PD, Skaggs, DL. Supracondylar Humeral Fractures in Children. </a:t>
            </a:r>
            <a:r>
              <a:rPr lang="en-GB" i="1" dirty="0" smtClean="0"/>
              <a:t>J Bone Joint </a:t>
            </a:r>
            <a:r>
              <a:rPr lang="en-GB" i="1" dirty="0" err="1" smtClean="0"/>
              <a:t>Surg</a:t>
            </a:r>
            <a:r>
              <a:rPr lang="en-GB" i="1" dirty="0" smtClean="0"/>
              <a:t> Am. </a:t>
            </a:r>
            <a:r>
              <a:rPr lang="en-GB" dirty="0" smtClean="0"/>
              <a:t>2008; 90: 1121- 1132. </a:t>
            </a:r>
          </a:p>
          <a:p>
            <a:r>
              <a:rPr lang="en-GB" dirty="0" smtClean="0"/>
              <a:t>Weller, A et al. Management of the </a:t>
            </a:r>
            <a:r>
              <a:rPr lang="en-GB" dirty="0" err="1" smtClean="0"/>
              <a:t>Pediatric</a:t>
            </a:r>
            <a:r>
              <a:rPr lang="en-GB" dirty="0" smtClean="0"/>
              <a:t> Pulseless Supracondylar Humeral Fracture: Is Vascular Exploration Necessary? </a:t>
            </a:r>
            <a:r>
              <a:rPr lang="en-GB" i="1" dirty="0" smtClean="0"/>
              <a:t>J Bone and Joint </a:t>
            </a:r>
            <a:r>
              <a:rPr lang="en-GB" i="1" dirty="0" err="1" smtClean="0"/>
              <a:t>Surg</a:t>
            </a:r>
            <a:r>
              <a:rPr lang="en-GB" i="1" dirty="0" smtClean="0"/>
              <a:t> Am. </a:t>
            </a:r>
            <a:r>
              <a:rPr lang="en-GB" dirty="0" smtClean="0"/>
              <a:t>2013;95:1906-12</a:t>
            </a:r>
            <a:r>
              <a:rPr lang="en-GB" i="1" dirty="0" smtClean="0"/>
              <a:t> </a:t>
            </a:r>
          </a:p>
          <a:p>
            <a:r>
              <a:rPr lang="en-GB" dirty="0" err="1" smtClean="0"/>
              <a:t>Scannell</a:t>
            </a:r>
            <a:r>
              <a:rPr lang="en-GB" dirty="0" smtClean="0"/>
              <a:t> B et al. The Perfused, Pulseless Supracondylar Humeral Fracture: Intermediate-Term Follow-up of Vascular Status and Function. </a:t>
            </a:r>
            <a:r>
              <a:rPr lang="en-GB" i="1" dirty="0" smtClean="0"/>
              <a:t>J Bone Joint </a:t>
            </a:r>
            <a:r>
              <a:rPr lang="en-GB" i="1" dirty="0" err="1" smtClean="0"/>
              <a:t>Surg</a:t>
            </a:r>
            <a:r>
              <a:rPr lang="en-GB" i="1" dirty="0" smtClean="0"/>
              <a:t> Am. </a:t>
            </a:r>
            <a:r>
              <a:rPr lang="en-GB" dirty="0" smtClean="0"/>
              <a:t>2013;95:1913-9</a:t>
            </a:r>
          </a:p>
          <a:p>
            <a:r>
              <a:rPr lang="en-GB" dirty="0" smtClean="0"/>
              <a:t> </a:t>
            </a:r>
            <a:r>
              <a:rPr lang="en-GB" dirty="0" err="1" smtClean="0"/>
              <a:t>Scherl</a:t>
            </a:r>
            <a:r>
              <a:rPr lang="en-GB" dirty="0" smtClean="0"/>
              <a:t> S et al. </a:t>
            </a:r>
            <a:r>
              <a:rPr lang="en-GB" dirty="0" err="1" smtClean="0"/>
              <a:t>Pediatric</a:t>
            </a:r>
            <a:r>
              <a:rPr lang="en-GB" dirty="0" smtClean="0"/>
              <a:t> Trauma: Getting Through the Night. </a:t>
            </a:r>
            <a:r>
              <a:rPr lang="en-GB" i="1" dirty="0" smtClean="0"/>
              <a:t>J Bone Joint </a:t>
            </a:r>
            <a:r>
              <a:rPr lang="en-GB" i="1" dirty="0" err="1" smtClean="0"/>
              <a:t>Surg</a:t>
            </a:r>
            <a:r>
              <a:rPr lang="en-GB" i="1" dirty="0" smtClean="0"/>
              <a:t> Am. </a:t>
            </a:r>
            <a:r>
              <a:rPr lang="en-GB" dirty="0" smtClean="0"/>
              <a:t>2010;92:756-64</a:t>
            </a:r>
          </a:p>
          <a:p>
            <a:r>
              <a:rPr lang="en-GB" dirty="0" smtClean="0"/>
              <a:t>BOAST 6:  Management of Arterial Injuries Associated With Fractures and Dislocations. BOA Trauma Group Feb 2014</a:t>
            </a:r>
          </a:p>
          <a:p>
            <a:r>
              <a:rPr lang="en-GB" dirty="0" err="1" smtClean="0"/>
              <a:t>Beaty</a:t>
            </a:r>
            <a:r>
              <a:rPr lang="en-GB" dirty="0" smtClean="0"/>
              <a:t> J et al. Supracondylar Fractures of the Distal </a:t>
            </a:r>
            <a:r>
              <a:rPr lang="en-GB" dirty="0" err="1" smtClean="0"/>
              <a:t>Humerus</a:t>
            </a:r>
            <a:r>
              <a:rPr lang="en-GB" dirty="0" smtClean="0"/>
              <a:t>, in Rockwood and Wilkins Fractures in Children. </a:t>
            </a:r>
            <a:r>
              <a:rPr lang="en-GB" i="1" dirty="0" smtClean="0"/>
              <a:t>Lippincott Williams &amp; Wilkins </a:t>
            </a:r>
            <a:r>
              <a:rPr lang="en-GB" dirty="0" smtClean="0"/>
              <a:t>2006</a:t>
            </a:r>
          </a:p>
          <a:p>
            <a:r>
              <a:rPr lang="en-GB" dirty="0" err="1" smtClean="0"/>
              <a:t>Kwang</a:t>
            </a:r>
            <a:r>
              <a:rPr lang="en-GB" dirty="0" smtClean="0"/>
              <a:t> et al. Internal Oblique Radiographs for Diagnosis of </a:t>
            </a:r>
            <a:r>
              <a:rPr lang="en-GB" dirty="0" err="1" smtClean="0"/>
              <a:t>Nondisplaced</a:t>
            </a:r>
            <a:r>
              <a:rPr lang="en-GB" dirty="0" smtClean="0"/>
              <a:t> or Minimally Displaced Lateral Condylar Fractures of the </a:t>
            </a:r>
            <a:r>
              <a:rPr lang="en-GB" dirty="0" err="1" smtClean="0"/>
              <a:t>Humerus</a:t>
            </a:r>
            <a:r>
              <a:rPr lang="en-GB" dirty="0" smtClean="0"/>
              <a:t> in Children. </a:t>
            </a:r>
            <a:r>
              <a:rPr lang="en-GB" i="1" dirty="0" smtClean="0"/>
              <a:t>J Bone and Joint </a:t>
            </a:r>
            <a:r>
              <a:rPr lang="en-GB" i="1" dirty="0" err="1" smtClean="0"/>
              <a:t>Surg</a:t>
            </a:r>
            <a:r>
              <a:rPr lang="en-GB" i="1" dirty="0" smtClean="0"/>
              <a:t> Am. </a:t>
            </a:r>
            <a:r>
              <a:rPr lang="en-GB" dirty="0" smtClean="0"/>
              <a:t>2007;89:A Number 1</a:t>
            </a:r>
          </a:p>
          <a:p>
            <a:r>
              <a:rPr lang="en-GB" dirty="0" err="1" smtClean="0"/>
              <a:t>Toh</a:t>
            </a:r>
            <a:r>
              <a:rPr lang="en-GB" dirty="0"/>
              <a:t> et al. Long-Standing </a:t>
            </a:r>
            <a:r>
              <a:rPr lang="en-GB" dirty="0" err="1"/>
              <a:t>Nonunion</a:t>
            </a:r>
            <a:r>
              <a:rPr lang="en-GB" dirty="0"/>
              <a:t> of Fractures of the Lateral Humeral </a:t>
            </a:r>
            <a:r>
              <a:rPr lang="en-GB" dirty="0" smtClean="0"/>
              <a:t>Condyle. </a:t>
            </a:r>
            <a:r>
              <a:rPr lang="en-GB" i="1" dirty="0" smtClean="0"/>
              <a:t>J Bone and Joint </a:t>
            </a:r>
            <a:r>
              <a:rPr lang="en-GB" i="1" dirty="0" err="1" smtClean="0"/>
              <a:t>Surg</a:t>
            </a:r>
            <a:r>
              <a:rPr lang="en-GB" i="1" dirty="0" smtClean="0"/>
              <a:t> Am. </a:t>
            </a:r>
            <a:r>
              <a:rPr lang="en-GB" dirty="0" smtClean="0"/>
              <a:t>2002;84:A Number 4</a:t>
            </a:r>
          </a:p>
          <a:p>
            <a:r>
              <a:rPr lang="en-GB" dirty="0"/>
              <a:t>E Edmonds. How Displaced Are ‘‘</a:t>
            </a:r>
            <a:r>
              <a:rPr lang="en-GB" dirty="0" err="1"/>
              <a:t>Nondisplaced</a:t>
            </a:r>
            <a:r>
              <a:rPr lang="en-GB" dirty="0"/>
              <a:t>’’ Fractures of the Medial Humeral Epicondyle in Children? Results of a Three-Dimensional Computed Tomography </a:t>
            </a:r>
            <a:r>
              <a:rPr lang="en-GB" dirty="0" smtClean="0"/>
              <a:t>Analysis. </a:t>
            </a:r>
            <a:r>
              <a:rPr lang="en-GB" i="1" dirty="0" smtClean="0"/>
              <a:t>J Bone and Joint </a:t>
            </a:r>
            <a:r>
              <a:rPr lang="en-GB" i="1" dirty="0" err="1" smtClean="0"/>
              <a:t>Surg</a:t>
            </a:r>
            <a:r>
              <a:rPr lang="en-GB" i="1" dirty="0"/>
              <a:t> Am. </a:t>
            </a:r>
            <a:r>
              <a:rPr lang="en-GB" dirty="0" smtClean="0"/>
              <a:t>2010;92:2785-91</a:t>
            </a:r>
          </a:p>
          <a:p>
            <a:r>
              <a:rPr lang="en-GB" dirty="0" err="1" smtClean="0"/>
              <a:t>Mehlman</a:t>
            </a:r>
            <a:r>
              <a:rPr lang="en-GB" dirty="0" smtClean="0"/>
              <a:t> </a:t>
            </a:r>
            <a:r>
              <a:rPr lang="en-GB" dirty="0"/>
              <a:t>et al. Medial Epicondyle Fractures in Children: Clinical Decision Making in the Face of Uncertainty. </a:t>
            </a:r>
            <a:r>
              <a:rPr lang="en-GB" i="1" dirty="0"/>
              <a:t>J </a:t>
            </a:r>
            <a:r>
              <a:rPr lang="en-GB" i="1" dirty="0" err="1"/>
              <a:t>Pediatr</a:t>
            </a:r>
            <a:r>
              <a:rPr lang="en-GB" i="1" dirty="0"/>
              <a:t> </a:t>
            </a:r>
            <a:r>
              <a:rPr lang="en-GB" i="1" dirty="0" err="1"/>
              <a:t>Orthop</a:t>
            </a:r>
            <a:r>
              <a:rPr lang="en-GB" i="1" dirty="0"/>
              <a:t> </a:t>
            </a:r>
            <a:r>
              <a:rPr lang="en-GB" i="1" dirty="0" smtClean="0"/>
              <a:t>2012;</a:t>
            </a:r>
            <a:r>
              <a:rPr lang="en-GB" dirty="0" smtClean="0"/>
              <a:t>Vol 32 </a:t>
            </a:r>
            <a:r>
              <a:rPr lang="en-GB" dirty="0"/>
              <a:t>Number 2 </a:t>
            </a:r>
            <a:r>
              <a:rPr lang="en-GB" dirty="0" smtClean="0"/>
              <a:t>Supplement</a:t>
            </a:r>
          </a:p>
          <a:p>
            <a:r>
              <a:rPr lang="en-GB" dirty="0" smtClean="0"/>
              <a:t>W </a:t>
            </a:r>
            <a:r>
              <a:rPr lang="en-GB" dirty="0" err="1" smtClean="0"/>
              <a:t>Shrader</a:t>
            </a:r>
            <a:r>
              <a:rPr lang="en-GB" dirty="0" smtClean="0"/>
              <a:t>. </a:t>
            </a:r>
            <a:r>
              <a:rPr lang="en-GB" dirty="0" err="1" smtClean="0"/>
              <a:t>Pediatric</a:t>
            </a:r>
            <a:r>
              <a:rPr lang="en-GB" dirty="0" smtClean="0"/>
              <a:t> Supracondylar Fractures and </a:t>
            </a:r>
            <a:r>
              <a:rPr lang="en-GB" dirty="0" err="1" smtClean="0"/>
              <a:t>Pediatric</a:t>
            </a:r>
            <a:r>
              <a:rPr lang="en-GB" dirty="0" smtClean="0"/>
              <a:t> </a:t>
            </a:r>
            <a:r>
              <a:rPr lang="en-GB" dirty="0" err="1" smtClean="0"/>
              <a:t>Physeal</a:t>
            </a:r>
            <a:r>
              <a:rPr lang="en-GB" dirty="0" smtClean="0"/>
              <a:t> Elbow Fractures. </a:t>
            </a:r>
            <a:r>
              <a:rPr lang="en-GB" i="1" dirty="0" err="1" smtClean="0"/>
              <a:t>Orthop</a:t>
            </a:r>
            <a:r>
              <a:rPr lang="en-GB" i="1" dirty="0" smtClean="0"/>
              <a:t> </a:t>
            </a:r>
            <a:r>
              <a:rPr lang="en-GB" i="1" dirty="0" err="1" smtClean="0"/>
              <a:t>Clin</a:t>
            </a:r>
            <a:r>
              <a:rPr lang="en-GB" i="1" dirty="0" smtClean="0"/>
              <a:t> N Am</a:t>
            </a:r>
            <a:r>
              <a:rPr lang="en-GB" dirty="0" smtClean="0"/>
              <a:t>. 2008;39;163-171</a:t>
            </a:r>
            <a:endParaRPr lang="en-GB" dirty="0"/>
          </a:p>
          <a:p>
            <a:endParaRPr lang="en-GB" dirty="0" smtClean="0"/>
          </a:p>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Recommended Reading/References</a:t>
            </a:r>
            <a:endParaRPr lang="en-GB" dirty="0"/>
          </a:p>
        </p:txBody>
      </p:sp>
    </p:spTree>
    <p:extLst>
      <p:ext uri="{BB962C8B-B14F-4D97-AF65-F5344CB8AC3E}">
        <p14:creationId xmlns:p14="http://schemas.microsoft.com/office/powerpoint/2010/main" val="1533921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3212976"/>
            <a:ext cx="1351652" cy="369332"/>
          </a:xfrm>
          <a:prstGeom prst="rect">
            <a:avLst/>
          </a:prstGeom>
          <a:noFill/>
        </p:spPr>
        <p:txBody>
          <a:bodyPr wrap="none" rtlCol="0">
            <a:spAutoFit/>
          </a:bodyPr>
          <a:lstStyle/>
          <a:p>
            <a:r>
              <a:rPr lang="en-GB" dirty="0" smtClean="0"/>
              <a:t>Questions?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Supracondylar Fractures</a:t>
            </a:r>
            <a:endParaRPr lang="en-GB" dirty="0"/>
          </a:p>
        </p:txBody>
      </p:sp>
      <p:sp>
        <p:nvSpPr>
          <p:cNvPr id="3" name="Content Placeholder 2"/>
          <p:cNvSpPr>
            <a:spLocks noGrp="1"/>
          </p:cNvSpPr>
          <p:nvPr>
            <p:ph idx="1"/>
          </p:nvPr>
        </p:nvSpPr>
        <p:spPr/>
        <p:txBody>
          <a:bodyPr>
            <a:normAutofit lnSpcReduction="10000"/>
          </a:bodyPr>
          <a:lstStyle/>
          <a:p>
            <a:r>
              <a:rPr lang="en-GB" dirty="0"/>
              <a:t>Fracture just proximal to the medial and lateral condyles of the distal </a:t>
            </a:r>
            <a:r>
              <a:rPr lang="en-GB" dirty="0" err="1"/>
              <a:t>humerus</a:t>
            </a:r>
            <a:endParaRPr lang="en-GB" dirty="0"/>
          </a:p>
          <a:p>
            <a:r>
              <a:rPr lang="en-GB" dirty="0"/>
              <a:t>Peak age of occurrence 5-7 years</a:t>
            </a:r>
          </a:p>
          <a:p>
            <a:r>
              <a:rPr lang="en-GB" dirty="0" smtClean="0"/>
              <a:t>M &gt; F  (64%)</a:t>
            </a:r>
          </a:p>
          <a:p>
            <a:r>
              <a:rPr lang="en-GB" dirty="0" smtClean="0"/>
              <a:t>30</a:t>
            </a:r>
            <a:r>
              <a:rPr lang="en-GB" dirty="0"/>
              <a:t>% of paediatric extremity fractures</a:t>
            </a:r>
          </a:p>
          <a:p>
            <a:r>
              <a:rPr lang="en-GB" dirty="0"/>
              <a:t>60%  of all elbow fractures in children</a:t>
            </a:r>
          </a:p>
          <a:p>
            <a:r>
              <a:rPr lang="en-GB" dirty="0"/>
              <a:t>Nerve Injury 7%</a:t>
            </a:r>
          </a:p>
          <a:p>
            <a:r>
              <a:rPr lang="en-GB" dirty="0"/>
              <a:t>Vascular Injury 1% (Up to 20% of displaced)</a:t>
            </a:r>
          </a:p>
          <a:p>
            <a:endParaRPr lang="en-GB" dirty="0"/>
          </a:p>
        </p:txBody>
      </p:sp>
    </p:spTree>
    <p:extLst>
      <p:ext uri="{BB962C8B-B14F-4D97-AF65-F5344CB8AC3E}">
        <p14:creationId xmlns:p14="http://schemas.microsoft.com/office/powerpoint/2010/main" val="16999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Gartland</a:t>
            </a:r>
            <a:r>
              <a:rPr lang="en-GB" dirty="0" smtClean="0"/>
              <a:t> IV</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cstate="email"/>
          <a:srcRect/>
          <a:stretch>
            <a:fillRect/>
          </a:stretch>
        </p:blipFill>
        <p:spPr bwMode="auto">
          <a:xfrm>
            <a:off x="395536" y="1340768"/>
            <a:ext cx="5112568" cy="4856940"/>
          </a:xfrm>
          <a:prstGeom prst="rect">
            <a:avLst/>
          </a:prstGeom>
          <a:noFill/>
          <a:ln w="9525">
            <a:noFill/>
            <a:miter lim="800000"/>
            <a:headEnd/>
            <a:tailEnd/>
          </a:ln>
        </p:spPr>
      </p:pic>
      <p:sp>
        <p:nvSpPr>
          <p:cNvPr id="6" name="TextBox 5"/>
          <p:cNvSpPr txBox="1"/>
          <p:nvPr/>
        </p:nvSpPr>
        <p:spPr>
          <a:xfrm>
            <a:off x="5724128" y="2132856"/>
            <a:ext cx="2279791" cy="584775"/>
          </a:xfrm>
          <a:prstGeom prst="rect">
            <a:avLst/>
          </a:prstGeom>
          <a:noFill/>
        </p:spPr>
        <p:txBody>
          <a:bodyPr wrap="none" rtlCol="0">
            <a:spAutoFit/>
          </a:bodyPr>
          <a:lstStyle/>
          <a:p>
            <a:r>
              <a:rPr lang="en-GB" sz="3200" dirty="0" err="1" smtClean="0"/>
              <a:t>Leitch</a:t>
            </a:r>
            <a:r>
              <a:rPr lang="en-GB" sz="3200" dirty="0" smtClean="0"/>
              <a:t> et al.</a:t>
            </a:r>
            <a:endParaRPr lang="en-GB" sz="3200" dirty="0"/>
          </a:p>
        </p:txBody>
      </p:sp>
      <p:sp>
        <p:nvSpPr>
          <p:cNvPr id="7" name="TextBox 6"/>
          <p:cNvSpPr txBox="1"/>
          <p:nvPr/>
        </p:nvSpPr>
        <p:spPr>
          <a:xfrm>
            <a:off x="5724128" y="2708920"/>
            <a:ext cx="2808312" cy="923330"/>
          </a:xfrm>
          <a:prstGeom prst="rect">
            <a:avLst/>
          </a:prstGeom>
          <a:noFill/>
        </p:spPr>
        <p:txBody>
          <a:bodyPr wrap="square" rtlCol="0">
            <a:spAutoFit/>
          </a:bodyPr>
          <a:lstStyle/>
          <a:p>
            <a:r>
              <a:rPr lang="en-GB" dirty="0" smtClean="0"/>
              <a:t>9 of 297 </a:t>
            </a:r>
            <a:r>
              <a:rPr lang="en-GB" dirty="0" err="1" smtClean="0"/>
              <a:t>supracondylar</a:t>
            </a:r>
            <a:r>
              <a:rPr lang="en-GB" dirty="0" smtClean="0"/>
              <a:t> fractures unstable in both flexion and extension</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Woods/</a:t>
            </a:r>
            <a:r>
              <a:rPr lang="en-GB" dirty="0" err="1" smtClean="0"/>
              <a:t>Tullos</a:t>
            </a:r>
            <a:r>
              <a:rPr lang="en-GB" dirty="0" smtClean="0"/>
              <a:t> Medial </a:t>
            </a:r>
            <a:r>
              <a:rPr lang="en-GB" dirty="0" err="1" smtClean="0"/>
              <a:t>Epicondyle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Type I</a:t>
            </a:r>
          </a:p>
          <a:p>
            <a:pPr lvl="1"/>
            <a:r>
              <a:rPr lang="en-GB" dirty="0" err="1" smtClean="0"/>
              <a:t>Undisplaced</a:t>
            </a:r>
            <a:endParaRPr lang="en-GB" dirty="0" smtClean="0"/>
          </a:p>
          <a:p>
            <a:r>
              <a:rPr lang="en-GB" dirty="0" smtClean="0"/>
              <a:t>Type II</a:t>
            </a:r>
          </a:p>
          <a:p>
            <a:pPr lvl="1"/>
            <a:r>
              <a:rPr lang="en-GB" dirty="0" smtClean="0"/>
              <a:t>Minimally displaced (&lt;5mm)</a:t>
            </a:r>
          </a:p>
          <a:p>
            <a:pPr lvl="1"/>
            <a:r>
              <a:rPr lang="en-GB" dirty="0" smtClean="0"/>
              <a:t>Displaced (&gt;5mm)</a:t>
            </a:r>
          </a:p>
          <a:p>
            <a:pPr lvl="1"/>
            <a:r>
              <a:rPr lang="en-GB" dirty="0" smtClean="0"/>
              <a:t>Elbow not </a:t>
            </a:r>
            <a:r>
              <a:rPr lang="en-GB" dirty="0" err="1" smtClean="0"/>
              <a:t>displocated</a:t>
            </a:r>
            <a:r>
              <a:rPr lang="en-GB" dirty="0" smtClean="0"/>
              <a:t> or reduced</a:t>
            </a:r>
          </a:p>
          <a:p>
            <a:r>
              <a:rPr lang="en-GB" dirty="0" smtClean="0"/>
              <a:t>Type III</a:t>
            </a:r>
          </a:p>
          <a:p>
            <a:pPr lvl="1"/>
            <a:r>
              <a:rPr lang="en-GB" dirty="0" err="1" smtClean="0"/>
              <a:t>Epicondyle</a:t>
            </a:r>
            <a:r>
              <a:rPr lang="en-GB" dirty="0" smtClean="0"/>
              <a:t> not in joint</a:t>
            </a:r>
          </a:p>
          <a:p>
            <a:pPr lvl="1"/>
            <a:r>
              <a:rPr lang="en-GB" dirty="0" err="1" smtClean="0"/>
              <a:t>Epicondyle</a:t>
            </a:r>
            <a:r>
              <a:rPr lang="en-GB" dirty="0" smtClean="0"/>
              <a:t> in joint</a:t>
            </a:r>
          </a:p>
          <a:p>
            <a:pPr lvl="1"/>
            <a:r>
              <a:rPr lang="en-GB" dirty="0" smtClean="0"/>
              <a:t>Elbow dislocated</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Jarvis </a:t>
            </a:r>
            <a:r>
              <a:rPr lang="en-GB" dirty="0" err="1" smtClean="0"/>
              <a:t>D’Astous</a:t>
            </a:r>
            <a:r>
              <a:rPr lang="en-GB" dirty="0" smtClean="0"/>
              <a:t> T-</a:t>
            </a:r>
            <a:r>
              <a:rPr lang="en-GB" dirty="0" err="1" smtClean="0"/>
              <a:t>condylar</a:t>
            </a:r>
            <a:endParaRPr lang="en-GB" dirty="0"/>
          </a:p>
        </p:txBody>
      </p:sp>
      <p:sp>
        <p:nvSpPr>
          <p:cNvPr id="3" name="Content Placeholder 2"/>
          <p:cNvSpPr>
            <a:spLocks noGrp="1"/>
          </p:cNvSpPr>
          <p:nvPr>
            <p:ph idx="1"/>
          </p:nvPr>
        </p:nvSpPr>
        <p:spPr/>
        <p:txBody>
          <a:bodyPr/>
          <a:lstStyle/>
          <a:p>
            <a:r>
              <a:rPr lang="en-GB" dirty="0" smtClean="0"/>
              <a:t>Type I</a:t>
            </a:r>
          </a:p>
          <a:p>
            <a:pPr lvl="1"/>
            <a:r>
              <a:rPr lang="en-GB" dirty="0" smtClean="0"/>
              <a:t>Non-displaced</a:t>
            </a:r>
          </a:p>
          <a:p>
            <a:r>
              <a:rPr lang="en-GB" dirty="0" smtClean="0"/>
              <a:t>Type II</a:t>
            </a:r>
          </a:p>
          <a:p>
            <a:pPr lvl="1"/>
            <a:r>
              <a:rPr lang="en-GB" dirty="0" smtClean="0"/>
              <a:t>Displaced</a:t>
            </a:r>
          </a:p>
          <a:p>
            <a:pPr lvl="2"/>
            <a:r>
              <a:rPr lang="en-GB" dirty="0" smtClean="0"/>
              <a:t>Greater than 1mm </a:t>
            </a:r>
            <a:r>
              <a:rPr lang="en-GB" dirty="0" err="1" smtClean="0"/>
              <a:t>articular</a:t>
            </a:r>
            <a:r>
              <a:rPr lang="en-GB" dirty="0" smtClean="0"/>
              <a:t> step-off</a:t>
            </a:r>
          </a:p>
          <a:p>
            <a:r>
              <a:rPr lang="en-GB" dirty="0" smtClean="0"/>
              <a:t>Type III</a:t>
            </a:r>
          </a:p>
          <a:p>
            <a:pPr lvl="1"/>
            <a:r>
              <a:rPr lang="en-GB" dirty="0" smtClean="0"/>
              <a:t>Fracture dislocation</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Supracondylar</a:t>
            </a:r>
            <a:r>
              <a:rPr lang="en-GB" dirty="0" smtClean="0"/>
              <a:t> Fractures</a:t>
            </a:r>
            <a:endParaRPr lang="en-GB" dirty="0"/>
          </a:p>
        </p:txBody>
      </p:sp>
      <p:sp>
        <p:nvSpPr>
          <p:cNvPr id="3" name="Content Placeholder 2"/>
          <p:cNvSpPr>
            <a:spLocks noGrp="1"/>
          </p:cNvSpPr>
          <p:nvPr>
            <p:ph idx="1"/>
          </p:nvPr>
        </p:nvSpPr>
        <p:spPr/>
        <p:txBody>
          <a:bodyPr/>
          <a:lstStyle/>
          <a:p>
            <a:r>
              <a:rPr lang="en-GB" dirty="0" smtClean="0"/>
              <a:t>Mechanism</a:t>
            </a:r>
            <a:endParaRPr lang="en-GB" dirty="0"/>
          </a:p>
        </p:txBody>
      </p:sp>
      <p:pic>
        <p:nvPicPr>
          <p:cNvPr id="2050" name="Picture 2"/>
          <p:cNvPicPr>
            <a:picLocks noChangeAspect="1" noChangeArrowheads="1"/>
          </p:cNvPicPr>
          <p:nvPr/>
        </p:nvPicPr>
        <p:blipFill>
          <a:blip r:embed="rId2" cstate="email"/>
          <a:srcRect/>
          <a:stretch>
            <a:fillRect/>
          </a:stretch>
        </p:blipFill>
        <p:spPr bwMode="auto">
          <a:xfrm>
            <a:off x="755576" y="2761718"/>
            <a:ext cx="3960440" cy="2818043"/>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5580112" y="2564904"/>
            <a:ext cx="2304256" cy="3456384"/>
          </a:xfrm>
          <a:prstGeom prst="rect">
            <a:avLst/>
          </a:prstGeom>
          <a:noFill/>
          <a:ln w="9525">
            <a:noFill/>
            <a:miter lim="800000"/>
            <a:headEnd/>
            <a:tailEnd/>
          </a:ln>
        </p:spPr>
      </p:pic>
      <p:sp>
        <p:nvSpPr>
          <p:cNvPr id="6" name="TextBox 5"/>
          <p:cNvSpPr txBox="1"/>
          <p:nvPr/>
        </p:nvSpPr>
        <p:spPr>
          <a:xfrm>
            <a:off x="1763687" y="2240587"/>
            <a:ext cx="1591077" cy="369332"/>
          </a:xfrm>
          <a:prstGeom prst="rect">
            <a:avLst/>
          </a:prstGeom>
          <a:noFill/>
        </p:spPr>
        <p:txBody>
          <a:bodyPr wrap="none" rtlCol="0">
            <a:spAutoFit/>
          </a:bodyPr>
          <a:lstStyle/>
          <a:p>
            <a:r>
              <a:rPr lang="en-GB" dirty="0" smtClean="0"/>
              <a:t>Extension Type</a:t>
            </a:r>
            <a:endParaRPr lang="en-GB" dirty="0"/>
          </a:p>
        </p:txBody>
      </p:sp>
      <p:sp>
        <p:nvSpPr>
          <p:cNvPr id="7" name="TextBox 6"/>
          <p:cNvSpPr txBox="1"/>
          <p:nvPr/>
        </p:nvSpPr>
        <p:spPr>
          <a:xfrm>
            <a:off x="5940152" y="1916832"/>
            <a:ext cx="1347357" cy="369332"/>
          </a:xfrm>
          <a:prstGeom prst="rect">
            <a:avLst/>
          </a:prstGeom>
          <a:noFill/>
        </p:spPr>
        <p:txBody>
          <a:bodyPr wrap="none" rtlCol="0">
            <a:spAutoFit/>
          </a:bodyPr>
          <a:lstStyle/>
          <a:p>
            <a:r>
              <a:rPr lang="en-GB" dirty="0" smtClean="0"/>
              <a:t>Flexion Type</a:t>
            </a:r>
            <a:endParaRPr lang="en-GB" dirty="0"/>
          </a:p>
        </p:txBody>
      </p:sp>
      <p:sp>
        <p:nvSpPr>
          <p:cNvPr id="8" name="TextBox 7"/>
          <p:cNvSpPr txBox="1"/>
          <p:nvPr/>
        </p:nvSpPr>
        <p:spPr>
          <a:xfrm>
            <a:off x="2209611" y="5668296"/>
            <a:ext cx="699230" cy="369332"/>
          </a:xfrm>
          <a:prstGeom prst="rect">
            <a:avLst/>
          </a:prstGeom>
          <a:noFill/>
        </p:spPr>
        <p:txBody>
          <a:bodyPr wrap="none" rtlCol="0">
            <a:spAutoFit/>
          </a:bodyPr>
          <a:lstStyle/>
          <a:p>
            <a:r>
              <a:rPr lang="en-GB" dirty="0" smtClean="0"/>
              <a:t>&gt;95%</a:t>
            </a:r>
            <a:endParaRPr lang="en-GB" dirty="0"/>
          </a:p>
        </p:txBody>
      </p:sp>
      <p:sp>
        <p:nvSpPr>
          <p:cNvPr id="9" name="TextBox 8"/>
          <p:cNvSpPr txBox="1"/>
          <p:nvPr/>
        </p:nvSpPr>
        <p:spPr>
          <a:xfrm>
            <a:off x="6372200" y="6093296"/>
            <a:ext cx="582211" cy="369332"/>
          </a:xfrm>
          <a:prstGeom prst="rect">
            <a:avLst/>
          </a:prstGeom>
          <a:noFill/>
        </p:spPr>
        <p:txBody>
          <a:bodyPr wrap="none" rtlCol="0">
            <a:spAutoFit/>
          </a:bodyPr>
          <a:lstStyle/>
          <a:p>
            <a:r>
              <a:rPr lang="en-GB" dirty="0" smtClean="0"/>
              <a:t>&lt;2%</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Supracondylar Fractures</a:t>
            </a:r>
            <a:endParaRPr lang="en-GB" dirty="0"/>
          </a:p>
        </p:txBody>
      </p:sp>
      <p:sp>
        <p:nvSpPr>
          <p:cNvPr id="3" name="Content Placeholder 2"/>
          <p:cNvSpPr>
            <a:spLocks noGrp="1"/>
          </p:cNvSpPr>
          <p:nvPr>
            <p:ph idx="1"/>
          </p:nvPr>
        </p:nvSpPr>
        <p:spPr/>
        <p:txBody>
          <a:bodyPr>
            <a:normAutofit lnSpcReduction="10000"/>
          </a:bodyPr>
          <a:lstStyle/>
          <a:p>
            <a:r>
              <a:rPr lang="en-GB" dirty="0" smtClean="0"/>
              <a:t>Assessment</a:t>
            </a:r>
          </a:p>
          <a:p>
            <a:pPr lvl="1"/>
            <a:r>
              <a:rPr lang="en-GB" dirty="0" smtClean="0"/>
              <a:t>Analgesia</a:t>
            </a:r>
          </a:p>
          <a:p>
            <a:pPr lvl="1"/>
            <a:r>
              <a:rPr lang="en-GB" dirty="0"/>
              <a:t>History</a:t>
            </a:r>
          </a:p>
          <a:p>
            <a:pPr lvl="2"/>
            <a:r>
              <a:rPr lang="en-GB" dirty="0" smtClean="0"/>
              <a:t>Mechanism</a:t>
            </a:r>
            <a:endParaRPr lang="en-GB" dirty="0"/>
          </a:p>
          <a:p>
            <a:pPr lvl="2"/>
            <a:r>
              <a:rPr lang="en-GB" dirty="0" smtClean="0"/>
              <a:t>Associated </a:t>
            </a:r>
            <a:r>
              <a:rPr lang="en-GB" dirty="0"/>
              <a:t>Injuries</a:t>
            </a:r>
          </a:p>
          <a:p>
            <a:pPr lvl="2"/>
            <a:r>
              <a:rPr lang="en-GB" dirty="0"/>
              <a:t>NAI</a:t>
            </a:r>
          </a:p>
          <a:p>
            <a:pPr lvl="1"/>
            <a:r>
              <a:rPr lang="en-GB" dirty="0"/>
              <a:t>Examination</a:t>
            </a:r>
          </a:p>
          <a:p>
            <a:pPr lvl="2"/>
            <a:r>
              <a:rPr lang="en-GB" dirty="0"/>
              <a:t>Look, Feel, Move</a:t>
            </a:r>
          </a:p>
          <a:p>
            <a:pPr lvl="1"/>
            <a:r>
              <a:rPr lang="en-GB" dirty="0"/>
              <a:t>Investigations</a:t>
            </a:r>
          </a:p>
          <a:p>
            <a:pPr lvl="2"/>
            <a:r>
              <a:rPr lang="en-GB" dirty="0"/>
              <a:t>Radiograph</a:t>
            </a:r>
          </a:p>
        </p:txBody>
      </p:sp>
    </p:spTree>
    <p:extLst>
      <p:ext uri="{BB962C8B-B14F-4D97-AF65-F5344CB8AC3E}">
        <p14:creationId xmlns:p14="http://schemas.microsoft.com/office/powerpoint/2010/main" val="30352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Examination</a:t>
            </a:r>
          </a:p>
          <a:p>
            <a:r>
              <a:rPr lang="en-GB" dirty="0" smtClean="0"/>
              <a:t>LOOK</a:t>
            </a:r>
          </a:p>
          <a:p>
            <a:pPr lvl="1"/>
            <a:r>
              <a:rPr lang="en-GB" dirty="0" smtClean="0"/>
              <a:t>Swelling and Bruising</a:t>
            </a:r>
          </a:p>
          <a:p>
            <a:pPr lvl="1"/>
            <a:r>
              <a:rPr lang="en-GB" dirty="0" smtClean="0"/>
              <a:t>Deformity</a:t>
            </a:r>
          </a:p>
          <a:p>
            <a:pPr lvl="1"/>
            <a:r>
              <a:rPr lang="en-GB" dirty="0" smtClean="0"/>
              <a:t>Soft tissue compromise</a:t>
            </a:r>
          </a:p>
          <a:p>
            <a:pPr lvl="2"/>
            <a:r>
              <a:rPr lang="en-GB" dirty="0" smtClean="0"/>
              <a:t>Pucker/Brachialis sign</a:t>
            </a:r>
          </a:p>
          <a:p>
            <a:pPr lvl="2"/>
            <a:r>
              <a:rPr lang="en-GB" dirty="0" smtClean="0"/>
              <a:t>Local Haematoma</a:t>
            </a:r>
          </a:p>
          <a:p>
            <a:pPr lvl="1"/>
            <a:r>
              <a:rPr lang="en-GB" dirty="0" smtClean="0"/>
              <a:t>Colour</a:t>
            </a:r>
          </a:p>
          <a:p>
            <a:pPr lvl="1"/>
            <a:r>
              <a:rPr lang="en-GB" dirty="0" smtClean="0"/>
              <a:t>Wounds</a:t>
            </a:r>
            <a:endParaRPr lang="en-GB" dirty="0"/>
          </a:p>
        </p:txBody>
      </p:sp>
      <p:sp>
        <p:nvSpPr>
          <p:cNvPr id="3" name="Title 2"/>
          <p:cNvSpPr>
            <a:spLocks noGrp="1"/>
          </p:cNvSpPr>
          <p:nvPr>
            <p:ph type="title"/>
          </p:nvPr>
        </p:nvSpPr>
        <p:spPr/>
        <p:txBody>
          <a:bodyPr/>
          <a:lstStyle/>
          <a:p>
            <a:r>
              <a:rPr lang="en-GB" dirty="0" smtClean="0"/>
              <a:t>Supracondylar Fractures</a:t>
            </a:r>
            <a:endParaRPr lang="en-GB" dirty="0"/>
          </a:p>
        </p:txBody>
      </p:sp>
      <p:pic>
        <p:nvPicPr>
          <p:cNvPr id="2050" name="Picture 2" descr="http://image.slidesharecdn.com/supracondylarfracturesinchildren-111213232825-phpapp01/95/slide-68-1024.jpg?cb=132384155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33627" y="3476713"/>
            <a:ext cx="3620227" cy="2828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63888" y="3854533"/>
            <a:ext cx="4938825" cy="2699891"/>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83388" y="1772493"/>
            <a:ext cx="2320706" cy="4522400"/>
          </a:xfrm>
          <a:prstGeom prst="rect">
            <a:avLst/>
          </a:prstGeom>
        </p:spPr>
      </p:pic>
      <p:pic>
        <p:nvPicPr>
          <p:cNvPr id="2052" name="Picture 4" descr="http://openi.nlm.nih.gov/imgs/512/120/2682409/2682409_12178_2008_9027_Fig2_HTML.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28782" y="1708843"/>
            <a:ext cx="2629913" cy="4522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rthopaedicsone.com/download/attachments/22939468/DSC0017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7333" y="3476713"/>
            <a:ext cx="3812813" cy="285961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516216" y="2452761"/>
            <a:ext cx="0" cy="140177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123939" y="3833200"/>
            <a:ext cx="392277" cy="20049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23939" y="4005064"/>
            <a:ext cx="125447" cy="125063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2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2"/>
                                        </p:tgtEl>
                                      </p:cBhvr>
                                    </p:animEffect>
                                    <p:set>
                                      <p:cBhvr>
                                        <p:cTn id="12" dur="1" fill="hold">
                                          <p:stCondLst>
                                            <p:cond delay="499"/>
                                          </p:stCondLst>
                                        </p:cTn>
                                        <p:tgtEl>
                                          <p:spTgt spid="20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2"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fade">
                                      <p:cBhvr>
                                        <p:cTn id="57" dur="500"/>
                                        <p:tgtEl>
                                          <p:spTgt spid="20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050"/>
                                        </p:tgtEl>
                                      </p:cBhvr>
                                    </p:animEffect>
                                    <p:set>
                                      <p:cBhvr>
                                        <p:cTn id="62" dur="1" fill="hold">
                                          <p:stCondLst>
                                            <p:cond delay="499"/>
                                          </p:stCondLst>
                                        </p:cTn>
                                        <p:tgtEl>
                                          <p:spTgt spid="205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fade">
                                      <p:cBhvr>
                                        <p:cTn id="6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5726</TotalTime>
  <Words>2929</Words>
  <Application>Microsoft Office PowerPoint</Application>
  <PresentationFormat>On-screen Show (4:3)</PresentationFormat>
  <Paragraphs>552</Paragraphs>
  <Slides>62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Franklin Gothic Book</vt:lpstr>
      <vt:lpstr>Wingdings 2</vt:lpstr>
      <vt:lpstr>Technic</vt:lpstr>
      <vt:lpstr>Paediatric elbow injuries RLH Teaching 05/08/14</vt:lpstr>
      <vt:lpstr>PowerPoint Presentation</vt:lpstr>
      <vt:lpstr>Elbow Xrays Lines and Angles</vt:lpstr>
      <vt:lpstr>Elbow Xrays</vt:lpstr>
      <vt:lpstr>PowerPoint Presentation</vt:lpstr>
      <vt:lpstr>Supracondylar Fractures</vt:lpstr>
      <vt:lpstr>Supracondylar Fractures</vt:lpstr>
      <vt:lpstr>Supracondylar Fractures</vt:lpstr>
      <vt:lpstr>Supracondylar Fractures</vt:lpstr>
      <vt:lpstr>Supracondylar Fractures</vt:lpstr>
      <vt:lpstr>Supracondylar Fractures</vt:lpstr>
      <vt:lpstr>Supracondyalr Fractures</vt:lpstr>
      <vt:lpstr>Supracondylar Fractures</vt:lpstr>
      <vt:lpstr>Supracondylar Fractures</vt:lpstr>
      <vt:lpstr>Supracondylar Fractures</vt:lpstr>
      <vt:lpstr>Supracondylar Fractures</vt:lpstr>
      <vt:lpstr>PowerPoint Presentation</vt:lpstr>
      <vt:lpstr>PowerPoint Presentation</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Supracondylar Fractures</vt:lpstr>
      <vt:lpstr>PowerPoint Presentation</vt:lpstr>
      <vt:lpstr>Condylar Fractures</vt:lpstr>
      <vt:lpstr>Condylar Fractures</vt:lpstr>
      <vt:lpstr>Condylar Fractures</vt:lpstr>
      <vt:lpstr>Condylar Fractures</vt:lpstr>
      <vt:lpstr>Condylar Fractures</vt:lpstr>
      <vt:lpstr>Condylar Fractures</vt:lpstr>
      <vt:lpstr>Condylar Fractures</vt:lpstr>
      <vt:lpstr>Condylar Fractures</vt:lpstr>
      <vt:lpstr>Condylar Fractures</vt:lpstr>
      <vt:lpstr>Condylar Fractures</vt:lpstr>
      <vt:lpstr>Milch/Jakob/Kilfoyle Classification</vt:lpstr>
      <vt:lpstr>Condylar Fractures</vt:lpstr>
      <vt:lpstr>Condylar Fractures</vt:lpstr>
      <vt:lpstr>Condylar Fractures</vt:lpstr>
      <vt:lpstr>PowerPoint Presentation</vt:lpstr>
      <vt:lpstr>Apophyseal Injuries</vt:lpstr>
      <vt:lpstr>Apophyseal Injuries</vt:lpstr>
      <vt:lpstr>Apophyseal Injuries</vt:lpstr>
      <vt:lpstr>Apophyseal Injuries</vt:lpstr>
      <vt:lpstr>Apophyseal Injuries</vt:lpstr>
      <vt:lpstr>PowerPoint Presentation</vt:lpstr>
      <vt:lpstr>Transphyseal Fractures</vt:lpstr>
      <vt:lpstr>DeLee Distal Humeral Physis</vt:lpstr>
      <vt:lpstr>Transphyseal Fractures</vt:lpstr>
      <vt:lpstr>PowerPoint Presentation</vt:lpstr>
      <vt:lpstr>Recommended Reading/References</vt:lpstr>
      <vt:lpstr>PowerPoint Presentation</vt:lpstr>
      <vt:lpstr>Gartland IV</vt:lpstr>
      <vt:lpstr>Woods/Tullos Medial Epicondyle</vt:lpstr>
      <vt:lpstr>Jarvis D’Astous T-condylar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Mulligan</dc:creator>
  <cp:lastModifiedBy>drmulligan@hotmail.co.uk</cp:lastModifiedBy>
  <cp:revision>263</cp:revision>
  <dcterms:created xsi:type="dcterms:W3CDTF">2012-02-17T09:54:03Z</dcterms:created>
  <dcterms:modified xsi:type="dcterms:W3CDTF">2014-08-05T11:34:02Z</dcterms:modified>
</cp:coreProperties>
</file>