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ppt/diagrams/colors1.xml" ContentType="application/vnd.openxmlformats-officedocument.drawingml.diagramColor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docProps/app.xml" ContentType="application/vnd.openxmlformats-officedocument.extended-properties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diagrams/layout1.xml" ContentType="application/vnd.openxmlformats-officedocument.drawingml.diagramLayout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Default Extension="wmf" ContentType="image/x-wmf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quickStyle1.xml" ContentType="application/vnd.openxmlformats-officedocument.drawingml.diagramStyl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38.xml" ContentType="application/vnd.openxmlformats-officedocument.presentationml.slide+xml"/>
  <Default Extension="gif" ContentType="image/gi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41"/>
  </p:notesMasterIdLst>
  <p:sldIdLst>
    <p:sldId id="256" r:id="rId2"/>
    <p:sldId id="257" r:id="rId3"/>
    <p:sldId id="260" r:id="rId4"/>
    <p:sldId id="298" r:id="rId5"/>
    <p:sldId id="259" r:id="rId6"/>
    <p:sldId id="272" r:id="rId7"/>
    <p:sldId id="258" r:id="rId8"/>
    <p:sldId id="261" r:id="rId9"/>
    <p:sldId id="295" r:id="rId10"/>
    <p:sldId id="296" r:id="rId11"/>
    <p:sldId id="297" r:id="rId12"/>
    <p:sldId id="262" r:id="rId13"/>
    <p:sldId id="273" r:id="rId14"/>
    <p:sldId id="274" r:id="rId15"/>
    <p:sldId id="275" r:id="rId16"/>
    <p:sldId id="276" r:id="rId17"/>
    <p:sldId id="264" r:id="rId18"/>
    <p:sldId id="265" r:id="rId19"/>
    <p:sldId id="269" r:id="rId20"/>
    <p:sldId id="270" r:id="rId21"/>
    <p:sldId id="294" r:id="rId22"/>
    <p:sldId id="266" r:id="rId23"/>
    <p:sldId id="267" r:id="rId24"/>
    <p:sldId id="268" r:id="rId25"/>
    <p:sldId id="277" r:id="rId26"/>
    <p:sldId id="278" r:id="rId27"/>
    <p:sldId id="279" r:id="rId28"/>
    <p:sldId id="280" r:id="rId29"/>
    <p:sldId id="271" r:id="rId30"/>
    <p:sldId id="281" r:id="rId31"/>
    <p:sldId id="283" r:id="rId32"/>
    <p:sldId id="291" r:id="rId33"/>
    <p:sldId id="292" r:id="rId34"/>
    <p:sldId id="289" r:id="rId35"/>
    <p:sldId id="290" r:id="rId36"/>
    <p:sldId id="293" r:id="rId37"/>
    <p:sldId id="287" r:id="rId38"/>
    <p:sldId id="288" r:id="rId39"/>
    <p:sldId id="286" r:id="rId40"/>
  </p:sldIdLst>
  <p:sldSz cx="9144000" cy="6858000" type="screen4x3"/>
  <p:notesSz cx="6858000" cy="91440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 vertBarState="maximized">
    <p:restoredLeft sz="15620"/>
    <p:restoredTop sz="74865" autoAdjust="0"/>
  </p:normalViewPr>
  <p:slideViewPr>
    <p:cSldViewPr snapToObjects="1">
      <p:cViewPr>
        <p:scale>
          <a:sx n="100" d="100"/>
          <a:sy n="100" d="100"/>
        </p:scale>
        <p:origin x="-2368" y="-5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7" Type="http://schemas.openxmlformats.org/officeDocument/2006/relationships/slide" Target="slides/slide6.xml"/><Relationship Id="rId36" Type="http://schemas.openxmlformats.org/officeDocument/2006/relationships/slide" Target="slides/slide35.xml"/><Relationship Id="rId4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theme" Target="theme/theme1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42" Type="http://schemas.openxmlformats.org/officeDocument/2006/relationships/printerSettings" Target="printerSettings/printerSettings1.bin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4" Type="http://schemas.openxmlformats.org/officeDocument/2006/relationships/viewProps" Target="viewProps.xml"/><Relationship Id="rId4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C283B5-CF48-964F-8EB3-A5FDF546DCD5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B2CF6D-E865-C546-B00F-AD5C8B5225DA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3753E124-F823-9C45-902C-E250DF7EE87C}" type="parTrans" cxnId="{7C2D9444-ADC2-834C-BF35-FB16CDBEA074}">
      <dgm:prSet/>
      <dgm:spPr/>
      <dgm:t>
        <a:bodyPr/>
        <a:lstStyle/>
        <a:p>
          <a:endParaRPr lang="en-US"/>
        </a:p>
      </dgm:t>
    </dgm:pt>
    <dgm:pt modelId="{4D4794A5-000D-6F45-948D-578AC68FCC61}" type="sibTrans" cxnId="{7C2D9444-ADC2-834C-BF35-FB16CDBEA074}">
      <dgm:prSet/>
      <dgm:spPr/>
      <dgm:t>
        <a:bodyPr/>
        <a:lstStyle/>
        <a:p>
          <a:endParaRPr lang="en-US"/>
        </a:p>
      </dgm:t>
    </dgm:pt>
    <dgm:pt modelId="{0BEBA7D0-B296-2C4B-B60E-03DB0C7FBA8D}">
      <dgm:prSet phldrT="[Text]"/>
      <dgm:spPr/>
      <dgm:t>
        <a:bodyPr/>
        <a:lstStyle/>
        <a:p>
          <a:r>
            <a:rPr lang="en-US" dirty="0" err="1" smtClean="0"/>
            <a:t>Varus</a:t>
          </a:r>
          <a:r>
            <a:rPr lang="en-US" dirty="0" smtClean="0"/>
            <a:t> corrects</a:t>
          </a:r>
          <a:endParaRPr lang="en-US" dirty="0"/>
        </a:p>
      </dgm:t>
    </dgm:pt>
    <dgm:pt modelId="{3C216CEF-94FB-584A-AE68-C3112EA91030}" type="parTrans" cxnId="{93B73CA5-1C25-B848-BF48-4E009FFCC886}">
      <dgm:prSet/>
      <dgm:spPr/>
      <dgm:t>
        <a:bodyPr/>
        <a:lstStyle/>
        <a:p>
          <a:endParaRPr lang="en-US"/>
        </a:p>
      </dgm:t>
    </dgm:pt>
    <dgm:pt modelId="{E137FA39-0BC5-5F47-BF7C-BC02AB889421}" type="sibTrans" cxnId="{93B73CA5-1C25-B848-BF48-4E009FFCC886}">
      <dgm:prSet/>
      <dgm:spPr/>
      <dgm:t>
        <a:bodyPr/>
        <a:lstStyle/>
        <a:p>
          <a:endParaRPr lang="en-US"/>
        </a:p>
      </dgm:t>
    </dgm:pt>
    <dgm:pt modelId="{D494C0E6-8849-514F-830D-A09395C7F8B9}">
      <dgm:prSet phldrT="[Text]"/>
      <dgm:spPr/>
      <dgm:t>
        <a:bodyPr/>
        <a:lstStyle/>
        <a:p>
          <a:r>
            <a:rPr lang="en-US" dirty="0" smtClean="0"/>
            <a:t>Forefoot surgery</a:t>
          </a:r>
          <a:endParaRPr lang="en-US" dirty="0"/>
        </a:p>
      </dgm:t>
    </dgm:pt>
    <dgm:pt modelId="{8CA15323-0113-6043-A0CB-72B70BADCBC9}" type="parTrans" cxnId="{5C0F4E4B-F8E9-6143-9D3C-E225C2AF4233}">
      <dgm:prSet/>
      <dgm:spPr/>
      <dgm:t>
        <a:bodyPr/>
        <a:lstStyle/>
        <a:p>
          <a:endParaRPr lang="en-US"/>
        </a:p>
      </dgm:t>
    </dgm:pt>
    <dgm:pt modelId="{91FE6B36-9880-AE46-BA59-365E92CC21BE}" type="sibTrans" cxnId="{5C0F4E4B-F8E9-6143-9D3C-E225C2AF4233}">
      <dgm:prSet/>
      <dgm:spPr/>
      <dgm:t>
        <a:bodyPr/>
        <a:lstStyle/>
        <a:p>
          <a:endParaRPr lang="en-US"/>
        </a:p>
      </dgm:t>
    </dgm:pt>
    <dgm:pt modelId="{198E763B-875C-1442-82A0-0545E6565273}">
      <dgm:prSet phldrT="[Text]"/>
      <dgm:spPr/>
      <dgm:t>
        <a:bodyPr/>
        <a:lstStyle/>
        <a:p>
          <a:r>
            <a:rPr lang="en-US" dirty="0" err="1" smtClean="0"/>
            <a:t>Varus</a:t>
          </a:r>
          <a:r>
            <a:rPr lang="en-US" dirty="0" smtClean="0"/>
            <a:t> fixed</a:t>
          </a:r>
          <a:endParaRPr lang="en-US" dirty="0"/>
        </a:p>
      </dgm:t>
    </dgm:pt>
    <dgm:pt modelId="{B245BE55-D820-6E43-81FE-F372A6A4FCD0}" type="parTrans" cxnId="{FF60000A-2E91-CE44-BF99-0DC80A76931F}">
      <dgm:prSet/>
      <dgm:spPr/>
      <dgm:t>
        <a:bodyPr/>
        <a:lstStyle/>
        <a:p>
          <a:endParaRPr lang="en-US"/>
        </a:p>
      </dgm:t>
    </dgm:pt>
    <dgm:pt modelId="{299E2831-C084-A843-A2EB-D5D836239E27}" type="sibTrans" cxnId="{FF60000A-2E91-CE44-BF99-0DC80A76931F}">
      <dgm:prSet/>
      <dgm:spPr/>
      <dgm:t>
        <a:bodyPr/>
        <a:lstStyle/>
        <a:p>
          <a:endParaRPr lang="en-US"/>
        </a:p>
      </dgm:t>
    </dgm:pt>
    <dgm:pt modelId="{9ECC14DD-3E3E-7F4F-BD19-A2DD7BB32154}">
      <dgm:prSet phldrT="[Text]"/>
      <dgm:spPr/>
      <dgm:t>
        <a:bodyPr/>
        <a:lstStyle/>
        <a:p>
          <a:r>
            <a:rPr lang="en-US" dirty="0" smtClean="0"/>
            <a:t>Forefoot &amp; </a:t>
          </a:r>
          <a:r>
            <a:rPr lang="en-US" dirty="0" err="1" smtClean="0"/>
            <a:t>Hindfoot</a:t>
          </a:r>
          <a:r>
            <a:rPr lang="en-US" dirty="0" smtClean="0"/>
            <a:t> surgery</a:t>
          </a:r>
          <a:endParaRPr lang="en-US" dirty="0"/>
        </a:p>
      </dgm:t>
    </dgm:pt>
    <dgm:pt modelId="{25C8B5EE-0A27-C648-B40C-E6017292BCD2}" type="parTrans" cxnId="{B3B80B5A-40FE-EB4C-9A5B-2568E96E771E}">
      <dgm:prSet/>
      <dgm:spPr/>
      <dgm:t>
        <a:bodyPr/>
        <a:lstStyle/>
        <a:p>
          <a:endParaRPr lang="en-US"/>
        </a:p>
      </dgm:t>
    </dgm:pt>
    <dgm:pt modelId="{4A2847E1-1DAE-7948-A50F-A88E6E2D000B}" type="sibTrans" cxnId="{B3B80B5A-40FE-EB4C-9A5B-2568E96E771E}">
      <dgm:prSet/>
      <dgm:spPr/>
      <dgm:t>
        <a:bodyPr/>
        <a:lstStyle/>
        <a:p>
          <a:endParaRPr lang="en-US"/>
        </a:p>
      </dgm:t>
    </dgm:pt>
    <dgm:pt modelId="{86C3B2FB-E864-194D-A030-815798F61FCE}" type="pres">
      <dgm:prSet presAssocID="{B6C283B5-CF48-964F-8EB3-A5FDF546DCD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0CFA445-CB1E-E442-809C-88D6B8639133}" type="pres">
      <dgm:prSet presAssocID="{0FB2CF6D-E865-C546-B00F-AD5C8B5225DA}" presName="hierRoot1" presStyleCnt="0"/>
      <dgm:spPr/>
    </dgm:pt>
    <dgm:pt modelId="{C58E0B56-296C-6844-AEA5-2D1AE0FF19C3}" type="pres">
      <dgm:prSet presAssocID="{0FB2CF6D-E865-C546-B00F-AD5C8B5225DA}" presName="composite" presStyleCnt="0"/>
      <dgm:spPr/>
    </dgm:pt>
    <dgm:pt modelId="{5E18D277-2B08-6B4B-A703-F38447E7D775}" type="pres">
      <dgm:prSet presAssocID="{0FB2CF6D-E865-C546-B00F-AD5C8B5225DA}" presName="background" presStyleLbl="node0" presStyleIdx="0" presStyleCnt="1"/>
      <dgm:spPr/>
    </dgm:pt>
    <dgm:pt modelId="{828B6780-A801-8046-983C-550E51623118}" type="pres">
      <dgm:prSet presAssocID="{0FB2CF6D-E865-C546-B00F-AD5C8B5225DA}" presName="text" presStyleLbl="fgAcc0" presStyleIdx="0" presStyleCnt="1" custScaleX="211894" custScaleY="2342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E69F1F-FC4B-C44A-A052-41C35514E470}" type="pres">
      <dgm:prSet presAssocID="{0FB2CF6D-E865-C546-B00F-AD5C8B5225DA}" presName="hierChild2" presStyleCnt="0"/>
      <dgm:spPr/>
    </dgm:pt>
    <dgm:pt modelId="{CFB22D59-0B30-2A43-8FF0-540111944CFB}" type="pres">
      <dgm:prSet presAssocID="{3C216CEF-94FB-584A-AE68-C3112EA91030}" presName="Name10" presStyleLbl="parChTrans1D2" presStyleIdx="0" presStyleCnt="2"/>
      <dgm:spPr/>
      <dgm:t>
        <a:bodyPr/>
        <a:lstStyle/>
        <a:p>
          <a:endParaRPr lang="en-US"/>
        </a:p>
      </dgm:t>
    </dgm:pt>
    <dgm:pt modelId="{06A98A38-2169-8140-8121-CC340181B205}" type="pres">
      <dgm:prSet presAssocID="{0BEBA7D0-B296-2C4B-B60E-03DB0C7FBA8D}" presName="hierRoot2" presStyleCnt="0"/>
      <dgm:spPr/>
    </dgm:pt>
    <dgm:pt modelId="{C6C4BB2A-761C-0E41-ABF7-A7EDF150BFF5}" type="pres">
      <dgm:prSet presAssocID="{0BEBA7D0-B296-2C4B-B60E-03DB0C7FBA8D}" presName="composite2" presStyleCnt="0"/>
      <dgm:spPr/>
    </dgm:pt>
    <dgm:pt modelId="{B409E7FF-CA61-314A-AF13-2271C6C99FD3}" type="pres">
      <dgm:prSet presAssocID="{0BEBA7D0-B296-2C4B-B60E-03DB0C7FBA8D}" presName="background2" presStyleLbl="node2" presStyleIdx="0" presStyleCnt="2"/>
      <dgm:spPr/>
    </dgm:pt>
    <dgm:pt modelId="{3EEE9CBC-FBF9-864E-ABE6-602370474702}" type="pres">
      <dgm:prSet presAssocID="{0BEBA7D0-B296-2C4B-B60E-03DB0C7FBA8D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DB9569-6562-8D40-9834-163D68B12E39}" type="pres">
      <dgm:prSet presAssocID="{0BEBA7D0-B296-2C4B-B60E-03DB0C7FBA8D}" presName="hierChild3" presStyleCnt="0"/>
      <dgm:spPr/>
    </dgm:pt>
    <dgm:pt modelId="{ECDF913D-7436-3041-ACF0-964AF62F6E49}" type="pres">
      <dgm:prSet presAssocID="{8CA15323-0113-6043-A0CB-72B70BADCBC9}" presName="Name17" presStyleLbl="parChTrans1D3" presStyleIdx="0" presStyleCnt="2"/>
      <dgm:spPr/>
      <dgm:t>
        <a:bodyPr/>
        <a:lstStyle/>
        <a:p>
          <a:endParaRPr lang="en-US"/>
        </a:p>
      </dgm:t>
    </dgm:pt>
    <dgm:pt modelId="{AF39FE80-FEA6-0B4A-8F7C-33307CFD7F91}" type="pres">
      <dgm:prSet presAssocID="{D494C0E6-8849-514F-830D-A09395C7F8B9}" presName="hierRoot3" presStyleCnt="0"/>
      <dgm:spPr/>
    </dgm:pt>
    <dgm:pt modelId="{84B59463-49D3-5945-A4C2-842BDD604D91}" type="pres">
      <dgm:prSet presAssocID="{D494C0E6-8849-514F-830D-A09395C7F8B9}" presName="composite3" presStyleCnt="0"/>
      <dgm:spPr/>
    </dgm:pt>
    <dgm:pt modelId="{132CC68D-2B97-0C48-9D74-E20EEC894BCD}" type="pres">
      <dgm:prSet presAssocID="{D494C0E6-8849-514F-830D-A09395C7F8B9}" presName="background3" presStyleLbl="node3" presStyleIdx="0" presStyleCnt="2"/>
      <dgm:spPr/>
    </dgm:pt>
    <dgm:pt modelId="{1B917EEB-6334-F941-9A51-EE74F32D4093}" type="pres">
      <dgm:prSet presAssocID="{D494C0E6-8849-514F-830D-A09395C7F8B9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74157A8-3EBE-AE4B-B4AB-917459CD7F73}" type="pres">
      <dgm:prSet presAssocID="{D494C0E6-8849-514F-830D-A09395C7F8B9}" presName="hierChild4" presStyleCnt="0"/>
      <dgm:spPr/>
    </dgm:pt>
    <dgm:pt modelId="{C798ABF8-1F90-0C40-A85D-CA82FCF40951}" type="pres">
      <dgm:prSet presAssocID="{B245BE55-D820-6E43-81FE-F372A6A4FCD0}" presName="Name10" presStyleLbl="parChTrans1D2" presStyleIdx="1" presStyleCnt="2"/>
      <dgm:spPr/>
      <dgm:t>
        <a:bodyPr/>
        <a:lstStyle/>
        <a:p>
          <a:endParaRPr lang="en-US"/>
        </a:p>
      </dgm:t>
    </dgm:pt>
    <dgm:pt modelId="{8DB740A5-3D72-A84A-BB30-398117B256CB}" type="pres">
      <dgm:prSet presAssocID="{198E763B-875C-1442-82A0-0545E6565273}" presName="hierRoot2" presStyleCnt="0"/>
      <dgm:spPr/>
    </dgm:pt>
    <dgm:pt modelId="{6D34822C-4109-8349-9AF1-8F7DFCD0999A}" type="pres">
      <dgm:prSet presAssocID="{198E763B-875C-1442-82A0-0545E6565273}" presName="composite2" presStyleCnt="0"/>
      <dgm:spPr/>
    </dgm:pt>
    <dgm:pt modelId="{B1BA5F2B-6331-B348-BC99-D8FA4F8FEBDD}" type="pres">
      <dgm:prSet presAssocID="{198E763B-875C-1442-82A0-0545E6565273}" presName="background2" presStyleLbl="node2" presStyleIdx="1" presStyleCnt="2"/>
      <dgm:spPr/>
    </dgm:pt>
    <dgm:pt modelId="{DBEB2306-1414-B749-B035-DCD231210E99}" type="pres">
      <dgm:prSet presAssocID="{198E763B-875C-1442-82A0-0545E6565273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96DE73-C846-CD47-9BEC-982F1661C15B}" type="pres">
      <dgm:prSet presAssocID="{198E763B-875C-1442-82A0-0545E6565273}" presName="hierChild3" presStyleCnt="0"/>
      <dgm:spPr/>
    </dgm:pt>
    <dgm:pt modelId="{8FE17319-783D-B943-AADA-D0884D5DBE85}" type="pres">
      <dgm:prSet presAssocID="{25C8B5EE-0A27-C648-B40C-E6017292BCD2}" presName="Name17" presStyleLbl="parChTrans1D3" presStyleIdx="1" presStyleCnt="2"/>
      <dgm:spPr/>
      <dgm:t>
        <a:bodyPr/>
        <a:lstStyle/>
        <a:p>
          <a:endParaRPr lang="en-US"/>
        </a:p>
      </dgm:t>
    </dgm:pt>
    <dgm:pt modelId="{B88739C8-4498-5F46-B039-FFF0550FAC19}" type="pres">
      <dgm:prSet presAssocID="{9ECC14DD-3E3E-7F4F-BD19-A2DD7BB32154}" presName="hierRoot3" presStyleCnt="0"/>
      <dgm:spPr/>
    </dgm:pt>
    <dgm:pt modelId="{09620987-2534-7B44-813B-F318DC5B82AC}" type="pres">
      <dgm:prSet presAssocID="{9ECC14DD-3E3E-7F4F-BD19-A2DD7BB32154}" presName="composite3" presStyleCnt="0"/>
      <dgm:spPr/>
    </dgm:pt>
    <dgm:pt modelId="{BF8967A9-8B5C-4C44-AD55-CA71AE6EE80D}" type="pres">
      <dgm:prSet presAssocID="{9ECC14DD-3E3E-7F4F-BD19-A2DD7BB32154}" presName="background3" presStyleLbl="node3" presStyleIdx="1" presStyleCnt="2"/>
      <dgm:spPr/>
    </dgm:pt>
    <dgm:pt modelId="{07BE7D52-20B8-5442-9A69-DC6A5EB4456F}" type="pres">
      <dgm:prSet presAssocID="{9ECC14DD-3E3E-7F4F-BD19-A2DD7BB32154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6B799D-0ADB-954B-8699-09C13FFE74B9}" type="pres">
      <dgm:prSet presAssocID="{9ECC14DD-3E3E-7F4F-BD19-A2DD7BB32154}" presName="hierChild4" presStyleCnt="0"/>
      <dgm:spPr/>
    </dgm:pt>
  </dgm:ptLst>
  <dgm:cxnLst>
    <dgm:cxn modelId="{93B73CA5-1C25-B848-BF48-4E009FFCC886}" srcId="{0FB2CF6D-E865-C546-B00F-AD5C8B5225DA}" destId="{0BEBA7D0-B296-2C4B-B60E-03DB0C7FBA8D}" srcOrd="0" destOrd="0" parTransId="{3C216CEF-94FB-584A-AE68-C3112EA91030}" sibTransId="{E137FA39-0BC5-5F47-BF7C-BC02AB889421}"/>
    <dgm:cxn modelId="{0F6A17DB-0078-8D47-A68E-3E220DBB82C4}" type="presOf" srcId="{B245BE55-D820-6E43-81FE-F372A6A4FCD0}" destId="{C798ABF8-1F90-0C40-A85D-CA82FCF40951}" srcOrd="0" destOrd="0" presId="urn:microsoft.com/office/officeart/2005/8/layout/hierarchy1"/>
    <dgm:cxn modelId="{74C49C9D-9511-5E42-BE9C-37F3D4E0D184}" type="presOf" srcId="{3C216CEF-94FB-584A-AE68-C3112EA91030}" destId="{CFB22D59-0B30-2A43-8FF0-540111944CFB}" srcOrd="0" destOrd="0" presId="urn:microsoft.com/office/officeart/2005/8/layout/hierarchy1"/>
    <dgm:cxn modelId="{FF60000A-2E91-CE44-BF99-0DC80A76931F}" srcId="{0FB2CF6D-E865-C546-B00F-AD5C8B5225DA}" destId="{198E763B-875C-1442-82A0-0545E6565273}" srcOrd="1" destOrd="0" parTransId="{B245BE55-D820-6E43-81FE-F372A6A4FCD0}" sibTransId="{299E2831-C084-A843-A2EB-D5D836239E27}"/>
    <dgm:cxn modelId="{9D5CE186-5482-664F-BFFF-B54522DAD6AA}" type="presOf" srcId="{0BEBA7D0-B296-2C4B-B60E-03DB0C7FBA8D}" destId="{3EEE9CBC-FBF9-864E-ABE6-602370474702}" srcOrd="0" destOrd="0" presId="urn:microsoft.com/office/officeart/2005/8/layout/hierarchy1"/>
    <dgm:cxn modelId="{92E4925E-5444-9249-A922-E693A6D1E3D9}" type="presOf" srcId="{198E763B-875C-1442-82A0-0545E6565273}" destId="{DBEB2306-1414-B749-B035-DCD231210E99}" srcOrd="0" destOrd="0" presId="urn:microsoft.com/office/officeart/2005/8/layout/hierarchy1"/>
    <dgm:cxn modelId="{D733E529-66B8-2D40-BA47-D6D0F9151132}" type="presOf" srcId="{25C8B5EE-0A27-C648-B40C-E6017292BCD2}" destId="{8FE17319-783D-B943-AADA-D0884D5DBE85}" srcOrd="0" destOrd="0" presId="urn:microsoft.com/office/officeart/2005/8/layout/hierarchy1"/>
    <dgm:cxn modelId="{10A74D6D-1876-E74D-BB33-E1056CE62635}" type="presOf" srcId="{0FB2CF6D-E865-C546-B00F-AD5C8B5225DA}" destId="{828B6780-A801-8046-983C-550E51623118}" srcOrd="0" destOrd="0" presId="urn:microsoft.com/office/officeart/2005/8/layout/hierarchy1"/>
    <dgm:cxn modelId="{52CDB9CE-5156-324E-BD0F-4D7656386FFD}" type="presOf" srcId="{D494C0E6-8849-514F-830D-A09395C7F8B9}" destId="{1B917EEB-6334-F941-9A51-EE74F32D4093}" srcOrd="0" destOrd="0" presId="urn:microsoft.com/office/officeart/2005/8/layout/hierarchy1"/>
    <dgm:cxn modelId="{E9603DB4-8F3A-2C45-A24A-2BD8FE4D86D8}" type="presOf" srcId="{B6C283B5-CF48-964F-8EB3-A5FDF546DCD5}" destId="{86C3B2FB-E864-194D-A030-815798F61FCE}" srcOrd="0" destOrd="0" presId="urn:microsoft.com/office/officeart/2005/8/layout/hierarchy1"/>
    <dgm:cxn modelId="{5C17A8C6-0C12-E348-B7BD-860828DA60A1}" type="presOf" srcId="{9ECC14DD-3E3E-7F4F-BD19-A2DD7BB32154}" destId="{07BE7D52-20B8-5442-9A69-DC6A5EB4456F}" srcOrd="0" destOrd="0" presId="urn:microsoft.com/office/officeart/2005/8/layout/hierarchy1"/>
    <dgm:cxn modelId="{057F8C55-561C-B24B-8589-0D4433B2945C}" type="presOf" srcId="{8CA15323-0113-6043-A0CB-72B70BADCBC9}" destId="{ECDF913D-7436-3041-ACF0-964AF62F6E49}" srcOrd="0" destOrd="0" presId="urn:microsoft.com/office/officeart/2005/8/layout/hierarchy1"/>
    <dgm:cxn modelId="{B3B80B5A-40FE-EB4C-9A5B-2568E96E771E}" srcId="{198E763B-875C-1442-82A0-0545E6565273}" destId="{9ECC14DD-3E3E-7F4F-BD19-A2DD7BB32154}" srcOrd="0" destOrd="0" parTransId="{25C8B5EE-0A27-C648-B40C-E6017292BCD2}" sibTransId="{4A2847E1-1DAE-7948-A50F-A88E6E2D000B}"/>
    <dgm:cxn modelId="{7C2D9444-ADC2-834C-BF35-FB16CDBEA074}" srcId="{B6C283B5-CF48-964F-8EB3-A5FDF546DCD5}" destId="{0FB2CF6D-E865-C546-B00F-AD5C8B5225DA}" srcOrd="0" destOrd="0" parTransId="{3753E124-F823-9C45-902C-E250DF7EE87C}" sibTransId="{4D4794A5-000D-6F45-948D-578AC68FCC61}"/>
    <dgm:cxn modelId="{5C0F4E4B-F8E9-6143-9D3C-E225C2AF4233}" srcId="{0BEBA7D0-B296-2C4B-B60E-03DB0C7FBA8D}" destId="{D494C0E6-8849-514F-830D-A09395C7F8B9}" srcOrd="0" destOrd="0" parTransId="{8CA15323-0113-6043-A0CB-72B70BADCBC9}" sibTransId="{91FE6B36-9880-AE46-BA59-365E92CC21BE}"/>
    <dgm:cxn modelId="{86A47A40-4A97-124B-8CCD-8DA9C371497E}" type="presParOf" srcId="{86C3B2FB-E864-194D-A030-815798F61FCE}" destId="{E0CFA445-CB1E-E442-809C-88D6B8639133}" srcOrd="0" destOrd="0" presId="urn:microsoft.com/office/officeart/2005/8/layout/hierarchy1"/>
    <dgm:cxn modelId="{593FE471-D739-114D-A9AE-F19D7216A419}" type="presParOf" srcId="{E0CFA445-CB1E-E442-809C-88D6B8639133}" destId="{C58E0B56-296C-6844-AEA5-2D1AE0FF19C3}" srcOrd="0" destOrd="0" presId="urn:microsoft.com/office/officeart/2005/8/layout/hierarchy1"/>
    <dgm:cxn modelId="{A1C8F5C6-D980-474F-A0A6-2546B4886878}" type="presParOf" srcId="{C58E0B56-296C-6844-AEA5-2D1AE0FF19C3}" destId="{5E18D277-2B08-6B4B-A703-F38447E7D775}" srcOrd="0" destOrd="0" presId="urn:microsoft.com/office/officeart/2005/8/layout/hierarchy1"/>
    <dgm:cxn modelId="{3F33C759-1FA9-834F-A7E9-FF5A58CE5FCF}" type="presParOf" srcId="{C58E0B56-296C-6844-AEA5-2D1AE0FF19C3}" destId="{828B6780-A801-8046-983C-550E51623118}" srcOrd="1" destOrd="0" presId="urn:microsoft.com/office/officeart/2005/8/layout/hierarchy1"/>
    <dgm:cxn modelId="{BD8071DA-C8E5-B94B-8BE2-D955553BBAA3}" type="presParOf" srcId="{E0CFA445-CB1E-E442-809C-88D6B8639133}" destId="{D8E69F1F-FC4B-C44A-A052-41C35514E470}" srcOrd="1" destOrd="0" presId="urn:microsoft.com/office/officeart/2005/8/layout/hierarchy1"/>
    <dgm:cxn modelId="{063983BC-E2F1-3C46-9146-643DFC74AEEE}" type="presParOf" srcId="{D8E69F1F-FC4B-C44A-A052-41C35514E470}" destId="{CFB22D59-0B30-2A43-8FF0-540111944CFB}" srcOrd="0" destOrd="0" presId="urn:microsoft.com/office/officeart/2005/8/layout/hierarchy1"/>
    <dgm:cxn modelId="{117D35DC-16EF-0742-8D8D-506F4ADBF452}" type="presParOf" srcId="{D8E69F1F-FC4B-C44A-A052-41C35514E470}" destId="{06A98A38-2169-8140-8121-CC340181B205}" srcOrd="1" destOrd="0" presId="urn:microsoft.com/office/officeart/2005/8/layout/hierarchy1"/>
    <dgm:cxn modelId="{3A957705-12BC-DB4D-9FAD-B8AD80C9AFC2}" type="presParOf" srcId="{06A98A38-2169-8140-8121-CC340181B205}" destId="{C6C4BB2A-761C-0E41-ABF7-A7EDF150BFF5}" srcOrd="0" destOrd="0" presId="urn:microsoft.com/office/officeart/2005/8/layout/hierarchy1"/>
    <dgm:cxn modelId="{45EBED90-27AE-3845-B252-390999DF3E86}" type="presParOf" srcId="{C6C4BB2A-761C-0E41-ABF7-A7EDF150BFF5}" destId="{B409E7FF-CA61-314A-AF13-2271C6C99FD3}" srcOrd="0" destOrd="0" presId="urn:microsoft.com/office/officeart/2005/8/layout/hierarchy1"/>
    <dgm:cxn modelId="{FB7B2400-BC97-484C-A8D2-F9BD4523A3E9}" type="presParOf" srcId="{C6C4BB2A-761C-0E41-ABF7-A7EDF150BFF5}" destId="{3EEE9CBC-FBF9-864E-ABE6-602370474702}" srcOrd="1" destOrd="0" presId="urn:microsoft.com/office/officeart/2005/8/layout/hierarchy1"/>
    <dgm:cxn modelId="{48992E2F-0732-B84B-BDBF-9D3703058BCA}" type="presParOf" srcId="{06A98A38-2169-8140-8121-CC340181B205}" destId="{18DB9569-6562-8D40-9834-163D68B12E39}" srcOrd="1" destOrd="0" presId="urn:microsoft.com/office/officeart/2005/8/layout/hierarchy1"/>
    <dgm:cxn modelId="{78F1BB65-2772-594B-AFC6-9EB50B279304}" type="presParOf" srcId="{18DB9569-6562-8D40-9834-163D68B12E39}" destId="{ECDF913D-7436-3041-ACF0-964AF62F6E49}" srcOrd="0" destOrd="0" presId="urn:microsoft.com/office/officeart/2005/8/layout/hierarchy1"/>
    <dgm:cxn modelId="{1725300C-055A-8C4E-AF35-69AD128BF5A2}" type="presParOf" srcId="{18DB9569-6562-8D40-9834-163D68B12E39}" destId="{AF39FE80-FEA6-0B4A-8F7C-33307CFD7F91}" srcOrd="1" destOrd="0" presId="urn:microsoft.com/office/officeart/2005/8/layout/hierarchy1"/>
    <dgm:cxn modelId="{B80B01BC-CFC4-9A4F-8B23-A5F9C0EEC163}" type="presParOf" srcId="{AF39FE80-FEA6-0B4A-8F7C-33307CFD7F91}" destId="{84B59463-49D3-5945-A4C2-842BDD604D91}" srcOrd="0" destOrd="0" presId="urn:microsoft.com/office/officeart/2005/8/layout/hierarchy1"/>
    <dgm:cxn modelId="{231F4920-577C-C641-8E11-D5DAFD6C8EC1}" type="presParOf" srcId="{84B59463-49D3-5945-A4C2-842BDD604D91}" destId="{132CC68D-2B97-0C48-9D74-E20EEC894BCD}" srcOrd="0" destOrd="0" presId="urn:microsoft.com/office/officeart/2005/8/layout/hierarchy1"/>
    <dgm:cxn modelId="{44A69453-D59F-F540-AB1F-18B4C0E52745}" type="presParOf" srcId="{84B59463-49D3-5945-A4C2-842BDD604D91}" destId="{1B917EEB-6334-F941-9A51-EE74F32D4093}" srcOrd="1" destOrd="0" presId="urn:microsoft.com/office/officeart/2005/8/layout/hierarchy1"/>
    <dgm:cxn modelId="{1D8BA50D-BB84-9146-8C3D-0A32B37B4868}" type="presParOf" srcId="{AF39FE80-FEA6-0B4A-8F7C-33307CFD7F91}" destId="{C74157A8-3EBE-AE4B-B4AB-917459CD7F73}" srcOrd="1" destOrd="0" presId="urn:microsoft.com/office/officeart/2005/8/layout/hierarchy1"/>
    <dgm:cxn modelId="{BDA74838-E084-B240-A640-E52E95190132}" type="presParOf" srcId="{D8E69F1F-FC4B-C44A-A052-41C35514E470}" destId="{C798ABF8-1F90-0C40-A85D-CA82FCF40951}" srcOrd="2" destOrd="0" presId="urn:microsoft.com/office/officeart/2005/8/layout/hierarchy1"/>
    <dgm:cxn modelId="{696E23B4-CFD4-9C43-9241-5F4EED8A4B44}" type="presParOf" srcId="{D8E69F1F-FC4B-C44A-A052-41C35514E470}" destId="{8DB740A5-3D72-A84A-BB30-398117B256CB}" srcOrd="3" destOrd="0" presId="urn:microsoft.com/office/officeart/2005/8/layout/hierarchy1"/>
    <dgm:cxn modelId="{573FB034-F5FA-324F-8B41-8AFAA61682C4}" type="presParOf" srcId="{8DB740A5-3D72-A84A-BB30-398117B256CB}" destId="{6D34822C-4109-8349-9AF1-8F7DFCD0999A}" srcOrd="0" destOrd="0" presId="urn:microsoft.com/office/officeart/2005/8/layout/hierarchy1"/>
    <dgm:cxn modelId="{AFADE58F-9F99-0944-A35F-0C821DD3BA97}" type="presParOf" srcId="{6D34822C-4109-8349-9AF1-8F7DFCD0999A}" destId="{B1BA5F2B-6331-B348-BC99-D8FA4F8FEBDD}" srcOrd="0" destOrd="0" presId="urn:microsoft.com/office/officeart/2005/8/layout/hierarchy1"/>
    <dgm:cxn modelId="{7384ABC5-1BC1-E54C-B392-A907C95FA8C8}" type="presParOf" srcId="{6D34822C-4109-8349-9AF1-8F7DFCD0999A}" destId="{DBEB2306-1414-B749-B035-DCD231210E99}" srcOrd="1" destOrd="0" presId="urn:microsoft.com/office/officeart/2005/8/layout/hierarchy1"/>
    <dgm:cxn modelId="{214E92B1-C151-5848-BF3C-E70A4807EFBA}" type="presParOf" srcId="{8DB740A5-3D72-A84A-BB30-398117B256CB}" destId="{C996DE73-C846-CD47-9BEC-982F1661C15B}" srcOrd="1" destOrd="0" presId="urn:microsoft.com/office/officeart/2005/8/layout/hierarchy1"/>
    <dgm:cxn modelId="{C01BD3C2-9D0C-F246-A854-42E352E4FF64}" type="presParOf" srcId="{C996DE73-C846-CD47-9BEC-982F1661C15B}" destId="{8FE17319-783D-B943-AADA-D0884D5DBE85}" srcOrd="0" destOrd="0" presId="urn:microsoft.com/office/officeart/2005/8/layout/hierarchy1"/>
    <dgm:cxn modelId="{85D717D7-02C7-7E48-8EFA-8DBAAF3D6E22}" type="presParOf" srcId="{C996DE73-C846-CD47-9BEC-982F1661C15B}" destId="{B88739C8-4498-5F46-B039-FFF0550FAC19}" srcOrd="1" destOrd="0" presId="urn:microsoft.com/office/officeart/2005/8/layout/hierarchy1"/>
    <dgm:cxn modelId="{4B0D8425-ABFC-8D45-AA3C-B13B997A8307}" type="presParOf" srcId="{B88739C8-4498-5F46-B039-FFF0550FAC19}" destId="{09620987-2534-7B44-813B-F318DC5B82AC}" srcOrd="0" destOrd="0" presId="urn:microsoft.com/office/officeart/2005/8/layout/hierarchy1"/>
    <dgm:cxn modelId="{EDBAA320-C076-5642-9345-C3C2C03D92A6}" type="presParOf" srcId="{09620987-2534-7B44-813B-F318DC5B82AC}" destId="{BF8967A9-8B5C-4C44-AD55-CA71AE6EE80D}" srcOrd="0" destOrd="0" presId="urn:microsoft.com/office/officeart/2005/8/layout/hierarchy1"/>
    <dgm:cxn modelId="{0DEAD171-4231-C34F-9B02-F05115ACB1D5}" type="presParOf" srcId="{09620987-2534-7B44-813B-F318DC5B82AC}" destId="{07BE7D52-20B8-5442-9A69-DC6A5EB4456F}" srcOrd="1" destOrd="0" presId="urn:microsoft.com/office/officeart/2005/8/layout/hierarchy1"/>
    <dgm:cxn modelId="{703F3428-3821-4044-B7CE-9F1E77674D68}" type="presParOf" srcId="{B88739C8-4498-5F46-B039-FFF0550FAC19}" destId="{6F6B799D-0ADB-954B-8699-09C13FFE74B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:a="http://schemas.openxmlformats.org/drawingml/2006/main" xmlns:dgm="http://schemas.openxmlformats.org/drawingml/2006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E17319-783D-B943-AADA-D0884D5DBE85}">
      <dsp:nvSpPr>
        <dsp:cNvPr id="0" name=""/>
        <dsp:cNvSpPr/>
      </dsp:nvSpPr>
      <dsp:spPr>
        <a:xfrm>
          <a:off x="5410042" y="4388206"/>
          <a:ext cx="91440" cy="5284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848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98ABF8-1F90-0C40-A85D-CA82FCF40951}">
      <dsp:nvSpPr>
        <dsp:cNvPr id="0" name=""/>
        <dsp:cNvSpPr/>
      </dsp:nvSpPr>
      <dsp:spPr>
        <a:xfrm>
          <a:off x="4345287" y="2705838"/>
          <a:ext cx="1110474" cy="5284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0147"/>
              </a:lnTo>
              <a:lnTo>
                <a:pt x="1110474" y="360147"/>
              </a:lnTo>
              <a:lnTo>
                <a:pt x="1110474" y="52848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DF913D-7436-3041-ACF0-964AF62F6E49}">
      <dsp:nvSpPr>
        <dsp:cNvPr id="0" name=""/>
        <dsp:cNvSpPr/>
      </dsp:nvSpPr>
      <dsp:spPr>
        <a:xfrm>
          <a:off x="3189093" y="4388206"/>
          <a:ext cx="91440" cy="5284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848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B22D59-0B30-2A43-8FF0-540111944CFB}">
      <dsp:nvSpPr>
        <dsp:cNvPr id="0" name=""/>
        <dsp:cNvSpPr/>
      </dsp:nvSpPr>
      <dsp:spPr>
        <a:xfrm>
          <a:off x="3234813" y="2705838"/>
          <a:ext cx="1110474" cy="528484"/>
        </a:xfrm>
        <a:custGeom>
          <a:avLst/>
          <a:gdLst/>
          <a:ahLst/>
          <a:cxnLst/>
          <a:rect l="0" t="0" r="0" b="0"/>
          <a:pathLst>
            <a:path>
              <a:moveTo>
                <a:pt x="1110474" y="0"/>
              </a:moveTo>
              <a:lnTo>
                <a:pt x="1110474" y="360147"/>
              </a:lnTo>
              <a:lnTo>
                <a:pt x="0" y="360147"/>
              </a:lnTo>
              <a:lnTo>
                <a:pt x="0" y="52848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18D277-2B08-6B4B-A703-F38447E7D775}">
      <dsp:nvSpPr>
        <dsp:cNvPr id="0" name=""/>
        <dsp:cNvSpPr/>
      </dsp:nvSpPr>
      <dsp:spPr>
        <a:xfrm>
          <a:off x="2420082" y="2311"/>
          <a:ext cx="3850410" cy="27035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8B6780-A801-8046-983C-550E51623118}">
      <dsp:nvSpPr>
        <dsp:cNvPr id="0" name=""/>
        <dsp:cNvSpPr/>
      </dsp:nvSpPr>
      <dsp:spPr>
        <a:xfrm>
          <a:off x="2621986" y="194120"/>
          <a:ext cx="3850410" cy="27035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2701170" y="273304"/>
        <a:ext cx="3692042" cy="2545159"/>
      </dsp:txXfrm>
    </dsp:sp>
    <dsp:sp modelId="{B409E7FF-CA61-314A-AF13-2271C6C99FD3}">
      <dsp:nvSpPr>
        <dsp:cNvPr id="0" name=""/>
        <dsp:cNvSpPr/>
      </dsp:nvSpPr>
      <dsp:spPr>
        <a:xfrm>
          <a:off x="2326243" y="3234322"/>
          <a:ext cx="1817140" cy="11538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EE9CBC-FBF9-864E-ABE6-602370474702}">
      <dsp:nvSpPr>
        <dsp:cNvPr id="0" name=""/>
        <dsp:cNvSpPr/>
      </dsp:nvSpPr>
      <dsp:spPr>
        <a:xfrm>
          <a:off x="2528147" y="3426132"/>
          <a:ext cx="1817140" cy="11538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Varus</a:t>
          </a:r>
          <a:r>
            <a:rPr lang="en-US" sz="2100" kern="1200" dirty="0" smtClean="0"/>
            <a:t> corrects</a:t>
          </a:r>
          <a:endParaRPr lang="en-US" sz="2100" kern="1200" dirty="0"/>
        </a:p>
      </dsp:txBody>
      <dsp:txXfrm>
        <a:off x="2561943" y="3459928"/>
        <a:ext cx="1749548" cy="1086291"/>
      </dsp:txXfrm>
    </dsp:sp>
    <dsp:sp modelId="{132CC68D-2B97-0C48-9D74-E20EEC894BCD}">
      <dsp:nvSpPr>
        <dsp:cNvPr id="0" name=""/>
        <dsp:cNvSpPr/>
      </dsp:nvSpPr>
      <dsp:spPr>
        <a:xfrm>
          <a:off x="2326243" y="4916691"/>
          <a:ext cx="1817140" cy="11538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917EEB-6334-F941-9A51-EE74F32D4093}">
      <dsp:nvSpPr>
        <dsp:cNvPr id="0" name=""/>
        <dsp:cNvSpPr/>
      </dsp:nvSpPr>
      <dsp:spPr>
        <a:xfrm>
          <a:off x="2528147" y="5108501"/>
          <a:ext cx="1817140" cy="11538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Forefoot surgery</a:t>
          </a:r>
          <a:endParaRPr lang="en-US" sz="2100" kern="1200" dirty="0"/>
        </a:p>
      </dsp:txBody>
      <dsp:txXfrm>
        <a:off x="2561943" y="5142297"/>
        <a:ext cx="1749548" cy="1086291"/>
      </dsp:txXfrm>
    </dsp:sp>
    <dsp:sp modelId="{B1BA5F2B-6331-B348-BC99-D8FA4F8FEBDD}">
      <dsp:nvSpPr>
        <dsp:cNvPr id="0" name=""/>
        <dsp:cNvSpPr/>
      </dsp:nvSpPr>
      <dsp:spPr>
        <a:xfrm>
          <a:off x="4547192" y="3234322"/>
          <a:ext cx="1817140" cy="11538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EB2306-1414-B749-B035-DCD231210E99}">
      <dsp:nvSpPr>
        <dsp:cNvPr id="0" name=""/>
        <dsp:cNvSpPr/>
      </dsp:nvSpPr>
      <dsp:spPr>
        <a:xfrm>
          <a:off x="4749096" y="3426132"/>
          <a:ext cx="1817140" cy="11538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Varus</a:t>
          </a:r>
          <a:r>
            <a:rPr lang="en-US" sz="2100" kern="1200" dirty="0" smtClean="0"/>
            <a:t> fixed</a:t>
          </a:r>
          <a:endParaRPr lang="en-US" sz="2100" kern="1200" dirty="0"/>
        </a:p>
      </dsp:txBody>
      <dsp:txXfrm>
        <a:off x="4782892" y="3459928"/>
        <a:ext cx="1749548" cy="1086291"/>
      </dsp:txXfrm>
    </dsp:sp>
    <dsp:sp modelId="{BF8967A9-8B5C-4C44-AD55-CA71AE6EE80D}">
      <dsp:nvSpPr>
        <dsp:cNvPr id="0" name=""/>
        <dsp:cNvSpPr/>
      </dsp:nvSpPr>
      <dsp:spPr>
        <a:xfrm>
          <a:off x="4547192" y="4916691"/>
          <a:ext cx="1817140" cy="11538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BE7D52-20B8-5442-9A69-DC6A5EB4456F}">
      <dsp:nvSpPr>
        <dsp:cNvPr id="0" name=""/>
        <dsp:cNvSpPr/>
      </dsp:nvSpPr>
      <dsp:spPr>
        <a:xfrm>
          <a:off x="4749096" y="5108501"/>
          <a:ext cx="1817140" cy="11538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Forefoot &amp; </a:t>
          </a:r>
          <a:r>
            <a:rPr lang="en-US" sz="2100" kern="1200" dirty="0" err="1" smtClean="0"/>
            <a:t>Hindfoot</a:t>
          </a:r>
          <a:r>
            <a:rPr lang="en-US" sz="2100" kern="1200" dirty="0" smtClean="0"/>
            <a:t> surgery</a:t>
          </a:r>
          <a:endParaRPr lang="en-US" sz="2100" kern="1200" dirty="0"/>
        </a:p>
      </dsp:txBody>
      <dsp:txXfrm>
        <a:off x="4782892" y="5142297"/>
        <a:ext cx="1749548" cy="10862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93523-A8AA-FC4E-BDF4-79F960DDA0BC}" type="datetimeFigureOut">
              <a:rPr lang="es-ES_tradnl" smtClean="0"/>
              <a:pPr/>
              <a:t>13/10/14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4A69E-83AE-0B45-AF42-AD76D01EB030}" type="slidenum">
              <a:rPr lang="es-ES_tradnl" smtClean="0"/>
              <a:pPr/>
              <a:t>‹Nr.›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6438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Results</a:t>
            </a:r>
            <a:r>
              <a:rPr lang="es-ES_tradnl" dirty="0" smtClean="0"/>
              <a:t> </a:t>
            </a:r>
            <a:r>
              <a:rPr lang="es-ES_tradnl" dirty="0" err="1" smtClean="0"/>
              <a:t>from</a:t>
            </a:r>
            <a:r>
              <a:rPr lang="es-ES_tradnl" baseline="0" dirty="0" smtClean="0"/>
              <a:t> a </a:t>
            </a:r>
            <a:r>
              <a:rPr lang="es-ES_tradnl" baseline="0" dirty="0" err="1" smtClean="0"/>
              <a:t>relative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equinus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forefoot</a:t>
            </a:r>
            <a:r>
              <a:rPr lang="es-ES_tradnl" baseline="0" dirty="0" smtClean="0"/>
              <a:t> in </a:t>
            </a:r>
            <a:r>
              <a:rPr lang="es-ES_tradnl" baseline="0" dirty="0" err="1" smtClean="0"/>
              <a:t>relation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hindfoot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2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8564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In CMT , </a:t>
            </a:r>
            <a:r>
              <a:rPr lang="es-ES_tradnl" dirty="0" err="1" smtClean="0"/>
              <a:t>Intrinsecs</a:t>
            </a:r>
            <a:r>
              <a:rPr lang="es-ES_tradnl" dirty="0" smtClean="0"/>
              <a:t> 1st </a:t>
            </a:r>
            <a:r>
              <a:rPr lang="es-ES_tradnl" dirty="0" err="1" smtClean="0"/>
              <a:t>ms</a:t>
            </a:r>
            <a:r>
              <a:rPr lang="es-ES_tradnl" dirty="0" smtClean="0"/>
              <a:t> </a:t>
            </a:r>
            <a:r>
              <a:rPr lang="es-ES_tradnl" dirty="0" err="1" smtClean="0"/>
              <a:t>affcted</a:t>
            </a:r>
            <a:r>
              <a:rPr lang="es-ES_tradnl" dirty="0" smtClean="0"/>
              <a:t> by neuronal </a:t>
            </a:r>
            <a:r>
              <a:rPr lang="es-ES_tradnl" dirty="0" err="1" smtClean="0"/>
              <a:t>degeneration</a:t>
            </a:r>
            <a:r>
              <a:rPr lang="es-ES_tradnl" dirty="0" smtClean="0"/>
              <a:t> (</a:t>
            </a:r>
            <a:r>
              <a:rPr lang="es-ES_tradnl" dirty="0" err="1" smtClean="0"/>
              <a:t>innervated</a:t>
            </a:r>
            <a:r>
              <a:rPr lang="es-ES_tradnl" dirty="0" smtClean="0"/>
              <a:t> by </a:t>
            </a:r>
            <a:r>
              <a:rPr lang="es-ES_tradnl" dirty="0" err="1" smtClean="0"/>
              <a:t>longest</a:t>
            </a:r>
            <a:r>
              <a:rPr lang="es-ES_tradnl" dirty="0" smtClean="0"/>
              <a:t> </a:t>
            </a:r>
            <a:r>
              <a:rPr lang="es-ES_tradnl" dirty="0" err="1" smtClean="0"/>
              <a:t>axons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sciatic</a:t>
            </a:r>
            <a:r>
              <a:rPr lang="es-ES_tradnl" dirty="0" smtClean="0"/>
              <a:t> </a:t>
            </a:r>
            <a:r>
              <a:rPr lang="es-ES_tradnl" dirty="0" err="1" smtClean="0"/>
              <a:t>nerve</a:t>
            </a:r>
            <a:r>
              <a:rPr lang="es-ES_tradnl" dirty="0" smtClean="0"/>
              <a:t>) -&gt; </a:t>
            </a:r>
            <a:r>
              <a:rPr lang="es-ES_tradnl" dirty="0" err="1" smtClean="0"/>
              <a:t>loose</a:t>
            </a:r>
            <a:r>
              <a:rPr lang="es-ES_tradnl" dirty="0" smtClean="0"/>
              <a:t> </a:t>
            </a:r>
            <a:r>
              <a:rPr lang="es-ES_tradnl" dirty="0" err="1" smtClean="0"/>
              <a:t>ability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stabilize</a:t>
            </a:r>
            <a:r>
              <a:rPr lang="es-ES_tradnl" dirty="0" smtClean="0"/>
              <a:t> MTPJ </a:t>
            </a:r>
            <a:r>
              <a:rPr lang="es-ES_tradnl" dirty="0" err="1" smtClean="0"/>
              <a:t>–</a:t>
            </a:r>
            <a:r>
              <a:rPr lang="es-ES_tradnl" dirty="0" smtClean="0"/>
              <a:t>&gt;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Ext</a:t>
            </a:r>
            <a:r>
              <a:rPr lang="es-ES_tradnl" baseline="0" dirty="0" smtClean="0"/>
              <a:t> MTP, Flex IP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13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4122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Tib</a:t>
            </a:r>
            <a:r>
              <a:rPr lang="es-ES_tradnl" dirty="0" smtClean="0"/>
              <a:t> </a:t>
            </a:r>
            <a:r>
              <a:rPr lang="es-ES_tradnl" dirty="0" err="1" smtClean="0"/>
              <a:t>ant</a:t>
            </a:r>
            <a:r>
              <a:rPr lang="es-ES_tradnl" dirty="0" smtClean="0"/>
              <a:t> </a:t>
            </a:r>
            <a:r>
              <a:rPr lang="es-ES_tradnl" dirty="0" err="1" smtClean="0"/>
              <a:t>weak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Long toe </a:t>
            </a:r>
            <a:r>
              <a:rPr lang="es-ES_tradnl" dirty="0" err="1" smtClean="0"/>
              <a:t>extensors</a:t>
            </a:r>
            <a:r>
              <a:rPr lang="es-ES_tradnl" dirty="0" smtClean="0"/>
              <a:t> </a:t>
            </a:r>
            <a:r>
              <a:rPr lang="es-ES_tradnl" dirty="0" err="1" smtClean="0"/>
              <a:t>compensate</a:t>
            </a:r>
            <a:r>
              <a:rPr lang="es-ES_tradnl" dirty="0" smtClean="0"/>
              <a:t>: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elevate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phalanx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14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5248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Tib</a:t>
            </a:r>
            <a:r>
              <a:rPr lang="es-ES_tradnl" dirty="0" smtClean="0"/>
              <a:t> Post </a:t>
            </a:r>
            <a:r>
              <a:rPr lang="es-ES_tradnl" dirty="0" err="1" smtClean="0"/>
              <a:t>Strong</a:t>
            </a:r>
            <a:r>
              <a:rPr lang="es-ES_tradnl" dirty="0" smtClean="0"/>
              <a:t> - </a:t>
            </a:r>
            <a:r>
              <a:rPr lang="es-ES_tradnl" dirty="0" err="1" smtClean="0"/>
              <a:t>Varus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15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0296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Cause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spinal</a:t>
            </a:r>
            <a:r>
              <a:rPr lang="es-ES_tradnl" dirty="0" smtClean="0"/>
              <a:t> </a:t>
            </a:r>
            <a:r>
              <a:rPr lang="es-ES_tradnl" dirty="0" err="1" smtClean="0"/>
              <a:t>dysraphism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corrected</a:t>
            </a:r>
            <a:r>
              <a:rPr lang="es-ES_tradnl" dirty="0" smtClean="0"/>
              <a:t> </a:t>
            </a:r>
            <a:r>
              <a:rPr lang="es-ES_tradnl" dirty="0" err="1" smtClean="0"/>
              <a:t>early</a:t>
            </a:r>
            <a:r>
              <a:rPr lang="es-ES_tradnl" dirty="0" smtClean="0"/>
              <a:t>, </a:t>
            </a:r>
            <a:r>
              <a:rPr lang="es-ES_tradnl" dirty="0" err="1" smtClean="0"/>
              <a:t>cavus</a:t>
            </a:r>
            <a:r>
              <a:rPr lang="es-ES_tradnl" baseline="0" dirty="0" smtClean="0"/>
              <a:t> may </a:t>
            </a:r>
            <a:r>
              <a:rPr lang="es-ES_tradnl" baseline="0" dirty="0" err="1" smtClean="0"/>
              <a:t>resolve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spontaneeously</a:t>
            </a:r>
            <a:endParaRPr lang="es-ES_tradnl" dirty="0" smtClean="0"/>
          </a:p>
          <a:p>
            <a:r>
              <a:rPr lang="es-ES_tradnl" dirty="0" err="1" smtClean="0"/>
              <a:t>Isolated</a:t>
            </a:r>
            <a:r>
              <a:rPr lang="es-ES_tradnl" dirty="0" smtClean="0"/>
              <a:t> </a:t>
            </a:r>
            <a:r>
              <a:rPr lang="es-ES_tradnl" dirty="0" err="1" smtClean="0"/>
              <a:t>gastroc</a:t>
            </a:r>
            <a:r>
              <a:rPr lang="es-ES_tradnl" dirty="0" smtClean="0"/>
              <a:t> </a:t>
            </a:r>
            <a:r>
              <a:rPr lang="es-ES_tradnl" dirty="0" err="1" smtClean="0"/>
              <a:t>contracture</a:t>
            </a:r>
            <a:r>
              <a:rPr lang="es-ES_tradnl" dirty="0" smtClean="0"/>
              <a:t> (</a:t>
            </a:r>
            <a:r>
              <a:rPr lang="es-ES_tradnl" dirty="0" err="1" smtClean="0"/>
              <a:t>usually</a:t>
            </a:r>
            <a:r>
              <a:rPr lang="es-ES_tradnl" baseline="0" dirty="0" smtClean="0"/>
              <a:t> in CP): </a:t>
            </a:r>
            <a:r>
              <a:rPr lang="es-ES_tradnl" baseline="0" dirty="0" err="1" smtClean="0"/>
              <a:t>Equinus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contracture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with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knee</a:t>
            </a:r>
            <a:r>
              <a:rPr lang="es-ES_tradnl" baseline="0" dirty="0" smtClean="0"/>
              <a:t> extended (20 plantar), </a:t>
            </a:r>
            <a:r>
              <a:rPr lang="es-ES_tradnl" baseline="0" dirty="0" err="1" smtClean="0"/>
              <a:t>when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knee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flexed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ankle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dorsiflexion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improves</a:t>
            </a:r>
            <a:r>
              <a:rPr lang="es-ES_tradnl" baseline="0" dirty="0" smtClean="0"/>
              <a:t> (10 </a:t>
            </a:r>
            <a:r>
              <a:rPr lang="es-ES_tradnl" baseline="0" dirty="0" err="1" smtClean="0"/>
              <a:t>dorsi</a:t>
            </a:r>
            <a:r>
              <a:rPr lang="es-ES_tradnl" baseline="0" dirty="0" smtClean="0"/>
              <a:t>)</a:t>
            </a:r>
          </a:p>
          <a:p>
            <a:r>
              <a:rPr lang="es-ES_tradnl" baseline="0" dirty="0" smtClean="0"/>
              <a:t>Normal: </a:t>
            </a:r>
            <a:r>
              <a:rPr lang="es-ES_tradnl" baseline="0" dirty="0" err="1" smtClean="0"/>
              <a:t>knee</a:t>
            </a:r>
            <a:r>
              <a:rPr lang="es-ES_tradnl" baseline="0" dirty="0" smtClean="0"/>
              <a:t> extended = 10 DF. </a:t>
            </a:r>
            <a:r>
              <a:rPr lang="es-ES_tradnl" baseline="0" dirty="0" err="1" smtClean="0"/>
              <a:t>With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flexion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knee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there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additional</a:t>
            </a:r>
            <a:r>
              <a:rPr lang="es-ES_tradnl" baseline="0" dirty="0" smtClean="0"/>
              <a:t> 10 DF (= 20 DF)</a:t>
            </a:r>
          </a:p>
          <a:p>
            <a:r>
              <a:rPr lang="es-ES_tradnl" baseline="0" dirty="0" smtClean="0"/>
              <a:t>CMT </a:t>
            </a:r>
            <a:r>
              <a:rPr lang="es-ES_tradnl" baseline="0" dirty="0" err="1" smtClean="0"/>
              <a:t>–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Steppage</a:t>
            </a:r>
            <a:r>
              <a:rPr lang="es-ES_tradnl" baseline="0" dirty="0" smtClean="0"/>
              <a:t> (</a:t>
            </a:r>
            <a:r>
              <a:rPr lang="es-ES_tradnl" baseline="0" dirty="0" err="1" smtClean="0"/>
              <a:t>flexion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hip</a:t>
            </a:r>
            <a:r>
              <a:rPr lang="es-ES_tradnl" baseline="0" dirty="0" smtClean="0"/>
              <a:t> + </a:t>
            </a:r>
            <a:r>
              <a:rPr lang="es-ES_tradnl" baseline="0" dirty="0" err="1" smtClean="0"/>
              <a:t>knee</a:t>
            </a:r>
            <a:r>
              <a:rPr lang="es-ES_tradnl" baseline="0" dirty="0" smtClean="0"/>
              <a:t> in swing </a:t>
            </a:r>
            <a:r>
              <a:rPr lang="es-ES_tradnl" baseline="0" dirty="0" err="1" smtClean="0"/>
              <a:t>phase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allow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clearance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foot</a:t>
            </a:r>
            <a:r>
              <a:rPr lang="es-ES_tradnl" baseline="0" dirty="0" smtClean="0"/>
              <a:t>)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17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4563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Examine </a:t>
            </a:r>
            <a:r>
              <a:rPr lang="es-ES_tradnl" dirty="0" err="1" smtClean="0"/>
              <a:t>all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components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and</a:t>
            </a:r>
            <a:r>
              <a:rPr lang="es-ES_tradnl" baseline="0" dirty="0" smtClean="0"/>
              <a:t> determine </a:t>
            </a:r>
            <a:r>
              <a:rPr lang="es-ES_tradnl" baseline="0" dirty="0" err="1" smtClean="0"/>
              <a:t>flexibility</a:t>
            </a:r>
            <a:r>
              <a:rPr lang="es-ES_tradnl" baseline="0" dirty="0" smtClean="0"/>
              <a:t>: 1. </a:t>
            </a:r>
            <a:r>
              <a:rPr lang="es-ES_tradnl" baseline="0" dirty="0" err="1" smtClean="0"/>
              <a:t>Forefoot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Mid</a:t>
            </a:r>
            <a:r>
              <a:rPr lang="es-ES_tradnl" baseline="0" dirty="0" smtClean="0"/>
              <a:t>-</a:t>
            </a:r>
            <a:r>
              <a:rPr lang="es-ES_tradnl" baseline="0" dirty="0" err="1" smtClean="0"/>
              <a:t>foot</a:t>
            </a:r>
            <a:r>
              <a:rPr lang="es-ES_tradnl" baseline="0" dirty="0" smtClean="0"/>
              <a:t>. 2. </a:t>
            </a:r>
            <a:r>
              <a:rPr lang="es-ES_tradnl" baseline="0" dirty="0" err="1" smtClean="0"/>
              <a:t>Hindfoot</a:t>
            </a:r>
            <a:r>
              <a:rPr lang="es-ES_tradnl" baseline="0" dirty="0" smtClean="0"/>
              <a:t>. 3. Toes</a:t>
            </a:r>
          </a:p>
          <a:p>
            <a:r>
              <a:rPr lang="es-ES_tradnl" baseline="0" dirty="0" err="1" smtClean="0"/>
              <a:t>Early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stages</a:t>
            </a:r>
            <a:r>
              <a:rPr lang="es-ES_tradnl" baseline="0" dirty="0" smtClean="0"/>
              <a:t> flexible, </a:t>
            </a:r>
            <a:r>
              <a:rPr lang="es-ES_tradnl" baseline="0" dirty="0" err="1" smtClean="0"/>
              <a:t>after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years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fixed</a:t>
            </a:r>
            <a:r>
              <a:rPr lang="es-ES_tradnl" baseline="0" dirty="0" smtClean="0"/>
              <a:t>. </a:t>
            </a:r>
          </a:p>
          <a:p>
            <a:r>
              <a:rPr lang="es-ES_tradnl" baseline="0" dirty="0" smtClean="0"/>
              <a:t>3. Toes flexible </a:t>
            </a:r>
            <a:r>
              <a:rPr lang="es-ES_tradnl" baseline="0" dirty="0" err="1" smtClean="0"/>
              <a:t>if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passively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corrects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when</a:t>
            </a:r>
            <a:r>
              <a:rPr lang="es-ES_tradnl" baseline="0" dirty="0" smtClean="0"/>
              <a:t> DF </a:t>
            </a:r>
            <a:r>
              <a:rPr lang="es-ES_tradnl" baseline="0" dirty="0" err="1" smtClean="0"/>
              <a:t>–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surgical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correction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1 </a:t>
            </a:r>
            <a:r>
              <a:rPr lang="es-ES_tradnl" baseline="0" dirty="0" err="1" smtClean="0"/>
              <a:t>will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correct</a:t>
            </a:r>
            <a:r>
              <a:rPr lang="es-ES_tradnl" baseline="0" dirty="0" smtClean="0"/>
              <a:t> 3 </a:t>
            </a:r>
            <a:r>
              <a:rPr lang="es-ES_tradnl" baseline="0" dirty="0" err="1" smtClean="0"/>
              <a:t>spontaneously</a:t>
            </a:r>
            <a:r>
              <a:rPr lang="es-ES_tradnl" baseline="0" dirty="0" smtClean="0"/>
              <a:t>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18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6614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Evaluates</a:t>
            </a:r>
            <a:r>
              <a:rPr lang="es-ES_tradnl" dirty="0" smtClean="0"/>
              <a:t> </a:t>
            </a:r>
            <a:r>
              <a:rPr lang="es-ES_tradnl" dirty="0" err="1" smtClean="0"/>
              <a:t>subtalar</a:t>
            </a:r>
            <a:r>
              <a:rPr lang="es-ES_tradnl" dirty="0" smtClean="0"/>
              <a:t> </a:t>
            </a:r>
            <a:r>
              <a:rPr lang="es-ES_tradnl" dirty="0" err="1" smtClean="0"/>
              <a:t>motion</a:t>
            </a:r>
            <a:endParaRPr lang="es-ES_tradnl" dirty="0" smtClean="0"/>
          </a:p>
          <a:p>
            <a:r>
              <a:rPr lang="es-ES_tradnl" dirty="0" err="1" smtClean="0"/>
              <a:t>Heel</a:t>
            </a:r>
            <a:r>
              <a:rPr lang="es-ES_tradnl" dirty="0" smtClean="0"/>
              <a:t> </a:t>
            </a:r>
            <a:r>
              <a:rPr lang="es-ES_tradnl" dirty="0" err="1" smtClean="0"/>
              <a:t>and</a:t>
            </a:r>
            <a:r>
              <a:rPr lang="es-ES_tradnl" dirty="0" smtClean="0"/>
              <a:t> lateral </a:t>
            </a:r>
            <a:r>
              <a:rPr lang="es-ES_tradnl" dirty="0" err="1" smtClean="0"/>
              <a:t>obrder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foot</a:t>
            </a:r>
            <a:r>
              <a:rPr lang="es-ES_tradnl" dirty="0" smtClean="0"/>
              <a:t> </a:t>
            </a:r>
            <a:r>
              <a:rPr lang="es-ES_tradnl" dirty="0" err="1" smtClean="0"/>
              <a:t>on</a:t>
            </a:r>
            <a:r>
              <a:rPr lang="es-ES_tradnl" dirty="0" smtClean="0"/>
              <a:t> a </a:t>
            </a:r>
            <a:r>
              <a:rPr lang="es-ES_tradnl" dirty="0" err="1" smtClean="0"/>
              <a:t>block</a:t>
            </a:r>
            <a:r>
              <a:rPr lang="es-ES_tradnl" dirty="0" smtClean="0"/>
              <a:t>, </a:t>
            </a:r>
            <a:r>
              <a:rPr lang="es-ES_tradnl" dirty="0" err="1" smtClean="0"/>
              <a:t>asked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force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1st MTT </a:t>
            </a:r>
            <a:r>
              <a:rPr lang="es-ES_tradnl" baseline="0" dirty="0" err="1" smtClean="0"/>
              <a:t>head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into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bearing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weight</a:t>
            </a:r>
            <a:r>
              <a:rPr lang="es-ES_tradnl" baseline="0" dirty="0" smtClean="0"/>
              <a:t> - &gt; </a:t>
            </a:r>
            <a:r>
              <a:rPr lang="es-ES_tradnl" baseline="0" dirty="0" err="1" smtClean="0"/>
              <a:t>Assess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Hindfoot</a:t>
            </a:r>
            <a:endParaRPr lang="es-ES_tradnl" baseline="0" dirty="0" smtClean="0"/>
          </a:p>
          <a:p>
            <a:r>
              <a:rPr lang="es-ES_tradnl" dirty="0" err="1" smtClean="0"/>
              <a:t>Assumes</a:t>
            </a:r>
            <a:r>
              <a:rPr lang="es-ES_tradnl" dirty="0" smtClean="0"/>
              <a:t> </a:t>
            </a:r>
            <a:r>
              <a:rPr lang="es-ES_tradnl" dirty="0" err="1" smtClean="0"/>
              <a:t>initial</a:t>
            </a:r>
            <a:r>
              <a:rPr lang="es-ES_tradnl" dirty="0" smtClean="0"/>
              <a:t> </a:t>
            </a:r>
            <a:r>
              <a:rPr lang="es-ES_tradnl" dirty="0" err="1" smtClean="0"/>
              <a:t>deformity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in </a:t>
            </a:r>
            <a:r>
              <a:rPr lang="es-ES_tradnl" dirty="0" err="1" smtClean="0"/>
              <a:t>forefoot</a:t>
            </a:r>
            <a:r>
              <a:rPr lang="es-ES_tradnl" dirty="0" smtClean="0"/>
              <a:t>, </a:t>
            </a:r>
            <a:r>
              <a:rPr lang="es-ES_tradnl" dirty="0" err="1" smtClean="0"/>
              <a:t>and</a:t>
            </a:r>
            <a:r>
              <a:rPr lang="es-ES_tradnl" dirty="0" smtClean="0"/>
              <a:t> </a:t>
            </a:r>
            <a:r>
              <a:rPr lang="es-ES_tradnl" dirty="0" err="1" smtClean="0"/>
              <a:t>assessess</a:t>
            </a:r>
            <a:r>
              <a:rPr lang="es-ES_tradnl" dirty="0" smtClean="0"/>
              <a:t> </a:t>
            </a:r>
            <a:r>
              <a:rPr lang="es-ES_tradnl" dirty="0" err="1" smtClean="0"/>
              <a:t>if</a:t>
            </a:r>
            <a:r>
              <a:rPr lang="es-ES_tradnl" dirty="0" smtClean="0"/>
              <a:t> </a:t>
            </a:r>
            <a:r>
              <a:rPr lang="es-ES_tradnl" dirty="0" err="1" smtClean="0"/>
              <a:t>Hindfoot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flexible </a:t>
            </a:r>
            <a:r>
              <a:rPr lang="es-ES_tradnl" dirty="0" err="1" smtClean="0"/>
              <a:t>or</a:t>
            </a:r>
            <a:r>
              <a:rPr lang="es-ES_tradnl" dirty="0" smtClean="0"/>
              <a:t> </a:t>
            </a:r>
            <a:r>
              <a:rPr lang="es-ES_tradnl" dirty="0" err="1" smtClean="0"/>
              <a:t>fixed</a:t>
            </a:r>
            <a:r>
              <a:rPr lang="es-ES_tradnl" dirty="0" smtClean="0"/>
              <a:t>.</a:t>
            </a:r>
          </a:p>
          <a:p>
            <a:r>
              <a:rPr lang="es-ES_tradnl" dirty="0" err="1" smtClean="0"/>
              <a:t>If</a:t>
            </a:r>
            <a:r>
              <a:rPr lang="es-ES_tradnl" dirty="0" smtClean="0"/>
              <a:t> flexible </a:t>
            </a:r>
            <a:r>
              <a:rPr lang="es-ES_tradnl" dirty="0" err="1" smtClean="0"/>
              <a:t>hindfoot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</a:t>
            </a:r>
            <a:r>
              <a:rPr lang="es-ES_tradnl" dirty="0" err="1" smtClean="0"/>
              <a:t>Remains</a:t>
            </a:r>
            <a:r>
              <a:rPr lang="es-ES_tradnl" baseline="0" dirty="0" smtClean="0"/>
              <a:t> neutral </a:t>
            </a:r>
            <a:r>
              <a:rPr lang="es-ES_tradnl" baseline="0" dirty="0" err="1" smtClean="0"/>
              <a:t>and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–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Ttx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limited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forefoot</a:t>
            </a:r>
            <a:r>
              <a:rPr lang="es-ES_tradnl" baseline="0" dirty="0" smtClean="0"/>
              <a:t> : OT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1st Ray</a:t>
            </a:r>
          </a:p>
          <a:p>
            <a:r>
              <a:rPr lang="es-ES_tradnl" baseline="0" dirty="0" err="1" smtClean="0"/>
              <a:t>If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rigid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hindfoot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–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Still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cavus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–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Ttx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both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forefoot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and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hindfoot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19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2844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If</a:t>
            </a:r>
            <a:r>
              <a:rPr lang="es-ES_tradnl" dirty="0" smtClean="0"/>
              <a:t> </a:t>
            </a:r>
            <a:r>
              <a:rPr lang="es-ES_tradnl" dirty="0" err="1" smtClean="0"/>
              <a:t>clawtoes</a:t>
            </a:r>
            <a:r>
              <a:rPr lang="es-ES_tradnl" dirty="0" smtClean="0"/>
              <a:t> flexible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–</a:t>
            </a:r>
            <a:r>
              <a:rPr lang="es-ES_tradnl" baseline="0" dirty="0" smtClean="0"/>
              <a:t> No IQ </a:t>
            </a:r>
            <a:r>
              <a:rPr lang="es-ES_tradnl" baseline="0" dirty="0" err="1" smtClean="0"/>
              <a:t>on</a:t>
            </a:r>
            <a:r>
              <a:rPr lang="es-ES_tradnl" baseline="0" dirty="0" smtClean="0"/>
              <a:t> toes. </a:t>
            </a:r>
            <a:r>
              <a:rPr lang="es-ES_tradnl" baseline="0" dirty="0" err="1" smtClean="0"/>
              <a:t>Fixed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–</a:t>
            </a:r>
            <a:r>
              <a:rPr lang="es-ES_tradnl" baseline="0" dirty="0" smtClean="0"/>
              <a:t> Dorsal </a:t>
            </a:r>
            <a:r>
              <a:rPr lang="es-ES_tradnl" baseline="0" dirty="0" err="1" smtClean="0"/>
              <a:t>capsulotomy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and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Fusion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21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5121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Muscle</a:t>
            </a:r>
            <a:r>
              <a:rPr lang="es-ES_tradnl" dirty="0" smtClean="0"/>
              <a:t> </a:t>
            </a:r>
            <a:r>
              <a:rPr lang="es-ES_tradnl" dirty="0" err="1" smtClean="0"/>
              <a:t>Bx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</a:t>
            </a:r>
            <a:r>
              <a:rPr lang="es-ES_tradnl" dirty="0" err="1" smtClean="0"/>
              <a:t>if</a:t>
            </a:r>
            <a:r>
              <a:rPr lang="es-ES_tradnl" dirty="0" smtClean="0"/>
              <a:t> </a:t>
            </a:r>
            <a:r>
              <a:rPr lang="es-ES_tradnl" dirty="0" err="1" smtClean="0"/>
              <a:t>after</a:t>
            </a:r>
            <a:r>
              <a:rPr lang="es-ES_tradnl" dirty="0" smtClean="0"/>
              <a:t> MRI, EMG </a:t>
            </a:r>
            <a:r>
              <a:rPr lang="es-ES_tradnl" dirty="0" err="1" smtClean="0"/>
              <a:t>still</a:t>
            </a:r>
            <a:r>
              <a:rPr lang="es-ES_tradnl" dirty="0" smtClean="0"/>
              <a:t> </a:t>
            </a:r>
            <a:r>
              <a:rPr lang="es-ES_tradnl" dirty="0" err="1" smtClean="0"/>
              <a:t>Dx</a:t>
            </a:r>
            <a:r>
              <a:rPr lang="es-ES_tradnl" dirty="0" smtClean="0"/>
              <a:t> in </a:t>
            </a:r>
            <a:r>
              <a:rPr lang="es-ES_tradnl" dirty="0" err="1" smtClean="0"/>
              <a:t>doubt</a:t>
            </a:r>
            <a:r>
              <a:rPr lang="es-ES_tradnl" dirty="0" smtClean="0"/>
              <a:t> (DW </a:t>
            </a:r>
            <a:r>
              <a:rPr lang="es-ES_tradnl" dirty="0" err="1" smtClean="0"/>
              <a:t>Neurology</a:t>
            </a:r>
            <a:r>
              <a:rPr lang="es-ES_tradnl" dirty="0" smtClean="0"/>
              <a:t>, </a:t>
            </a:r>
            <a:r>
              <a:rPr lang="es-ES_tradnl" dirty="0" err="1" smtClean="0"/>
              <a:t>Pahtology</a:t>
            </a:r>
            <a:r>
              <a:rPr lang="es-ES_tradnl" dirty="0" smtClean="0"/>
              <a:t>)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22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6248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Unilateral: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spinal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cord</a:t>
            </a:r>
            <a:r>
              <a:rPr lang="es-ES_tradnl" baseline="0" dirty="0" smtClean="0"/>
              <a:t> tumor</a:t>
            </a:r>
            <a:endParaRPr lang="es-ES_tradnl" dirty="0" smtClean="0"/>
          </a:p>
          <a:p>
            <a:r>
              <a:rPr lang="es-ES_tradnl" dirty="0" err="1" smtClean="0"/>
              <a:t>Strong</a:t>
            </a:r>
            <a:r>
              <a:rPr lang="es-ES_tradnl" dirty="0" smtClean="0"/>
              <a:t> </a:t>
            </a:r>
            <a:r>
              <a:rPr lang="es-ES_tradnl" dirty="0" err="1" smtClean="0"/>
              <a:t>attempt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to</a:t>
            </a:r>
            <a:r>
              <a:rPr lang="es-ES_tradnl" baseline="0" dirty="0" smtClean="0"/>
              <a:t> determine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cause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cavus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–</a:t>
            </a:r>
            <a:r>
              <a:rPr lang="es-ES_tradnl" baseline="0" dirty="0" smtClean="0"/>
              <a:t> IMP </a:t>
            </a:r>
            <a:r>
              <a:rPr lang="es-ES_tradnl" baseline="0" dirty="0" err="1" smtClean="0"/>
              <a:t>bc</a:t>
            </a:r>
            <a:r>
              <a:rPr lang="es-ES_tradnl" baseline="0" dirty="0" smtClean="0"/>
              <a:t> may </a:t>
            </a:r>
            <a:r>
              <a:rPr lang="es-ES_tradnl" baseline="0" dirty="0" err="1" smtClean="0"/>
              <a:t>affect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Prongosis</a:t>
            </a:r>
            <a:r>
              <a:rPr lang="es-ES_tradnl" baseline="0" dirty="0" smtClean="0"/>
              <a:t>/</a:t>
            </a:r>
            <a:r>
              <a:rPr lang="es-ES_tradnl" baseline="0" dirty="0" err="1" smtClean="0"/>
              <a:t>Outcome</a:t>
            </a:r>
            <a:endParaRPr lang="es-ES_tradnl" baseline="0" dirty="0" smtClean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23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7841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Apex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deformity</a:t>
            </a:r>
            <a:r>
              <a:rPr lang="es-ES_tradnl" baseline="0" dirty="0" smtClean="0"/>
              <a:t> can </a:t>
            </a:r>
            <a:r>
              <a:rPr lang="es-ES_tradnl" baseline="0" dirty="0" err="1" smtClean="0"/>
              <a:t>vary</a:t>
            </a:r>
            <a:r>
              <a:rPr lang="es-ES_tradnl" baseline="0" dirty="0" smtClean="0"/>
              <a:t>. </a:t>
            </a:r>
            <a:r>
              <a:rPr lang="es-ES_tradnl" baseline="0" dirty="0" err="1" smtClean="0"/>
              <a:t>Usually</a:t>
            </a:r>
            <a:r>
              <a:rPr lang="es-ES_tradnl" baseline="0" dirty="0" smtClean="0"/>
              <a:t> at </a:t>
            </a:r>
            <a:r>
              <a:rPr lang="es-ES_tradnl" baseline="0" dirty="0" err="1" smtClean="0"/>
              <a:t>Chopart</a:t>
            </a:r>
            <a:endParaRPr lang="es-ES_tradnl" baseline="0" dirty="0" smtClean="0"/>
          </a:p>
          <a:p>
            <a:r>
              <a:rPr lang="es-ES_tradnl" baseline="0" dirty="0" err="1" smtClean="0"/>
              <a:t>Hibbs</a:t>
            </a:r>
            <a:r>
              <a:rPr lang="es-ES_tradnl" baseline="0" dirty="0" smtClean="0"/>
              <a:t> + </a:t>
            </a:r>
            <a:r>
              <a:rPr lang="es-ES_tradnl" baseline="0" dirty="0" err="1" smtClean="0"/>
              <a:t>Meary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–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Document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Severity</a:t>
            </a:r>
            <a:endParaRPr lang="es-ES_tradnl" baseline="0" dirty="0" smtClean="0"/>
          </a:p>
          <a:p>
            <a:r>
              <a:rPr lang="es-ES_tradnl" baseline="0" dirty="0" err="1" smtClean="0"/>
              <a:t>Calcaneal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pitch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–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indicates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calcaneus</a:t>
            </a:r>
            <a:r>
              <a:rPr lang="es-ES_tradnl" baseline="0" dirty="0" smtClean="0"/>
              <a:t> os </a:t>
            </a:r>
            <a:r>
              <a:rPr lang="es-ES_tradnl" baseline="0" dirty="0" err="1" smtClean="0"/>
              <a:t>calcis</a:t>
            </a:r>
            <a:r>
              <a:rPr lang="es-ES_tradnl" baseline="0" dirty="0" smtClean="0"/>
              <a:t> </a:t>
            </a:r>
          </a:p>
          <a:p>
            <a:r>
              <a:rPr lang="es-ES_tradnl" baseline="0" dirty="0" err="1" smtClean="0"/>
              <a:t>Meary</a:t>
            </a:r>
            <a:r>
              <a:rPr lang="es-ES_tradnl" baseline="0" dirty="0" smtClean="0"/>
              <a:t>: 2 </a:t>
            </a:r>
            <a:r>
              <a:rPr lang="es-ES_tradnl" baseline="0" dirty="0" err="1" smtClean="0"/>
              <a:t>lines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connecting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long </a:t>
            </a:r>
            <a:r>
              <a:rPr lang="es-ES_tradnl" baseline="0" dirty="0" err="1" smtClean="0"/>
              <a:t>axis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talus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with</a:t>
            </a:r>
            <a:r>
              <a:rPr lang="es-ES_tradnl" baseline="0" dirty="0" smtClean="0"/>
              <a:t> longa </a:t>
            </a:r>
            <a:r>
              <a:rPr lang="es-ES_tradnl" baseline="0" dirty="0" err="1" smtClean="0"/>
              <a:t>xis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1st MTT . &gt;18. </a:t>
            </a:r>
            <a:r>
              <a:rPr lang="es-ES_tradnl" baseline="0" dirty="0" err="1" smtClean="0"/>
              <a:t>Point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intersection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is</a:t>
            </a:r>
            <a:r>
              <a:rPr lang="es-ES_tradnl" baseline="0" dirty="0" smtClean="0"/>
              <a:t> apex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deformity</a:t>
            </a:r>
            <a:r>
              <a:rPr lang="es-ES_tradnl" baseline="0" dirty="0" smtClean="0"/>
              <a:t>- </a:t>
            </a:r>
            <a:r>
              <a:rPr lang="es-ES_tradnl" baseline="0" dirty="0" err="1" smtClean="0"/>
              <a:t>Important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when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considering</a:t>
            </a:r>
            <a:r>
              <a:rPr lang="es-ES_tradnl" baseline="0" dirty="0" smtClean="0"/>
              <a:t> OT</a:t>
            </a:r>
          </a:p>
          <a:p>
            <a:r>
              <a:rPr lang="es-ES_tradnl" baseline="0" dirty="0" err="1" smtClean="0"/>
              <a:t>Calc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Pitch</a:t>
            </a:r>
            <a:r>
              <a:rPr lang="es-ES_tradnl" baseline="0" dirty="0" smtClean="0"/>
              <a:t>: </a:t>
            </a:r>
            <a:r>
              <a:rPr lang="es-ES_tradnl" baseline="0" dirty="0" err="1" smtClean="0"/>
              <a:t>Line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parallel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floor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and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line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along</a:t>
            </a:r>
            <a:r>
              <a:rPr lang="es-ES_tradnl" baseline="0" dirty="0" smtClean="0"/>
              <a:t> plantar </a:t>
            </a:r>
            <a:r>
              <a:rPr lang="es-ES_tradnl" baseline="0" dirty="0" err="1" smtClean="0"/>
              <a:t>surface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calcaneus</a:t>
            </a:r>
            <a:r>
              <a:rPr lang="es-ES_tradnl" baseline="0" dirty="0" smtClean="0"/>
              <a:t>. =/= </a:t>
            </a:r>
            <a:r>
              <a:rPr lang="es-ES_tradnl" baseline="0" dirty="0" err="1" smtClean="0"/>
              <a:t>Calcaneocavus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from</a:t>
            </a:r>
            <a:r>
              <a:rPr lang="es-ES_tradnl" baseline="0" dirty="0" smtClean="0"/>
              <a:t> a </a:t>
            </a:r>
            <a:r>
              <a:rPr lang="es-ES_tradnl" baseline="0" dirty="0" err="1" smtClean="0"/>
              <a:t>forefoot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equinus</a:t>
            </a:r>
            <a:r>
              <a:rPr lang="es-ES_tradnl" baseline="0" dirty="0" smtClean="0"/>
              <a:t>. </a:t>
            </a:r>
            <a:r>
              <a:rPr lang="es-ES_tradnl" baseline="0" dirty="0" err="1" smtClean="0"/>
              <a:t>If</a:t>
            </a:r>
            <a:r>
              <a:rPr lang="es-ES_tradnl" baseline="0" dirty="0" smtClean="0"/>
              <a:t> &lt;30 </a:t>
            </a:r>
            <a:r>
              <a:rPr lang="es-ES_tradnl" baseline="0" dirty="0" err="1" smtClean="0"/>
              <a:t>is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forefoot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equinus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rather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than</a:t>
            </a:r>
            <a:r>
              <a:rPr lang="es-ES_tradnl" baseline="0" dirty="0" smtClean="0"/>
              <a:t> CC (&gt;30)</a:t>
            </a:r>
          </a:p>
          <a:p>
            <a:r>
              <a:rPr lang="es-ES_tradnl" baseline="0" dirty="0" err="1" smtClean="0"/>
              <a:t>Hibbs</a:t>
            </a:r>
            <a:r>
              <a:rPr lang="es-ES_tradnl" baseline="0" dirty="0" smtClean="0"/>
              <a:t>: </a:t>
            </a:r>
            <a:r>
              <a:rPr lang="es-ES_tradnl" baseline="0" dirty="0" err="1" smtClean="0"/>
              <a:t>Line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through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calcaneus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and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line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through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axis</a:t>
            </a:r>
            <a:r>
              <a:rPr lang="es-ES_tradnl" baseline="0" dirty="0" smtClean="0"/>
              <a:t> 1st MTT. 90</a:t>
            </a:r>
          </a:p>
          <a:p>
            <a:r>
              <a:rPr lang="es-ES_tradnl" baseline="0" dirty="0" err="1" smtClean="0"/>
              <a:t>Tibioplantar</a:t>
            </a:r>
            <a:r>
              <a:rPr lang="es-ES_tradnl" baseline="0" dirty="0" smtClean="0"/>
              <a:t> : long </a:t>
            </a:r>
            <a:r>
              <a:rPr lang="es-ES_tradnl" baseline="0" dirty="0" err="1" smtClean="0"/>
              <a:t>axis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tibia </a:t>
            </a:r>
            <a:r>
              <a:rPr lang="es-ES_tradnl" baseline="0" dirty="0" err="1" smtClean="0"/>
              <a:t>nad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line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form</a:t>
            </a:r>
            <a:r>
              <a:rPr lang="es-ES_tradnl" baseline="0" dirty="0" smtClean="0"/>
              <a:t> plantar </a:t>
            </a:r>
            <a:r>
              <a:rPr lang="es-ES_tradnl" baseline="0" dirty="0" err="1" smtClean="0"/>
              <a:t>surface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calcaneus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to</a:t>
            </a:r>
            <a:r>
              <a:rPr lang="es-ES_tradnl" baseline="0" dirty="0" smtClean="0"/>
              <a:t> MTT </a:t>
            </a:r>
            <a:r>
              <a:rPr lang="es-ES_tradnl" baseline="0" dirty="0" err="1" smtClean="0"/>
              <a:t>heads</a:t>
            </a:r>
            <a:r>
              <a:rPr lang="es-ES_tradnl" baseline="0" dirty="0" smtClean="0"/>
              <a:t>. </a:t>
            </a:r>
            <a:r>
              <a:rPr lang="es-ES_tradnl" baseline="0" dirty="0" err="1" smtClean="0"/>
              <a:t>Useful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when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midfoot</a:t>
            </a:r>
            <a:r>
              <a:rPr lang="es-ES_tradnl" baseline="0" dirty="0" smtClean="0"/>
              <a:t> OT</a:t>
            </a:r>
          </a:p>
          <a:p>
            <a:endParaRPr lang="es-ES_tradnl" baseline="0" dirty="0" smtClean="0"/>
          </a:p>
          <a:p>
            <a:r>
              <a:rPr lang="es-ES_tradnl" baseline="0" dirty="0" smtClean="0"/>
              <a:t>CMT: Pelvis </a:t>
            </a:r>
            <a:r>
              <a:rPr lang="es-ES_tradnl" baseline="0" dirty="0" err="1" smtClean="0"/>
              <a:t>to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detect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asymptomatic</a:t>
            </a:r>
            <a:r>
              <a:rPr lang="es-ES_tradnl" baseline="0" dirty="0" smtClean="0"/>
              <a:t> DDH</a:t>
            </a:r>
          </a:p>
          <a:p>
            <a:endParaRPr lang="es-ES_tradnl" baseline="0" dirty="0" smtClean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24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8081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Results</a:t>
            </a:r>
            <a:r>
              <a:rPr lang="es-ES_tradnl" dirty="0" smtClean="0"/>
              <a:t> </a:t>
            </a:r>
            <a:r>
              <a:rPr lang="es-ES_tradnl" dirty="0" err="1" smtClean="0"/>
              <a:t>from</a:t>
            </a:r>
            <a:r>
              <a:rPr lang="es-ES_tradnl" baseline="0" dirty="0" smtClean="0"/>
              <a:t> a </a:t>
            </a:r>
            <a:r>
              <a:rPr lang="es-ES_tradnl" baseline="0" dirty="0" err="1" smtClean="0"/>
              <a:t>relative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equinus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forefoot</a:t>
            </a:r>
            <a:r>
              <a:rPr lang="es-ES_tradnl" baseline="0" dirty="0" smtClean="0"/>
              <a:t> in </a:t>
            </a:r>
            <a:r>
              <a:rPr lang="es-ES_tradnl" baseline="0" dirty="0" err="1" smtClean="0"/>
              <a:t>relation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hindfoot</a:t>
            </a:r>
            <a:endParaRPr lang="es-ES_tradnl" baseline="0" dirty="0" smtClean="0"/>
          </a:p>
          <a:p>
            <a:r>
              <a:rPr lang="es-ES_tradnl" dirty="0" err="1" smtClean="0"/>
              <a:t>Windlass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tightening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a </a:t>
            </a:r>
            <a:r>
              <a:rPr lang="es-ES_tradnl" baseline="0" dirty="0" err="1" smtClean="0"/>
              <a:t>rope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or</a:t>
            </a:r>
            <a:r>
              <a:rPr lang="es-ES_tradnl" baseline="0" dirty="0" smtClean="0"/>
              <a:t> cable.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plantar </a:t>
            </a:r>
            <a:r>
              <a:rPr lang="es-ES_tradnl" baseline="0" dirty="0" err="1" smtClean="0"/>
              <a:t>fascia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simulates</a:t>
            </a:r>
            <a:r>
              <a:rPr lang="es-ES_tradnl" baseline="0" dirty="0" smtClean="0"/>
              <a:t> a </a:t>
            </a:r>
            <a:r>
              <a:rPr lang="es-ES_tradnl" baseline="0" dirty="0" err="1" smtClean="0"/>
              <a:t>rope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attached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calcaneus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and</a:t>
            </a:r>
            <a:r>
              <a:rPr lang="es-ES_tradnl" baseline="0" dirty="0" smtClean="0"/>
              <a:t> MTT </a:t>
            </a:r>
            <a:r>
              <a:rPr lang="es-ES_tradnl" baseline="0" dirty="0" err="1" smtClean="0"/>
              <a:t>joints</a:t>
            </a:r>
            <a:r>
              <a:rPr lang="es-ES_tradnl" baseline="0" dirty="0" smtClean="0"/>
              <a:t>. </a:t>
            </a:r>
            <a:r>
              <a:rPr lang="es-ES_tradnl" baseline="0" dirty="0" err="1" smtClean="0"/>
              <a:t>Dorsiflexion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during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propulsive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phase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gait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winds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plantar </a:t>
            </a:r>
            <a:r>
              <a:rPr lang="es-ES_tradnl" baseline="0" dirty="0" err="1" smtClean="0"/>
              <a:t>fascia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around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head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MTT. </a:t>
            </a:r>
            <a:r>
              <a:rPr lang="es-ES_tradnl" baseline="0" dirty="0" err="1" smtClean="0"/>
              <a:t>This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shortens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distance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bw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calcaneus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and</a:t>
            </a:r>
            <a:r>
              <a:rPr lang="es-ES_tradnl" baseline="0" dirty="0" smtClean="0"/>
              <a:t> MTT </a:t>
            </a:r>
            <a:r>
              <a:rPr lang="es-ES_tradnl" baseline="0" dirty="0" err="1" smtClean="0"/>
              <a:t>and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elevates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medial longitudinal arch.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plantar </a:t>
            </a:r>
            <a:r>
              <a:rPr lang="es-ES_tradnl" baseline="0" dirty="0" err="1" smtClean="0"/>
              <a:t>shortening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that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results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from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dorsiflexion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essence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windlass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mechanism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principle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is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demonstrated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when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passive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dorsiflexion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MTPJ </a:t>
            </a:r>
            <a:r>
              <a:rPr lang="es-ES_tradnl" baseline="0" dirty="0" err="1" smtClean="0"/>
              <a:t>and</a:t>
            </a:r>
            <a:r>
              <a:rPr lang="es-ES_tradnl" baseline="0" dirty="0" smtClean="0"/>
              <a:t> places plantar </a:t>
            </a:r>
            <a:r>
              <a:rPr lang="es-ES_tradnl" baseline="0" dirty="0" err="1" smtClean="0"/>
              <a:t>fascia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under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tension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and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elevates</a:t>
            </a:r>
            <a:r>
              <a:rPr lang="es-ES_tradnl" baseline="0" dirty="0" smtClean="0"/>
              <a:t> medial arch.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3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3598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Orthotics</a:t>
            </a:r>
            <a:r>
              <a:rPr lang="es-ES_tradnl" dirty="0" smtClean="0"/>
              <a:t>: </a:t>
            </a:r>
            <a:r>
              <a:rPr lang="es-ES_tradnl" dirty="0" err="1" smtClean="0"/>
              <a:t>unloading</a:t>
            </a:r>
            <a:r>
              <a:rPr lang="es-ES_tradnl" dirty="0" smtClean="0"/>
              <a:t> </a:t>
            </a:r>
            <a:r>
              <a:rPr lang="es-ES_tradnl" dirty="0" err="1" smtClean="0"/>
              <a:t>pressure</a:t>
            </a:r>
            <a:r>
              <a:rPr lang="es-ES_tradnl" dirty="0" smtClean="0"/>
              <a:t> </a:t>
            </a:r>
            <a:r>
              <a:rPr lang="es-ES_tradnl" dirty="0" err="1" smtClean="0"/>
              <a:t>areas</a:t>
            </a:r>
            <a:r>
              <a:rPr lang="es-ES_tradnl" dirty="0" smtClean="0"/>
              <a:t>, control </a:t>
            </a:r>
            <a:r>
              <a:rPr lang="es-ES_tradnl" dirty="0" err="1" smtClean="0"/>
              <a:t>dynamic</a:t>
            </a:r>
            <a:r>
              <a:rPr lang="es-ES_tradnl" dirty="0" smtClean="0"/>
              <a:t> </a:t>
            </a:r>
            <a:r>
              <a:rPr lang="es-ES_tradnl" dirty="0" err="1" smtClean="0"/>
              <a:t>foot</a:t>
            </a:r>
            <a:r>
              <a:rPr lang="es-ES_tradnl" dirty="0" smtClean="0"/>
              <a:t> </a:t>
            </a:r>
            <a:r>
              <a:rPr lang="es-ES_tradnl" dirty="0" err="1" smtClean="0"/>
              <a:t>deformities</a:t>
            </a:r>
            <a:r>
              <a:rPr lang="es-ES_tradnl" dirty="0" smtClean="0"/>
              <a:t>.</a:t>
            </a:r>
          </a:p>
          <a:p>
            <a:r>
              <a:rPr lang="es-ES_tradnl" dirty="0" smtClean="0"/>
              <a:t>AFOS (night) </a:t>
            </a:r>
            <a:r>
              <a:rPr lang="es-ES_tradnl" dirty="0" err="1" smtClean="0"/>
              <a:t>Prevent</a:t>
            </a:r>
            <a:r>
              <a:rPr lang="es-ES_tradnl" dirty="0" smtClean="0"/>
              <a:t> </a:t>
            </a:r>
            <a:r>
              <a:rPr lang="es-ES_tradnl" dirty="0" err="1" smtClean="0"/>
              <a:t>progress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equinus</a:t>
            </a:r>
            <a:r>
              <a:rPr lang="es-ES_tradnl" dirty="0" smtClean="0"/>
              <a:t> /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cavus</a:t>
            </a:r>
            <a:r>
              <a:rPr lang="es-ES_tradnl" dirty="0" smtClean="0"/>
              <a:t> </a:t>
            </a:r>
            <a:r>
              <a:rPr lang="es-ES_tradnl" dirty="0" err="1" smtClean="0"/>
              <a:t>questionable</a:t>
            </a:r>
            <a:endParaRPr lang="es-ES_tradnl" dirty="0" smtClean="0"/>
          </a:p>
          <a:p>
            <a:r>
              <a:rPr lang="es-ES_tradnl" dirty="0" smtClean="0"/>
              <a:t>Serial casting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maintain</a:t>
            </a:r>
            <a:r>
              <a:rPr lang="es-ES_tradnl" dirty="0" smtClean="0"/>
              <a:t> </a:t>
            </a:r>
            <a:r>
              <a:rPr lang="es-ES_tradnl" dirty="0" err="1" smtClean="0"/>
              <a:t>ankle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dorsiflexion</a:t>
            </a:r>
            <a:endParaRPr lang="es-ES_tradnl" baseline="0" dirty="0" smtClean="0"/>
          </a:p>
          <a:p>
            <a:r>
              <a:rPr lang="es-ES_tradnl" baseline="0" dirty="0" smtClean="0"/>
              <a:t>Do </a:t>
            </a:r>
            <a:r>
              <a:rPr lang="es-ES_tradnl" baseline="0" dirty="0" err="1" smtClean="0"/>
              <a:t>not</a:t>
            </a:r>
            <a:r>
              <a:rPr lang="es-ES_tradnl" baseline="0" dirty="0" smtClean="0"/>
              <a:t> stop </a:t>
            </a:r>
            <a:r>
              <a:rPr lang="es-ES_tradnl" baseline="0" dirty="0" err="1" smtClean="0"/>
              <a:t>or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prevent</a:t>
            </a:r>
            <a:r>
              <a:rPr lang="es-ES_tradnl" baseline="0" dirty="0" smtClean="0"/>
              <a:t>. Role </a:t>
            </a:r>
            <a:r>
              <a:rPr lang="es-ES_tradnl" baseline="0" dirty="0" err="1" smtClean="0"/>
              <a:t>Extremely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Limited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29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85896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Plantar </a:t>
            </a:r>
            <a:r>
              <a:rPr lang="es-ES_tradnl" dirty="0" err="1" smtClean="0"/>
              <a:t>fascia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Always</a:t>
            </a:r>
            <a:r>
              <a:rPr lang="es-ES_tradnl" dirty="0" smtClean="0"/>
              <a:t> </a:t>
            </a:r>
            <a:r>
              <a:rPr lang="es-ES_tradnl" dirty="0" err="1" smtClean="0"/>
              <a:t>contracted</a:t>
            </a:r>
            <a:r>
              <a:rPr lang="es-ES_tradnl" dirty="0" smtClean="0"/>
              <a:t>, </a:t>
            </a:r>
            <a:r>
              <a:rPr lang="es-ES_tradnl" dirty="0" err="1" smtClean="0"/>
              <a:t>acts</a:t>
            </a:r>
            <a:r>
              <a:rPr lang="es-ES_tradnl" dirty="0" smtClean="0"/>
              <a:t> </a:t>
            </a:r>
            <a:r>
              <a:rPr lang="es-ES_tradnl" dirty="0" err="1" smtClean="0"/>
              <a:t>like</a:t>
            </a:r>
            <a:r>
              <a:rPr lang="es-ES_tradnl" dirty="0" smtClean="0"/>
              <a:t> a </a:t>
            </a:r>
            <a:r>
              <a:rPr lang="es-ES_tradnl" dirty="0" err="1" smtClean="0"/>
              <a:t>bowstring</a:t>
            </a:r>
            <a:r>
              <a:rPr lang="es-ES_tradnl" dirty="0" smtClean="0"/>
              <a:t>. </a:t>
            </a:r>
            <a:r>
              <a:rPr lang="es-ES_tradnl" dirty="0" err="1" smtClean="0"/>
              <a:t>Essential</a:t>
            </a:r>
            <a:r>
              <a:rPr lang="es-ES_tradnl" dirty="0" smtClean="0"/>
              <a:t> 1st </a:t>
            </a:r>
            <a:r>
              <a:rPr lang="es-ES_tradnl" dirty="0" err="1" smtClean="0"/>
              <a:t>step</a:t>
            </a:r>
            <a:r>
              <a:rPr lang="es-ES_tradnl" dirty="0" smtClean="0"/>
              <a:t>: </a:t>
            </a:r>
            <a:r>
              <a:rPr lang="es-ES_tradnl" dirty="0" err="1" smtClean="0"/>
              <a:t>Lengthening</a:t>
            </a:r>
            <a:endParaRPr lang="es-ES_tradnl" dirty="0" smtClean="0"/>
          </a:p>
          <a:p>
            <a:r>
              <a:rPr lang="es-ES_tradnl" dirty="0" smtClean="0"/>
              <a:t>Plantar </a:t>
            </a:r>
            <a:r>
              <a:rPr lang="es-ES_tradnl" dirty="0" err="1" smtClean="0"/>
              <a:t>fasciotomy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</a:t>
            </a:r>
            <a:r>
              <a:rPr lang="es-ES_tradnl" dirty="0" err="1" smtClean="0"/>
              <a:t>seldom</a:t>
            </a:r>
            <a:r>
              <a:rPr lang="es-ES_tradnl" dirty="0" smtClean="0"/>
              <a:t> </a:t>
            </a:r>
            <a:r>
              <a:rPr lang="es-ES_tradnl" dirty="0" err="1" smtClean="0"/>
              <a:t>performed</a:t>
            </a:r>
            <a:r>
              <a:rPr lang="es-ES_tradnl" dirty="0" smtClean="0"/>
              <a:t> </a:t>
            </a:r>
            <a:r>
              <a:rPr lang="es-ES_tradnl" dirty="0" err="1" smtClean="0"/>
              <a:t>alone</a:t>
            </a:r>
            <a:endParaRPr lang="es-ES_tradnl" dirty="0" smtClean="0"/>
          </a:p>
          <a:p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31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1762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Plantar </a:t>
            </a:r>
            <a:r>
              <a:rPr lang="es-ES_tradnl" dirty="0" err="1" smtClean="0"/>
              <a:t>fasciotomy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</a:t>
            </a:r>
            <a:r>
              <a:rPr lang="es-ES_tradnl" dirty="0" err="1" smtClean="0"/>
              <a:t>seldom</a:t>
            </a:r>
            <a:r>
              <a:rPr lang="es-ES_tradnl" dirty="0" smtClean="0"/>
              <a:t> </a:t>
            </a:r>
            <a:r>
              <a:rPr lang="es-ES_tradnl" dirty="0" err="1" smtClean="0"/>
              <a:t>performed</a:t>
            </a:r>
            <a:r>
              <a:rPr lang="es-ES_tradnl" dirty="0" smtClean="0"/>
              <a:t> </a:t>
            </a:r>
            <a:r>
              <a:rPr lang="es-ES_tradnl" dirty="0" err="1" smtClean="0"/>
              <a:t>alone</a:t>
            </a:r>
            <a:r>
              <a:rPr lang="es-ES_tradnl" dirty="0" smtClean="0"/>
              <a:t>. Combine </a:t>
            </a:r>
            <a:r>
              <a:rPr lang="es-ES_tradnl" dirty="0" err="1" smtClean="0"/>
              <a:t>with</a:t>
            </a:r>
            <a:r>
              <a:rPr lang="es-ES_tradnl" dirty="0" smtClean="0"/>
              <a:t> 1st </a:t>
            </a:r>
            <a:r>
              <a:rPr lang="es-ES_tradnl" dirty="0" err="1" smtClean="0"/>
              <a:t>ray</a:t>
            </a:r>
            <a:r>
              <a:rPr lang="es-ES_tradnl" dirty="0" smtClean="0"/>
              <a:t> OT</a:t>
            </a:r>
          </a:p>
          <a:p>
            <a:r>
              <a:rPr lang="es-ES_tradnl" dirty="0" err="1" smtClean="0"/>
              <a:t>Avoid</a:t>
            </a:r>
            <a:r>
              <a:rPr lang="es-ES_tradnl" dirty="0" smtClean="0"/>
              <a:t> </a:t>
            </a:r>
            <a:r>
              <a:rPr lang="es-ES_tradnl" dirty="0" err="1" smtClean="0"/>
              <a:t>growth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plate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1st MT</a:t>
            </a:r>
            <a:endParaRPr lang="es-ES_tradnl" dirty="0" smtClean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32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63083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Tib</a:t>
            </a:r>
            <a:r>
              <a:rPr lang="es-ES_tradnl" dirty="0" smtClean="0"/>
              <a:t> Post </a:t>
            </a:r>
            <a:r>
              <a:rPr lang="es-ES_tradnl" dirty="0" err="1" smtClean="0"/>
              <a:t>stays</a:t>
            </a:r>
            <a:r>
              <a:rPr lang="es-ES_tradnl" dirty="0" smtClean="0"/>
              <a:t> viable long </a:t>
            </a:r>
            <a:r>
              <a:rPr lang="es-ES_tradnl" dirty="0" err="1" smtClean="0"/>
              <a:t>after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otehr</a:t>
            </a:r>
            <a:r>
              <a:rPr lang="es-ES_tradnl" dirty="0" smtClean="0"/>
              <a:t> </a:t>
            </a:r>
            <a:r>
              <a:rPr lang="es-ES_tradnl" dirty="0" err="1" smtClean="0"/>
              <a:t>ms</a:t>
            </a:r>
            <a:r>
              <a:rPr lang="es-ES_tradnl" dirty="0" smtClean="0"/>
              <a:t> </a:t>
            </a:r>
            <a:r>
              <a:rPr lang="es-ES_tradnl" dirty="0" err="1" smtClean="0"/>
              <a:t>become</a:t>
            </a:r>
            <a:r>
              <a:rPr lang="es-ES_tradnl" dirty="0" smtClean="0"/>
              <a:t> </a:t>
            </a:r>
            <a:r>
              <a:rPr lang="es-ES_tradnl" dirty="0" err="1" smtClean="0"/>
              <a:t>weak</a:t>
            </a:r>
            <a:r>
              <a:rPr lang="es-ES_tradnl" dirty="0" smtClean="0"/>
              <a:t>. Transfer </a:t>
            </a:r>
            <a:r>
              <a:rPr lang="es-ES_tradnl" dirty="0" err="1" smtClean="0"/>
              <a:t>to</a:t>
            </a:r>
            <a:r>
              <a:rPr lang="es-ES_tradnl" dirty="0" smtClean="0"/>
              <a:t> dorsal </a:t>
            </a:r>
            <a:r>
              <a:rPr lang="es-ES_tradnl" dirty="0" err="1" smtClean="0"/>
              <a:t>aspect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compensate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Tib</a:t>
            </a:r>
            <a:r>
              <a:rPr lang="es-ES_tradnl" dirty="0" smtClean="0"/>
              <a:t> </a:t>
            </a:r>
            <a:r>
              <a:rPr lang="es-ES_tradnl" dirty="0" err="1" smtClean="0"/>
              <a:t>Ant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and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help</a:t>
            </a:r>
            <a:r>
              <a:rPr lang="es-ES_tradnl" baseline="0" dirty="0" smtClean="0"/>
              <a:t> DF. </a:t>
            </a:r>
            <a:r>
              <a:rPr lang="es-ES_tradnl" baseline="0" dirty="0" err="1" smtClean="0"/>
              <a:t>Tib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ant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ok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–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lat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cun</a:t>
            </a:r>
            <a:r>
              <a:rPr lang="es-ES_tradnl" baseline="0" dirty="0" smtClean="0"/>
              <a:t>. </a:t>
            </a:r>
            <a:r>
              <a:rPr lang="es-ES_tradnl" baseline="0" dirty="0" err="1" smtClean="0"/>
              <a:t>Tib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ant</a:t>
            </a:r>
            <a:r>
              <a:rPr lang="es-ES_tradnl" baseline="0" dirty="0" smtClean="0"/>
              <a:t> no </a:t>
            </a:r>
            <a:r>
              <a:rPr lang="es-ES_tradnl" baseline="0" dirty="0" err="1" smtClean="0"/>
              <a:t>–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Mid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cun</a:t>
            </a:r>
            <a:endParaRPr lang="es-ES_tradnl" baseline="0" dirty="0" smtClean="0"/>
          </a:p>
          <a:p>
            <a:r>
              <a:rPr lang="es-ES_tradnl" baseline="0" dirty="0" err="1" smtClean="0"/>
              <a:t>If</a:t>
            </a:r>
            <a:r>
              <a:rPr lang="es-ES_tradnl" baseline="0" dirty="0" smtClean="0"/>
              <a:t> &lt;12y </a:t>
            </a:r>
            <a:r>
              <a:rPr lang="es-ES_tradnl" baseline="0" dirty="0" err="1" smtClean="0"/>
              <a:t>and</a:t>
            </a:r>
            <a:r>
              <a:rPr lang="es-ES_tradnl" baseline="0" dirty="0" smtClean="0"/>
              <a:t> flexible </a:t>
            </a:r>
            <a:r>
              <a:rPr lang="es-ES_tradnl" baseline="0" dirty="0" err="1" smtClean="0"/>
              <a:t>foot</a:t>
            </a:r>
            <a:r>
              <a:rPr lang="es-ES_tradnl" baseline="0" dirty="0" smtClean="0"/>
              <a:t> (</a:t>
            </a:r>
            <a:r>
              <a:rPr lang="es-ES_tradnl" baseline="0" dirty="0" err="1" smtClean="0"/>
              <a:t>both</a:t>
            </a:r>
            <a:r>
              <a:rPr lang="es-ES_tradnl" baseline="0" dirty="0" smtClean="0"/>
              <a:t> fore + </a:t>
            </a:r>
            <a:r>
              <a:rPr lang="es-ES_tradnl" baseline="0" dirty="0" err="1" smtClean="0"/>
              <a:t>hindfoot</a:t>
            </a:r>
            <a:r>
              <a:rPr lang="es-ES_tradnl" baseline="0" dirty="0" smtClean="0"/>
              <a:t>) </a:t>
            </a:r>
            <a:r>
              <a:rPr lang="es-ES_tradnl" baseline="0" dirty="0" err="1" smtClean="0"/>
              <a:t>–</a:t>
            </a:r>
            <a:r>
              <a:rPr lang="es-ES_tradnl" baseline="0" dirty="0" smtClean="0"/>
              <a:t> ST </a:t>
            </a:r>
            <a:r>
              <a:rPr lang="es-ES_tradnl" baseline="0" dirty="0" err="1" smtClean="0"/>
              <a:t>surgery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alone</a:t>
            </a:r>
            <a:endParaRPr lang="es-ES_tradnl" dirty="0" smtClean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33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42260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Dwyer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</a:t>
            </a:r>
            <a:r>
              <a:rPr lang="es-ES_tradnl" dirty="0" err="1" smtClean="0"/>
              <a:t>Closing</a:t>
            </a:r>
            <a:r>
              <a:rPr lang="es-ES_tradnl" dirty="0" smtClean="0"/>
              <a:t> </a:t>
            </a:r>
            <a:r>
              <a:rPr lang="es-ES_tradnl" dirty="0" err="1" smtClean="0"/>
              <a:t>wedge</a:t>
            </a:r>
            <a:r>
              <a:rPr lang="es-ES_tradnl" dirty="0" smtClean="0"/>
              <a:t> OT</a:t>
            </a:r>
          </a:p>
          <a:p>
            <a:r>
              <a:rPr lang="es-ES_tradnl" dirty="0" err="1" smtClean="0"/>
              <a:t>Sliding</a:t>
            </a:r>
            <a:r>
              <a:rPr lang="es-ES_tradnl" dirty="0" smtClean="0"/>
              <a:t> OT </a:t>
            </a:r>
            <a:r>
              <a:rPr lang="es-ES_tradnl" dirty="0" err="1" smtClean="0"/>
              <a:t>–</a:t>
            </a:r>
            <a:r>
              <a:rPr lang="es-ES_tradnl" dirty="0" smtClean="0"/>
              <a:t> </a:t>
            </a:r>
            <a:r>
              <a:rPr lang="es-ES_tradnl" dirty="0" err="1" smtClean="0"/>
              <a:t>Not</a:t>
            </a:r>
            <a:r>
              <a:rPr lang="es-ES_tradnl" dirty="0" smtClean="0"/>
              <a:t> </a:t>
            </a:r>
            <a:r>
              <a:rPr lang="es-ES_tradnl" dirty="0" err="1" smtClean="0"/>
              <a:t>shortening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heel</a:t>
            </a:r>
            <a:endParaRPr lang="es-ES_tradnl" dirty="0" smtClean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34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96864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Plantar </a:t>
            </a:r>
            <a:r>
              <a:rPr lang="es-ES_tradnl" dirty="0" err="1" smtClean="0"/>
              <a:t>fasciotomy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</a:t>
            </a:r>
            <a:r>
              <a:rPr lang="es-ES_tradnl" dirty="0" err="1" smtClean="0"/>
              <a:t>seldom</a:t>
            </a:r>
            <a:r>
              <a:rPr lang="es-ES_tradnl" dirty="0" smtClean="0"/>
              <a:t> </a:t>
            </a:r>
            <a:r>
              <a:rPr lang="es-ES_tradnl" dirty="0" err="1" smtClean="0"/>
              <a:t>performed</a:t>
            </a:r>
            <a:r>
              <a:rPr lang="es-ES_tradnl" dirty="0" smtClean="0"/>
              <a:t> </a:t>
            </a:r>
            <a:r>
              <a:rPr lang="es-ES_tradnl" dirty="0" err="1" smtClean="0"/>
              <a:t>alone</a:t>
            </a:r>
            <a:endParaRPr lang="es-ES_tradnl" dirty="0" smtClean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35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84531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Girdlestone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–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Extensive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procedure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lesser</a:t>
            </a:r>
            <a:r>
              <a:rPr lang="es-ES_tradnl" baseline="0" dirty="0" smtClean="0"/>
              <a:t> toes + </a:t>
            </a:r>
            <a:r>
              <a:rPr lang="es-ES_tradnl" baseline="0" dirty="0" err="1" smtClean="0"/>
              <a:t>unpredictive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results</a:t>
            </a:r>
            <a:r>
              <a:rPr lang="es-ES_tradnl" baseline="0" dirty="0" smtClean="0"/>
              <a:t>. </a:t>
            </a:r>
            <a:r>
              <a:rPr lang="es-ES_tradnl" baseline="0" dirty="0" err="1" smtClean="0"/>
              <a:t>Not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recommended</a:t>
            </a:r>
            <a:r>
              <a:rPr lang="es-ES_tradnl" baseline="0" dirty="0" smtClean="0"/>
              <a:t>.</a:t>
            </a:r>
          </a:p>
          <a:p>
            <a:r>
              <a:rPr lang="es-ES_tradnl" baseline="0" dirty="0" smtClean="0"/>
              <a:t>ST </a:t>
            </a:r>
            <a:r>
              <a:rPr lang="es-ES_tradnl" baseline="0" dirty="0" err="1" smtClean="0"/>
              <a:t>procedures</a:t>
            </a:r>
            <a:r>
              <a:rPr lang="es-ES_tradnl" baseline="0" dirty="0" smtClean="0"/>
              <a:t> (</a:t>
            </a:r>
            <a:r>
              <a:rPr lang="es-ES_tradnl" baseline="0" dirty="0" err="1" smtClean="0"/>
              <a:t>tenotomies</a:t>
            </a:r>
            <a:r>
              <a:rPr lang="es-ES_tradnl" baseline="0" dirty="0" smtClean="0"/>
              <a:t>, transfers) </a:t>
            </a:r>
            <a:r>
              <a:rPr lang="es-ES_tradnl" baseline="0" dirty="0" err="1" smtClean="0"/>
              <a:t>not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worked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very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well</a:t>
            </a:r>
            <a:r>
              <a:rPr lang="es-ES_tradnl" baseline="0" dirty="0" smtClean="0"/>
              <a:t> </a:t>
            </a:r>
            <a:r>
              <a:rPr lang="es-ES_tradnl" baseline="0" dirty="0" err="1" smtClean="0">
                <a:sym typeface="Wingdings"/>
              </a:rPr>
              <a:t></a:t>
            </a:r>
            <a:r>
              <a:rPr lang="es-ES_tradnl" baseline="0" dirty="0" smtClean="0">
                <a:sym typeface="Wingdings"/>
              </a:rPr>
              <a:t> IPJ </a:t>
            </a:r>
            <a:r>
              <a:rPr lang="es-ES_tradnl" baseline="0" dirty="0" err="1" smtClean="0">
                <a:sym typeface="Wingdings"/>
              </a:rPr>
              <a:t>fusion</a:t>
            </a:r>
            <a:r>
              <a:rPr lang="es-ES_tradnl" baseline="0" dirty="0" smtClean="0">
                <a:sym typeface="Wingdings"/>
              </a:rPr>
              <a:t> </a:t>
            </a:r>
            <a:r>
              <a:rPr lang="es-ES_tradnl" baseline="0" dirty="0" err="1" smtClean="0">
                <a:sym typeface="Wingdings"/>
              </a:rPr>
              <a:t>better</a:t>
            </a:r>
            <a:endParaRPr lang="es-ES_tradnl" dirty="0" smtClean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36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1839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Calcaneocavus</a:t>
            </a:r>
            <a:r>
              <a:rPr lang="es-ES_tradnl" dirty="0" smtClean="0"/>
              <a:t>.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Tib</a:t>
            </a:r>
            <a:r>
              <a:rPr lang="es-ES_tradnl" baseline="0" dirty="0" smtClean="0"/>
              <a:t> Post </a:t>
            </a:r>
            <a:r>
              <a:rPr lang="es-ES_tradnl" baseline="0" dirty="0" err="1" smtClean="0"/>
              <a:t>and</a:t>
            </a:r>
            <a:r>
              <a:rPr lang="es-ES_tradnl" baseline="0" dirty="0" smtClean="0"/>
              <a:t> toe </a:t>
            </a:r>
            <a:r>
              <a:rPr lang="es-ES_tradnl" baseline="0" dirty="0" err="1" smtClean="0"/>
              <a:t>flexors</a:t>
            </a:r>
            <a:r>
              <a:rPr lang="es-ES_tradnl" baseline="0" dirty="0" smtClean="0"/>
              <a:t> are </a:t>
            </a:r>
            <a:r>
              <a:rPr lang="es-ES_tradnl" baseline="0" dirty="0" err="1" smtClean="0"/>
              <a:t>working</a:t>
            </a:r>
            <a:r>
              <a:rPr lang="es-ES_tradnl" baseline="0" dirty="0" smtClean="0"/>
              <a:t> can transfer </a:t>
            </a:r>
            <a:r>
              <a:rPr lang="es-ES_tradnl" baseline="0" dirty="0" err="1" smtClean="0"/>
              <a:t>to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calcaneum</a:t>
            </a:r>
            <a:r>
              <a:rPr lang="es-ES_tradnl" baseline="0" dirty="0" smtClean="0"/>
              <a:t>. </a:t>
            </a:r>
            <a:r>
              <a:rPr lang="es-ES_tradnl" baseline="0" dirty="0" err="1" smtClean="0"/>
              <a:t>Otherwise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Tib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Ant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and</a:t>
            </a:r>
            <a:r>
              <a:rPr lang="es-ES_tradnl" baseline="0" dirty="0" smtClean="0"/>
              <a:t> FDL </a:t>
            </a:r>
            <a:r>
              <a:rPr lang="es-ES_tradnl" baseline="0" dirty="0" err="1" smtClean="0"/>
              <a:t>to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calcaneus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or</a:t>
            </a:r>
            <a:r>
              <a:rPr lang="es-ES_tradnl" baseline="0" dirty="0" smtClean="0"/>
              <a:t> lateral </a:t>
            </a:r>
            <a:r>
              <a:rPr lang="es-ES_tradnl" baseline="0" dirty="0" err="1" smtClean="0"/>
              <a:t>border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foot</a:t>
            </a:r>
            <a:r>
              <a:rPr lang="es-ES_tradnl" baseline="0" dirty="0" smtClean="0"/>
              <a:t>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37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06167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These</a:t>
            </a:r>
            <a:r>
              <a:rPr lang="es-ES_tradnl" dirty="0" smtClean="0"/>
              <a:t> OT can </a:t>
            </a:r>
            <a:r>
              <a:rPr lang="es-ES_tradnl" dirty="0" err="1" smtClean="0"/>
              <a:t>lead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shortening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foot</a:t>
            </a:r>
            <a:r>
              <a:rPr lang="es-ES_tradnl" dirty="0" smtClean="0"/>
              <a:t>,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pseudoarthrosis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or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rocker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bottom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foot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excessive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correction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attempted</a:t>
            </a:r>
            <a:endParaRPr lang="es-ES_tradnl" baseline="0" dirty="0" smtClean="0"/>
          </a:p>
          <a:p>
            <a:r>
              <a:rPr lang="es-ES_tradnl" baseline="0" dirty="0" err="1" smtClean="0"/>
              <a:t>Beak</a:t>
            </a:r>
            <a:r>
              <a:rPr lang="es-ES_tradnl" baseline="0" dirty="0" smtClean="0"/>
              <a:t> triple </a:t>
            </a:r>
            <a:r>
              <a:rPr lang="es-ES_tradnl" baseline="0" dirty="0" err="1" smtClean="0"/>
              <a:t>arthrodesis</a:t>
            </a:r>
            <a:r>
              <a:rPr lang="es-ES_tradnl" baseline="0" dirty="0" smtClean="0"/>
              <a:t>. </a:t>
            </a:r>
            <a:r>
              <a:rPr lang="es-ES_tradnl" baseline="0" dirty="0" err="1" smtClean="0"/>
              <a:t>If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severe</a:t>
            </a:r>
            <a:r>
              <a:rPr lang="es-ES_tradnl" baseline="0" dirty="0" smtClean="0"/>
              <a:t> may </a:t>
            </a:r>
            <a:r>
              <a:rPr lang="es-ES_tradnl" baseline="0" dirty="0" err="1" smtClean="0"/>
              <a:t>need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remove</a:t>
            </a:r>
            <a:r>
              <a:rPr lang="es-ES_tradnl" baseline="0" dirty="0" smtClean="0"/>
              <a:t> a </a:t>
            </a:r>
            <a:r>
              <a:rPr lang="es-ES_tradnl" baseline="0" dirty="0" err="1" smtClean="0"/>
              <a:t>large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wedge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talar </a:t>
            </a:r>
            <a:r>
              <a:rPr lang="es-ES_tradnl" baseline="0" dirty="0" err="1" smtClean="0"/>
              <a:t>head</a:t>
            </a:r>
            <a:r>
              <a:rPr lang="es-ES_tradnl" baseline="0" dirty="0" smtClean="0"/>
              <a:t>-</a:t>
            </a:r>
            <a:r>
              <a:rPr lang="es-ES_tradnl" baseline="0" dirty="0" err="1" smtClean="0"/>
              <a:t>neck</a:t>
            </a:r>
            <a:r>
              <a:rPr lang="es-ES_tradnl" baseline="0" dirty="0" smtClean="0"/>
              <a:t> -&gt; AVN. </a:t>
            </a:r>
            <a:r>
              <a:rPr lang="es-ES_tradnl" baseline="0" dirty="0" err="1" smtClean="0"/>
              <a:t>To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avoid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this</a:t>
            </a:r>
            <a:r>
              <a:rPr lang="es-ES_tradnl" baseline="0" dirty="0" smtClean="0"/>
              <a:t>.</a:t>
            </a:r>
          </a:p>
          <a:p>
            <a:r>
              <a:rPr lang="es-ES_tradnl" baseline="0" dirty="0" smtClean="0"/>
              <a:t>3 A- </a:t>
            </a:r>
            <a:r>
              <a:rPr lang="es-ES_tradnl" baseline="0" dirty="0" err="1" smtClean="0"/>
              <a:t>Unless</a:t>
            </a:r>
            <a:r>
              <a:rPr lang="es-ES_tradnl" baseline="0" dirty="0" smtClean="0"/>
              <a:t> OA </a:t>
            </a:r>
            <a:r>
              <a:rPr lang="es-ES_tradnl" baseline="0" dirty="0" err="1" smtClean="0"/>
              <a:t>or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severity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requires</a:t>
            </a:r>
            <a:r>
              <a:rPr lang="es-ES_tradnl" baseline="0" dirty="0" smtClean="0"/>
              <a:t> + </a:t>
            </a:r>
            <a:r>
              <a:rPr lang="es-ES_tradnl" baseline="0" dirty="0" err="1" smtClean="0"/>
              <a:t>Skel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mature</a:t>
            </a:r>
            <a:r>
              <a:rPr lang="es-ES_tradnl" baseline="0" dirty="0" smtClean="0"/>
              <a:t> </a:t>
            </a:r>
            <a:endParaRPr lang="es-ES_tradnl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38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9728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Results</a:t>
            </a:r>
            <a:r>
              <a:rPr lang="es-ES_tradnl" dirty="0" smtClean="0"/>
              <a:t> </a:t>
            </a:r>
            <a:r>
              <a:rPr lang="es-ES_tradnl" dirty="0" err="1" smtClean="0"/>
              <a:t>from</a:t>
            </a:r>
            <a:r>
              <a:rPr lang="es-ES_tradnl" baseline="0" dirty="0" smtClean="0"/>
              <a:t> a </a:t>
            </a:r>
            <a:r>
              <a:rPr lang="es-ES_tradnl" baseline="0" dirty="0" err="1" smtClean="0"/>
              <a:t>relative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equinus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forefoot</a:t>
            </a:r>
            <a:r>
              <a:rPr lang="es-ES_tradnl" baseline="0" dirty="0" smtClean="0"/>
              <a:t> in </a:t>
            </a:r>
            <a:r>
              <a:rPr lang="es-ES_tradnl" baseline="0" dirty="0" err="1" smtClean="0"/>
              <a:t>relation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hindfoot</a:t>
            </a:r>
            <a:endParaRPr lang="es-ES_tradnl" baseline="0" dirty="0" smtClean="0"/>
          </a:p>
          <a:p>
            <a:r>
              <a:rPr lang="es-ES_tradnl" dirty="0" err="1" smtClean="0"/>
              <a:t>Windlass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tightening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a </a:t>
            </a:r>
            <a:r>
              <a:rPr lang="es-ES_tradnl" baseline="0" dirty="0" err="1" smtClean="0"/>
              <a:t>rope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or</a:t>
            </a:r>
            <a:r>
              <a:rPr lang="es-ES_tradnl" baseline="0" dirty="0" smtClean="0"/>
              <a:t> cable.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plantar </a:t>
            </a:r>
            <a:r>
              <a:rPr lang="es-ES_tradnl" baseline="0" dirty="0" err="1" smtClean="0"/>
              <a:t>fascia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simulates</a:t>
            </a:r>
            <a:r>
              <a:rPr lang="es-ES_tradnl" baseline="0" dirty="0" smtClean="0"/>
              <a:t> a </a:t>
            </a:r>
            <a:r>
              <a:rPr lang="es-ES_tradnl" baseline="0" dirty="0" err="1" smtClean="0"/>
              <a:t>rope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attached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calcaneus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and</a:t>
            </a:r>
            <a:r>
              <a:rPr lang="es-ES_tradnl" baseline="0" dirty="0" smtClean="0"/>
              <a:t> MTT </a:t>
            </a:r>
            <a:r>
              <a:rPr lang="es-ES_tradnl" baseline="0" dirty="0" err="1" smtClean="0"/>
              <a:t>joints</a:t>
            </a:r>
            <a:r>
              <a:rPr lang="es-ES_tradnl" baseline="0" dirty="0" smtClean="0"/>
              <a:t>. </a:t>
            </a:r>
            <a:r>
              <a:rPr lang="es-ES_tradnl" baseline="0" dirty="0" err="1" smtClean="0"/>
              <a:t>Dorsiflexion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during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propulsive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phase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gait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winds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plantar </a:t>
            </a:r>
            <a:r>
              <a:rPr lang="es-ES_tradnl" baseline="0" dirty="0" err="1" smtClean="0"/>
              <a:t>fascia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around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head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MTT. </a:t>
            </a:r>
            <a:r>
              <a:rPr lang="es-ES_tradnl" baseline="0" dirty="0" err="1" smtClean="0"/>
              <a:t>This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shortens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distance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bw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calcaneus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and</a:t>
            </a:r>
            <a:r>
              <a:rPr lang="es-ES_tradnl" baseline="0" dirty="0" smtClean="0"/>
              <a:t> MTT </a:t>
            </a:r>
            <a:r>
              <a:rPr lang="es-ES_tradnl" baseline="0" dirty="0" err="1" smtClean="0"/>
              <a:t>and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elevates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medial longitudinal arch.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plantar </a:t>
            </a:r>
            <a:r>
              <a:rPr lang="es-ES_tradnl" baseline="0" dirty="0" err="1" smtClean="0"/>
              <a:t>shortening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that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results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from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dorsiflexion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essence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windlass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mechanism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principle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is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demonstrated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when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passive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dorsiflexion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MTPJ </a:t>
            </a:r>
            <a:r>
              <a:rPr lang="es-ES_tradnl" baseline="0" dirty="0" err="1" smtClean="0"/>
              <a:t>and</a:t>
            </a:r>
            <a:r>
              <a:rPr lang="es-ES_tradnl" baseline="0" dirty="0" smtClean="0"/>
              <a:t> places plantar </a:t>
            </a:r>
            <a:r>
              <a:rPr lang="es-ES_tradnl" baseline="0" dirty="0" err="1" smtClean="0"/>
              <a:t>fascia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under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tension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and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elevates</a:t>
            </a:r>
            <a:r>
              <a:rPr lang="es-ES_tradnl" baseline="0" dirty="0" smtClean="0"/>
              <a:t> medial arch.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4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3598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Cavovarus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</a:t>
            </a:r>
            <a:r>
              <a:rPr lang="es-ES_tradnl" dirty="0" err="1" smtClean="0"/>
              <a:t>Most</a:t>
            </a:r>
            <a:r>
              <a:rPr lang="es-ES_tradnl" dirty="0" smtClean="0"/>
              <a:t> </a:t>
            </a:r>
            <a:r>
              <a:rPr lang="es-ES_tradnl" dirty="0" err="1" smtClean="0"/>
              <a:t>common</a:t>
            </a:r>
            <a:r>
              <a:rPr lang="es-ES_tradnl" dirty="0" smtClean="0"/>
              <a:t>. </a:t>
            </a:r>
            <a:r>
              <a:rPr lang="es-ES_tradnl" dirty="0" err="1" smtClean="0"/>
              <a:t>Seen</a:t>
            </a:r>
            <a:r>
              <a:rPr lang="es-ES_tradnl" dirty="0" smtClean="0"/>
              <a:t> in</a:t>
            </a:r>
            <a:r>
              <a:rPr lang="es-ES_tradnl" baseline="0" dirty="0" smtClean="0"/>
              <a:t> CMT. </a:t>
            </a:r>
            <a:r>
              <a:rPr lang="es-ES_tradnl" baseline="0" dirty="0" err="1" smtClean="0"/>
              <a:t>Weakness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intrinsics</a:t>
            </a:r>
            <a:r>
              <a:rPr lang="es-ES_tradnl" baseline="0" dirty="0" smtClean="0"/>
              <a:t>. </a:t>
            </a:r>
            <a:r>
              <a:rPr lang="es-ES_tradnl" baseline="0" dirty="0" err="1" smtClean="0">
                <a:sym typeface="Wingdings"/>
              </a:rPr>
              <a:t></a:t>
            </a:r>
            <a:r>
              <a:rPr lang="es-ES_tradnl" baseline="0" dirty="0" smtClean="0">
                <a:sym typeface="Wingdings"/>
              </a:rPr>
              <a:t> </a:t>
            </a:r>
            <a:r>
              <a:rPr lang="es-ES_tradnl" baseline="0" dirty="0" err="1" smtClean="0">
                <a:sym typeface="Wingdings"/>
              </a:rPr>
              <a:t>Peroneals</a:t>
            </a:r>
            <a:r>
              <a:rPr lang="es-ES_tradnl" baseline="0" dirty="0" smtClean="0">
                <a:sym typeface="Wingdings"/>
              </a:rPr>
              <a:t>, </a:t>
            </a:r>
            <a:r>
              <a:rPr lang="es-ES_tradnl" baseline="0" dirty="0" err="1" smtClean="0">
                <a:sym typeface="Wingdings"/>
              </a:rPr>
              <a:t>Tib</a:t>
            </a:r>
            <a:r>
              <a:rPr lang="es-ES_tradnl" baseline="0" dirty="0" smtClean="0">
                <a:sym typeface="Wingdings"/>
              </a:rPr>
              <a:t> </a:t>
            </a:r>
            <a:r>
              <a:rPr lang="es-ES_tradnl" baseline="0" dirty="0" err="1" smtClean="0">
                <a:sym typeface="Wingdings"/>
              </a:rPr>
              <a:t>Ant</a:t>
            </a:r>
            <a:r>
              <a:rPr lang="es-ES_tradnl" baseline="0" dirty="0" smtClean="0">
                <a:sym typeface="Wingdings"/>
              </a:rPr>
              <a:t>, </a:t>
            </a:r>
            <a:r>
              <a:rPr lang="es-ES_tradnl" baseline="0" dirty="0" err="1" smtClean="0">
                <a:sym typeface="Wingdings"/>
              </a:rPr>
              <a:t>Tib</a:t>
            </a:r>
            <a:r>
              <a:rPr lang="es-ES_tradnl" baseline="0" dirty="0" smtClean="0">
                <a:sym typeface="Wingdings"/>
              </a:rPr>
              <a:t> Post, </a:t>
            </a:r>
            <a:r>
              <a:rPr lang="es-ES_tradnl" baseline="0" dirty="0" err="1" smtClean="0">
                <a:sym typeface="Wingdings"/>
              </a:rPr>
              <a:t>Triceps</a:t>
            </a:r>
            <a:r>
              <a:rPr lang="es-ES_tradnl" baseline="0" dirty="0" smtClean="0">
                <a:sym typeface="Wingdings"/>
              </a:rPr>
              <a:t> </a:t>
            </a:r>
            <a:r>
              <a:rPr lang="es-ES_tradnl" baseline="0" dirty="0" err="1" smtClean="0">
                <a:sym typeface="Wingdings"/>
              </a:rPr>
              <a:t>Surae</a:t>
            </a:r>
            <a:r>
              <a:rPr lang="es-ES_tradnl" baseline="0" dirty="0" smtClean="0">
                <a:sym typeface="Wingdings"/>
              </a:rPr>
              <a:t>???</a:t>
            </a:r>
          </a:p>
          <a:p>
            <a:r>
              <a:rPr lang="es-ES_tradnl" baseline="0" dirty="0" err="1" smtClean="0">
                <a:sym typeface="Wingdings"/>
              </a:rPr>
              <a:t>Calcaneocavus</a:t>
            </a:r>
            <a:r>
              <a:rPr lang="es-ES_tradnl" baseline="0" dirty="0" smtClean="0">
                <a:sym typeface="Wingdings"/>
              </a:rPr>
              <a:t> </a:t>
            </a:r>
            <a:r>
              <a:rPr lang="es-ES_tradnl" baseline="0" dirty="0" err="1" smtClean="0">
                <a:sym typeface="Wingdings"/>
              </a:rPr>
              <a:t>–</a:t>
            </a:r>
            <a:r>
              <a:rPr lang="es-ES_tradnl" baseline="0" dirty="0" smtClean="0">
                <a:sym typeface="Wingdings"/>
              </a:rPr>
              <a:t> Polio, CP, Post club </a:t>
            </a:r>
            <a:r>
              <a:rPr lang="es-ES_tradnl" baseline="0" dirty="0" err="1" smtClean="0">
                <a:sym typeface="Wingdings"/>
              </a:rPr>
              <a:t>foot</a:t>
            </a:r>
            <a:r>
              <a:rPr lang="es-ES_tradnl" baseline="0" dirty="0" smtClean="0">
                <a:sym typeface="Wingdings"/>
              </a:rPr>
              <a:t>, </a:t>
            </a:r>
            <a:r>
              <a:rPr lang="es-ES_tradnl" baseline="0" dirty="0" err="1" smtClean="0">
                <a:sym typeface="Wingdings"/>
              </a:rPr>
              <a:t>Spinal</a:t>
            </a:r>
            <a:r>
              <a:rPr lang="es-ES_tradnl" baseline="0" dirty="0" smtClean="0">
                <a:sym typeface="Wingdings"/>
              </a:rPr>
              <a:t>. </a:t>
            </a:r>
            <a:r>
              <a:rPr lang="es-ES_tradnl" baseline="0" dirty="0" err="1" smtClean="0">
                <a:sym typeface="Wingdings"/>
              </a:rPr>
              <a:t>Weakness</a:t>
            </a:r>
            <a:r>
              <a:rPr lang="es-ES_tradnl" baseline="0" dirty="0" smtClean="0">
                <a:sym typeface="Wingdings"/>
              </a:rPr>
              <a:t> </a:t>
            </a:r>
            <a:r>
              <a:rPr lang="es-ES_tradnl" baseline="0" dirty="0" err="1" smtClean="0">
                <a:sym typeface="Wingdings"/>
              </a:rPr>
              <a:t>triceps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5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1109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Mills 1923: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impression</a:t>
            </a:r>
            <a:r>
              <a:rPr lang="es-ES_tradnl" dirty="0" smtClean="0"/>
              <a:t> </a:t>
            </a:r>
            <a:r>
              <a:rPr lang="es-ES_tradnl" dirty="0" err="1" smtClean="0"/>
              <a:t>left</a:t>
            </a:r>
            <a:r>
              <a:rPr lang="es-ES_tradnl" dirty="0" smtClean="0"/>
              <a:t> in my </a:t>
            </a:r>
            <a:r>
              <a:rPr lang="es-ES_tradnl" dirty="0" err="1" smtClean="0"/>
              <a:t>mind</a:t>
            </a:r>
            <a:r>
              <a:rPr lang="es-ES_tradnl" dirty="0" smtClean="0"/>
              <a:t> </a:t>
            </a:r>
            <a:r>
              <a:rPr lang="es-ES_tradnl" dirty="0" err="1" smtClean="0"/>
              <a:t>from</a:t>
            </a:r>
            <a:r>
              <a:rPr lang="es-ES_tradnl" dirty="0" smtClean="0"/>
              <a:t> </a:t>
            </a:r>
            <a:r>
              <a:rPr lang="es-ES_tradnl" dirty="0" err="1" smtClean="0"/>
              <a:t>reading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list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causes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cavus</a:t>
            </a:r>
            <a:r>
              <a:rPr lang="es-ES_tradnl" dirty="0" smtClean="0"/>
              <a:t> </a:t>
            </a:r>
            <a:r>
              <a:rPr lang="es-ES_tradnl" dirty="0" err="1" smtClean="0"/>
              <a:t>foot</a:t>
            </a:r>
            <a:r>
              <a:rPr lang="es-ES_tradnl" dirty="0" smtClean="0"/>
              <a:t> </a:t>
            </a:r>
            <a:r>
              <a:rPr lang="es-ES_tradnl" dirty="0" err="1" smtClean="0"/>
              <a:t>was</a:t>
            </a:r>
            <a:r>
              <a:rPr lang="es-ES_tradnl" dirty="0" smtClean="0"/>
              <a:t> </a:t>
            </a:r>
            <a:r>
              <a:rPr lang="es-ES_tradnl" dirty="0" err="1" smtClean="0"/>
              <a:t>one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surprise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that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anyone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managed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to</a:t>
            </a:r>
            <a:r>
              <a:rPr lang="es-ES_tradnl" baseline="0" dirty="0" smtClean="0"/>
              <a:t> escape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disease</a:t>
            </a:r>
            <a:r>
              <a:rPr lang="es-ES_tradnl" baseline="0" dirty="0" smtClean="0"/>
              <a:t>.</a:t>
            </a:r>
            <a:endParaRPr lang="es-ES_tradnl" dirty="0" smtClean="0"/>
          </a:p>
          <a:p>
            <a:r>
              <a:rPr lang="es-ES_tradnl" dirty="0" err="1" smtClean="0"/>
              <a:t>Generalised</a:t>
            </a:r>
            <a:r>
              <a:rPr lang="es-ES_tradnl" dirty="0" smtClean="0"/>
              <a:t>: CMT, CP, </a:t>
            </a:r>
            <a:r>
              <a:rPr lang="es-ES_tradnl" dirty="0" err="1" smtClean="0"/>
              <a:t>Friedrichs</a:t>
            </a:r>
            <a:r>
              <a:rPr lang="es-ES_tradnl" dirty="0" smtClean="0"/>
              <a:t> BILATERAL. </a:t>
            </a:r>
          </a:p>
          <a:p>
            <a:r>
              <a:rPr lang="es-ES_tradnl" dirty="0" err="1" smtClean="0"/>
              <a:t>Localised</a:t>
            </a:r>
            <a:r>
              <a:rPr lang="es-ES_tradnl" dirty="0" smtClean="0"/>
              <a:t>:</a:t>
            </a:r>
            <a:r>
              <a:rPr lang="es-ES_tradnl" baseline="0" dirty="0" smtClean="0"/>
              <a:t> UNILATERAL</a:t>
            </a:r>
          </a:p>
          <a:p>
            <a:r>
              <a:rPr lang="es-ES_tradnl" baseline="0" dirty="0" err="1" smtClean="0"/>
              <a:t>If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unknown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etiology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consider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Neurology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consultation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7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1737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Group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Clinically</a:t>
            </a:r>
            <a:r>
              <a:rPr lang="es-ES_tradnl" dirty="0" smtClean="0"/>
              <a:t> </a:t>
            </a:r>
            <a:r>
              <a:rPr lang="es-ES_tradnl" dirty="0" err="1" smtClean="0"/>
              <a:t>and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genetially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distinct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conditions</a:t>
            </a:r>
            <a:r>
              <a:rPr lang="es-ES_tradnl" baseline="0" dirty="0" smtClean="0"/>
              <a:t>. </a:t>
            </a:r>
            <a:r>
              <a:rPr lang="es-ES_tradnl" baseline="0" dirty="0" err="1" smtClean="0"/>
              <a:t>Abnormalities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sensory</a:t>
            </a:r>
            <a:r>
              <a:rPr lang="es-ES_tradnl" baseline="0" dirty="0" smtClean="0"/>
              <a:t> motor </a:t>
            </a:r>
            <a:r>
              <a:rPr lang="es-ES_tradnl" baseline="0" dirty="0" err="1" smtClean="0"/>
              <a:t>nerves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9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69257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In general CMT </a:t>
            </a:r>
            <a:r>
              <a:rPr lang="es-ES_tradnl" dirty="0" err="1" smtClean="0"/>
              <a:t>affects</a:t>
            </a:r>
            <a:r>
              <a:rPr lang="es-ES_tradnl" dirty="0" smtClean="0"/>
              <a:t> </a:t>
            </a:r>
            <a:r>
              <a:rPr lang="es-ES_tradnl" dirty="0" err="1" smtClean="0"/>
              <a:t>longest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nerves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smallest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muscles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first</a:t>
            </a:r>
            <a:endParaRPr lang="es-ES_tradnl" baseline="0" dirty="0" smtClean="0"/>
          </a:p>
          <a:p>
            <a:r>
              <a:rPr lang="es-ES_tradnl" baseline="0" dirty="0" err="1" smtClean="0"/>
              <a:t>Gati</a:t>
            </a:r>
            <a:r>
              <a:rPr lang="es-ES_tradnl" baseline="0" dirty="0" smtClean="0"/>
              <a:t> shows </a:t>
            </a:r>
            <a:r>
              <a:rPr lang="es-ES_tradnl" baseline="0" dirty="0" err="1" smtClean="0"/>
              <a:t>steppage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gait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from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combinato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of</a:t>
            </a:r>
            <a:r>
              <a:rPr lang="es-ES_tradnl" baseline="0" dirty="0" smtClean="0"/>
              <a:t> DF </a:t>
            </a:r>
            <a:r>
              <a:rPr lang="es-ES_tradnl" baseline="0" dirty="0" err="1" smtClean="0"/>
              <a:t>weakness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fixed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equinus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and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proprioception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difficulties</a:t>
            </a:r>
            <a:r>
              <a:rPr lang="es-ES_tradnl" baseline="0" dirty="0" smtClean="0"/>
              <a:t>. </a:t>
            </a:r>
          </a:p>
          <a:p>
            <a:r>
              <a:rPr lang="es-ES_tradnl" baseline="0" dirty="0" smtClean="0"/>
              <a:t>25% </a:t>
            </a:r>
            <a:r>
              <a:rPr lang="es-ES_tradnl" baseline="0" dirty="0" err="1" smtClean="0"/>
              <a:t>sensory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impariment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on</a:t>
            </a:r>
            <a:r>
              <a:rPr lang="es-ES_tradnl" baseline="0" dirty="0" smtClean="0"/>
              <a:t> 2-point </a:t>
            </a:r>
            <a:r>
              <a:rPr lang="es-ES_tradnl" baseline="0" dirty="0" err="1" smtClean="0"/>
              <a:t>discrimination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proprioception</a:t>
            </a:r>
            <a:r>
              <a:rPr lang="es-ES_tradnl" baseline="0" dirty="0" smtClean="0"/>
              <a:t> and </a:t>
            </a:r>
            <a:r>
              <a:rPr lang="es-ES_tradnl" baseline="0" dirty="0" err="1" smtClean="0"/>
              <a:t>vibration</a:t>
            </a:r>
            <a:r>
              <a:rPr lang="es-ES_tradnl" baseline="0" dirty="0" smtClean="0"/>
              <a:t>.</a:t>
            </a:r>
          </a:p>
          <a:p>
            <a:r>
              <a:rPr lang="es-ES_tradnl" baseline="0" dirty="0" err="1" smtClean="0"/>
              <a:t>Proprioception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results</a:t>
            </a:r>
            <a:r>
              <a:rPr lang="es-ES_tradnl" baseline="0" dirty="0" smtClean="0"/>
              <a:t> in </a:t>
            </a:r>
            <a:r>
              <a:rPr lang="es-ES_tradnl" baseline="0" dirty="0" err="1" smtClean="0"/>
              <a:t>difficulty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ambuulating</a:t>
            </a:r>
            <a:r>
              <a:rPr lang="es-ES_tradnl" baseline="0" dirty="0" smtClean="0"/>
              <a:t>, </a:t>
            </a:r>
            <a:r>
              <a:rPr lang="es-ES_tradnl" baseline="0" dirty="0" err="1" smtClean="0"/>
              <a:t>poor</a:t>
            </a:r>
            <a:r>
              <a:rPr lang="es-ES_tradnl" baseline="0" dirty="0" smtClean="0"/>
              <a:t> balance, </a:t>
            </a:r>
            <a:r>
              <a:rPr lang="es-ES_tradnl" baseline="0" dirty="0" err="1" smtClean="0"/>
              <a:t>painful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calluses</a:t>
            </a:r>
            <a:r>
              <a:rPr lang="es-ES_tradnl" baseline="0" dirty="0" smtClean="0"/>
              <a:t> (</a:t>
            </a:r>
            <a:r>
              <a:rPr lang="es-ES_tradnl" baseline="0" dirty="0" err="1" smtClean="0"/>
              <a:t>specially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when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deformity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becomes</a:t>
            </a:r>
            <a:r>
              <a:rPr lang="es-ES_tradnl" baseline="0" dirty="0" smtClean="0"/>
              <a:t> more </a:t>
            </a:r>
            <a:r>
              <a:rPr lang="es-ES_tradnl" baseline="0" dirty="0" err="1" smtClean="0"/>
              <a:t>rigid</a:t>
            </a:r>
            <a:r>
              <a:rPr lang="es-ES_tradnl" baseline="0" dirty="0" smtClean="0"/>
              <a:t>).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10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7322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In general CMT </a:t>
            </a:r>
            <a:r>
              <a:rPr lang="es-ES_tradnl" dirty="0" err="1" smtClean="0"/>
              <a:t>affects</a:t>
            </a:r>
            <a:r>
              <a:rPr lang="es-ES_tradnl" dirty="0" smtClean="0"/>
              <a:t> </a:t>
            </a:r>
            <a:r>
              <a:rPr lang="es-ES_tradnl" dirty="0" err="1" smtClean="0"/>
              <a:t>longest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nerves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smallest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muscles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first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11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3339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Underlying</a:t>
            </a:r>
            <a:r>
              <a:rPr lang="es-ES_tradnl" dirty="0" smtClean="0"/>
              <a:t> NM </a:t>
            </a:r>
            <a:r>
              <a:rPr lang="es-ES_tradnl" dirty="0" err="1" smtClean="0"/>
              <a:t>disorder</a:t>
            </a:r>
            <a:r>
              <a:rPr lang="es-ES_tradnl" dirty="0" smtClean="0"/>
              <a:t> -&gt; natural </a:t>
            </a:r>
            <a:r>
              <a:rPr lang="es-ES_tradnl" dirty="0" err="1" smtClean="0"/>
              <a:t>history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gradual </a:t>
            </a:r>
            <a:r>
              <a:rPr lang="es-ES_tradnl" dirty="0" err="1" smtClean="0"/>
              <a:t>progression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4A69E-83AE-0B45-AF42-AD76D01EB030}" type="slidenum">
              <a:rPr lang="es-ES_tradnl" smtClean="0"/>
              <a:pPr/>
              <a:t>12</a:t>
            </a:fld>
            <a:endParaRPr lang="es-ES_trad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8449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1A8A-5E3C-4E42-82D2-579735A9238B}" type="datetimeFigureOut">
              <a:rPr lang="es-ES_tradnl" smtClean="0"/>
              <a:pPr/>
              <a:t>13/10/14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AC8A-63B3-7F44-9BE4-C59A1E543BA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1A8A-5E3C-4E42-82D2-579735A9238B}" type="datetimeFigureOut">
              <a:rPr lang="es-ES_tradnl" smtClean="0"/>
              <a:pPr/>
              <a:t>13/10/14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AC8A-63B3-7F44-9BE4-C59A1E543BA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1A8A-5E3C-4E42-82D2-579735A9238B}" type="datetimeFigureOut">
              <a:rPr lang="es-ES_tradnl" smtClean="0"/>
              <a:pPr/>
              <a:t>13/10/14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AC8A-63B3-7F44-9BE4-C59A1E543BA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1A8A-5E3C-4E42-82D2-579735A9238B}" type="datetimeFigureOut">
              <a:rPr lang="es-ES_tradnl" smtClean="0"/>
              <a:pPr/>
              <a:t>13/10/14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AC8A-63B3-7F44-9BE4-C59A1E543BA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1A8A-5E3C-4E42-82D2-579735A9238B}" type="datetimeFigureOut">
              <a:rPr lang="es-ES_tradnl" smtClean="0"/>
              <a:pPr/>
              <a:t>13/10/14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AC8A-63B3-7F44-9BE4-C59A1E543BA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1A8A-5E3C-4E42-82D2-579735A9238B}" type="datetimeFigureOut">
              <a:rPr lang="es-ES_tradnl" smtClean="0"/>
              <a:pPr/>
              <a:t>13/10/14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AC8A-63B3-7F44-9BE4-C59A1E543BA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1A8A-5E3C-4E42-82D2-579735A9238B}" type="datetimeFigureOut">
              <a:rPr lang="es-ES_tradnl" smtClean="0"/>
              <a:pPr/>
              <a:t>13/10/14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AC8A-63B3-7F44-9BE4-C59A1E543BA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1A8A-5E3C-4E42-82D2-579735A9238B}" type="datetimeFigureOut">
              <a:rPr lang="es-ES_tradnl" smtClean="0"/>
              <a:pPr/>
              <a:t>13/10/14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AC8A-63B3-7F44-9BE4-C59A1E543BA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1A8A-5E3C-4E42-82D2-579735A9238B}" type="datetimeFigureOut">
              <a:rPr lang="es-ES_tradnl" smtClean="0"/>
              <a:pPr/>
              <a:t>13/10/14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AC8A-63B3-7F44-9BE4-C59A1E543BA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1A8A-5E3C-4E42-82D2-579735A9238B}" type="datetimeFigureOut">
              <a:rPr lang="es-ES_tradnl" smtClean="0"/>
              <a:pPr/>
              <a:t>13/10/14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AC8A-63B3-7F44-9BE4-C59A1E543BA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1A8A-5E3C-4E42-82D2-579735A9238B}" type="datetimeFigureOut">
              <a:rPr lang="es-ES_tradnl" smtClean="0"/>
              <a:pPr/>
              <a:t>13/10/14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AC8A-63B3-7F44-9BE4-C59A1E543BA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91A8A-5E3C-4E42-82D2-579735A9238B}" type="datetimeFigureOut">
              <a:rPr lang="es-ES_tradnl" smtClean="0"/>
              <a:pPr/>
              <a:t>13/10/14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EAC8A-63B3-7F44-9BE4-C59A1E543BA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eg"/><Relationship Id="rId5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6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5" Type="http://schemas.openxmlformats.org/officeDocument/2006/relationships/diagramColors" Target="../diagrams/colors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image" Target="../media/image28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eg"/><Relationship Id="rId5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jpeg"/><Relationship Id="rId5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5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>
            <a:normAutofit/>
          </a:bodyPr>
          <a:lstStyle/>
          <a:p>
            <a:r>
              <a:rPr lang="es-ES_tradnl" dirty="0" err="1" smtClean="0"/>
              <a:t>Paediatric</a:t>
            </a:r>
            <a:r>
              <a:rPr lang="es-ES_tradnl" dirty="0" smtClean="0"/>
              <a:t> </a:t>
            </a:r>
            <a:r>
              <a:rPr lang="es-ES_tradnl" dirty="0" err="1" smtClean="0"/>
              <a:t>pes</a:t>
            </a:r>
            <a:r>
              <a:rPr lang="es-ES_tradnl" dirty="0" smtClean="0"/>
              <a:t> </a:t>
            </a:r>
            <a:r>
              <a:rPr lang="es-ES_tradnl" dirty="0" err="1" smtClean="0"/>
              <a:t>cavus</a:t>
            </a: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sz="3200" dirty="0" err="1" smtClean="0"/>
              <a:t>Assessment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and</a:t>
            </a:r>
            <a:r>
              <a:rPr lang="es-ES_tradnl" sz="3200" dirty="0" smtClean="0"/>
              <a:t> Management </a:t>
            </a:r>
            <a:r>
              <a:rPr lang="es-ES_tradnl" sz="3200" dirty="0" err="1" smtClean="0"/>
              <a:t>Principles</a:t>
            </a:r>
            <a:endParaRPr lang="es-ES_tradnl" sz="3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pPr algn="r"/>
            <a:r>
              <a:rPr lang="es-ES_tradnl" dirty="0" err="1" smtClean="0"/>
              <a:t>Cesc</a:t>
            </a:r>
            <a:r>
              <a:rPr lang="es-ES_tradnl" dirty="0" smtClean="0"/>
              <a:t> </a:t>
            </a:r>
            <a:r>
              <a:rPr lang="es-ES_tradnl" dirty="0" err="1" smtClean="0"/>
              <a:t>Malagelada</a:t>
            </a:r>
            <a:endParaRPr lang="es-ES_tradnl" dirty="0" smtClean="0"/>
          </a:p>
          <a:p>
            <a:pPr algn="r"/>
            <a:r>
              <a:rPr lang="es-ES_tradnl" dirty="0" err="1" smtClean="0"/>
              <a:t>Paediatric</a:t>
            </a:r>
            <a:r>
              <a:rPr lang="es-ES_tradnl" dirty="0" smtClean="0"/>
              <a:t> </a:t>
            </a:r>
            <a:r>
              <a:rPr lang="es-ES_tradnl" dirty="0" err="1" smtClean="0"/>
              <a:t>Orthopaedic</a:t>
            </a:r>
            <a:r>
              <a:rPr lang="es-ES_tradnl" dirty="0" smtClean="0"/>
              <a:t> </a:t>
            </a:r>
            <a:r>
              <a:rPr lang="es-ES_tradnl" dirty="0" err="1" smtClean="0"/>
              <a:t>SpR</a:t>
            </a:r>
            <a:endParaRPr lang="es-ES_tradnl" dirty="0" smtClean="0"/>
          </a:p>
          <a:p>
            <a:pPr algn="r"/>
            <a:r>
              <a:rPr lang="es-ES_tradnl" dirty="0" err="1" smtClean="0"/>
              <a:t>Mr</a:t>
            </a:r>
            <a:r>
              <a:rPr lang="es-ES_tradnl" dirty="0" smtClean="0"/>
              <a:t> Kyle James </a:t>
            </a:r>
          </a:p>
          <a:p>
            <a:pPr algn="r"/>
            <a:endParaRPr lang="es-ES_tradnl" dirty="0" smtClean="0"/>
          </a:p>
          <a:p>
            <a:pPr algn="r"/>
            <a:r>
              <a:rPr lang="es-ES_tradnl" dirty="0" smtClean="0"/>
              <a:t>Royal </a:t>
            </a:r>
            <a:r>
              <a:rPr lang="es-ES_tradnl" dirty="0" err="1" smtClean="0"/>
              <a:t>London</a:t>
            </a:r>
            <a:r>
              <a:rPr lang="es-ES_tradnl" dirty="0" smtClean="0"/>
              <a:t> Hospital</a:t>
            </a:r>
          </a:p>
          <a:p>
            <a:pPr algn="r"/>
            <a:r>
              <a:rPr lang="es-ES_tradnl" dirty="0" err="1" smtClean="0"/>
              <a:t>October</a:t>
            </a:r>
            <a:r>
              <a:rPr lang="es-ES_tradnl" dirty="0" smtClean="0"/>
              <a:t> 2014</a:t>
            </a:r>
          </a:p>
        </p:txBody>
      </p:sp>
      <p:pic>
        <p:nvPicPr>
          <p:cNvPr id="4" name="Imagen 3" descr="childrens-feet700.jpg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8002" y="3581400"/>
            <a:ext cx="3911598" cy="2799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Charcot-Marie-</a:t>
            </a:r>
            <a:r>
              <a:rPr lang="es-ES_tradnl" dirty="0" err="1" smtClean="0"/>
              <a:t>Tooth</a:t>
            </a:r>
            <a:r>
              <a:rPr lang="es-ES_tradnl" dirty="0" smtClean="0"/>
              <a:t> (CMT)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 smtClean="0"/>
              <a:t>Bilateral </a:t>
            </a:r>
            <a:r>
              <a:rPr lang="es-ES_tradnl" dirty="0" err="1" smtClean="0"/>
              <a:t>pes</a:t>
            </a:r>
            <a:r>
              <a:rPr lang="es-ES_tradnl" dirty="0" smtClean="0"/>
              <a:t> </a:t>
            </a:r>
            <a:r>
              <a:rPr lang="es-ES_tradnl" dirty="0" err="1" smtClean="0"/>
              <a:t>cavovarus</a:t>
            </a:r>
            <a:r>
              <a:rPr lang="es-ES_tradnl" dirty="0" smtClean="0"/>
              <a:t> + </a:t>
            </a:r>
            <a:r>
              <a:rPr lang="es-ES_tradnl" dirty="0" err="1" smtClean="0"/>
              <a:t>claw</a:t>
            </a:r>
            <a:r>
              <a:rPr lang="es-ES_tradnl" dirty="0" smtClean="0"/>
              <a:t> toes + </a:t>
            </a:r>
            <a:r>
              <a:rPr lang="es-ES_tradnl" dirty="0" err="1" smtClean="0"/>
              <a:t>leg</a:t>
            </a:r>
            <a:r>
              <a:rPr lang="es-ES_tradnl" dirty="0" smtClean="0"/>
              <a:t> </a:t>
            </a:r>
            <a:r>
              <a:rPr lang="es-ES_tradnl" dirty="0" err="1" smtClean="0"/>
              <a:t>weakness</a:t>
            </a:r>
            <a:r>
              <a:rPr lang="es-ES_tradnl" dirty="0" smtClean="0"/>
              <a:t> + </a:t>
            </a:r>
            <a:r>
              <a:rPr lang="es-ES_tradnl" dirty="0" err="1" smtClean="0"/>
              <a:t>loss</a:t>
            </a:r>
            <a:r>
              <a:rPr lang="es-ES_tradnl" dirty="0" smtClean="0"/>
              <a:t> </a:t>
            </a:r>
            <a:r>
              <a:rPr lang="es-ES_tradnl" dirty="0" err="1" smtClean="0"/>
              <a:t>sensation</a:t>
            </a:r>
            <a:r>
              <a:rPr lang="es-ES_tradnl" dirty="0" smtClean="0"/>
              <a:t> </a:t>
            </a:r>
            <a:r>
              <a:rPr lang="es-ES_tradnl" dirty="0" err="1" smtClean="0"/>
              <a:t>and</a:t>
            </a:r>
            <a:r>
              <a:rPr lang="es-ES_tradnl" dirty="0" smtClean="0"/>
              <a:t> </a:t>
            </a:r>
            <a:r>
              <a:rPr lang="es-ES_tradnl" dirty="0" err="1" smtClean="0"/>
              <a:t>proprioception</a:t>
            </a:r>
            <a:endParaRPr lang="es-ES_tradnl" dirty="0" smtClean="0"/>
          </a:p>
          <a:p>
            <a:r>
              <a:rPr lang="es-ES_tradnl" dirty="0" smtClean="0"/>
              <a:t>High </a:t>
            </a:r>
            <a:r>
              <a:rPr lang="es-ES_tradnl" dirty="0" err="1" smtClean="0"/>
              <a:t>Stepping</a:t>
            </a:r>
            <a:r>
              <a:rPr lang="es-ES_tradnl" dirty="0" smtClean="0"/>
              <a:t> </a:t>
            </a:r>
            <a:r>
              <a:rPr lang="es-ES_tradnl" dirty="0" err="1" smtClean="0"/>
              <a:t>gait</a:t>
            </a:r>
            <a:endParaRPr lang="es-ES_tradnl" dirty="0" smtClean="0"/>
          </a:p>
          <a:p>
            <a:r>
              <a:rPr lang="es-ES_tradnl" dirty="0" smtClean="0"/>
              <a:t>Can </a:t>
            </a:r>
            <a:r>
              <a:rPr lang="es-ES_tradnl" dirty="0" err="1" smtClean="0"/>
              <a:t>also</a:t>
            </a:r>
            <a:r>
              <a:rPr lang="es-ES_tradnl" dirty="0" smtClean="0"/>
              <a:t> </a:t>
            </a:r>
            <a:r>
              <a:rPr lang="es-ES_tradnl" dirty="0" err="1" smtClean="0"/>
              <a:t>have</a:t>
            </a:r>
            <a:r>
              <a:rPr lang="es-ES_tradnl" dirty="0" smtClean="0"/>
              <a:t> UE </a:t>
            </a:r>
            <a:r>
              <a:rPr lang="es-ES_tradnl" dirty="0" err="1" smtClean="0"/>
              <a:t>weakness</a:t>
            </a:r>
            <a:r>
              <a:rPr lang="es-ES_tradnl" dirty="0" smtClean="0"/>
              <a:t> </a:t>
            </a:r>
            <a:r>
              <a:rPr lang="es-ES_tradnl" dirty="0" err="1" smtClean="0"/>
              <a:t>later</a:t>
            </a:r>
            <a:endParaRPr lang="es-ES_tradnl" dirty="0" smtClean="0"/>
          </a:p>
          <a:p>
            <a:r>
              <a:rPr lang="es-ES_tradnl" dirty="0" err="1" smtClean="0"/>
              <a:t>Hip</a:t>
            </a:r>
            <a:r>
              <a:rPr lang="es-ES_tradnl" dirty="0" smtClean="0"/>
              <a:t> </a:t>
            </a:r>
            <a:r>
              <a:rPr lang="es-ES_tradnl" dirty="0" err="1" smtClean="0"/>
              <a:t>dysplasia</a:t>
            </a:r>
            <a:r>
              <a:rPr lang="es-ES_tradnl" dirty="0" smtClean="0"/>
              <a:t> (late)</a:t>
            </a:r>
          </a:p>
          <a:p>
            <a:r>
              <a:rPr lang="es-ES_tradnl" dirty="0" err="1" smtClean="0"/>
              <a:t>Scoliosis</a:t>
            </a:r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Broad-</a:t>
            </a:r>
            <a:r>
              <a:rPr lang="es-ES_tradnl" dirty="0" err="1" smtClean="0"/>
              <a:t>based</a:t>
            </a:r>
            <a:r>
              <a:rPr lang="es-ES_tradnl" dirty="0" smtClean="0"/>
              <a:t> </a:t>
            </a:r>
            <a:r>
              <a:rPr lang="es-ES_tradnl" dirty="0" err="1" smtClean="0"/>
              <a:t>gait</a:t>
            </a:r>
            <a:r>
              <a:rPr lang="es-ES_tradnl" dirty="0" smtClean="0"/>
              <a:t> + late </a:t>
            </a:r>
            <a:r>
              <a:rPr lang="es-ES_tradnl" dirty="0" err="1" smtClean="0"/>
              <a:t>hip</a:t>
            </a:r>
            <a:r>
              <a:rPr lang="es-ES_tradnl" dirty="0" smtClean="0"/>
              <a:t> </a:t>
            </a:r>
            <a:r>
              <a:rPr lang="es-ES_tradnl" dirty="0" err="1" smtClean="0"/>
              <a:t>dysplasia</a:t>
            </a:r>
            <a:r>
              <a:rPr lang="es-ES_tradnl" dirty="0" smtClean="0"/>
              <a:t> </a:t>
            </a:r>
            <a:r>
              <a:rPr lang="es-ES_tradnl" dirty="0" err="1" smtClean="0">
                <a:sym typeface="Wingdings"/>
              </a:rPr>
              <a:t></a:t>
            </a:r>
            <a:r>
              <a:rPr lang="es-ES_tradnl" dirty="0" smtClean="0">
                <a:sym typeface="Wingdings"/>
              </a:rPr>
              <a:t> EMG</a:t>
            </a:r>
            <a:endParaRPr lang="es-ES_tradnl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Charcot-Marie-</a:t>
            </a:r>
            <a:r>
              <a:rPr lang="es-ES_tradnl" dirty="0" err="1" smtClean="0"/>
              <a:t>Tooth</a:t>
            </a:r>
            <a:r>
              <a:rPr lang="es-ES_tradnl" dirty="0" smtClean="0"/>
              <a:t> (CMT)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ES_tradnl" dirty="0" smtClean="0"/>
              <a:t>Bilateral </a:t>
            </a:r>
            <a:r>
              <a:rPr lang="es-ES_tradnl" dirty="0" err="1" smtClean="0"/>
              <a:t>pes</a:t>
            </a:r>
            <a:r>
              <a:rPr lang="es-ES_tradnl" dirty="0" smtClean="0"/>
              <a:t> </a:t>
            </a:r>
            <a:r>
              <a:rPr lang="es-ES_tradnl" dirty="0" err="1" smtClean="0"/>
              <a:t>cavovarus</a:t>
            </a:r>
            <a:endParaRPr lang="es-ES_tradnl" dirty="0" smtClean="0"/>
          </a:p>
          <a:p>
            <a:pPr lvl="1"/>
            <a:r>
              <a:rPr lang="es-ES_tradnl" dirty="0" err="1" smtClean="0"/>
              <a:t>Weakness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Tib</a:t>
            </a:r>
            <a:r>
              <a:rPr lang="es-ES_tradnl" dirty="0" smtClean="0"/>
              <a:t> </a:t>
            </a:r>
            <a:r>
              <a:rPr lang="es-ES_tradnl" dirty="0" err="1" smtClean="0"/>
              <a:t>Ant</a:t>
            </a:r>
            <a:r>
              <a:rPr lang="es-ES_tradnl" dirty="0" smtClean="0"/>
              <a:t> </a:t>
            </a:r>
            <a:r>
              <a:rPr lang="es-ES_tradnl" dirty="0" err="1" smtClean="0"/>
              <a:t>and</a:t>
            </a:r>
            <a:r>
              <a:rPr lang="es-ES_tradnl" dirty="0" smtClean="0"/>
              <a:t> </a:t>
            </a:r>
            <a:r>
              <a:rPr lang="es-ES_tradnl" dirty="0" err="1" smtClean="0"/>
              <a:t>Peroneus</a:t>
            </a:r>
            <a:r>
              <a:rPr lang="es-ES_tradnl" dirty="0" smtClean="0"/>
              <a:t> </a:t>
            </a:r>
            <a:r>
              <a:rPr lang="es-ES_tradnl" dirty="0" err="1" smtClean="0"/>
              <a:t>Brevis</a:t>
            </a:r>
            <a:endParaRPr lang="es-ES_tradnl" dirty="0" smtClean="0"/>
          </a:p>
          <a:p>
            <a:pPr lvl="1"/>
            <a:r>
              <a:rPr lang="es-ES_tradnl" dirty="0" err="1" smtClean="0"/>
              <a:t>Functioning</a:t>
            </a:r>
            <a:r>
              <a:rPr lang="es-ES_tradnl" dirty="0" smtClean="0"/>
              <a:t> </a:t>
            </a:r>
            <a:r>
              <a:rPr lang="es-ES_tradnl" dirty="0" err="1" smtClean="0"/>
              <a:t>Peroneus</a:t>
            </a:r>
            <a:r>
              <a:rPr lang="es-ES_tradnl" dirty="0" smtClean="0"/>
              <a:t> </a:t>
            </a:r>
            <a:r>
              <a:rPr lang="es-ES_tradnl" dirty="0" err="1" smtClean="0"/>
              <a:t>Longus</a:t>
            </a:r>
            <a:r>
              <a:rPr lang="es-ES_tradnl" dirty="0" smtClean="0"/>
              <a:t>, </a:t>
            </a:r>
            <a:r>
              <a:rPr lang="es-ES_tradnl" dirty="0" err="1" smtClean="0"/>
              <a:t>Tib</a:t>
            </a:r>
            <a:r>
              <a:rPr lang="es-ES_tradnl" dirty="0" smtClean="0"/>
              <a:t> Post</a:t>
            </a:r>
          </a:p>
          <a:p>
            <a:pPr lvl="2"/>
            <a:r>
              <a:rPr lang="es-ES_tradnl" dirty="0" err="1" smtClean="0"/>
              <a:t>Plantarflexed</a:t>
            </a:r>
            <a:r>
              <a:rPr lang="es-ES_tradnl" dirty="0" smtClean="0"/>
              <a:t> 1st </a:t>
            </a:r>
            <a:r>
              <a:rPr lang="es-ES_tradnl" dirty="0" err="1" smtClean="0"/>
              <a:t>ray</a:t>
            </a:r>
            <a:r>
              <a:rPr lang="es-ES_tradnl" dirty="0" smtClean="0"/>
              <a:t>, </a:t>
            </a:r>
            <a:r>
              <a:rPr lang="es-ES_tradnl" dirty="0" err="1" smtClean="0"/>
              <a:t>cavus</a:t>
            </a:r>
            <a:r>
              <a:rPr lang="es-ES_tradnl" dirty="0" smtClean="0"/>
              <a:t> </a:t>
            </a:r>
            <a:r>
              <a:rPr lang="es-ES_tradnl" dirty="0" err="1" smtClean="0"/>
              <a:t>foot</a:t>
            </a:r>
            <a:r>
              <a:rPr lang="es-ES_tradnl" dirty="0" smtClean="0"/>
              <a:t>, </a:t>
            </a:r>
            <a:r>
              <a:rPr lang="es-ES_tradnl" dirty="0" err="1" smtClean="0"/>
              <a:t>compensatory</a:t>
            </a:r>
            <a:r>
              <a:rPr lang="es-ES_tradnl" dirty="0" smtClean="0"/>
              <a:t> </a:t>
            </a:r>
            <a:r>
              <a:rPr lang="es-ES_tradnl" dirty="0" err="1" smtClean="0"/>
              <a:t>varus</a:t>
            </a:r>
            <a:endParaRPr lang="es-ES_tradnl" dirty="0" smtClean="0"/>
          </a:p>
          <a:p>
            <a:pPr lvl="2"/>
            <a:r>
              <a:rPr lang="es-ES_tradnl" dirty="0" err="1" smtClean="0"/>
              <a:t>Cavus</a:t>
            </a:r>
            <a:r>
              <a:rPr lang="es-ES_tradnl" dirty="0" smtClean="0"/>
              <a:t> </a:t>
            </a:r>
            <a:r>
              <a:rPr lang="es-ES_tradnl" dirty="0" err="1" smtClean="0"/>
              <a:t>exacerbated</a:t>
            </a:r>
            <a:r>
              <a:rPr lang="es-ES_tradnl" dirty="0" smtClean="0"/>
              <a:t> by </a:t>
            </a:r>
            <a:r>
              <a:rPr lang="es-ES_tradnl" dirty="0" err="1" smtClean="0"/>
              <a:t>Tib</a:t>
            </a:r>
            <a:r>
              <a:rPr lang="es-ES_tradnl" dirty="0" smtClean="0"/>
              <a:t> Post </a:t>
            </a:r>
            <a:r>
              <a:rPr lang="es-ES_tradnl" dirty="0" err="1" smtClean="0"/>
              <a:t>pull</a:t>
            </a:r>
            <a:endParaRPr lang="es-ES_tradnl" dirty="0" smtClean="0"/>
          </a:p>
          <a:p>
            <a:r>
              <a:rPr lang="es-ES_tradnl" dirty="0" err="1" smtClean="0"/>
              <a:t>Claw</a:t>
            </a:r>
            <a:r>
              <a:rPr lang="es-ES_tradnl" dirty="0" smtClean="0"/>
              <a:t> toes</a:t>
            </a:r>
          </a:p>
          <a:p>
            <a:pPr lvl="1"/>
            <a:r>
              <a:rPr lang="es-ES_tradnl" dirty="0" err="1" smtClean="0"/>
              <a:t>Weakness</a:t>
            </a:r>
            <a:r>
              <a:rPr lang="es-ES_tradnl" dirty="0" smtClean="0"/>
              <a:t> of </a:t>
            </a:r>
            <a:r>
              <a:rPr lang="es-ES_tradnl" dirty="0" err="1" smtClean="0"/>
              <a:t>intrinsic</a:t>
            </a:r>
            <a:r>
              <a:rPr lang="es-ES_tradnl" dirty="0" smtClean="0"/>
              <a:t> </a:t>
            </a:r>
            <a:r>
              <a:rPr lang="es-ES_tradnl" dirty="0" err="1" smtClean="0"/>
              <a:t>muscles</a:t>
            </a:r>
            <a:endParaRPr lang="es-ES_tradnl" dirty="0" smtClean="0"/>
          </a:p>
          <a:p>
            <a:pPr lvl="2"/>
            <a:r>
              <a:rPr lang="es-ES_tradnl" dirty="0" smtClean="0"/>
              <a:t>EHL </a:t>
            </a:r>
            <a:r>
              <a:rPr lang="es-ES_tradnl" dirty="0" err="1" smtClean="0"/>
              <a:t>and</a:t>
            </a:r>
            <a:r>
              <a:rPr lang="es-ES_tradnl" dirty="0" smtClean="0"/>
              <a:t> EDL </a:t>
            </a:r>
            <a:r>
              <a:rPr lang="es-ES_tradnl" dirty="0" err="1" smtClean="0"/>
              <a:t>recruited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dorsiflex</a:t>
            </a:r>
            <a:r>
              <a:rPr lang="es-ES_tradnl" dirty="0" smtClean="0"/>
              <a:t> </a:t>
            </a:r>
            <a:r>
              <a:rPr lang="es-ES_tradnl" dirty="0" err="1" smtClean="0"/>
              <a:t>ankle</a:t>
            </a:r>
            <a:endParaRPr lang="es-ES_tradnl" dirty="0" smtClean="0"/>
          </a:p>
          <a:p>
            <a:pPr lvl="2"/>
            <a:r>
              <a:rPr lang="es-ES_tradnl" dirty="0" smtClean="0"/>
              <a:t>Long toe </a:t>
            </a:r>
            <a:r>
              <a:rPr lang="es-ES_tradnl" dirty="0" err="1" smtClean="0"/>
              <a:t>flexors</a:t>
            </a:r>
            <a:r>
              <a:rPr lang="es-ES_tradnl" dirty="0" smtClean="0"/>
              <a:t> </a:t>
            </a:r>
            <a:r>
              <a:rPr lang="es-ES_tradnl" dirty="0" err="1" smtClean="0"/>
              <a:t>flex</a:t>
            </a:r>
            <a:r>
              <a:rPr lang="es-ES_tradnl" dirty="0" smtClean="0"/>
              <a:t> IPJ </a:t>
            </a:r>
            <a:r>
              <a:rPr lang="es-ES_tradnl" dirty="0" err="1" smtClean="0"/>
              <a:t>and</a:t>
            </a:r>
            <a:r>
              <a:rPr lang="es-ES_tradnl" dirty="0" smtClean="0"/>
              <a:t> long toe </a:t>
            </a:r>
            <a:r>
              <a:rPr lang="es-ES_tradnl" dirty="0" err="1" smtClean="0"/>
              <a:t>extensors</a:t>
            </a:r>
            <a:r>
              <a:rPr lang="es-ES_tradnl" dirty="0" smtClean="0"/>
              <a:t> </a:t>
            </a:r>
            <a:r>
              <a:rPr lang="es-ES_tradnl" dirty="0" err="1" smtClean="0"/>
              <a:t>extend</a:t>
            </a:r>
            <a:r>
              <a:rPr lang="es-ES_tradnl" dirty="0" smtClean="0"/>
              <a:t> MPJ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Pes</a:t>
            </a:r>
            <a:r>
              <a:rPr lang="es-ES_tradnl" dirty="0" smtClean="0"/>
              <a:t> </a:t>
            </a:r>
            <a:r>
              <a:rPr lang="es-ES_tradnl" dirty="0" err="1" smtClean="0"/>
              <a:t>Cavus</a:t>
            </a:r>
            <a:r>
              <a:rPr lang="es-ES_tradnl" dirty="0" smtClean="0"/>
              <a:t> </a:t>
            </a:r>
            <a:r>
              <a:rPr lang="es-ES_tradnl" dirty="0" err="1" smtClean="0"/>
              <a:t>clinical</a:t>
            </a:r>
            <a:r>
              <a:rPr lang="es-ES_tradnl" dirty="0" smtClean="0"/>
              <a:t> </a:t>
            </a:r>
            <a:r>
              <a:rPr lang="es-ES_tradnl" dirty="0" err="1" smtClean="0"/>
              <a:t>presentation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Familial </a:t>
            </a:r>
            <a:r>
              <a:rPr lang="es-ES_tradnl" dirty="0" err="1" smtClean="0"/>
              <a:t>incidence</a:t>
            </a:r>
            <a:endParaRPr lang="es-ES_tradnl" dirty="0" smtClean="0"/>
          </a:p>
          <a:p>
            <a:r>
              <a:rPr lang="es-ES_tradnl" dirty="0" err="1" smtClean="0"/>
              <a:t>Part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a </a:t>
            </a:r>
            <a:r>
              <a:rPr lang="es-ES_tradnl" dirty="0" err="1" smtClean="0"/>
              <a:t>known</a:t>
            </a:r>
            <a:r>
              <a:rPr lang="es-ES_tradnl" dirty="0" smtClean="0"/>
              <a:t> </a:t>
            </a:r>
            <a:r>
              <a:rPr lang="es-ES_tradnl" dirty="0" err="1" smtClean="0"/>
              <a:t>disease</a:t>
            </a:r>
            <a:r>
              <a:rPr lang="es-ES_tradnl" dirty="0" smtClean="0"/>
              <a:t> </a:t>
            </a:r>
            <a:r>
              <a:rPr lang="es-ES_tradnl" dirty="0" err="1" smtClean="0"/>
              <a:t>process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</a:t>
            </a:r>
            <a:r>
              <a:rPr lang="es-ES_tradnl" dirty="0" err="1" smtClean="0"/>
              <a:t>Progressive</a:t>
            </a:r>
            <a:r>
              <a:rPr lang="es-ES_tradnl" dirty="0" smtClean="0"/>
              <a:t> </a:t>
            </a:r>
          </a:p>
          <a:p>
            <a:r>
              <a:rPr lang="es-ES_tradnl" dirty="0" err="1" smtClean="0"/>
              <a:t>Presenting</a:t>
            </a:r>
            <a:r>
              <a:rPr lang="es-ES_tradnl" dirty="0" smtClean="0"/>
              <a:t> </a:t>
            </a:r>
            <a:r>
              <a:rPr lang="es-ES_tradnl" dirty="0" err="1" smtClean="0"/>
              <a:t>complaints</a:t>
            </a:r>
            <a:endParaRPr lang="es-ES_tradnl" dirty="0" smtClean="0"/>
          </a:p>
          <a:p>
            <a:pPr lvl="1"/>
            <a:r>
              <a:rPr lang="es-ES_tradnl" dirty="0" err="1" smtClean="0"/>
              <a:t>Clawtoes</a:t>
            </a:r>
            <a:endParaRPr lang="es-ES_tradnl" dirty="0" smtClean="0"/>
          </a:p>
          <a:p>
            <a:pPr lvl="1"/>
            <a:r>
              <a:rPr lang="es-ES_tradnl" dirty="0" err="1" smtClean="0"/>
              <a:t>Metatarsalgia</a:t>
            </a:r>
            <a:endParaRPr lang="es-ES_tradnl" dirty="0" smtClean="0"/>
          </a:p>
          <a:p>
            <a:pPr lvl="1"/>
            <a:r>
              <a:rPr lang="es-ES_tradnl" dirty="0" err="1" smtClean="0"/>
              <a:t>Recurrent</a:t>
            </a:r>
            <a:r>
              <a:rPr lang="es-ES_tradnl" dirty="0" smtClean="0"/>
              <a:t> </a:t>
            </a:r>
            <a:r>
              <a:rPr lang="es-ES_tradnl" dirty="0" err="1" smtClean="0"/>
              <a:t>ankle</a:t>
            </a:r>
            <a:r>
              <a:rPr lang="es-ES_tradnl" dirty="0" smtClean="0"/>
              <a:t> </a:t>
            </a:r>
            <a:r>
              <a:rPr lang="es-ES_tradnl" dirty="0" err="1" smtClean="0"/>
              <a:t>sprains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“</a:t>
            </a:r>
            <a:r>
              <a:rPr lang="es-ES_tradnl" dirty="0" err="1" smtClean="0"/>
              <a:t>Instability</a:t>
            </a:r>
            <a:r>
              <a:rPr lang="es-ES_tradnl" dirty="0" smtClean="0"/>
              <a:t>”</a:t>
            </a:r>
          </a:p>
          <a:p>
            <a:pPr lvl="1"/>
            <a:r>
              <a:rPr lang="es-ES_tradnl" dirty="0" err="1" smtClean="0"/>
              <a:t>Pain</a:t>
            </a:r>
            <a:r>
              <a:rPr lang="es-ES_tradnl" dirty="0" smtClean="0"/>
              <a:t> </a:t>
            </a:r>
            <a:r>
              <a:rPr lang="es-ES_tradnl" dirty="0" err="1" smtClean="0"/>
              <a:t>and</a:t>
            </a:r>
            <a:r>
              <a:rPr lang="es-ES_tradnl" dirty="0" smtClean="0"/>
              <a:t> </a:t>
            </a:r>
            <a:r>
              <a:rPr lang="es-ES_tradnl" dirty="0" err="1" smtClean="0"/>
              <a:t>callosities</a:t>
            </a:r>
            <a:endParaRPr lang="es-ES_tradnl" dirty="0"/>
          </a:p>
        </p:txBody>
      </p:sp>
      <p:pic>
        <p:nvPicPr>
          <p:cNvPr id="5" name="Imagen 4" descr="medivoet0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480" y="3026664"/>
            <a:ext cx="2560320" cy="1088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Cavovarus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Toe </a:t>
            </a:r>
            <a:r>
              <a:rPr lang="es-ES_tradnl" dirty="0" err="1" smtClean="0"/>
              <a:t>Clawing</a:t>
            </a:r>
            <a:endParaRPr lang="es-ES_tradnl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200400" cy="45259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Intrinsic weakness -extensor hood weakness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dirty="0" err="1">
                <a:sym typeface="Symbol" pitchFamily="-111" charset="2"/>
              </a:rPr>
              <a:t></a:t>
            </a:r>
            <a:endParaRPr lang="en-US" sz="2000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EHL substitute weak </a:t>
            </a:r>
            <a:r>
              <a:rPr lang="en-US" sz="2000" dirty="0" err="1"/>
              <a:t>tib</a:t>
            </a:r>
            <a:r>
              <a:rPr lang="en-US" sz="2000" dirty="0"/>
              <a:t> ant – MTP </a:t>
            </a:r>
            <a:r>
              <a:rPr lang="en-US" sz="2000" dirty="0" err="1"/>
              <a:t>hyperextends</a:t>
            </a:r>
            <a:endParaRPr lang="en-US" sz="2000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dirty="0" err="1">
                <a:sym typeface="Symbol" pitchFamily="-111" charset="2"/>
              </a:rPr>
              <a:t></a:t>
            </a:r>
            <a:endParaRPr lang="en-US" sz="2000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Unopposed FDL flex PIP and DIP joint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dirty="0" err="1">
                <a:sym typeface="Symbol" pitchFamily="-111" charset="2"/>
              </a:rPr>
              <a:t></a:t>
            </a:r>
            <a:endParaRPr lang="en-US" sz="2000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As MTPJ </a:t>
            </a:r>
            <a:r>
              <a:rPr lang="en-US" sz="2000" dirty="0" err="1"/>
              <a:t>hyperflexion</a:t>
            </a:r>
            <a:r>
              <a:rPr lang="en-US" sz="2000" dirty="0"/>
              <a:t> persist the plantar plate stops reduction leading to a plunger effect and dorsal capsule contracts</a:t>
            </a:r>
          </a:p>
        </p:txBody>
      </p:sp>
      <p:pic>
        <p:nvPicPr>
          <p:cNvPr id="5" name="Picture 13" descr="EHL 4 weak Tib ant"/>
          <p:cNvPicPr>
            <a:picLocks noChangeAspect="1" noChangeArrowheads="1"/>
          </p:cNvPicPr>
          <p:nvPr/>
        </p:nvPicPr>
        <p:blipFill>
          <a:blip r:embed="rId3"/>
          <a:srcRect l="50610"/>
          <a:stretch>
            <a:fillRect/>
          </a:stretch>
        </p:blipFill>
        <p:spPr bwMode="auto">
          <a:xfrm>
            <a:off x="5872163" y="2573337"/>
            <a:ext cx="3271837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 descr="intrinsic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581400"/>
            <a:ext cx="24574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ntrinsic weaknes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1238250"/>
            <a:ext cx="31623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0" descr="plunger 2"/>
          <p:cNvPicPr>
            <a:picLocks noChangeAspect="1" noChangeArrowheads="1"/>
          </p:cNvPicPr>
          <p:nvPr/>
        </p:nvPicPr>
        <p:blipFill>
          <a:blip r:embed="rId6">
            <a:lum contrast="6000"/>
          </a:blip>
          <a:srcRect/>
          <a:stretch>
            <a:fillRect/>
          </a:stretch>
        </p:blipFill>
        <p:spPr bwMode="auto">
          <a:xfrm>
            <a:off x="5029200" y="4953000"/>
            <a:ext cx="39243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Cavovarus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Plantar </a:t>
            </a:r>
            <a:r>
              <a:rPr lang="es-ES_tradnl" dirty="0" err="1" smtClean="0"/>
              <a:t>flexed</a:t>
            </a:r>
            <a:r>
              <a:rPr lang="es-ES_tradnl" dirty="0" smtClean="0"/>
              <a:t> 1st Ray</a:t>
            </a:r>
            <a:endParaRPr lang="es-ES_tradnl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810000" cy="45259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800" dirty="0" err="1"/>
              <a:t>Tib</a:t>
            </a:r>
            <a:r>
              <a:rPr lang="en-US" sz="2800" dirty="0"/>
              <a:t> ant is weak, EHL is main </a:t>
            </a:r>
            <a:r>
              <a:rPr lang="en-US" sz="2800" dirty="0" err="1"/>
              <a:t>dorsiflexor</a:t>
            </a:r>
            <a:r>
              <a:rPr lang="en-US" sz="2800" dirty="0"/>
              <a:t> and is easily over come by </a:t>
            </a:r>
            <a:r>
              <a:rPr lang="en-US" sz="2800" dirty="0" err="1"/>
              <a:t>peroneus</a:t>
            </a:r>
            <a:r>
              <a:rPr lang="en-US" sz="2800" dirty="0"/>
              <a:t> </a:t>
            </a:r>
            <a:r>
              <a:rPr lang="en-US" sz="2800" dirty="0" err="1"/>
              <a:t>longus</a:t>
            </a:r>
            <a:endParaRPr lang="en-US" sz="2800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800" dirty="0" err="1">
                <a:sym typeface="Symbol" pitchFamily="-111" charset="2"/>
              </a:rPr>
              <a:t></a:t>
            </a:r>
            <a:endParaRPr lang="en-US" sz="2800" dirty="0">
              <a:sym typeface="Symbol" pitchFamily="-111" charset="2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800" dirty="0">
                <a:sym typeface="Symbol" pitchFamily="-111" charset="2"/>
              </a:rPr>
              <a:t>Hyperextension of MTP, tighten plantar fascia leads to ‘windlass effect’ creating </a:t>
            </a:r>
            <a:r>
              <a:rPr lang="en-US" sz="2800" dirty="0" err="1">
                <a:sym typeface="Symbol" pitchFamily="-111" charset="2"/>
              </a:rPr>
              <a:t>pes</a:t>
            </a:r>
            <a:r>
              <a:rPr lang="en-US" sz="2800" dirty="0">
                <a:sym typeface="Symbol" pitchFamily="-111" charset="2"/>
              </a:rPr>
              <a:t> </a:t>
            </a:r>
            <a:r>
              <a:rPr lang="en-US" sz="2800" dirty="0" err="1">
                <a:sym typeface="Symbol" pitchFamily="-111" charset="2"/>
              </a:rPr>
              <a:t>cavus</a:t>
            </a:r>
            <a:endParaRPr lang="en-US" sz="2800" dirty="0">
              <a:sym typeface="Symbol" pitchFamily="-111" charset="2"/>
            </a:endParaRPr>
          </a:p>
        </p:txBody>
      </p:sp>
      <p:pic>
        <p:nvPicPr>
          <p:cNvPr id="5" name="Picture 6" descr="longus- EHL imbalance"/>
          <p:cNvPicPr>
            <a:picLocks noChangeAspect="1" noChangeArrowheads="1"/>
          </p:cNvPicPr>
          <p:nvPr/>
        </p:nvPicPr>
        <p:blipFill>
          <a:blip r:embed="rId3"/>
          <a:srcRect l="54716"/>
          <a:stretch>
            <a:fillRect/>
          </a:stretch>
        </p:blipFill>
        <p:spPr bwMode="auto">
          <a:xfrm>
            <a:off x="4724400" y="1371600"/>
            <a:ext cx="39624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7" descr="windlass claw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4343400"/>
            <a:ext cx="379095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Cavovarus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</a:t>
            </a:r>
            <a:r>
              <a:rPr lang="es-ES_tradnl" dirty="0" err="1" smtClean="0"/>
              <a:t>Hindfoot</a:t>
            </a:r>
            <a:r>
              <a:rPr lang="es-ES_tradnl" dirty="0" smtClean="0"/>
              <a:t> </a:t>
            </a:r>
            <a:r>
              <a:rPr lang="es-ES_tradnl" dirty="0" err="1" smtClean="0"/>
              <a:t>changes</a:t>
            </a:r>
            <a:endParaRPr lang="es-ES_tradnl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5814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800" dirty="0"/>
              <a:t>Weak </a:t>
            </a:r>
            <a:r>
              <a:rPr lang="en-US" sz="2800" dirty="0" err="1"/>
              <a:t>peroneus</a:t>
            </a:r>
            <a:r>
              <a:rPr lang="en-US" sz="2800" dirty="0"/>
              <a:t> </a:t>
            </a:r>
            <a:r>
              <a:rPr lang="en-US" sz="2800" dirty="0" err="1"/>
              <a:t>brevis</a:t>
            </a:r>
            <a:r>
              <a:rPr lang="en-US" sz="2800" dirty="0"/>
              <a:t> and stronger </a:t>
            </a:r>
            <a:r>
              <a:rPr lang="en-US" sz="2800" dirty="0" err="1"/>
              <a:t>tib</a:t>
            </a:r>
            <a:r>
              <a:rPr lang="en-US" sz="2800" dirty="0"/>
              <a:t> post cause </a:t>
            </a:r>
            <a:r>
              <a:rPr lang="en-US" sz="2800" dirty="0" err="1"/>
              <a:t>hindfoot</a:t>
            </a:r>
            <a:r>
              <a:rPr lang="en-US" sz="2800" dirty="0"/>
              <a:t> to be pulled </a:t>
            </a:r>
            <a:r>
              <a:rPr lang="en-US" sz="2800" dirty="0" err="1"/>
              <a:t>varus</a:t>
            </a:r>
            <a:endParaRPr lang="en-US" sz="2800" dirty="0"/>
          </a:p>
          <a:p>
            <a:pPr algn="ctr" eaLnBrk="1" hangingPunct="1">
              <a:buFontTx/>
              <a:buNone/>
            </a:pPr>
            <a:r>
              <a:rPr lang="en-US" sz="2800" dirty="0">
                <a:sym typeface="Symbol" pitchFamily="-111" charset="2"/>
              </a:rPr>
              <a:t>&amp;</a:t>
            </a:r>
          </a:p>
          <a:p>
            <a:pPr algn="ctr" eaLnBrk="1" hangingPunct="1">
              <a:buFontTx/>
              <a:buNone/>
            </a:pPr>
            <a:r>
              <a:rPr lang="en-US" sz="2800" dirty="0">
                <a:sym typeface="Symbol" pitchFamily="-111" charset="2"/>
              </a:rPr>
              <a:t>Plantar flexed first ray lead to tripod effect with </a:t>
            </a:r>
            <a:r>
              <a:rPr lang="en-US" sz="2800" dirty="0" err="1">
                <a:sym typeface="Symbol" pitchFamily="-111" charset="2"/>
              </a:rPr>
              <a:t>varus</a:t>
            </a:r>
            <a:r>
              <a:rPr lang="en-US" sz="2800" dirty="0">
                <a:sym typeface="Symbol" pitchFamily="-111" charset="2"/>
              </a:rPr>
              <a:t> of heel</a:t>
            </a:r>
          </a:p>
        </p:txBody>
      </p:sp>
      <p:pic>
        <p:nvPicPr>
          <p:cNvPr id="5" name="Picture 7" descr="tib post - peroneus brevis imbalan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9875" y="1600200"/>
            <a:ext cx="263525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952875"/>
            <a:ext cx="4038600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Calcaneocavus</a:t>
            </a:r>
            <a:endParaRPr lang="es-ES_tradnl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>
          <a:xfrm>
            <a:off x="3200400" y="1600200"/>
            <a:ext cx="3276600" cy="4525963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dirty="0"/>
              <a:t>Triceps weakness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dirty="0" err="1">
                <a:sym typeface="Symbol" pitchFamily="-111" charset="2"/>
              </a:rPr>
              <a:t></a:t>
            </a:r>
            <a:endParaRPr lang="en-US" sz="2400" dirty="0">
              <a:sym typeface="Symbol" pitchFamily="-111" charset="2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dirty="0" err="1">
                <a:sym typeface="Symbol" pitchFamily="-111" charset="2"/>
              </a:rPr>
              <a:t>Calcaneum</a:t>
            </a:r>
            <a:r>
              <a:rPr lang="en-US" sz="2400" dirty="0">
                <a:sym typeface="Symbol" pitchFamily="-111" charset="2"/>
              </a:rPr>
              <a:t> vertically orientated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dirty="0" err="1">
                <a:sym typeface="Symbol" pitchFamily="-111" charset="2"/>
              </a:rPr>
              <a:t></a:t>
            </a:r>
            <a:endParaRPr lang="en-US" sz="2400" dirty="0">
              <a:sym typeface="Symbol" pitchFamily="-111" charset="2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dirty="0">
                <a:sym typeface="Symbol" pitchFamily="-111" charset="2"/>
              </a:rPr>
              <a:t>Decreased lever arm leads to mechanical weakness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dirty="0" err="1">
                <a:sym typeface="Symbol" pitchFamily="-111" charset="2"/>
              </a:rPr>
              <a:t></a:t>
            </a:r>
            <a:endParaRPr lang="en-US" sz="2400" dirty="0" smtClean="0">
              <a:sym typeface="Symbol" pitchFamily="-111" charset="2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sym typeface="Symbol" pitchFamily="-111" charset="2"/>
              </a:rPr>
              <a:t>Intrinsic </a:t>
            </a:r>
            <a:r>
              <a:rPr lang="en-US" sz="2400" dirty="0">
                <a:sym typeface="Symbol" pitchFamily="-111" charset="2"/>
              </a:rPr>
              <a:t>and </a:t>
            </a:r>
            <a:r>
              <a:rPr lang="en-US" sz="2400" dirty="0" err="1">
                <a:sym typeface="Symbol" pitchFamily="-111" charset="2"/>
              </a:rPr>
              <a:t>Dorsiflexor</a:t>
            </a:r>
            <a:r>
              <a:rPr lang="en-US" sz="2400" dirty="0">
                <a:sym typeface="Symbol" pitchFamily="-111" charset="2"/>
              </a:rPr>
              <a:t> &amp; contracture in plantar fascia worsen </a:t>
            </a:r>
            <a:r>
              <a:rPr lang="en-US" sz="2400" dirty="0" err="1">
                <a:sym typeface="Symbol" pitchFamily="-111" charset="2"/>
              </a:rPr>
              <a:t>cavus</a:t>
            </a:r>
            <a:endParaRPr lang="en-US" sz="2400" dirty="0">
              <a:sym typeface="Symbol" pitchFamily="-111" charset="2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280828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524000"/>
            <a:ext cx="2079625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3884613"/>
            <a:ext cx="25908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7467600" y="4495800"/>
            <a:ext cx="1143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/>
              <a:t>Normal= 0.5 – 0.8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52400" y="6400800"/>
            <a:ext cx="8534400" cy="2616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100" dirty="0" err="1" smtClean="0"/>
              <a:t>Bradley</a:t>
            </a:r>
            <a:r>
              <a:rPr lang="es-ES_tradnl" sz="1100" dirty="0" smtClean="0"/>
              <a:t> GW, Coleman SS. </a:t>
            </a:r>
            <a:r>
              <a:rPr lang="es-ES_tradnl" sz="1100" dirty="0" err="1" smtClean="0"/>
              <a:t>Treatment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of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the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calcaneocavus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foot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deformity</a:t>
            </a:r>
            <a:r>
              <a:rPr lang="es-ES_tradnl" sz="1100" dirty="0" smtClean="0"/>
              <a:t>. JBJS </a:t>
            </a:r>
            <a:r>
              <a:rPr lang="es-ES_tradnl" sz="1100" dirty="0" err="1" smtClean="0"/>
              <a:t>Am</a:t>
            </a:r>
            <a:r>
              <a:rPr lang="es-ES_tradnl" sz="1100" dirty="0" smtClean="0"/>
              <a:t>. 1981;63:1159-1166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Evaluation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_tradnl" dirty="0" err="1" smtClean="0"/>
              <a:t>Birth</a:t>
            </a:r>
            <a:r>
              <a:rPr lang="es-ES_tradnl" dirty="0" smtClean="0"/>
              <a:t> </a:t>
            </a:r>
            <a:r>
              <a:rPr lang="es-ES_tradnl" dirty="0" err="1" smtClean="0"/>
              <a:t>History</a:t>
            </a:r>
            <a:r>
              <a:rPr lang="es-ES_tradnl" dirty="0" smtClean="0"/>
              <a:t> </a:t>
            </a:r>
            <a:r>
              <a:rPr lang="es-ES_tradnl" dirty="0" err="1" smtClean="0"/>
              <a:t>and</a:t>
            </a:r>
            <a:r>
              <a:rPr lang="es-ES_tradnl" dirty="0" smtClean="0"/>
              <a:t> </a:t>
            </a:r>
            <a:r>
              <a:rPr lang="es-ES_tradnl" dirty="0" err="1" smtClean="0"/>
              <a:t>Family</a:t>
            </a:r>
            <a:r>
              <a:rPr lang="es-ES_tradnl" dirty="0" smtClean="0"/>
              <a:t> </a:t>
            </a:r>
            <a:r>
              <a:rPr lang="es-ES_tradnl" dirty="0" err="1" smtClean="0"/>
              <a:t>History</a:t>
            </a:r>
            <a:r>
              <a:rPr lang="es-ES_tradnl" dirty="0" smtClean="0"/>
              <a:t> (CMT)</a:t>
            </a:r>
          </a:p>
          <a:p>
            <a:r>
              <a:rPr lang="es-ES_tradnl" dirty="0" err="1" smtClean="0"/>
              <a:t>Spine</a:t>
            </a:r>
            <a:endParaRPr lang="es-ES_tradnl" dirty="0" smtClean="0"/>
          </a:p>
          <a:p>
            <a:pPr lvl="1"/>
            <a:r>
              <a:rPr lang="es-ES_tradnl" dirty="0" err="1" smtClean="0"/>
              <a:t>Hairy</a:t>
            </a:r>
            <a:r>
              <a:rPr lang="es-ES_tradnl" dirty="0" smtClean="0"/>
              <a:t> </a:t>
            </a:r>
            <a:r>
              <a:rPr lang="es-ES_tradnl" dirty="0" err="1" smtClean="0"/>
              <a:t>patch</a:t>
            </a:r>
            <a:r>
              <a:rPr lang="es-ES_tradnl" dirty="0" smtClean="0"/>
              <a:t>, </a:t>
            </a:r>
            <a:r>
              <a:rPr lang="es-ES_tradnl" dirty="0" err="1" smtClean="0"/>
              <a:t>scoliosis</a:t>
            </a:r>
            <a:r>
              <a:rPr lang="es-ES_tradnl" dirty="0" smtClean="0"/>
              <a:t>, </a:t>
            </a:r>
            <a:r>
              <a:rPr lang="es-ES_tradnl" dirty="0" err="1" smtClean="0"/>
              <a:t>bowel</a:t>
            </a:r>
            <a:r>
              <a:rPr lang="es-ES_tradnl" dirty="0" smtClean="0"/>
              <a:t> </a:t>
            </a:r>
            <a:r>
              <a:rPr lang="es-ES_tradnl" dirty="0" err="1" smtClean="0"/>
              <a:t>or</a:t>
            </a:r>
            <a:r>
              <a:rPr lang="es-ES_tradnl" dirty="0" smtClean="0"/>
              <a:t> </a:t>
            </a:r>
            <a:r>
              <a:rPr lang="es-ES_tradnl" dirty="0" err="1" smtClean="0"/>
              <a:t>bladder</a:t>
            </a:r>
            <a:r>
              <a:rPr lang="es-ES_tradnl" dirty="0" smtClean="0"/>
              <a:t>.</a:t>
            </a:r>
          </a:p>
          <a:p>
            <a:r>
              <a:rPr lang="es-ES_tradnl" dirty="0" err="1" smtClean="0"/>
              <a:t>Hip</a:t>
            </a:r>
            <a:endParaRPr lang="es-ES_tradnl" dirty="0" smtClean="0"/>
          </a:p>
          <a:p>
            <a:pPr lvl="1"/>
            <a:r>
              <a:rPr lang="es-ES_tradnl" dirty="0" err="1" smtClean="0"/>
              <a:t>Hip</a:t>
            </a:r>
            <a:r>
              <a:rPr lang="es-ES_tradnl" dirty="0" smtClean="0"/>
              <a:t> </a:t>
            </a:r>
            <a:r>
              <a:rPr lang="es-ES_tradnl" dirty="0" err="1" smtClean="0"/>
              <a:t>subluxation</a:t>
            </a:r>
            <a:endParaRPr lang="es-ES_tradnl" dirty="0" smtClean="0"/>
          </a:p>
          <a:p>
            <a:r>
              <a:rPr lang="es-ES_tradnl" dirty="0" err="1" smtClean="0"/>
              <a:t>Leg</a:t>
            </a:r>
            <a:endParaRPr lang="es-ES_tradnl" dirty="0" smtClean="0"/>
          </a:p>
          <a:p>
            <a:pPr lvl="1"/>
            <a:r>
              <a:rPr lang="es-ES_tradnl" dirty="0" err="1" smtClean="0"/>
              <a:t>Thin</a:t>
            </a:r>
            <a:r>
              <a:rPr lang="es-ES_tradnl" dirty="0" smtClean="0"/>
              <a:t> </a:t>
            </a:r>
            <a:r>
              <a:rPr lang="es-ES_tradnl" dirty="0" err="1" smtClean="0"/>
              <a:t>legs</a:t>
            </a:r>
            <a:r>
              <a:rPr lang="es-ES_tradnl" dirty="0" smtClean="0"/>
              <a:t>, </a:t>
            </a:r>
            <a:r>
              <a:rPr lang="es-ES_tradnl" dirty="0" err="1" smtClean="0"/>
              <a:t>gastroc</a:t>
            </a:r>
            <a:r>
              <a:rPr lang="es-ES_tradnl" dirty="0" smtClean="0"/>
              <a:t>-</a:t>
            </a:r>
            <a:r>
              <a:rPr lang="es-ES_tradnl" dirty="0" err="1" smtClean="0"/>
              <a:t>soleus</a:t>
            </a:r>
            <a:r>
              <a:rPr lang="es-ES_tradnl" dirty="0" smtClean="0"/>
              <a:t> </a:t>
            </a:r>
            <a:r>
              <a:rPr lang="es-ES_tradnl" dirty="0" err="1" smtClean="0"/>
              <a:t>contracture</a:t>
            </a:r>
            <a:r>
              <a:rPr lang="es-ES_tradnl" dirty="0" smtClean="0"/>
              <a:t> (</a:t>
            </a:r>
            <a:r>
              <a:rPr lang="es-ES_tradnl" dirty="0" err="1" smtClean="0"/>
              <a:t>Silfverskiold</a:t>
            </a:r>
            <a:r>
              <a:rPr lang="es-ES_tradnl" dirty="0" smtClean="0"/>
              <a:t>)</a:t>
            </a:r>
          </a:p>
          <a:p>
            <a:r>
              <a:rPr lang="es-ES_tradnl" dirty="0" err="1" smtClean="0"/>
              <a:t>Gait</a:t>
            </a:r>
            <a:endParaRPr lang="es-ES_tradnl" dirty="0" smtClean="0"/>
          </a:p>
          <a:p>
            <a:pPr lvl="1"/>
            <a:r>
              <a:rPr lang="es-ES_tradnl" dirty="0" smtClean="0"/>
              <a:t>Ataxia, </a:t>
            </a:r>
            <a:r>
              <a:rPr lang="es-ES_tradnl" dirty="0" err="1" smtClean="0"/>
              <a:t>Foot</a:t>
            </a:r>
            <a:r>
              <a:rPr lang="es-ES_tradnl" dirty="0" smtClean="0"/>
              <a:t> </a:t>
            </a:r>
            <a:r>
              <a:rPr lang="es-ES_tradnl" dirty="0" err="1" smtClean="0"/>
              <a:t>drop</a:t>
            </a:r>
            <a:r>
              <a:rPr lang="es-ES_tradnl" dirty="0" smtClean="0"/>
              <a:t>, </a:t>
            </a:r>
            <a:r>
              <a:rPr lang="es-ES_tradnl" dirty="0" err="1" smtClean="0"/>
              <a:t>Steppage</a:t>
            </a:r>
            <a:r>
              <a:rPr lang="es-ES_tradnl" dirty="0" smtClean="0"/>
              <a:t>, </a:t>
            </a:r>
            <a:r>
              <a:rPr lang="es-ES_tradnl" dirty="0" err="1" smtClean="0"/>
              <a:t>Trendelenburg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152400" y="6400800"/>
            <a:ext cx="8534400" cy="2616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100" dirty="0" smtClean="0"/>
              <a:t>James HE; </a:t>
            </a:r>
            <a:r>
              <a:rPr lang="es-ES_tradnl" sz="1100" dirty="0" err="1" smtClean="0"/>
              <a:t>McLaurin</a:t>
            </a:r>
            <a:r>
              <a:rPr lang="es-ES_tradnl" sz="1100" dirty="0" smtClean="0"/>
              <a:t> RL, Watkins WT. </a:t>
            </a:r>
            <a:r>
              <a:rPr lang="es-ES_tradnl" sz="1100" dirty="0" err="1" smtClean="0"/>
              <a:t>Remission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of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pes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cavus</a:t>
            </a:r>
            <a:r>
              <a:rPr lang="es-ES_tradnl" sz="1100" dirty="0" smtClean="0"/>
              <a:t> in </a:t>
            </a:r>
            <a:r>
              <a:rPr lang="es-ES_tradnl" sz="1100" dirty="0" err="1" smtClean="0"/>
              <a:t>surgically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treated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spinal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dysraphism</a:t>
            </a:r>
            <a:r>
              <a:rPr lang="es-ES_tradnl" sz="1100" dirty="0" smtClean="0"/>
              <a:t>. </a:t>
            </a:r>
            <a:r>
              <a:rPr lang="es-ES_tradnl" sz="1100" dirty="0" err="1" smtClean="0"/>
              <a:t>Report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of</a:t>
            </a:r>
            <a:r>
              <a:rPr lang="es-ES_tradnl" sz="1100" dirty="0" smtClean="0"/>
              <a:t> a case. JBJS </a:t>
            </a:r>
            <a:r>
              <a:rPr lang="es-ES_tradnl" sz="1100" dirty="0" err="1" smtClean="0"/>
              <a:t>Am</a:t>
            </a:r>
            <a:r>
              <a:rPr lang="es-ES_tradnl" sz="1100" dirty="0" smtClean="0"/>
              <a:t> 1979;61:1096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Evaluation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 err="1" smtClean="0"/>
              <a:t>Foot</a:t>
            </a:r>
            <a:endParaRPr lang="es-ES_tradnl" dirty="0" smtClean="0"/>
          </a:p>
          <a:p>
            <a:pPr lvl="1"/>
            <a:r>
              <a:rPr lang="es-ES_tradnl" dirty="0" err="1" smtClean="0"/>
              <a:t>Cavus</a:t>
            </a:r>
            <a:r>
              <a:rPr lang="es-ES_tradnl" dirty="0" smtClean="0"/>
              <a:t> Unilateral </a:t>
            </a:r>
            <a:r>
              <a:rPr lang="es-ES_tradnl" dirty="0" err="1" smtClean="0"/>
              <a:t>or</a:t>
            </a:r>
            <a:r>
              <a:rPr lang="es-ES_tradnl" dirty="0" smtClean="0"/>
              <a:t> Bilateral</a:t>
            </a:r>
          </a:p>
          <a:p>
            <a:pPr lvl="1"/>
            <a:r>
              <a:rPr lang="es-ES_tradnl" dirty="0" err="1" smtClean="0"/>
              <a:t>Deformity</a:t>
            </a:r>
            <a:r>
              <a:rPr lang="es-ES_tradnl" dirty="0" smtClean="0"/>
              <a:t> </a:t>
            </a:r>
            <a:r>
              <a:rPr lang="es-ES_tradnl" dirty="0" err="1" smtClean="0"/>
              <a:t>forefoot</a:t>
            </a:r>
            <a:r>
              <a:rPr lang="es-ES_tradnl" dirty="0" smtClean="0"/>
              <a:t> </a:t>
            </a:r>
            <a:r>
              <a:rPr lang="es-ES_tradnl" dirty="0" err="1" smtClean="0"/>
              <a:t>or</a:t>
            </a:r>
            <a:r>
              <a:rPr lang="es-ES_tradnl" dirty="0" smtClean="0"/>
              <a:t> </a:t>
            </a:r>
            <a:r>
              <a:rPr lang="es-ES_tradnl" dirty="0" err="1" smtClean="0"/>
              <a:t>hindfoot</a:t>
            </a:r>
            <a:endParaRPr lang="es-ES_tradnl" dirty="0" smtClean="0"/>
          </a:p>
          <a:p>
            <a:pPr lvl="1"/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hindfoot</a:t>
            </a:r>
            <a:r>
              <a:rPr lang="es-ES_tradnl" dirty="0" smtClean="0"/>
              <a:t> flexible </a:t>
            </a:r>
            <a:r>
              <a:rPr lang="es-ES_tradnl" dirty="0" err="1" smtClean="0"/>
              <a:t>–</a:t>
            </a:r>
            <a:r>
              <a:rPr lang="es-ES_tradnl" dirty="0" smtClean="0"/>
              <a:t> Coleman </a:t>
            </a:r>
            <a:r>
              <a:rPr lang="es-ES_tradnl" dirty="0" err="1" smtClean="0"/>
              <a:t>block</a:t>
            </a:r>
            <a:r>
              <a:rPr lang="es-ES_tradnl" dirty="0" smtClean="0"/>
              <a:t> test</a:t>
            </a:r>
          </a:p>
          <a:p>
            <a:pPr lvl="1"/>
            <a:r>
              <a:rPr lang="es-ES_tradnl" dirty="0" smtClean="0"/>
              <a:t>Are toe </a:t>
            </a:r>
            <a:r>
              <a:rPr lang="es-ES_tradnl" dirty="0" err="1" smtClean="0"/>
              <a:t>deformities</a:t>
            </a:r>
            <a:r>
              <a:rPr lang="es-ES_tradnl" dirty="0" smtClean="0"/>
              <a:t> flexible</a:t>
            </a:r>
          </a:p>
          <a:p>
            <a:pPr lvl="1"/>
            <a:r>
              <a:rPr lang="es-ES_tradnl" dirty="0" smtClean="0"/>
              <a:t>Are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joints</a:t>
            </a:r>
            <a:r>
              <a:rPr lang="es-ES_tradnl" dirty="0" smtClean="0"/>
              <a:t> flexible</a:t>
            </a:r>
          </a:p>
          <a:p>
            <a:pPr lvl="1"/>
            <a:r>
              <a:rPr lang="es-ES_tradnl" dirty="0" err="1" smtClean="0"/>
              <a:t>What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apex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deformity</a:t>
            </a:r>
            <a:endParaRPr lang="es-ES_tradnl" dirty="0" smtClean="0"/>
          </a:p>
          <a:p>
            <a:pPr lvl="1"/>
            <a:r>
              <a:rPr lang="es-ES_tradnl" dirty="0" err="1" smtClean="0"/>
              <a:t>Neurology</a:t>
            </a:r>
            <a:endParaRPr lang="es-ES_tradnl" dirty="0" smtClean="0"/>
          </a:p>
          <a:p>
            <a:pPr lvl="2"/>
            <a:r>
              <a:rPr lang="es-ES_tradnl" dirty="0" smtClean="0"/>
              <a:t>Grade 4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tendon</a:t>
            </a:r>
            <a:r>
              <a:rPr lang="es-ES_tradnl" dirty="0" smtClean="0"/>
              <a:t> transfers (</a:t>
            </a:r>
            <a:r>
              <a:rPr lang="es-ES_tradnl" dirty="0" err="1" smtClean="0"/>
              <a:t>Tib</a:t>
            </a:r>
            <a:r>
              <a:rPr lang="es-ES_tradnl" dirty="0" smtClean="0"/>
              <a:t> </a:t>
            </a:r>
            <a:r>
              <a:rPr lang="es-ES_tradnl" dirty="0" err="1" smtClean="0"/>
              <a:t>Ant</a:t>
            </a:r>
            <a:r>
              <a:rPr lang="es-ES_tradnl" dirty="0" smtClean="0"/>
              <a:t>, </a:t>
            </a:r>
            <a:r>
              <a:rPr lang="es-ES_tradnl" dirty="0" err="1" smtClean="0"/>
              <a:t>Tib</a:t>
            </a:r>
            <a:r>
              <a:rPr lang="es-ES_tradnl" dirty="0" smtClean="0"/>
              <a:t> Post, </a:t>
            </a:r>
            <a:r>
              <a:rPr lang="es-ES_tradnl" dirty="0" err="1" smtClean="0"/>
              <a:t>Gastroc</a:t>
            </a:r>
            <a:r>
              <a:rPr lang="es-ES_tradnl" dirty="0" smtClean="0"/>
              <a:t>)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Coleman </a:t>
            </a:r>
            <a:r>
              <a:rPr lang="es-ES_tradnl" dirty="0" err="1" smtClean="0"/>
              <a:t>Block</a:t>
            </a:r>
            <a:r>
              <a:rPr lang="es-ES_tradnl" dirty="0" smtClean="0"/>
              <a:t> test</a:t>
            </a:r>
            <a:endParaRPr lang="es-ES_tradnl" dirty="0"/>
          </a:p>
        </p:txBody>
      </p:sp>
      <p:pic>
        <p:nvPicPr>
          <p:cNvPr id="4" name="Content Placeholder 3" descr="Coleman Block Test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28566" b="-28566"/>
          <a:stretch>
            <a:fillRect/>
          </a:stretch>
        </p:blipFill>
        <p:spPr>
          <a:xfrm>
            <a:off x="1397000" y="2117052"/>
            <a:ext cx="6350000" cy="3492259"/>
          </a:xfrm>
        </p:spPr>
      </p:pic>
      <p:sp>
        <p:nvSpPr>
          <p:cNvPr id="5" name="CuadroTexto 4"/>
          <p:cNvSpPr txBox="1"/>
          <p:nvPr/>
        </p:nvSpPr>
        <p:spPr>
          <a:xfrm>
            <a:off x="152400" y="6400800"/>
            <a:ext cx="8534400" cy="2616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100" dirty="0" smtClean="0"/>
              <a:t>Coleman SS, </a:t>
            </a:r>
            <a:r>
              <a:rPr lang="es-ES_tradnl" sz="1100" dirty="0" err="1" smtClean="0"/>
              <a:t>Chesnut</a:t>
            </a:r>
            <a:r>
              <a:rPr lang="es-ES_tradnl" sz="1100" dirty="0" smtClean="0"/>
              <a:t> WJ. A simple test </a:t>
            </a:r>
            <a:r>
              <a:rPr lang="es-ES_tradnl" sz="1100" dirty="0" err="1" smtClean="0"/>
              <a:t>for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hindfoot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flexibility</a:t>
            </a:r>
            <a:r>
              <a:rPr lang="es-ES_tradnl" sz="1100" dirty="0" smtClean="0"/>
              <a:t> in </a:t>
            </a:r>
            <a:r>
              <a:rPr lang="es-ES_tradnl" sz="1100" dirty="0" err="1" smtClean="0"/>
              <a:t>the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cavovarus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foot</a:t>
            </a:r>
            <a:r>
              <a:rPr lang="es-ES_tradnl" sz="1100" dirty="0" smtClean="0"/>
              <a:t>. </a:t>
            </a:r>
            <a:r>
              <a:rPr lang="es-ES_tradnl" sz="1100" dirty="0" err="1" smtClean="0"/>
              <a:t>Clin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Orthop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Relat</a:t>
            </a:r>
            <a:r>
              <a:rPr lang="es-ES_tradnl" sz="1100" dirty="0" smtClean="0"/>
              <a:t> Res 1977;123:61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Definition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</p:spPr>
        <p:txBody>
          <a:bodyPr>
            <a:normAutofit/>
          </a:bodyPr>
          <a:lstStyle/>
          <a:p>
            <a:r>
              <a:rPr lang="es-ES_tradnl" sz="2400" dirty="0" err="1" smtClean="0"/>
              <a:t>Abnormal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elevation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of</a:t>
            </a:r>
            <a:r>
              <a:rPr lang="es-ES_tradnl" sz="2400" dirty="0" smtClean="0"/>
              <a:t> longitudinal </a:t>
            </a:r>
            <a:r>
              <a:rPr lang="es-ES_tradnl" sz="2400" dirty="0" err="1" smtClean="0"/>
              <a:t>arch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on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weight</a:t>
            </a:r>
            <a:r>
              <a:rPr lang="es-ES_tradnl" sz="2400" dirty="0" smtClean="0"/>
              <a:t>-</a:t>
            </a:r>
            <a:r>
              <a:rPr lang="es-ES_tradnl" sz="2400" dirty="0" err="1" smtClean="0"/>
              <a:t>bearing</a:t>
            </a:r>
            <a:r>
              <a:rPr lang="es-ES_tradnl" sz="2400" dirty="0" smtClean="0"/>
              <a:t>.</a:t>
            </a:r>
          </a:p>
          <a:p>
            <a:r>
              <a:rPr lang="es-ES_tradnl" sz="2400" dirty="0" err="1" smtClean="0"/>
              <a:t>Arch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width</a:t>
            </a:r>
            <a:r>
              <a:rPr lang="es-ES_tradnl" sz="2400" dirty="0" smtClean="0"/>
              <a:t> / </a:t>
            </a:r>
            <a:r>
              <a:rPr lang="es-ES_tradnl" sz="2400" dirty="0" err="1" smtClean="0"/>
              <a:t>heel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width</a:t>
            </a:r>
            <a:r>
              <a:rPr lang="es-ES_tradnl" sz="2400" dirty="0" smtClean="0"/>
              <a:t>. </a:t>
            </a:r>
            <a:r>
              <a:rPr lang="es-ES_tradnl" sz="2400" dirty="0" err="1" smtClean="0"/>
              <a:t>Pathological</a:t>
            </a:r>
            <a:r>
              <a:rPr lang="es-ES_tradnl" sz="2400" dirty="0" smtClean="0"/>
              <a:t> &gt;2 SD</a:t>
            </a:r>
          </a:p>
        </p:txBody>
      </p:sp>
      <p:pic>
        <p:nvPicPr>
          <p:cNvPr id="6" name="Picture 7" descr="normal range"/>
          <p:cNvPicPr>
            <a:picLocks noChangeAspect="1" noChangeArrowheads="1"/>
          </p:cNvPicPr>
          <p:nvPr/>
        </p:nvPicPr>
        <p:blipFill>
          <a:blip r:embed="rId3">
            <a:lum bright="18000"/>
          </a:blip>
          <a:srcRect/>
          <a:stretch>
            <a:fillRect/>
          </a:stretch>
        </p:blipFill>
        <p:spPr bwMode="auto">
          <a:xfrm>
            <a:off x="4495800" y="3733800"/>
            <a:ext cx="38797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4800600" y="3733800"/>
            <a:ext cx="533400" cy="609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GB"/>
          </a:p>
        </p:txBody>
      </p:sp>
      <p:pic>
        <p:nvPicPr>
          <p:cNvPr id="8" name="Imagen 7" descr="pes-cavu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3810000"/>
            <a:ext cx="3403069" cy="2044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3654561"/>
              </p:ext>
            </p:extLst>
          </p:nvPr>
        </p:nvGraphicFramePr>
        <p:xfrm>
          <a:off x="251520" y="260648"/>
          <a:ext cx="8892480" cy="6264696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Kelikian</a:t>
            </a:r>
            <a:r>
              <a:rPr lang="es-ES_tradnl" dirty="0" smtClean="0"/>
              <a:t> test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152400" y="6400800"/>
            <a:ext cx="8534400" cy="2616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100" dirty="0" err="1" smtClean="0"/>
              <a:t>Kelikian</a:t>
            </a:r>
            <a:r>
              <a:rPr lang="es-ES_tradnl" sz="1100" dirty="0" smtClean="0"/>
              <a:t> H. </a:t>
            </a:r>
            <a:r>
              <a:rPr lang="es-ES_tradnl" sz="1100" dirty="0" err="1" smtClean="0"/>
              <a:t>Hallux</a:t>
            </a:r>
            <a:r>
              <a:rPr lang="es-ES_tradnl" sz="1100" dirty="0" smtClean="0"/>
              <a:t> valgus, </a:t>
            </a:r>
            <a:r>
              <a:rPr lang="es-ES_tradnl" sz="1100" dirty="0" err="1" smtClean="0"/>
              <a:t>allied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deformities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of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the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forefoot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and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metatarsalgia</a:t>
            </a:r>
            <a:r>
              <a:rPr lang="es-ES_tradnl" sz="1100" dirty="0" smtClean="0"/>
              <a:t>. </a:t>
            </a:r>
            <a:r>
              <a:rPr lang="es-ES_tradnl" sz="1100" dirty="0" err="1" smtClean="0"/>
              <a:t>Philadelphia</a:t>
            </a:r>
            <a:r>
              <a:rPr lang="es-ES_tradnl" sz="1100" dirty="0" smtClean="0"/>
              <a:t>: WB </a:t>
            </a:r>
            <a:r>
              <a:rPr lang="es-ES_tradnl" sz="1100" dirty="0" err="1" smtClean="0"/>
              <a:t>Saunders</a:t>
            </a:r>
            <a:r>
              <a:rPr lang="es-ES_tradnl" sz="1100" dirty="0" smtClean="0"/>
              <a:t>. 305. 1965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assess</a:t>
            </a:r>
            <a:r>
              <a:rPr lang="es-ES_tradnl" dirty="0" smtClean="0"/>
              <a:t> </a:t>
            </a:r>
            <a:r>
              <a:rPr lang="es-ES_tradnl" dirty="0" err="1" smtClean="0"/>
              <a:t>flexibility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claw</a:t>
            </a:r>
            <a:r>
              <a:rPr lang="es-ES_tradnl" dirty="0" smtClean="0"/>
              <a:t> toes</a:t>
            </a:r>
          </a:p>
          <a:p>
            <a:r>
              <a:rPr lang="es-ES_tradnl" b="1" dirty="0" smtClean="0"/>
              <a:t>Flexible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Will </a:t>
            </a:r>
            <a:r>
              <a:rPr lang="es-ES_tradnl" dirty="0" err="1" smtClean="0"/>
              <a:t>correct</a:t>
            </a:r>
            <a:r>
              <a:rPr lang="es-ES_tradnl" dirty="0" smtClean="0"/>
              <a:t> </a:t>
            </a:r>
            <a:r>
              <a:rPr lang="es-ES_tradnl" dirty="0" err="1" smtClean="0"/>
              <a:t>spontaneously</a:t>
            </a:r>
            <a:r>
              <a:rPr lang="es-ES_tradnl" dirty="0" smtClean="0"/>
              <a:t> </a:t>
            </a:r>
            <a:r>
              <a:rPr lang="es-ES_tradnl" dirty="0" err="1" smtClean="0"/>
              <a:t>after</a:t>
            </a:r>
            <a:r>
              <a:rPr lang="es-ES_tradnl" dirty="0" smtClean="0"/>
              <a:t> </a:t>
            </a:r>
            <a:r>
              <a:rPr lang="es-ES_tradnl" dirty="0" err="1" smtClean="0"/>
              <a:t>forefoot</a:t>
            </a:r>
            <a:r>
              <a:rPr lang="es-ES_tradnl" dirty="0" smtClean="0"/>
              <a:t> </a:t>
            </a:r>
            <a:r>
              <a:rPr lang="es-ES_tradnl" dirty="0" err="1" smtClean="0"/>
              <a:t>surgery</a:t>
            </a:r>
            <a:endParaRPr lang="es-ES_tradnl" dirty="0" smtClean="0"/>
          </a:p>
          <a:p>
            <a:r>
              <a:rPr lang="es-ES_tradnl" b="1" dirty="0" err="1" smtClean="0"/>
              <a:t>Rigid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Will </a:t>
            </a:r>
            <a:r>
              <a:rPr lang="es-ES_tradnl" dirty="0" err="1" smtClean="0"/>
              <a:t>need</a:t>
            </a:r>
            <a:r>
              <a:rPr lang="es-ES_tradnl" dirty="0" smtClean="0"/>
              <a:t> IPJ </a:t>
            </a:r>
            <a:r>
              <a:rPr lang="es-ES_tradnl" dirty="0" err="1" smtClean="0"/>
              <a:t>fusion</a:t>
            </a:r>
            <a:endParaRPr lang="es-ES_tradnl" dirty="0"/>
          </a:p>
        </p:txBody>
      </p:sp>
      <p:pic>
        <p:nvPicPr>
          <p:cNvPr id="7" name="Imagen 6" descr="photo-16.JPG"/>
          <p:cNvPicPr>
            <a:picLocks noChangeAspect="1"/>
          </p:cNvPicPr>
          <p:nvPr/>
        </p:nvPicPr>
        <p:blipFill>
          <a:blip r:embed="rId3"/>
          <a:srcRect l="13043" t="20773" r="2899" b="32850"/>
          <a:stretch>
            <a:fillRect/>
          </a:stretch>
        </p:blipFill>
        <p:spPr>
          <a:xfrm>
            <a:off x="2286000" y="4191000"/>
            <a:ext cx="44196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Evaluation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Unilateral </a:t>
            </a:r>
            <a:r>
              <a:rPr lang="es-ES_tradnl" dirty="0" err="1" smtClean="0"/>
              <a:t>–</a:t>
            </a:r>
            <a:r>
              <a:rPr lang="es-ES_tradnl" dirty="0" smtClean="0"/>
              <a:t> MRI </a:t>
            </a:r>
            <a:r>
              <a:rPr lang="es-ES_tradnl" dirty="0" err="1" smtClean="0"/>
              <a:t>spine</a:t>
            </a:r>
            <a:r>
              <a:rPr lang="es-ES_tradnl" dirty="0" smtClean="0"/>
              <a:t>, </a:t>
            </a:r>
            <a:r>
              <a:rPr lang="es-ES_tradnl" dirty="0" err="1" smtClean="0"/>
              <a:t>brain</a:t>
            </a:r>
            <a:r>
              <a:rPr lang="es-ES_tradnl" dirty="0" smtClean="0"/>
              <a:t> (</a:t>
            </a:r>
            <a:r>
              <a:rPr lang="es-ES_tradnl" dirty="0" err="1" smtClean="0"/>
              <a:t>syringomyelia</a:t>
            </a:r>
            <a:r>
              <a:rPr lang="es-ES_tradnl" dirty="0" smtClean="0"/>
              <a:t>) </a:t>
            </a:r>
          </a:p>
          <a:p>
            <a:r>
              <a:rPr lang="es-ES_tradnl" dirty="0" smtClean="0"/>
              <a:t>EMG / NCS +- </a:t>
            </a:r>
            <a:r>
              <a:rPr lang="es-ES_tradnl" dirty="0" err="1" smtClean="0"/>
              <a:t>Muscle</a:t>
            </a:r>
            <a:r>
              <a:rPr lang="es-ES_tradnl" dirty="0" smtClean="0"/>
              <a:t> / </a:t>
            </a:r>
            <a:r>
              <a:rPr lang="es-ES_tradnl" dirty="0" err="1" smtClean="0"/>
              <a:t>Nerve</a:t>
            </a:r>
            <a:r>
              <a:rPr lang="es-ES_tradnl" dirty="0" smtClean="0"/>
              <a:t> </a:t>
            </a:r>
            <a:r>
              <a:rPr lang="es-ES_tradnl" dirty="0" err="1" smtClean="0"/>
              <a:t>biopsy</a:t>
            </a:r>
            <a:endParaRPr lang="es-ES_tradnl" dirty="0" smtClean="0"/>
          </a:p>
          <a:p>
            <a:pPr lvl="1"/>
            <a:r>
              <a:rPr lang="es-ES_tradnl" dirty="0" err="1" smtClean="0"/>
              <a:t>Peripheral</a:t>
            </a:r>
            <a:r>
              <a:rPr lang="es-ES_tradnl" dirty="0" smtClean="0"/>
              <a:t> </a:t>
            </a:r>
            <a:r>
              <a:rPr lang="es-ES_tradnl" dirty="0" err="1" smtClean="0"/>
              <a:t>nerve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NCS </a:t>
            </a:r>
            <a:r>
              <a:rPr lang="es-ES_tradnl" dirty="0" err="1" smtClean="0"/>
              <a:t>slowed</a:t>
            </a:r>
            <a:r>
              <a:rPr lang="es-ES_tradnl" dirty="0" smtClean="0"/>
              <a:t>, EMG </a:t>
            </a:r>
            <a:r>
              <a:rPr lang="es-ES_tradnl" dirty="0" err="1" smtClean="0"/>
              <a:t>increased</a:t>
            </a:r>
            <a:r>
              <a:rPr lang="es-ES_tradnl" dirty="0" smtClean="0"/>
              <a:t> </a:t>
            </a:r>
            <a:r>
              <a:rPr lang="es-ES_tradnl" dirty="0" err="1" smtClean="0"/>
              <a:t>amplitude</a:t>
            </a:r>
            <a:r>
              <a:rPr lang="es-ES_tradnl" dirty="0" smtClean="0"/>
              <a:t>, </a:t>
            </a:r>
            <a:r>
              <a:rPr lang="es-ES_tradnl" dirty="0" err="1" smtClean="0"/>
              <a:t>muscle</a:t>
            </a:r>
            <a:r>
              <a:rPr lang="es-ES_tradnl" dirty="0" smtClean="0"/>
              <a:t> </a:t>
            </a:r>
            <a:r>
              <a:rPr lang="es-ES_tradnl" dirty="0" err="1" smtClean="0"/>
              <a:t>biopsy</a:t>
            </a:r>
            <a:r>
              <a:rPr lang="es-ES_tradnl" dirty="0" smtClean="0"/>
              <a:t> </a:t>
            </a:r>
            <a:r>
              <a:rPr lang="es-ES_tradnl" dirty="0" err="1" smtClean="0"/>
              <a:t>atrophy</a:t>
            </a:r>
            <a:r>
              <a:rPr lang="es-ES_tradnl" dirty="0" smtClean="0"/>
              <a:t>, </a:t>
            </a:r>
            <a:r>
              <a:rPr lang="es-ES_tradnl" dirty="0" err="1" smtClean="0"/>
              <a:t>nerve</a:t>
            </a:r>
            <a:r>
              <a:rPr lang="es-ES_tradnl" dirty="0" smtClean="0"/>
              <a:t> </a:t>
            </a:r>
            <a:r>
              <a:rPr lang="es-ES_tradnl" dirty="0" err="1" smtClean="0"/>
              <a:t>bx</a:t>
            </a:r>
            <a:r>
              <a:rPr lang="es-ES_tradnl" dirty="0" smtClean="0"/>
              <a:t> +- </a:t>
            </a:r>
            <a:r>
              <a:rPr lang="es-ES_tradnl" dirty="0" err="1" smtClean="0"/>
              <a:t>demyelination</a:t>
            </a:r>
            <a:endParaRPr lang="es-ES_tradnl" dirty="0" smtClean="0"/>
          </a:p>
          <a:p>
            <a:pPr lvl="1"/>
            <a:r>
              <a:rPr lang="es-ES_tradnl" dirty="0" err="1" smtClean="0"/>
              <a:t>Myopathic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NCS normal, EMG </a:t>
            </a:r>
            <a:r>
              <a:rPr lang="es-ES_tradnl" dirty="0" err="1" smtClean="0"/>
              <a:t>decreased</a:t>
            </a:r>
            <a:r>
              <a:rPr lang="es-ES_tradnl" dirty="0" smtClean="0"/>
              <a:t> </a:t>
            </a:r>
            <a:r>
              <a:rPr lang="es-ES_tradnl" dirty="0" err="1" smtClean="0"/>
              <a:t>amplitude</a:t>
            </a:r>
            <a:r>
              <a:rPr lang="es-ES_tradnl" dirty="0" smtClean="0"/>
              <a:t>, </a:t>
            </a:r>
            <a:r>
              <a:rPr lang="es-ES_tradnl" dirty="0" err="1" smtClean="0"/>
              <a:t>muscle</a:t>
            </a:r>
            <a:r>
              <a:rPr lang="es-ES_tradnl" dirty="0" smtClean="0"/>
              <a:t> </a:t>
            </a:r>
            <a:r>
              <a:rPr lang="es-ES_tradnl" dirty="0" err="1" smtClean="0"/>
              <a:t>biopsy</a:t>
            </a:r>
            <a:r>
              <a:rPr lang="es-ES_tradnl" dirty="0" smtClean="0"/>
              <a:t> </a:t>
            </a:r>
            <a:r>
              <a:rPr lang="es-ES_tradnl" dirty="0" err="1" smtClean="0"/>
              <a:t>degeneration</a:t>
            </a:r>
            <a:r>
              <a:rPr lang="es-ES_tradnl" dirty="0" smtClean="0"/>
              <a:t> </a:t>
            </a:r>
            <a:r>
              <a:rPr lang="es-ES_tradnl" dirty="0" err="1" smtClean="0"/>
              <a:t>and</a:t>
            </a:r>
            <a:r>
              <a:rPr lang="es-ES_tradnl" dirty="0" smtClean="0"/>
              <a:t> </a:t>
            </a:r>
            <a:r>
              <a:rPr lang="es-ES_tradnl" dirty="0" err="1" smtClean="0"/>
              <a:t>regeneration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Evaluation</a:t>
            </a:r>
            <a:r>
              <a:rPr lang="es-ES_tradnl" dirty="0" smtClean="0"/>
              <a:t> </a:t>
            </a:r>
            <a:r>
              <a:rPr lang="es-ES_tradnl" dirty="0" err="1" smtClean="0"/>
              <a:t>points</a:t>
            </a:r>
            <a:endParaRPr lang="es-ES_tradnl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4778224"/>
              </p:ext>
            </p:extLst>
          </p:nvPr>
        </p:nvGraphicFramePr>
        <p:xfrm>
          <a:off x="457200" y="1600200"/>
          <a:ext cx="8219256" cy="4133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9628"/>
                <a:gridCol w="4109628"/>
              </a:tblGrid>
              <a:tr h="40437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Evaluation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Significance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5862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or Bilateral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suggests anatomic lesion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56703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Type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cavus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–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hindfoot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deformit</a:t>
                      </a: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Calcaneocavus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tx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different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65216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Rigidity of deformity – Coleman test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Forefoot +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Hindfoot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surgery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60485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Apex of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cavus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Operative planning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669040"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Toes deformity</a:t>
                      </a:r>
                      <a:endParaRPr lang="en-AU" sz="2000" dirty="0"/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Operative planning</a:t>
                      </a:r>
                      <a:endParaRPr lang="en-AU" sz="2000" dirty="0"/>
                    </a:p>
                  </a:txBody>
                  <a:tcPr marL="12700" marR="12700" marT="12700" marB="0" anchor="b"/>
                </a:tc>
              </a:tr>
              <a:tr h="64985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Sensory and motor examination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Grade 4 strength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for transpositions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5" name="Estrella de 7 puntas 4"/>
          <p:cNvSpPr/>
          <p:nvPr/>
        </p:nvSpPr>
        <p:spPr>
          <a:xfrm rot="20842363">
            <a:off x="6693636" y="322934"/>
            <a:ext cx="2150376" cy="1143000"/>
          </a:xfrm>
          <a:prstGeom prst="star7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CuadroTexto 5"/>
          <p:cNvSpPr txBox="1"/>
          <p:nvPr/>
        </p:nvSpPr>
        <p:spPr>
          <a:xfrm rot="20383944">
            <a:off x="7215800" y="576664"/>
            <a:ext cx="1245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>
                <a:solidFill>
                  <a:srgbClr val="FF0000"/>
                </a:solidFill>
              </a:rPr>
              <a:t>Underlying</a:t>
            </a:r>
            <a:r>
              <a:rPr lang="es-ES_tradnl" dirty="0" smtClean="0">
                <a:solidFill>
                  <a:srgbClr val="FF0000"/>
                </a:solidFill>
              </a:rPr>
              <a:t> cause?</a:t>
            </a:r>
            <a:endParaRPr lang="es-ES_trad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Evaluation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Xray</a:t>
            </a:r>
            <a:r>
              <a:rPr lang="es-ES_tradnl" dirty="0" smtClean="0"/>
              <a:t> </a:t>
            </a:r>
            <a:r>
              <a:rPr lang="es-ES_tradnl" dirty="0" err="1" smtClean="0"/>
              <a:t>–Weight</a:t>
            </a:r>
            <a:r>
              <a:rPr lang="es-ES_tradnl" dirty="0" smtClean="0"/>
              <a:t> </a:t>
            </a:r>
            <a:r>
              <a:rPr lang="es-ES_tradnl" dirty="0" err="1" smtClean="0"/>
              <a:t>bearing</a:t>
            </a:r>
            <a:r>
              <a:rPr lang="es-ES_tradnl" dirty="0" smtClean="0"/>
              <a:t> AP </a:t>
            </a:r>
            <a:r>
              <a:rPr lang="es-ES_tradnl" dirty="0" err="1" smtClean="0"/>
              <a:t>–</a:t>
            </a:r>
            <a:r>
              <a:rPr lang="es-ES_tradnl" dirty="0" smtClean="0"/>
              <a:t> Lateral</a:t>
            </a:r>
          </a:p>
          <a:p>
            <a:pPr lvl="1"/>
            <a:r>
              <a:rPr lang="es-ES_tradnl" dirty="0" smtClean="0"/>
              <a:t>Normal </a:t>
            </a:r>
            <a:r>
              <a:rPr lang="es-ES_tradnl" dirty="0" err="1" smtClean="0"/>
              <a:t>Angles</a:t>
            </a:r>
            <a:endParaRPr lang="es-ES_tradnl" dirty="0" smtClean="0"/>
          </a:p>
          <a:p>
            <a:pPr lvl="2"/>
            <a:r>
              <a:rPr lang="es-ES_tradnl" dirty="0" err="1" smtClean="0"/>
              <a:t>Meary</a:t>
            </a:r>
            <a:r>
              <a:rPr lang="es-ES_tradnl" dirty="0" smtClean="0"/>
              <a:t> </a:t>
            </a:r>
            <a:r>
              <a:rPr lang="es-ES_tradnl" dirty="0" err="1" smtClean="0"/>
              <a:t>angle</a:t>
            </a:r>
            <a:r>
              <a:rPr lang="es-ES_tradnl" dirty="0" smtClean="0"/>
              <a:t> : 0-5</a:t>
            </a:r>
          </a:p>
          <a:p>
            <a:pPr lvl="2"/>
            <a:r>
              <a:rPr lang="es-ES_tradnl" dirty="0" err="1" smtClean="0"/>
              <a:t>Hibbs</a:t>
            </a:r>
            <a:r>
              <a:rPr lang="es-ES_tradnl" dirty="0" smtClean="0"/>
              <a:t> </a:t>
            </a:r>
            <a:r>
              <a:rPr lang="es-ES_tradnl" dirty="0" err="1" smtClean="0"/>
              <a:t>angle</a:t>
            </a:r>
            <a:r>
              <a:rPr lang="es-ES_tradnl" dirty="0" smtClean="0"/>
              <a:t>: 45</a:t>
            </a:r>
          </a:p>
          <a:p>
            <a:pPr lvl="2"/>
            <a:r>
              <a:rPr lang="es-ES_tradnl" dirty="0" err="1" smtClean="0"/>
              <a:t>Calcaneal</a:t>
            </a:r>
            <a:r>
              <a:rPr lang="es-ES_tradnl" dirty="0" smtClean="0"/>
              <a:t> </a:t>
            </a:r>
            <a:r>
              <a:rPr lang="es-ES_tradnl" dirty="0" err="1" smtClean="0"/>
              <a:t>Pitch</a:t>
            </a:r>
            <a:r>
              <a:rPr lang="es-ES_tradnl" dirty="0" smtClean="0"/>
              <a:t>: 30</a:t>
            </a:r>
          </a:p>
          <a:p>
            <a:pPr lvl="2"/>
            <a:r>
              <a:rPr lang="es-ES_tradnl" dirty="0" err="1" smtClean="0"/>
              <a:t>Tibioplantar</a:t>
            </a:r>
            <a:r>
              <a:rPr lang="es-ES_tradnl" dirty="0" smtClean="0"/>
              <a:t> </a:t>
            </a:r>
            <a:r>
              <a:rPr lang="es-ES_tradnl" dirty="0" err="1" smtClean="0"/>
              <a:t>angle</a:t>
            </a:r>
            <a:r>
              <a:rPr lang="es-ES_tradnl" dirty="0" smtClean="0"/>
              <a:t>: 90</a:t>
            </a:r>
          </a:p>
          <a:p>
            <a:pPr lvl="1"/>
            <a:endParaRPr lang="es-ES_tradnl" dirty="0" smtClean="0"/>
          </a:p>
          <a:p>
            <a:pPr lvl="1"/>
            <a:r>
              <a:rPr lang="es-ES_tradnl" dirty="0" smtClean="0"/>
              <a:t>In CMT</a:t>
            </a:r>
            <a:r>
              <a:rPr lang="es-ES_tradnl" smtClean="0"/>
              <a:t>: </a:t>
            </a:r>
            <a:r>
              <a:rPr lang="es-ES_tradnl" smtClean="0"/>
              <a:t>Pelvis XR</a:t>
            </a:r>
            <a:endParaRPr lang="es-ES_tradnl" dirty="0" smtClean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743200"/>
            <a:ext cx="4267200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Treatment</a:t>
            </a:r>
            <a:r>
              <a:rPr lang="es-ES_tradnl" dirty="0" smtClean="0"/>
              <a:t> </a:t>
            </a:r>
            <a:r>
              <a:rPr lang="es-ES_tradnl" dirty="0" err="1" smtClean="0"/>
              <a:t>principles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Tailor</a:t>
            </a:r>
            <a:r>
              <a:rPr lang="es-ES_tradnl" dirty="0" smtClean="0"/>
              <a:t> </a:t>
            </a:r>
            <a:r>
              <a:rPr lang="es-ES_tradnl" dirty="0" err="1" smtClean="0"/>
              <a:t>according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patient</a:t>
            </a:r>
            <a:r>
              <a:rPr lang="es-ES_tradnl" dirty="0" smtClean="0"/>
              <a:t> </a:t>
            </a:r>
            <a:r>
              <a:rPr lang="es-ES_tradnl" dirty="0" err="1" smtClean="0"/>
              <a:t>age</a:t>
            </a:r>
            <a:r>
              <a:rPr lang="es-ES_tradnl" dirty="0" smtClean="0"/>
              <a:t>, </a:t>
            </a:r>
            <a:r>
              <a:rPr lang="es-ES_tradnl" dirty="0" err="1" smtClean="0"/>
              <a:t>level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activity</a:t>
            </a:r>
            <a:r>
              <a:rPr lang="es-ES_tradnl" dirty="0" smtClean="0"/>
              <a:t>, </a:t>
            </a:r>
            <a:r>
              <a:rPr lang="es-ES_tradnl" dirty="0" err="1" smtClean="0"/>
              <a:t>disease</a:t>
            </a:r>
            <a:r>
              <a:rPr lang="es-ES_tradnl" dirty="0" smtClean="0"/>
              <a:t> </a:t>
            </a:r>
            <a:r>
              <a:rPr lang="es-ES_tradnl" dirty="0" err="1" smtClean="0"/>
              <a:t>process</a:t>
            </a:r>
            <a:r>
              <a:rPr lang="es-ES_tradnl" dirty="0" smtClean="0"/>
              <a:t> </a:t>
            </a:r>
            <a:r>
              <a:rPr lang="es-ES_tradnl" dirty="0" err="1" smtClean="0"/>
              <a:t>and</a:t>
            </a:r>
            <a:r>
              <a:rPr lang="es-ES_tradnl" dirty="0" smtClean="0"/>
              <a:t> prognosis.</a:t>
            </a:r>
          </a:p>
          <a:p>
            <a:r>
              <a:rPr lang="es-ES_tradnl" dirty="0" smtClean="0"/>
              <a:t>As </a:t>
            </a:r>
            <a:r>
              <a:rPr lang="es-ES_tradnl" dirty="0" err="1" smtClean="0"/>
              <a:t>most</a:t>
            </a:r>
            <a:r>
              <a:rPr lang="es-ES_tradnl" dirty="0" smtClean="0"/>
              <a:t> </a:t>
            </a:r>
            <a:r>
              <a:rPr lang="es-ES_tradnl" dirty="0" err="1" smtClean="0"/>
              <a:t>conditions</a:t>
            </a:r>
            <a:r>
              <a:rPr lang="es-ES_tradnl" dirty="0" smtClean="0"/>
              <a:t> are </a:t>
            </a:r>
            <a:r>
              <a:rPr lang="es-ES_tradnl" dirty="0" err="1" smtClean="0"/>
              <a:t>progressive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</a:t>
            </a:r>
            <a:r>
              <a:rPr lang="es-ES_tradnl" dirty="0" err="1" smtClean="0"/>
              <a:t>Explain</a:t>
            </a:r>
            <a:r>
              <a:rPr lang="es-ES_tradnl" dirty="0" smtClean="0"/>
              <a:t> </a:t>
            </a:r>
            <a:r>
              <a:rPr lang="es-ES_tradnl" dirty="0" err="1" smtClean="0"/>
              <a:t>parents</a:t>
            </a:r>
            <a:r>
              <a:rPr lang="es-ES_tradnl" dirty="0" smtClean="0"/>
              <a:t> </a:t>
            </a:r>
            <a:r>
              <a:rPr lang="es-ES_tradnl" dirty="0" err="1" smtClean="0"/>
              <a:t>that</a:t>
            </a:r>
            <a:r>
              <a:rPr lang="es-ES_tradnl" dirty="0" smtClean="0"/>
              <a:t> </a:t>
            </a:r>
            <a:r>
              <a:rPr lang="es-ES_tradnl" dirty="0" err="1" smtClean="0"/>
              <a:t>deterioration</a:t>
            </a:r>
            <a:r>
              <a:rPr lang="es-ES_tradnl" dirty="0" smtClean="0"/>
              <a:t> </a:t>
            </a:r>
            <a:r>
              <a:rPr lang="es-ES_tradnl" dirty="0" err="1" smtClean="0"/>
              <a:t>and</a:t>
            </a:r>
            <a:r>
              <a:rPr lang="es-ES_tradnl" dirty="0" smtClean="0"/>
              <a:t> </a:t>
            </a:r>
            <a:r>
              <a:rPr lang="es-ES_tradnl" dirty="0" err="1" smtClean="0"/>
              <a:t>further</a:t>
            </a:r>
            <a:r>
              <a:rPr lang="es-ES_tradnl" dirty="0" smtClean="0"/>
              <a:t> </a:t>
            </a:r>
            <a:r>
              <a:rPr lang="es-ES_tradnl" dirty="0" err="1" smtClean="0"/>
              <a:t>surgery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likely</a:t>
            </a:r>
            <a:r>
              <a:rPr lang="es-ES_tradnl" dirty="0" smtClean="0"/>
              <a:t>.</a:t>
            </a:r>
          </a:p>
          <a:p>
            <a:r>
              <a:rPr lang="es-ES_tradnl" dirty="0" err="1" smtClean="0"/>
              <a:t>Prevent</a:t>
            </a:r>
            <a:r>
              <a:rPr lang="es-ES_tradnl" dirty="0" smtClean="0"/>
              <a:t> </a:t>
            </a:r>
            <a:r>
              <a:rPr lang="es-ES_tradnl" dirty="0" err="1" smtClean="0"/>
              <a:t>progression</a:t>
            </a:r>
            <a:r>
              <a:rPr lang="es-ES_tradnl" dirty="0" smtClean="0"/>
              <a:t> in </a:t>
            </a:r>
            <a:r>
              <a:rPr lang="es-ES_tradnl" dirty="0" err="1" smtClean="0"/>
              <a:t>early</a:t>
            </a:r>
            <a:r>
              <a:rPr lang="es-ES_tradnl" dirty="0" smtClean="0"/>
              <a:t> </a:t>
            </a:r>
            <a:r>
              <a:rPr lang="es-ES_tradnl" dirty="0" err="1" smtClean="0"/>
              <a:t>stages</a:t>
            </a:r>
            <a:endParaRPr lang="es-ES_trad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Treatment</a:t>
            </a:r>
            <a:r>
              <a:rPr lang="es-ES_tradnl" dirty="0" smtClean="0"/>
              <a:t> </a:t>
            </a:r>
            <a:r>
              <a:rPr lang="es-ES_tradnl" dirty="0" err="1" smtClean="0"/>
              <a:t>principles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Flexible </a:t>
            </a:r>
            <a:r>
              <a:rPr lang="es-ES_tradnl" dirty="0" err="1" smtClean="0"/>
              <a:t>deformities</a:t>
            </a:r>
            <a:r>
              <a:rPr lang="es-ES_tradnl" dirty="0" smtClean="0"/>
              <a:t> </a:t>
            </a:r>
            <a:r>
              <a:rPr lang="es-ES_tradnl" dirty="0" err="1" smtClean="0"/>
              <a:t>require</a:t>
            </a:r>
            <a:r>
              <a:rPr lang="es-ES_tradnl" dirty="0" smtClean="0"/>
              <a:t> </a:t>
            </a:r>
            <a:r>
              <a:rPr lang="es-ES_tradnl" dirty="0" err="1" smtClean="0"/>
              <a:t>soft</a:t>
            </a:r>
            <a:r>
              <a:rPr lang="es-ES_tradnl" dirty="0" smtClean="0"/>
              <a:t> </a:t>
            </a:r>
            <a:r>
              <a:rPr lang="es-ES_tradnl" dirty="0" err="1" smtClean="0"/>
              <a:t>tissue</a:t>
            </a:r>
            <a:r>
              <a:rPr lang="es-ES_tradnl" dirty="0" smtClean="0"/>
              <a:t> </a:t>
            </a:r>
            <a:r>
              <a:rPr lang="es-ES_tradnl" dirty="0" err="1" smtClean="0"/>
              <a:t>procedures</a:t>
            </a:r>
            <a:endParaRPr lang="es-ES_tradnl" dirty="0" smtClean="0"/>
          </a:p>
          <a:p>
            <a:r>
              <a:rPr lang="es-ES_tradnl" dirty="0" err="1" smtClean="0"/>
              <a:t>Fixed</a:t>
            </a:r>
            <a:r>
              <a:rPr lang="es-ES_tradnl" dirty="0" smtClean="0"/>
              <a:t>  </a:t>
            </a:r>
            <a:r>
              <a:rPr lang="es-ES_tradnl" dirty="0" err="1" smtClean="0"/>
              <a:t>deformities</a:t>
            </a:r>
            <a:r>
              <a:rPr lang="es-ES_tradnl" dirty="0" smtClean="0"/>
              <a:t> </a:t>
            </a:r>
            <a:r>
              <a:rPr lang="es-ES_tradnl" dirty="0" err="1" smtClean="0"/>
              <a:t>require</a:t>
            </a:r>
            <a:r>
              <a:rPr lang="es-ES_tradnl" dirty="0" smtClean="0"/>
              <a:t> </a:t>
            </a:r>
            <a:r>
              <a:rPr lang="es-ES_tradnl" dirty="0" err="1" smtClean="0"/>
              <a:t>soft</a:t>
            </a:r>
            <a:r>
              <a:rPr lang="es-ES_tradnl" dirty="0" smtClean="0"/>
              <a:t> </a:t>
            </a:r>
            <a:r>
              <a:rPr lang="es-ES_tradnl" dirty="0" err="1" smtClean="0"/>
              <a:t>tissue</a:t>
            </a:r>
            <a:r>
              <a:rPr lang="es-ES_tradnl" dirty="0" smtClean="0"/>
              <a:t> </a:t>
            </a:r>
            <a:r>
              <a:rPr lang="es-ES_tradnl" dirty="0" err="1" smtClean="0"/>
              <a:t>release</a:t>
            </a:r>
            <a:r>
              <a:rPr lang="es-ES_tradnl" dirty="0" smtClean="0"/>
              <a:t> </a:t>
            </a:r>
            <a:r>
              <a:rPr lang="es-ES_tradnl" dirty="0" err="1" smtClean="0"/>
              <a:t>and</a:t>
            </a:r>
            <a:r>
              <a:rPr lang="es-ES_tradnl" dirty="0" smtClean="0"/>
              <a:t> </a:t>
            </a:r>
            <a:r>
              <a:rPr lang="es-ES_tradnl" dirty="0" err="1" smtClean="0"/>
              <a:t>bony</a:t>
            </a:r>
            <a:r>
              <a:rPr lang="es-ES_tradnl" dirty="0" smtClean="0"/>
              <a:t> </a:t>
            </a:r>
            <a:r>
              <a:rPr lang="es-ES_tradnl" dirty="0" err="1" smtClean="0"/>
              <a:t>procedures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</a:t>
            </a:r>
            <a:r>
              <a:rPr lang="es-ES_tradnl" dirty="0" err="1" smtClean="0"/>
              <a:t>avoid</a:t>
            </a:r>
            <a:r>
              <a:rPr lang="es-ES_tradnl" dirty="0" smtClean="0"/>
              <a:t> </a:t>
            </a:r>
            <a:r>
              <a:rPr lang="es-ES_tradnl" dirty="0" err="1" smtClean="0"/>
              <a:t>growth</a:t>
            </a:r>
            <a:r>
              <a:rPr lang="es-ES_tradnl" dirty="0" smtClean="0"/>
              <a:t> </a:t>
            </a:r>
            <a:r>
              <a:rPr lang="es-ES_tradnl" dirty="0" err="1" smtClean="0"/>
              <a:t>plates</a:t>
            </a:r>
            <a:endParaRPr lang="es-ES_tradnl" dirty="0" smtClean="0"/>
          </a:p>
          <a:p>
            <a:pPr lvl="1"/>
            <a:endParaRPr lang="es-ES_tradnl" dirty="0" smtClean="0"/>
          </a:p>
          <a:p>
            <a:endParaRPr lang="es-ES_trad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Treatment</a:t>
            </a:r>
            <a:r>
              <a:rPr lang="es-ES_tradnl" dirty="0" smtClean="0"/>
              <a:t> </a:t>
            </a:r>
            <a:r>
              <a:rPr lang="es-ES_tradnl" dirty="0" err="1" smtClean="0"/>
              <a:t>principles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 smtClean="0"/>
              <a:t>Flexible </a:t>
            </a:r>
            <a:r>
              <a:rPr lang="es-ES_tradnl" dirty="0" err="1" smtClean="0"/>
              <a:t>deformities</a:t>
            </a:r>
            <a:r>
              <a:rPr lang="es-ES_tradnl" dirty="0" smtClean="0"/>
              <a:t> </a:t>
            </a:r>
            <a:r>
              <a:rPr lang="es-ES_tradnl" dirty="0" err="1" smtClean="0"/>
              <a:t>require</a:t>
            </a:r>
            <a:r>
              <a:rPr lang="es-ES_tradnl" dirty="0" smtClean="0"/>
              <a:t> </a:t>
            </a:r>
            <a:r>
              <a:rPr lang="es-ES_tradnl" dirty="0" err="1" smtClean="0"/>
              <a:t>soft</a:t>
            </a:r>
            <a:r>
              <a:rPr lang="es-ES_tradnl" dirty="0" smtClean="0"/>
              <a:t> </a:t>
            </a:r>
            <a:r>
              <a:rPr lang="es-ES_tradnl" dirty="0" err="1" smtClean="0"/>
              <a:t>tissue</a:t>
            </a:r>
            <a:r>
              <a:rPr lang="es-ES_tradnl" dirty="0" smtClean="0"/>
              <a:t> </a:t>
            </a:r>
            <a:r>
              <a:rPr lang="es-ES_tradnl" dirty="0" err="1" smtClean="0"/>
              <a:t>procedures</a:t>
            </a:r>
            <a:endParaRPr lang="es-ES_tradnl" dirty="0" smtClean="0"/>
          </a:p>
          <a:p>
            <a:pPr lvl="1"/>
            <a:r>
              <a:rPr lang="es-ES_tradnl" dirty="0" err="1" smtClean="0"/>
              <a:t>Muscle</a:t>
            </a:r>
            <a:r>
              <a:rPr lang="es-ES_tradnl" dirty="0" smtClean="0"/>
              <a:t> </a:t>
            </a:r>
            <a:r>
              <a:rPr lang="es-ES_tradnl" dirty="0" err="1" smtClean="0"/>
              <a:t>power</a:t>
            </a:r>
            <a:r>
              <a:rPr lang="es-ES_tradnl" dirty="0" smtClean="0"/>
              <a:t> </a:t>
            </a:r>
            <a:r>
              <a:rPr lang="es-ES_tradnl" dirty="0" err="1" smtClean="0"/>
              <a:t>should</a:t>
            </a:r>
            <a:r>
              <a:rPr lang="es-ES_tradnl" dirty="0" smtClean="0"/>
              <a:t> be MRC grade 4 </a:t>
            </a:r>
            <a:r>
              <a:rPr lang="es-ES_tradnl" dirty="0" err="1" smtClean="0"/>
              <a:t>and</a:t>
            </a:r>
            <a:r>
              <a:rPr lang="es-ES_tradnl" dirty="0" smtClean="0"/>
              <a:t> </a:t>
            </a:r>
            <a:r>
              <a:rPr lang="es-ES_tradnl" dirty="0" err="1" smtClean="0"/>
              <a:t>above</a:t>
            </a:r>
            <a:endParaRPr lang="es-ES_tradnl" dirty="0" smtClean="0"/>
          </a:p>
          <a:p>
            <a:pPr lvl="1"/>
            <a:r>
              <a:rPr lang="es-ES_tradnl" dirty="0" err="1" smtClean="0"/>
              <a:t>Transferred</a:t>
            </a:r>
            <a:r>
              <a:rPr lang="es-ES_tradnl" dirty="0" smtClean="0"/>
              <a:t> </a:t>
            </a:r>
            <a:r>
              <a:rPr lang="es-ES_tradnl" dirty="0" err="1" smtClean="0"/>
              <a:t>tendons</a:t>
            </a:r>
            <a:r>
              <a:rPr lang="es-ES_tradnl" dirty="0" smtClean="0"/>
              <a:t> </a:t>
            </a:r>
            <a:r>
              <a:rPr lang="es-ES_tradnl" dirty="0" err="1" smtClean="0"/>
              <a:t>should</a:t>
            </a:r>
            <a:r>
              <a:rPr lang="es-ES_tradnl" dirty="0" smtClean="0"/>
              <a:t> be </a:t>
            </a:r>
            <a:r>
              <a:rPr lang="es-ES_tradnl" dirty="0" err="1" smtClean="0"/>
              <a:t>routed</a:t>
            </a:r>
            <a:r>
              <a:rPr lang="es-ES_tradnl" dirty="0" smtClean="0"/>
              <a:t> in as </a:t>
            </a:r>
            <a:r>
              <a:rPr lang="es-ES_tradnl" dirty="0" err="1" smtClean="0"/>
              <a:t>straight</a:t>
            </a:r>
            <a:r>
              <a:rPr lang="es-ES_tradnl" dirty="0" smtClean="0"/>
              <a:t> a </a:t>
            </a:r>
            <a:r>
              <a:rPr lang="es-ES_tradnl" dirty="0" err="1" smtClean="0"/>
              <a:t>line</a:t>
            </a:r>
            <a:r>
              <a:rPr lang="es-ES_tradnl" dirty="0" smtClean="0"/>
              <a:t> as </a:t>
            </a:r>
            <a:r>
              <a:rPr lang="es-ES_tradnl" dirty="0" err="1" smtClean="0"/>
              <a:t>possible</a:t>
            </a:r>
            <a:r>
              <a:rPr lang="es-ES_tradnl" dirty="0" smtClean="0"/>
              <a:t> </a:t>
            </a:r>
            <a:r>
              <a:rPr lang="es-ES_tradnl" dirty="0" err="1" smtClean="0"/>
              <a:t>and</a:t>
            </a:r>
            <a:r>
              <a:rPr lang="es-ES_tradnl" dirty="0" smtClean="0"/>
              <a:t> </a:t>
            </a:r>
            <a:r>
              <a:rPr lang="es-ES_tradnl" dirty="0" err="1" smtClean="0"/>
              <a:t>secured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bone</a:t>
            </a:r>
            <a:r>
              <a:rPr lang="es-ES_tradnl" dirty="0" smtClean="0"/>
              <a:t> </a:t>
            </a:r>
            <a:r>
              <a:rPr lang="es-ES_tradnl" dirty="0" err="1" smtClean="0"/>
              <a:t>rather</a:t>
            </a:r>
            <a:r>
              <a:rPr lang="es-ES_tradnl" dirty="0" smtClean="0"/>
              <a:t> </a:t>
            </a:r>
            <a:r>
              <a:rPr lang="es-ES_tradnl" dirty="0" err="1" smtClean="0"/>
              <a:t>than</a:t>
            </a:r>
            <a:r>
              <a:rPr lang="es-ES_tradnl" dirty="0" smtClean="0"/>
              <a:t> </a:t>
            </a:r>
            <a:r>
              <a:rPr lang="es-ES_tradnl" dirty="0" err="1" smtClean="0"/>
              <a:t>tendon</a:t>
            </a:r>
            <a:endParaRPr lang="es-ES_tradnl" dirty="0" smtClean="0"/>
          </a:p>
          <a:p>
            <a:pPr lvl="1"/>
            <a:r>
              <a:rPr lang="es-ES_tradnl" dirty="0" err="1" smtClean="0"/>
              <a:t>Tendons</a:t>
            </a:r>
            <a:r>
              <a:rPr lang="es-ES_tradnl" dirty="0" smtClean="0"/>
              <a:t> lose ONE MRC </a:t>
            </a:r>
            <a:r>
              <a:rPr lang="es-ES_tradnl" dirty="0" err="1" smtClean="0"/>
              <a:t>power</a:t>
            </a:r>
            <a:r>
              <a:rPr lang="es-ES_tradnl" dirty="0" smtClean="0"/>
              <a:t> grade </a:t>
            </a:r>
            <a:r>
              <a:rPr lang="es-ES_tradnl" dirty="0" err="1" smtClean="0"/>
              <a:t>on</a:t>
            </a:r>
            <a:r>
              <a:rPr lang="es-ES_tradnl" dirty="0" smtClean="0"/>
              <a:t> transfer</a:t>
            </a:r>
          </a:p>
          <a:p>
            <a:r>
              <a:rPr lang="es-ES_tradnl" dirty="0" err="1" smtClean="0">
                <a:solidFill>
                  <a:schemeClr val="bg1">
                    <a:lumMod val="75000"/>
                  </a:schemeClr>
                </a:solidFill>
              </a:rPr>
              <a:t>Fixed</a:t>
            </a:r>
            <a:r>
              <a:rPr lang="es-ES_tradnl" dirty="0" smtClean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es-ES_tradnl" dirty="0" err="1" smtClean="0">
                <a:solidFill>
                  <a:schemeClr val="bg1">
                    <a:lumMod val="75000"/>
                  </a:schemeClr>
                </a:solidFill>
              </a:rPr>
              <a:t>deformities</a:t>
            </a:r>
            <a:r>
              <a:rPr lang="es-ES_tradnl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bg1">
                    <a:lumMod val="75000"/>
                  </a:schemeClr>
                </a:solidFill>
              </a:rPr>
              <a:t>require</a:t>
            </a:r>
            <a:r>
              <a:rPr lang="es-ES_tradnl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bg1">
                    <a:lumMod val="75000"/>
                  </a:schemeClr>
                </a:solidFill>
              </a:rPr>
              <a:t>soft</a:t>
            </a:r>
            <a:r>
              <a:rPr lang="es-ES_tradnl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bg1">
                    <a:lumMod val="75000"/>
                  </a:schemeClr>
                </a:solidFill>
              </a:rPr>
              <a:t>tissue</a:t>
            </a:r>
            <a:r>
              <a:rPr lang="es-ES_tradnl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bg1">
                    <a:lumMod val="75000"/>
                  </a:schemeClr>
                </a:solidFill>
              </a:rPr>
              <a:t>release</a:t>
            </a:r>
            <a:r>
              <a:rPr lang="es-ES_tradnl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es-ES_tradnl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bg1">
                    <a:lumMod val="75000"/>
                  </a:schemeClr>
                </a:solidFill>
              </a:rPr>
              <a:t>bony</a:t>
            </a:r>
            <a:r>
              <a:rPr lang="es-ES_tradnl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bg1">
                    <a:lumMod val="75000"/>
                  </a:schemeClr>
                </a:solidFill>
              </a:rPr>
              <a:t>procedures</a:t>
            </a:r>
            <a:r>
              <a:rPr lang="es-ES_tradnl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bg1">
                    <a:lumMod val="75000"/>
                  </a:schemeClr>
                </a:solidFill>
              </a:rPr>
              <a:t>–</a:t>
            </a:r>
            <a:r>
              <a:rPr lang="es-ES_tradnl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bg1">
                    <a:lumMod val="75000"/>
                  </a:schemeClr>
                </a:solidFill>
              </a:rPr>
              <a:t>avoid</a:t>
            </a:r>
            <a:r>
              <a:rPr lang="es-ES_tradnl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bg1">
                    <a:lumMod val="75000"/>
                  </a:schemeClr>
                </a:solidFill>
              </a:rPr>
              <a:t>growth</a:t>
            </a:r>
            <a:r>
              <a:rPr lang="es-ES_tradnl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bg1">
                    <a:lumMod val="75000"/>
                  </a:schemeClr>
                </a:solidFill>
              </a:rPr>
              <a:t>plates</a:t>
            </a:r>
            <a:endParaRPr lang="es-ES_tradnl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endParaRPr lang="es-ES_tradnl" dirty="0" smtClean="0"/>
          </a:p>
          <a:p>
            <a:endParaRPr lang="es-ES_trad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Treatment</a:t>
            </a:r>
            <a:r>
              <a:rPr lang="es-ES_tradnl" dirty="0" smtClean="0"/>
              <a:t> </a:t>
            </a:r>
            <a:r>
              <a:rPr lang="es-ES_tradnl" dirty="0" err="1" smtClean="0"/>
              <a:t>principles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 smtClean="0">
                <a:solidFill>
                  <a:srgbClr val="BFBFBF"/>
                </a:solidFill>
              </a:rPr>
              <a:t>Flexible </a:t>
            </a:r>
            <a:r>
              <a:rPr lang="es-ES_tradnl" dirty="0" err="1" smtClean="0">
                <a:solidFill>
                  <a:srgbClr val="BFBFBF"/>
                </a:solidFill>
              </a:rPr>
              <a:t>deformities</a:t>
            </a:r>
            <a:r>
              <a:rPr lang="es-ES_tradnl" dirty="0" smtClean="0">
                <a:solidFill>
                  <a:srgbClr val="BFBFBF"/>
                </a:solidFill>
              </a:rPr>
              <a:t> </a:t>
            </a:r>
            <a:r>
              <a:rPr lang="es-ES_tradnl" dirty="0" err="1" smtClean="0">
                <a:solidFill>
                  <a:srgbClr val="BFBFBF"/>
                </a:solidFill>
              </a:rPr>
              <a:t>require</a:t>
            </a:r>
            <a:r>
              <a:rPr lang="es-ES_tradnl" dirty="0" smtClean="0">
                <a:solidFill>
                  <a:srgbClr val="BFBFBF"/>
                </a:solidFill>
              </a:rPr>
              <a:t> </a:t>
            </a:r>
            <a:r>
              <a:rPr lang="es-ES_tradnl" dirty="0" err="1" smtClean="0">
                <a:solidFill>
                  <a:srgbClr val="BFBFBF"/>
                </a:solidFill>
              </a:rPr>
              <a:t>soft</a:t>
            </a:r>
            <a:r>
              <a:rPr lang="es-ES_tradnl" dirty="0" smtClean="0">
                <a:solidFill>
                  <a:srgbClr val="BFBFBF"/>
                </a:solidFill>
              </a:rPr>
              <a:t> </a:t>
            </a:r>
            <a:r>
              <a:rPr lang="es-ES_tradnl" dirty="0" err="1" smtClean="0">
                <a:solidFill>
                  <a:srgbClr val="BFBFBF"/>
                </a:solidFill>
              </a:rPr>
              <a:t>tissue</a:t>
            </a:r>
            <a:r>
              <a:rPr lang="es-ES_tradnl" dirty="0" smtClean="0">
                <a:solidFill>
                  <a:srgbClr val="BFBFBF"/>
                </a:solidFill>
              </a:rPr>
              <a:t> </a:t>
            </a:r>
            <a:r>
              <a:rPr lang="es-ES_tradnl" dirty="0" err="1" smtClean="0">
                <a:solidFill>
                  <a:srgbClr val="BFBFBF"/>
                </a:solidFill>
              </a:rPr>
              <a:t>procedures</a:t>
            </a:r>
            <a:endParaRPr lang="es-ES_tradnl" dirty="0" smtClean="0">
              <a:solidFill>
                <a:srgbClr val="BFBFBF"/>
              </a:solidFill>
            </a:endParaRPr>
          </a:p>
          <a:p>
            <a:r>
              <a:rPr lang="es-ES_tradnl" dirty="0" err="1" smtClean="0"/>
              <a:t>Fixed</a:t>
            </a:r>
            <a:r>
              <a:rPr lang="es-ES_tradnl" dirty="0" smtClean="0"/>
              <a:t>  </a:t>
            </a:r>
            <a:r>
              <a:rPr lang="es-ES_tradnl" dirty="0" err="1" smtClean="0"/>
              <a:t>deformities</a:t>
            </a:r>
            <a:r>
              <a:rPr lang="es-ES_tradnl" dirty="0" smtClean="0"/>
              <a:t> </a:t>
            </a:r>
            <a:r>
              <a:rPr lang="es-ES_tradnl" dirty="0" err="1" smtClean="0"/>
              <a:t>require</a:t>
            </a:r>
            <a:r>
              <a:rPr lang="es-ES_tradnl" dirty="0" smtClean="0"/>
              <a:t> </a:t>
            </a:r>
            <a:r>
              <a:rPr lang="es-ES_tradnl" dirty="0" err="1" smtClean="0"/>
              <a:t>soft</a:t>
            </a:r>
            <a:r>
              <a:rPr lang="es-ES_tradnl" dirty="0" smtClean="0"/>
              <a:t> </a:t>
            </a:r>
            <a:r>
              <a:rPr lang="es-ES_tradnl" dirty="0" err="1" smtClean="0"/>
              <a:t>tissue</a:t>
            </a:r>
            <a:r>
              <a:rPr lang="es-ES_tradnl" dirty="0" smtClean="0"/>
              <a:t> </a:t>
            </a:r>
            <a:r>
              <a:rPr lang="es-ES_tradnl" dirty="0" err="1" smtClean="0"/>
              <a:t>release</a:t>
            </a:r>
            <a:r>
              <a:rPr lang="es-ES_tradnl" dirty="0" smtClean="0"/>
              <a:t> </a:t>
            </a:r>
            <a:r>
              <a:rPr lang="es-ES_tradnl" dirty="0" err="1" smtClean="0"/>
              <a:t>and</a:t>
            </a:r>
            <a:r>
              <a:rPr lang="es-ES_tradnl" dirty="0" smtClean="0"/>
              <a:t> </a:t>
            </a:r>
            <a:r>
              <a:rPr lang="es-ES_tradnl" dirty="0" err="1" smtClean="0"/>
              <a:t>bony</a:t>
            </a:r>
            <a:r>
              <a:rPr lang="es-ES_tradnl" dirty="0" smtClean="0"/>
              <a:t> </a:t>
            </a:r>
            <a:r>
              <a:rPr lang="es-ES_tradnl" dirty="0" err="1" smtClean="0"/>
              <a:t>procedures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</a:t>
            </a:r>
            <a:r>
              <a:rPr lang="es-ES_tradnl" dirty="0" err="1" smtClean="0"/>
              <a:t>avoid</a:t>
            </a:r>
            <a:r>
              <a:rPr lang="es-ES_tradnl" dirty="0" smtClean="0"/>
              <a:t> </a:t>
            </a:r>
            <a:r>
              <a:rPr lang="es-ES_tradnl" dirty="0" err="1" smtClean="0"/>
              <a:t>growth</a:t>
            </a:r>
            <a:r>
              <a:rPr lang="es-ES_tradnl" dirty="0" smtClean="0"/>
              <a:t> </a:t>
            </a:r>
            <a:r>
              <a:rPr lang="es-ES_tradnl" dirty="0" err="1" smtClean="0"/>
              <a:t>plates</a:t>
            </a:r>
            <a:endParaRPr lang="es-ES_tradnl" dirty="0" smtClean="0"/>
          </a:p>
          <a:p>
            <a:pPr lvl="1"/>
            <a:r>
              <a:rPr lang="es-ES_tradnl" dirty="0" err="1" smtClean="0"/>
              <a:t>Bony</a:t>
            </a:r>
            <a:r>
              <a:rPr lang="es-ES_tradnl" dirty="0" smtClean="0"/>
              <a:t> </a:t>
            </a:r>
            <a:r>
              <a:rPr lang="es-ES_tradnl" dirty="0" err="1" smtClean="0"/>
              <a:t>corrections</a:t>
            </a:r>
            <a:r>
              <a:rPr lang="es-ES_tradnl" dirty="0" smtClean="0"/>
              <a:t> at </a:t>
            </a:r>
            <a:r>
              <a:rPr lang="es-ES_tradnl" dirty="0" err="1" smtClean="0"/>
              <a:t>the</a:t>
            </a:r>
            <a:r>
              <a:rPr lang="es-ES_tradnl" dirty="0" smtClean="0"/>
              <a:t> apex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deformity</a:t>
            </a:r>
            <a:endParaRPr lang="es-ES_tradnl" dirty="0" smtClean="0"/>
          </a:p>
          <a:p>
            <a:pPr lvl="1"/>
            <a:r>
              <a:rPr lang="es-ES_tradnl" dirty="0" err="1" smtClean="0"/>
              <a:t>Muscle</a:t>
            </a:r>
            <a:r>
              <a:rPr lang="es-ES_tradnl" dirty="0" smtClean="0"/>
              <a:t> </a:t>
            </a:r>
            <a:r>
              <a:rPr lang="es-ES_tradnl" dirty="0" err="1" smtClean="0"/>
              <a:t>function</a:t>
            </a:r>
            <a:r>
              <a:rPr lang="es-ES_tradnl" dirty="0" smtClean="0"/>
              <a:t> can be </a:t>
            </a:r>
            <a:r>
              <a:rPr lang="es-ES_tradnl" dirty="0" err="1" smtClean="0"/>
              <a:t>balanced</a:t>
            </a:r>
            <a:r>
              <a:rPr lang="es-ES_tradnl" dirty="0" smtClean="0"/>
              <a:t> by </a:t>
            </a:r>
            <a:r>
              <a:rPr lang="es-ES_tradnl" dirty="0" err="1" smtClean="0"/>
              <a:t>changing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lever</a:t>
            </a:r>
            <a:r>
              <a:rPr lang="es-ES_tradnl" dirty="0" smtClean="0"/>
              <a:t> </a:t>
            </a:r>
            <a:r>
              <a:rPr lang="es-ES_tradnl" dirty="0" err="1" smtClean="0"/>
              <a:t>arm</a:t>
            </a:r>
            <a:r>
              <a:rPr lang="es-ES_tradnl" dirty="0" smtClean="0"/>
              <a:t> </a:t>
            </a:r>
            <a:r>
              <a:rPr lang="es-ES_tradnl" dirty="0" err="1" smtClean="0"/>
              <a:t>with</a:t>
            </a:r>
            <a:r>
              <a:rPr lang="es-ES_tradnl" dirty="0" smtClean="0"/>
              <a:t> </a:t>
            </a:r>
            <a:r>
              <a:rPr lang="es-ES_tradnl" dirty="0" err="1" smtClean="0"/>
              <a:t>bony</a:t>
            </a:r>
            <a:r>
              <a:rPr lang="es-ES_tradnl" dirty="0" smtClean="0"/>
              <a:t> </a:t>
            </a:r>
            <a:r>
              <a:rPr lang="es-ES_tradnl" dirty="0" err="1" smtClean="0"/>
              <a:t>procedure</a:t>
            </a:r>
            <a:r>
              <a:rPr lang="es-ES_tradnl" dirty="0" smtClean="0"/>
              <a:t> </a:t>
            </a:r>
            <a:r>
              <a:rPr lang="es-ES_tradnl" dirty="0" err="1" smtClean="0"/>
              <a:t>or</a:t>
            </a:r>
            <a:r>
              <a:rPr lang="es-ES_tradnl" dirty="0" smtClean="0"/>
              <a:t> transfers</a:t>
            </a:r>
          </a:p>
          <a:p>
            <a:pPr lvl="1"/>
            <a:r>
              <a:rPr lang="es-ES_tradnl" dirty="0" err="1" smtClean="0"/>
              <a:t>Tendon</a:t>
            </a:r>
            <a:r>
              <a:rPr lang="es-ES_tradnl" dirty="0" smtClean="0"/>
              <a:t> transfers </a:t>
            </a:r>
            <a:r>
              <a:rPr lang="es-ES_tradnl" dirty="0" err="1" smtClean="0"/>
              <a:t>should</a:t>
            </a:r>
            <a:r>
              <a:rPr lang="es-ES_tradnl" dirty="0" smtClean="0"/>
              <a:t> be done </a:t>
            </a:r>
            <a:r>
              <a:rPr lang="es-ES_tradnl" dirty="0" err="1" smtClean="0"/>
              <a:t>after</a:t>
            </a:r>
            <a:r>
              <a:rPr lang="es-ES_tradnl" dirty="0" smtClean="0"/>
              <a:t> </a:t>
            </a:r>
            <a:r>
              <a:rPr lang="es-ES_tradnl" dirty="0" err="1" smtClean="0"/>
              <a:t>fixed</a:t>
            </a:r>
            <a:r>
              <a:rPr lang="es-ES_tradnl" dirty="0" smtClean="0"/>
              <a:t> </a:t>
            </a:r>
            <a:r>
              <a:rPr lang="es-ES_tradnl" dirty="0" err="1" smtClean="0"/>
              <a:t>deformities</a:t>
            </a:r>
            <a:r>
              <a:rPr lang="es-ES_tradnl" dirty="0" smtClean="0"/>
              <a:t> are </a:t>
            </a:r>
            <a:r>
              <a:rPr lang="es-ES_tradnl" dirty="0" err="1" smtClean="0"/>
              <a:t>corrected</a:t>
            </a:r>
            <a:endParaRPr lang="es-ES_tradnl" dirty="0" smtClean="0"/>
          </a:p>
          <a:p>
            <a:pPr lvl="1"/>
            <a:endParaRPr lang="es-ES_tradnl" dirty="0" smtClean="0"/>
          </a:p>
          <a:p>
            <a:endParaRPr lang="es-ES_trad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Management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 smtClean="0"/>
              <a:t>Non-</a:t>
            </a:r>
            <a:r>
              <a:rPr lang="es-ES_tradnl" dirty="0" err="1" smtClean="0"/>
              <a:t>operative</a:t>
            </a:r>
            <a:endParaRPr lang="es-ES_tradnl" dirty="0" smtClean="0"/>
          </a:p>
          <a:p>
            <a:pPr lvl="1"/>
            <a:r>
              <a:rPr lang="es-ES_tradnl" dirty="0" err="1" smtClean="0"/>
              <a:t>Orthotics</a:t>
            </a:r>
            <a:endParaRPr lang="es-ES_tradnl" dirty="0" smtClean="0"/>
          </a:p>
          <a:p>
            <a:pPr lvl="2"/>
            <a:r>
              <a:rPr lang="es-ES_tradnl" dirty="0" err="1" smtClean="0"/>
              <a:t>Foot</a:t>
            </a:r>
            <a:r>
              <a:rPr lang="es-ES_tradnl" dirty="0" smtClean="0"/>
              <a:t> </a:t>
            </a:r>
            <a:r>
              <a:rPr lang="es-ES_tradnl" dirty="0" err="1" smtClean="0"/>
              <a:t>orthosis</a:t>
            </a:r>
            <a:endParaRPr lang="es-ES_tradnl" dirty="0" smtClean="0"/>
          </a:p>
          <a:p>
            <a:pPr lvl="2"/>
            <a:r>
              <a:rPr lang="es-ES_tradnl" dirty="0" err="1" smtClean="0"/>
              <a:t>AFOs</a:t>
            </a:r>
            <a:endParaRPr lang="es-ES_tradnl" dirty="0" smtClean="0"/>
          </a:p>
          <a:p>
            <a:pPr lvl="1"/>
            <a:r>
              <a:rPr lang="es-ES_tradnl" dirty="0" smtClean="0"/>
              <a:t>Serial casting </a:t>
            </a:r>
          </a:p>
          <a:p>
            <a:r>
              <a:rPr lang="es-ES_tradnl" dirty="0" err="1" smtClean="0"/>
              <a:t>Indications</a:t>
            </a:r>
            <a:r>
              <a:rPr lang="es-ES_tradnl" dirty="0" smtClean="0"/>
              <a:t> </a:t>
            </a:r>
          </a:p>
          <a:p>
            <a:pPr lvl="1"/>
            <a:r>
              <a:rPr lang="es-ES_tradnl" dirty="0" err="1" smtClean="0"/>
              <a:t>Mild</a:t>
            </a:r>
            <a:endParaRPr lang="es-ES_tradnl" dirty="0" smtClean="0"/>
          </a:p>
          <a:p>
            <a:pPr lvl="1"/>
            <a:r>
              <a:rPr lang="es-ES_tradnl" dirty="0" smtClean="0"/>
              <a:t>Non </a:t>
            </a:r>
            <a:r>
              <a:rPr lang="es-ES_tradnl" dirty="0" err="1" smtClean="0"/>
              <a:t>progressive</a:t>
            </a:r>
            <a:r>
              <a:rPr lang="es-ES_tradnl" dirty="0" smtClean="0"/>
              <a:t> </a:t>
            </a:r>
            <a:r>
              <a:rPr lang="es-ES_tradnl" dirty="0" err="1" smtClean="0"/>
              <a:t>disease</a:t>
            </a:r>
            <a:endParaRPr lang="es-ES_tradnl" dirty="0" smtClean="0"/>
          </a:p>
          <a:p>
            <a:pPr lvl="1"/>
            <a:r>
              <a:rPr lang="es-ES_tradnl" dirty="0" smtClean="0"/>
              <a:t>LIMITED</a:t>
            </a:r>
          </a:p>
        </p:txBody>
      </p:sp>
      <p:pic>
        <p:nvPicPr>
          <p:cNvPr id="4" name="Imagen 3" descr="Imagen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43807"/>
            <a:ext cx="4031901" cy="3204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Definition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</p:spPr>
        <p:txBody>
          <a:bodyPr>
            <a:normAutofit/>
          </a:bodyPr>
          <a:lstStyle/>
          <a:p>
            <a:r>
              <a:rPr lang="es-ES_tradnl" sz="2400" dirty="0" err="1" smtClean="0"/>
              <a:t>Arch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supported</a:t>
            </a:r>
            <a:r>
              <a:rPr lang="es-ES_tradnl" sz="2400" dirty="0" smtClean="0"/>
              <a:t> by </a:t>
            </a:r>
            <a:r>
              <a:rPr lang="es-ES_tradnl" sz="2400" dirty="0" err="1" smtClean="0"/>
              <a:t>osseus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and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ligamentous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structures</a:t>
            </a:r>
            <a:endParaRPr lang="es-ES_tradnl" sz="2400" dirty="0" smtClean="0"/>
          </a:p>
          <a:p>
            <a:r>
              <a:rPr lang="es-ES_tradnl" sz="2400" dirty="0" err="1" smtClean="0"/>
              <a:t>Windlass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effect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of</a:t>
            </a:r>
            <a:r>
              <a:rPr lang="es-ES_tradnl" sz="2400" dirty="0" smtClean="0"/>
              <a:t> plantar </a:t>
            </a:r>
            <a:r>
              <a:rPr lang="es-ES_tradnl" sz="2400" dirty="0" err="1" smtClean="0"/>
              <a:t>fascia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–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Dynamic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support</a:t>
            </a:r>
            <a:endParaRPr lang="es-ES_tradnl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2971800"/>
            <a:ext cx="3886200" cy="311697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066800" y="323986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Spring (</a:t>
            </a:r>
            <a:r>
              <a:rPr lang="es-ES_tradnl" dirty="0" err="1" smtClean="0"/>
              <a:t>calcaneonavicular</a:t>
            </a:r>
            <a:r>
              <a:rPr lang="es-ES_tradnl" dirty="0" smtClean="0"/>
              <a:t>)</a:t>
            </a:r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1219200" y="40386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Short plantar (</a:t>
            </a:r>
            <a:r>
              <a:rPr lang="es-ES_tradnl" dirty="0" err="1" smtClean="0"/>
              <a:t>calcaneocuboid</a:t>
            </a:r>
            <a:r>
              <a:rPr lang="es-ES_tradnl" dirty="0" smtClean="0"/>
              <a:t>)</a:t>
            </a:r>
          </a:p>
          <a:p>
            <a:endParaRPr lang="es-ES_tradnl" dirty="0"/>
          </a:p>
        </p:txBody>
      </p:sp>
      <p:sp>
        <p:nvSpPr>
          <p:cNvPr id="9" name="CuadroTexto 8"/>
          <p:cNvSpPr txBox="1"/>
          <p:nvPr/>
        </p:nvSpPr>
        <p:spPr>
          <a:xfrm>
            <a:off x="1219200" y="4953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Long plantar</a:t>
            </a:r>
          </a:p>
          <a:p>
            <a:endParaRPr lang="es-ES_tradnl" dirty="0"/>
          </a:p>
        </p:txBody>
      </p:sp>
      <p:sp>
        <p:nvSpPr>
          <p:cNvPr id="10" name="CuadroTexto 9"/>
          <p:cNvSpPr txBox="1"/>
          <p:nvPr/>
        </p:nvSpPr>
        <p:spPr>
          <a:xfrm>
            <a:off x="1219200" y="54864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Superficial Plantar </a:t>
            </a:r>
            <a:r>
              <a:rPr lang="es-ES_tradnl" dirty="0" err="1" smtClean="0"/>
              <a:t>fascia</a:t>
            </a:r>
            <a:endParaRPr lang="es-ES_tradnl" dirty="0"/>
          </a:p>
        </p:txBody>
      </p:sp>
      <p:cxnSp>
        <p:nvCxnSpPr>
          <p:cNvPr id="12" name="Conector recto de flecha 11"/>
          <p:cNvCxnSpPr>
            <a:stCxn id="7" idx="3"/>
          </p:cNvCxnSpPr>
          <p:nvPr/>
        </p:nvCxnSpPr>
        <p:spPr>
          <a:xfrm>
            <a:off x="3124200" y="3563035"/>
            <a:ext cx="3048000" cy="9722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>
            <a:stCxn id="8" idx="3"/>
          </p:cNvCxnSpPr>
          <p:nvPr/>
        </p:nvCxnSpPr>
        <p:spPr>
          <a:xfrm>
            <a:off x="3276600" y="4361766"/>
            <a:ext cx="2514600" cy="704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3276600" y="5105400"/>
            <a:ext cx="2514600" cy="2286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152400" y="6400800"/>
            <a:ext cx="8534400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100" dirty="0" err="1" smtClean="0"/>
              <a:t>Golano</a:t>
            </a:r>
            <a:r>
              <a:rPr lang="es-ES_tradnl" sz="1100" dirty="0" smtClean="0"/>
              <a:t> P et al. </a:t>
            </a:r>
            <a:r>
              <a:rPr lang="es-ES_tradnl" sz="1100" dirty="0" err="1" smtClean="0"/>
              <a:t>Anatomy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of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the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ankle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ligaments</a:t>
            </a:r>
            <a:r>
              <a:rPr lang="es-ES_tradnl" sz="1100" dirty="0" smtClean="0"/>
              <a:t>: a </a:t>
            </a:r>
            <a:r>
              <a:rPr lang="es-ES_tradnl" sz="1100" dirty="0" err="1" smtClean="0"/>
              <a:t>pictorial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essay</a:t>
            </a:r>
            <a:r>
              <a:rPr lang="es-ES_tradnl" sz="1100" dirty="0" smtClean="0"/>
              <a:t>. </a:t>
            </a:r>
            <a:r>
              <a:rPr lang="es-ES_tradnl" sz="1100" dirty="0" err="1" smtClean="0"/>
              <a:t>Knee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Surg</a:t>
            </a:r>
            <a:r>
              <a:rPr lang="es-ES_tradnl" sz="1100" dirty="0" smtClean="0"/>
              <a:t> Sports </a:t>
            </a:r>
            <a:r>
              <a:rPr lang="es-ES_tradnl" sz="1100" dirty="0" err="1" smtClean="0"/>
              <a:t>Traumatol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Arthrosc</a:t>
            </a:r>
            <a:r>
              <a:rPr lang="es-ES_tradnl" sz="1100" dirty="0" smtClean="0"/>
              <a:t> 2010; 18(5):557-69</a:t>
            </a:r>
          </a:p>
          <a:p>
            <a:r>
              <a:rPr lang="es-ES_tradnl" sz="1100" dirty="0" smtClean="0"/>
              <a:t>Lee MC, </a:t>
            </a:r>
            <a:r>
              <a:rPr lang="es-ES_tradnl" sz="1100" dirty="0" err="1" smtClean="0"/>
              <a:t>Sucato</a:t>
            </a:r>
            <a:r>
              <a:rPr lang="es-ES_tradnl" sz="1100" dirty="0" smtClean="0"/>
              <a:t> DJ. </a:t>
            </a:r>
            <a:r>
              <a:rPr lang="es-ES_tradnl" sz="1100" dirty="0" err="1" smtClean="0"/>
              <a:t>Pediatric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issues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with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cavovarus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foot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deformities</a:t>
            </a:r>
            <a:r>
              <a:rPr lang="es-ES_tradnl" sz="1100" dirty="0" smtClean="0"/>
              <a:t>. </a:t>
            </a:r>
            <a:r>
              <a:rPr lang="es-ES_tradnl" sz="1100" dirty="0" err="1" smtClean="0"/>
              <a:t>Foot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Ankle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Clin</a:t>
            </a:r>
            <a:r>
              <a:rPr lang="es-ES_tradnl" sz="1100" dirty="0" smtClean="0"/>
              <a:t> 2008; 13: 199-219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Indications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surgery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s-ES_tradnl" dirty="0" err="1" smtClean="0"/>
              <a:t>Ankle</a:t>
            </a:r>
            <a:r>
              <a:rPr lang="es-ES_tradnl" dirty="0" smtClean="0"/>
              <a:t> </a:t>
            </a:r>
            <a:r>
              <a:rPr lang="es-ES_tradnl" dirty="0" err="1" smtClean="0"/>
              <a:t>instability</a:t>
            </a:r>
            <a:endParaRPr lang="es-ES_tradnl" dirty="0" smtClean="0"/>
          </a:p>
          <a:p>
            <a:r>
              <a:rPr lang="es-ES_tradnl" dirty="0" err="1" smtClean="0"/>
              <a:t>Painful</a:t>
            </a:r>
            <a:r>
              <a:rPr lang="es-ES_tradnl" dirty="0" smtClean="0"/>
              <a:t> </a:t>
            </a:r>
            <a:r>
              <a:rPr lang="es-ES_tradnl" dirty="0" err="1" smtClean="0"/>
              <a:t>callosity</a:t>
            </a:r>
            <a:endParaRPr lang="es-ES_tradnl" dirty="0" smtClean="0"/>
          </a:p>
          <a:p>
            <a:pPr lvl="1"/>
            <a:r>
              <a:rPr lang="es-ES_tradnl" dirty="0" smtClean="0"/>
              <a:t>MT </a:t>
            </a:r>
            <a:r>
              <a:rPr lang="es-ES_tradnl" dirty="0" err="1" smtClean="0"/>
              <a:t>heads</a:t>
            </a:r>
            <a:endParaRPr lang="es-ES_tradnl" dirty="0" smtClean="0"/>
          </a:p>
          <a:p>
            <a:pPr lvl="1"/>
            <a:r>
              <a:rPr lang="es-ES_tradnl" dirty="0" smtClean="0"/>
              <a:t>Base 5th MT</a:t>
            </a:r>
          </a:p>
          <a:p>
            <a:r>
              <a:rPr lang="es-ES_tradnl" dirty="0" err="1" smtClean="0"/>
              <a:t>Difficulty</a:t>
            </a:r>
            <a:r>
              <a:rPr lang="es-ES_tradnl" dirty="0" smtClean="0"/>
              <a:t> </a:t>
            </a:r>
            <a:r>
              <a:rPr lang="es-ES_tradnl" dirty="0" err="1" smtClean="0"/>
              <a:t>with</a:t>
            </a:r>
            <a:r>
              <a:rPr lang="es-ES_tradnl" dirty="0" smtClean="0"/>
              <a:t> </a:t>
            </a:r>
            <a:r>
              <a:rPr lang="es-ES_tradnl" dirty="0" err="1" smtClean="0"/>
              <a:t>fitting</a:t>
            </a:r>
            <a:r>
              <a:rPr lang="es-ES_tradnl" dirty="0" smtClean="0"/>
              <a:t> </a:t>
            </a:r>
            <a:r>
              <a:rPr lang="es-ES_tradnl" dirty="0" err="1" smtClean="0"/>
              <a:t>orthoses</a:t>
            </a:r>
            <a:endParaRPr lang="es-ES_tradnl" dirty="0" smtClean="0"/>
          </a:p>
          <a:p>
            <a:r>
              <a:rPr lang="es-ES_tradnl" dirty="0" err="1" smtClean="0"/>
              <a:t>Poor</a:t>
            </a:r>
            <a:r>
              <a:rPr lang="es-ES_tradnl" dirty="0" smtClean="0"/>
              <a:t> balance</a:t>
            </a:r>
          </a:p>
          <a:p>
            <a:r>
              <a:rPr lang="es-ES_tradnl" dirty="0" err="1" smtClean="0"/>
              <a:t>Progressive</a:t>
            </a:r>
            <a:r>
              <a:rPr lang="es-ES_tradnl" dirty="0" smtClean="0"/>
              <a:t> </a:t>
            </a:r>
            <a:r>
              <a:rPr lang="es-ES_tradnl" dirty="0" err="1" smtClean="0"/>
              <a:t>deformity</a:t>
            </a:r>
            <a:endParaRPr lang="es-ES_tradnl" dirty="0" smtClean="0"/>
          </a:p>
          <a:p>
            <a:endParaRPr lang="es-ES_tradnl" dirty="0" smtClean="0"/>
          </a:p>
          <a:p>
            <a:pPr lvl="4"/>
            <a:r>
              <a:rPr lang="es-ES_tradnl" sz="3027" dirty="0" err="1" smtClean="0"/>
              <a:t>Procedure</a:t>
            </a:r>
            <a:r>
              <a:rPr lang="es-ES_tradnl" sz="3027" dirty="0" smtClean="0"/>
              <a:t> </a:t>
            </a:r>
            <a:r>
              <a:rPr lang="es-ES_tradnl" sz="3027" dirty="0" err="1" smtClean="0"/>
              <a:t>is</a:t>
            </a:r>
            <a:r>
              <a:rPr lang="es-ES_tradnl" sz="3027" dirty="0" smtClean="0"/>
              <a:t> </a:t>
            </a:r>
            <a:r>
              <a:rPr lang="es-ES_tradnl" sz="3027" dirty="0" err="1" smtClean="0"/>
              <a:t>dependent</a:t>
            </a:r>
            <a:r>
              <a:rPr lang="es-ES_tradnl" sz="3027" dirty="0" smtClean="0"/>
              <a:t> </a:t>
            </a:r>
            <a:r>
              <a:rPr lang="es-ES_tradnl" sz="3027" dirty="0" err="1" smtClean="0"/>
              <a:t>on</a:t>
            </a:r>
            <a:r>
              <a:rPr lang="es-ES_tradnl" sz="3027" dirty="0" smtClean="0"/>
              <a:t> </a:t>
            </a:r>
            <a:r>
              <a:rPr lang="es-ES_tradnl" sz="3027" dirty="0" err="1" smtClean="0"/>
              <a:t>deformity</a:t>
            </a:r>
            <a:endParaRPr lang="es-ES_tradnl" sz="3027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Cavovarus</a:t>
            </a:r>
            <a:r>
              <a:rPr lang="es-ES_tradnl" dirty="0" smtClean="0"/>
              <a:t> </a:t>
            </a:r>
            <a:r>
              <a:rPr lang="es-ES_tradnl" dirty="0" err="1" smtClean="0"/>
              <a:t>foot</a:t>
            </a:r>
            <a:r>
              <a:rPr lang="es-ES_tradnl" dirty="0" smtClean="0"/>
              <a:t> - CMT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5943600" cy="4525963"/>
          </a:xfrm>
        </p:spPr>
        <p:txBody>
          <a:bodyPr>
            <a:normAutofit lnSpcReduction="10000"/>
          </a:bodyPr>
          <a:lstStyle/>
          <a:p>
            <a:r>
              <a:rPr lang="es-ES_tradnl" sz="2800" dirty="0" err="1" smtClean="0"/>
              <a:t>High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arch</a:t>
            </a:r>
            <a:endParaRPr lang="es-ES_tradnl" sz="2800" dirty="0" smtClean="0"/>
          </a:p>
          <a:p>
            <a:endParaRPr lang="es-ES_tradnl" sz="2800" dirty="0" smtClean="0"/>
          </a:p>
          <a:p>
            <a:endParaRPr lang="es-ES_tradnl" sz="2800" dirty="0" smtClean="0"/>
          </a:p>
          <a:p>
            <a:endParaRPr lang="es-ES_tradnl" sz="2800" dirty="0" smtClean="0"/>
          </a:p>
          <a:p>
            <a:endParaRPr lang="es-ES_tradnl" sz="2800" dirty="0" smtClean="0"/>
          </a:p>
          <a:p>
            <a:endParaRPr lang="es-ES_tradnl" sz="2800" dirty="0" smtClean="0"/>
          </a:p>
          <a:p>
            <a:endParaRPr lang="es-ES_tradnl" sz="2800" dirty="0" smtClean="0"/>
          </a:p>
          <a:p>
            <a:endParaRPr lang="es-ES_tradnl" sz="2800" dirty="0" smtClean="0"/>
          </a:p>
          <a:p>
            <a:r>
              <a:rPr lang="es-ES_tradnl" sz="2800" dirty="0" smtClean="0"/>
              <a:t>&lt;8yo : </a:t>
            </a:r>
            <a:r>
              <a:rPr lang="es-ES_tradnl" sz="2800" dirty="0" err="1" smtClean="0"/>
              <a:t>Alone</a:t>
            </a:r>
            <a:r>
              <a:rPr lang="es-ES_tradnl" sz="2800" dirty="0" smtClean="0"/>
              <a:t> + serial casting </a:t>
            </a:r>
            <a:r>
              <a:rPr lang="es-ES_tradnl" sz="2800" dirty="0" err="1" smtClean="0"/>
              <a:t>postop</a:t>
            </a:r>
            <a:r>
              <a:rPr lang="es-ES_tradnl" sz="2800" dirty="0" smtClean="0"/>
              <a:t> </a:t>
            </a: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47244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Plantar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fasciotomy</a:t>
            </a: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3810000" y="19050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agen 19" descr="photo-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3663" y="2865437"/>
            <a:ext cx="2908300" cy="218122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924" y="2590800"/>
            <a:ext cx="1712276" cy="265894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/>
          <a:srcRect r="49505"/>
          <a:stretch>
            <a:fillRect/>
          </a:stretch>
        </p:blipFill>
        <p:spPr>
          <a:xfrm>
            <a:off x="6948375" y="2592464"/>
            <a:ext cx="1738425" cy="2657279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/>
          <a:srcRect l="28358" r="5532"/>
          <a:stretch>
            <a:fillRect/>
          </a:stretch>
        </p:blipFill>
        <p:spPr>
          <a:xfrm>
            <a:off x="2971800" y="2590800"/>
            <a:ext cx="2250124" cy="2602140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152400" y="6400800"/>
            <a:ext cx="8534400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100" dirty="0" smtClean="0"/>
              <a:t>Paulos L, Coleman SS, Samuelson KM. </a:t>
            </a:r>
            <a:r>
              <a:rPr lang="es-ES_tradnl" sz="1100" dirty="0" err="1" smtClean="0"/>
              <a:t>Pes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Cavovarus</a:t>
            </a:r>
            <a:r>
              <a:rPr lang="es-ES_tradnl" sz="1100" dirty="0" smtClean="0"/>
              <a:t>. </a:t>
            </a:r>
            <a:r>
              <a:rPr lang="es-ES_tradnl" sz="1100" dirty="0" err="1" smtClean="0"/>
              <a:t>Review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of</a:t>
            </a:r>
            <a:r>
              <a:rPr lang="es-ES_tradnl" sz="1100" dirty="0" smtClean="0"/>
              <a:t> a </a:t>
            </a:r>
            <a:r>
              <a:rPr lang="es-ES_tradnl" sz="1100" dirty="0" err="1" smtClean="0"/>
              <a:t>surgical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approach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using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selective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soft</a:t>
            </a:r>
            <a:r>
              <a:rPr lang="es-ES_tradnl" sz="1100" dirty="0" smtClean="0"/>
              <a:t>-</a:t>
            </a:r>
            <a:r>
              <a:rPr lang="es-ES_tradnl" sz="1100" dirty="0" err="1" smtClean="0"/>
              <a:t>tissue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procedures</a:t>
            </a:r>
            <a:r>
              <a:rPr lang="es-ES_tradnl" sz="1100" dirty="0" smtClean="0"/>
              <a:t>. JBJS </a:t>
            </a:r>
            <a:r>
              <a:rPr lang="es-ES_tradnl" sz="1100" dirty="0" err="1" smtClean="0"/>
              <a:t>Am</a:t>
            </a:r>
            <a:r>
              <a:rPr lang="es-ES_tradnl" sz="1100" dirty="0" smtClean="0"/>
              <a:t> 1980;62:942-953.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Cavovarus</a:t>
            </a:r>
            <a:r>
              <a:rPr lang="es-ES_tradnl" dirty="0" smtClean="0"/>
              <a:t> </a:t>
            </a:r>
            <a:r>
              <a:rPr lang="es-ES_tradnl" dirty="0" err="1" smtClean="0"/>
              <a:t>foot</a:t>
            </a:r>
            <a:r>
              <a:rPr lang="es-ES_tradnl" dirty="0" smtClean="0"/>
              <a:t> - CMT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s-ES_tradnl" sz="2800" dirty="0" err="1" smtClean="0"/>
              <a:t>High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arch</a:t>
            </a:r>
            <a:endParaRPr lang="es-ES_tradnl" sz="2800" dirty="0" smtClean="0"/>
          </a:p>
          <a:p>
            <a:endParaRPr lang="es-ES_tradnl" sz="2800" dirty="0" smtClean="0"/>
          </a:p>
          <a:p>
            <a:r>
              <a:rPr lang="es-ES_tradnl" sz="2800" dirty="0" err="1" smtClean="0"/>
              <a:t>Plantarflexed</a:t>
            </a:r>
            <a:r>
              <a:rPr lang="es-ES_tradnl" sz="2800" dirty="0" smtClean="0"/>
              <a:t> 1st </a:t>
            </a:r>
            <a:r>
              <a:rPr lang="es-ES_tradnl" sz="2800" dirty="0" err="1" smtClean="0"/>
              <a:t>ray</a:t>
            </a:r>
            <a:endParaRPr lang="es-ES_tradnl" sz="2800" dirty="0" smtClean="0"/>
          </a:p>
          <a:p>
            <a:endParaRPr lang="es-ES_tradnl" sz="2800" dirty="0" smtClean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47244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Plantar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fasciotomy</a:t>
            </a: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Dorsal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closing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wedge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1st MTO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_tradnl" sz="2800" dirty="0" smtClean="0"/>
              <a:t>Plantar </a:t>
            </a:r>
            <a:r>
              <a:rPr lang="es-ES_tradnl" sz="2800" dirty="0" err="1" smtClean="0"/>
              <a:t>opening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wedge</a:t>
            </a:r>
            <a:r>
              <a:rPr lang="es-ES_tradnl" sz="2800" dirty="0" smtClean="0"/>
              <a:t> medial </a:t>
            </a:r>
            <a:r>
              <a:rPr lang="es-ES_tradnl" sz="2800" dirty="0" err="1" smtClean="0"/>
              <a:t>cuneiform</a:t>
            </a:r>
            <a:r>
              <a:rPr lang="es-ES_tradnl" sz="2800" dirty="0" smtClean="0"/>
              <a:t> OT</a:t>
            </a: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3810000" y="19050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V="1">
            <a:off x="4038600" y="2590800"/>
            <a:ext cx="6858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4038600" y="2895600"/>
            <a:ext cx="685800" cy="382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26454"/>
            <a:ext cx="3096344" cy="277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n 12" descr="Cuneiform osteotom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512" y="5029200"/>
            <a:ext cx="4458488" cy="1242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Cavovarus</a:t>
            </a:r>
            <a:r>
              <a:rPr lang="es-ES_tradnl" dirty="0" smtClean="0"/>
              <a:t> </a:t>
            </a:r>
            <a:r>
              <a:rPr lang="es-ES_tradnl" dirty="0" err="1" smtClean="0"/>
              <a:t>foot</a:t>
            </a:r>
            <a:r>
              <a:rPr lang="es-ES_tradnl" dirty="0" smtClean="0"/>
              <a:t> - CMT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s-ES_tradnl" sz="2800" dirty="0" err="1" smtClean="0"/>
              <a:t>High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arch</a:t>
            </a:r>
            <a:endParaRPr lang="es-ES_tradnl" sz="2800" dirty="0" smtClean="0"/>
          </a:p>
          <a:p>
            <a:endParaRPr lang="es-ES_tradnl" sz="2800" dirty="0" smtClean="0"/>
          </a:p>
          <a:p>
            <a:r>
              <a:rPr lang="es-ES_tradnl" sz="2800" dirty="0" err="1" smtClean="0"/>
              <a:t>Plantarflexed</a:t>
            </a:r>
            <a:r>
              <a:rPr lang="es-ES_tradnl" sz="2800" dirty="0" smtClean="0"/>
              <a:t> 1st </a:t>
            </a:r>
            <a:r>
              <a:rPr lang="es-ES_tradnl" sz="2800" dirty="0" err="1" smtClean="0"/>
              <a:t>ray</a:t>
            </a:r>
            <a:endParaRPr lang="es-ES_tradnl" sz="2800" dirty="0" smtClean="0"/>
          </a:p>
          <a:p>
            <a:endParaRPr lang="es-ES_tradnl" sz="2800" dirty="0" smtClean="0"/>
          </a:p>
          <a:p>
            <a:r>
              <a:rPr lang="es-ES_tradnl" sz="2800" dirty="0" smtClean="0">
                <a:solidFill>
                  <a:srgbClr val="FF0000"/>
                </a:solidFill>
              </a:rPr>
              <a:t>Flexible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hindfoot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on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block</a:t>
            </a:r>
            <a:r>
              <a:rPr lang="es-ES_tradnl" sz="2800" dirty="0" smtClean="0"/>
              <a:t> test</a:t>
            </a:r>
            <a:endParaRPr lang="es-ES_tradnl" sz="2800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47244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Plantar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fasciotomy</a:t>
            </a: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Dorsal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closing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wedge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1st MTO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_tradnl" sz="2800" dirty="0" smtClean="0"/>
              <a:t>Plantar </a:t>
            </a:r>
            <a:r>
              <a:rPr lang="es-ES_tradnl" sz="2800" dirty="0" err="1" smtClean="0"/>
              <a:t>opening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wedge</a:t>
            </a:r>
            <a:r>
              <a:rPr lang="es-ES_tradnl" sz="2800" dirty="0" smtClean="0"/>
              <a:t> medial </a:t>
            </a:r>
            <a:r>
              <a:rPr lang="es-ES_tradnl" sz="2800" dirty="0" err="1" smtClean="0"/>
              <a:t>cuneiform</a:t>
            </a:r>
            <a:r>
              <a:rPr lang="es-ES_tradnl" sz="2800" dirty="0" smtClean="0"/>
              <a:t> OT</a:t>
            </a: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PB transfer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_tradnl" sz="2800" dirty="0" err="1" smtClean="0"/>
              <a:t>Tib</a:t>
            </a:r>
            <a:r>
              <a:rPr lang="es-ES_tradnl" sz="2800" dirty="0" smtClean="0"/>
              <a:t> Post dorsal transfer </a:t>
            </a:r>
            <a:r>
              <a:rPr lang="es-ES_tradnl" sz="2800" dirty="0" err="1" smtClean="0"/>
              <a:t>to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cuneiforms</a:t>
            </a:r>
            <a:r>
              <a:rPr lang="es-ES_tradnl" sz="2800" dirty="0" smtClean="0"/>
              <a:t> (IOM)</a:t>
            </a:r>
            <a:endParaRPr kumimoji="0" lang="es-ES_tradn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3810000" y="19050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V="1">
            <a:off x="4038600" y="2590800"/>
            <a:ext cx="6858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>
            <a:off x="4038600" y="4419600"/>
            <a:ext cx="685800" cy="382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4038600" y="4267200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4038600" y="2895600"/>
            <a:ext cx="685800" cy="382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152400" y="6324600"/>
            <a:ext cx="8534400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100" dirty="0" err="1" smtClean="0"/>
              <a:t>Azmaipairashvili</a:t>
            </a:r>
            <a:r>
              <a:rPr lang="es-ES_tradnl" sz="1100" dirty="0" smtClean="0"/>
              <a:t> Z, </a:t>
            </a:r>
            <a:r>
              <a:rPr lang="es-ES_tradnl" sz="1100" dirty="0" err="1" smtClean="0"/>
              <a:t>Riddle</a:t>
            </a:r>
            <a:r>
              <a:rPr lang="es-ES_tradnl" sz="1100" dirty="0" smtClean="0"/>
              <a:t> EC, Kumar SJ, et al. </a:t>
            </a:r>
            <a:r>
              <a:rPr lang="es-ES_tradnl" sz="1100" dirty="0" err="1" smtClean="0"/>
              <a:t>Correction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of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cavovarus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foot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deformity</a:t>
            </a:r>
            <a:r>
              <a:rPr lang="es-ES_tradnl" sz="1100" dirty="0" smtClean="0"/>
              <a:t> in Charcot-Marie-</a:t>
            </a:r>
            <a:r>
              <a:rPr lang="es-ES_tradnl" sz="1100" dirty="0" err="1" smtClean="0"/>
              <a:t>Tooth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disease</a:t>
            </a:r>
            <a:r>
              <a:rPr lang="es-ES_tradnl" sz="1100" dirty="0" smtClean="0"/>
              <a:t>. J </a:t>
            </a:r>
            <a:r>
              <a:rPr lang="es-ES_tradnl" sz="1100" dirty="0" err="1" smtClean="0"/>
              <a:t>Pediatr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Orthop</a:t>
            </a:r>
            <a:r>
              <a:rPr lang="es-ES_tradnl" sz="1100" dirty="0" smtClean="0"/>
              <a:t> 2005;25(3):360-365.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Cavovarus</a:t>
            </a:r>
            <a:r>
              <a:rPr lang="es-ES_tradnl" dirty="0" smtClean="0"/>
              <a:t> </a:t>
            </a:r>
            <a:r>
              <a:rPr lang="es-ES_tradnl" dirty="0" err="1" smtClean="0"/>
              <a:t>foot</a:t>
            </a:r>
            <a:r>
              <a:rPr lang="es-ES_tradnl" dirty="0" smtClean="0"/>
              <a:t> - CMT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s-ES_tradnl" sz="2800" dirty="0" err="1" smtClean="0"/>
              <a:t>High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arch</a:t>
            </a:r>
            <a:endParaRPr lang="es-ES_tradnl" sz="2800" dirty="0" smtClean="0"/>
          </a:p>
          <a:p>
            <a:endParaRPr lang="es-ES_tradnl" sz="2800" dirty="0" smtClean="0"/>
          </a:p>
          <a:p>
            <a:r>
              <a:rPr lang="es-ES_tradnl" sz="2800" dirty="0" err="1" smtClean="0"/>
              <a:t>Plantarflexed</a:t>
            </a:r>
            <a:r>
              <a:rPr lang="es-ES_tradnl" sz="2800" dirty="0" smtClean="0"/>
              <a:t> 1st </a:t>
            </a:r>
            <a:r>
              <a:rPr lang="es-ES_tradnl" sz="2800" dirty="0" err="1" smtClean="0"/>
              <a:t>ray</a:t>
            </a:r>
            <a:endParaRPr lang="es-ES_tradnl" sz="2800" dirty="0" smtClean="0"/>
          </a:p>
          <a:p>
            <a:endParaRPr lang="es-ES_tradnl" sz="2800" dirty="0" smtClean="0"/>
          </a:p>
          <a:p>
            <a:r>
              <a:rPr lang="es-ES_tradnl" sz="2800" dirty="0" err="1" smtClean="0">
                <a:solidFill>
                  <a:srgbClr val="FF0000"/>
                </a:solidFill>
              </a:rPr>
              <a:t>Rigid</a:t>
            </a:r>
            <a:r>
              <a:rPr lang="es-ES_tradnl" sz="2800" dirty="0" smtClean="0">
                <a:solidFill>
                  <a:srgbClr val="FF0000"/>
                </a:solidFill>
              </a:rPr>
              <a:t> 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hindfoot</a:t>
            </a:r>
            <a:r>
              <a:rPr lang="es-ES_tradnl" sz="2800" dirty="0" smtClean="0"/>
              <a:t>  </a:t>
            </a:r>
            <a:r>
              <a:rPr lang="es-ES_tradnl" sz="2800" dirty="0" err="1" smtClean="0"/>
              <a:t>on</a:t>
            </a:r>
            <a:r>
              <a:rPr lang="es-ES_tradnl" sz="2800" dirty="0" smtClean="0"/>
              <a:t>  </a:t>
            </a:r>
            <a:r>
              <a:rPr lang="es-ES_tradnl" sz="2800" dirty="0" err="1" smtClean="0"/>
              <a:t>block</a:t>
            </a:r>
            <a:r>
              <a:rPr lang="es-ES_tradnl" sz="2800" dirty="0" smtClean="0"/>
              <a:t> test</a:t>
            </a:r>
            <a:endParaRPr lang="es-ES_tradnl" sz="2800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47244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Plantar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fasciotomy</a:t>
            </a: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Dorsal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closing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wedge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1st MTO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_tradnl" sz="2800" dirty="0" smtClean="0"/>
              <a:t>Plantar </a:t>
            </a:r>
            <a:r>
              <a:rPr lang="es-ES_tradnl" sz="2800" dirty="0" err="1" smtClean="0"/>
              <a:t>opening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wedge</a:t>
            </a:r>
            <a:r>
              <a:rPr lang="es-ES_tradnl" sz="2800" dirty="0" smtClean="0"/>
              <a:t> medial </a:t>
            </a:r>
            <a:r>
              <a:rPr lang="es-ES_tradnl" sz="2800" dirty="0" err="1" smtClean="0"/>
              <a:t>cuneiform</a:t>
            </a:r>
            <a:r>
              <a:rPr lang="es-ES_tradnl" sz="2800" dirty="0" smtClean="0"/>
              <a:t> OT</a:t>
            </a: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Calcaneal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osteotomy</a:t>
            </a: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s-ES_tradnl" sz="2800" dirty="0" smtClean="0"/>
              <a:t>PL </a:t>
            </a:r>
            <a:r>
              <a:rPr lang="es-ES_tradnl" sz="2800" dirty="0" err="1" smtClean="0"/>
              <a:t>to</a:t>
            </a:r>
            <a:r>
              <a:rPr lang="es-ES_tradnl" sz="2800" dirty="0" smtClean="0"/>
              <a:t> PB transfer</a:t>
            </a: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3810000" y="19050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V="1">
            <a:off x="4038600" y="2590800"/>
            <a:ext cx="6858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>
            <a:off x="4038600" y="4419600"/>
            <a:ext cx="685800" cy="382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4038600" y="4267200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4038600" y="2895600"/>
            <a:ext cx="685800" cy="382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n 12" descr="photo-18.JPG"/>
          <p:cNvPicPr>
            <a:picLocks noChangeAspect="1"/>
          </p:cNvPicPr>
          <p:nvPr/>
        </p:nvPicPr>
        <p:blipFill>
          <a:blip r:embed="rId3"/>
          <a:srcRect l="7547" t="6918" r="9434" b="22272"/>
          <a:stretch>
            <a:fillRect/>
          </a:stretch>
        </p:blipFill>
        <p:spPr>
          <a:xfrm>
            <a:off x="1142999" y="4895848"/>
            <a:ext cx="2590801" cy="1657351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4191000" y="6096000"/>
            <a:ext cx="4495800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100" dirty="0" err="1" smtClean="0"/>
              <a:t>Dwyer</a:t>
            </a:r>
            <a:r>
              <a:rPr lang="es-ES_tradnl" sz="1100" dirty="0" smtClean="0"/>
              <a:t> FC. </a:t>
            </a:r>
            <a:r>
              <a:rPr lang="es-ES_tradnl" sz="1100" dirty="0" err="1" smtClean="0"/>
              <a:t>The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present</a:t>
            </a:r>
            <a:r>
              <a:rPr lang="es-ES_tradnl" sz="1100" dirty="0" smtClean="0"/>
              <a:t> status </a:t>
            </a:r>
            <a:r>
              <a:rPr lang="es-ES_tradnl" sz="1100" dirty="0" err="1" smtClean="0"/>
              <a:t>of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the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problem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of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pes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cavus</a:t>
            </a:r>
            <a:r>
              <a:rPr lang="es-ES_tradnl" sz="1100" dirty="0" smtClean="0"/>
              <a:t>. CORR;106:254-275.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Cavovarus</a:t>
            </a:r>
            <a:r>
              <a:rPr lang="es-ES_tradnl" dirty="0" smtClean="0"/>
              <a:t> </a:t>
            </a:r>
            <a:r>
              <a:rPr lang="es-ES_tradnl" dirty="0" err="1" smtClean="0"/>
              <a:t>foot</a:t>
            </a:r>
            <a:r>
              <a:rPr lang="es-ES_tradnl" dirty="0" smtClean="0"/>
              <a:t> - CMT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s-ES_tradnl" sz="2800" dirty="0" err="1" smtClean="0"/>
              <a:t>High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arch</a:t>
            </a:r>
            <a:endParaRPr lang="es-ES_tradnl" sz="2800" dirty="0" smtClean="0"/>
          </a:p>
          <a:p>
            <a:endParaRPr lang="es-ES_tradnl" sz="2800" dirty="0" smtClean="0"/>
          </a:p>
          <a:p>
            <a:r>
              <a:rPr lang="es-ES_tradnl" sz="2800" dirty="0" err="1" smtClean="0"/>
              <a:t>Plantarflexed</a:t>
            </a:r>
            <a:r>
              <a:rPr lang="es-ES_tradnl" sz="2800" dirty="0" smtClean="0"/>
              <a:t> 1st </a:t>
            </a:r>
            <a:r>
              <a:rPr lang="es-ES_tradnl" sz="2800" dirty="0" err="1" smtClean="0"/>
              <a:t>ray</a:t>
            </a:r>
            <a:endParaRPr lang="es-ES_tradnl" sz="2800" dirty="0" smtClean="0"/>
          </a:p>
          <a:p>
            <a:endParaRPr lang="es-ES_tradnl" sz="2800" dirty="0" smtClean="0"/>
          </a:p>
          <a:p>
            <a:endParaRPr lang="es-ES_tradnl" sz="2800" dirty="0" smtClean="0">
              <a:solidFill>
                <a:srgbClr val="FF0000"/>
              </a:solidFill>
            </a:endParaRPr>
          </a:p>
          <a:p>
            <a:r>
              <a:rPr lang="es-ES_tradnl" sz="2800" dirty="0" err="1" smtClean="0">
                <a:solidFill>
                  <a:srgbClr val="FF0000"/>
                </a:solidFill>
              </a:rPr>
              <a:t>Clawing</a:t>
            </a:r>
            <a:r>
              <a:rPr lang="es-ES_tradnl" sz="2800" dirty="0" smtClean="0">
                <a:solidFill>
                  <a:srgbClr val="FF0000"/>
                </a:solidFill>
              </a:rPr>
              <a:t> </a:t>
            </a:r>
            <a:r>
              <a:rPr lang="es-ES_tradnl" sz="2800" dirty="0" err="1" smtClean="0">
                <a:solidFill>
                  <a:srgbClr val="FF0000"/>
                </a:solidFill>
              </a:rPr>
              <a:t>of</a:t>
            </a:r>
            <a:r>
              <a:rPr lang="es-ES_tradnl" sz="2800" dirty="0" smtClean="0">
                <a:solidFill>
                  <a:srgbClr val="FF0000"/>
                </a:solidFill>
              </a:rPr>
              <a:t> </a:t>
            </a:r>
            <a:r>
              <a:rPr lang="es-ES_tradnl" sz="2800" dirty="0" err="1" smtClean="0">
                <a:solidFill>
                  <a:srgbClr val="FF0000"/>
                </a:solidFill>
              </a:rPr>
              <a:t>great</a:t>
            </a:r>
            <a:r>
              <a:rPr lang="es-ES_tradnl" sz="2800" dirty="0" smtClean="0">
                <a:solidFill>
                  <a:srgbClr val="FF0000"/>
                </a:solidFill>
              </a:rPr>
              <a:t> toe</a:t>
            </a:r>
            <a:endParaRPr lang="es-ES_tradnl" sz="2800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47244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Plantar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fasciotomy</a:t>
            </a: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Dorsal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closing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wedge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1st MTO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_tradnl" sz="2800" dirty="0" smtClean="0"/>
              <a:t>Plantar </a:t>
            </a:r>
            <a:r>
              <a:rPr lang="es-ES_tradnl" sz="2800" dirty="0" err="1" smtClean="0"/>
              <a:t>opening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wedge</a:t>
            </a:r>
            <a:r>
              <a:rPr lang="es-ES_tradnl" sz="2800" dirty="0" smtClean="0"/>
              <a:t> medial </a:t>
            </a:r>
            <a:r>
              <a:rPr lang="es-ES_tradnl" sz="2800" dirty="0" err="1" smtClean="0"/>
              <a:t>cuneiform</a:t>
            </a:r>
            <a:r>
              <a:rPr lang="es-ES_tradnl" sz="2800" dirty="0" smtClean="0"/>
              <a:t> </a:t>
            </a:r>
            <a:r>
              <a:rPr lang="es-ES_tradnl" sz="2800" dirty="0" smtClean="0"/>
              <a:t>OT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Jones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procedure</a:t>
            </a: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3810000" y="19050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V="1">
            <a:off x="4038600" y="2590800"/>
            <a:ext cx="6858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>
            <a:off x="4038600" y="4419600"/>
            <a:ext cx="685800" cy="382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4038600" y="2895600"/>
            <a:ext cx="685800" cy="382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Lesser</a:t>
            </a:r>
            <a:r>
              <a:rPr lang="es-ES_tradnl" dirty="0" smtClean="0"/>
              <a:t> </a:t>
            </a:r>
            <a:r>
              <a:rPr lang="es-ES_tradnl" dirty="0" err="1" smtClean="0"/>
              <a:t>claw</a:t>
            </a:r>
            <a:r>
              <a:rPr lang="es-ES_tradnl" dirty="0" smtClean="0"/>
              <a:t> toes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1752600" cy="4525963"/>
          </a:xfrm>
        </p:spPr>
        <p:txBody>
          <a:bodyPr>
            <a:normAutofit/>
          </a:bodyPr>
          <a:lstStyle/>
          <a:p>
            <a:r>
              <a:rPr lang="es-ES_tradnl" sz="2800" dirty="0" smtClean="0"/>
              <a:t>Flexible</a:t>
            </a:r>
          </a:p>
          <a:p>
            <a:endParaRPr lang="es-ES_tradnl" sz="2800" dirty="0" smtClean="0"/>
          </a:p>
          <a:p>
            <a:r>
              <a:rPr lang="es-ES_tradnl" sz="2800" dirty="0" err="1" smtClean="0"/>
              <a:t>Fixed</a:t>
            </a:r>
            <a:endParaRPr lang="es-ES_tradnl" sz="2800" dirty="0" smtClean="0"/>
          </a:p>
          <a:p>
            <a:endParaRPr lang="es-ES_tradnl" sz="2800" dirty="0" smtClean="0"/>
          </a:p>
          <a:p>
            <a:endParaRPr lang="es-ES_tradnl" sz="2800" dirty="0" smtClean="0">
              <a:solidFill>
                <a:srgbClr val="FF0000"/>
              </a:solidFill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3124200" y="1600200"/>
            <a:ext cx="5638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Corrects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spontaneously</a:t>
            </a: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MTP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release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Fuse</a:t>
            </a:r>
            <a:r>
              <a:rPr kumimoji="0" lang="es-ES_tradnl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IPJ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_tradnl" sz="2800" dirty="0" smtClean="0"/>
              <a:t>Flexor </a:t>
            </a:r>
            <a:r>
              <a:rPr lang="es-ES_tradnl" sz="2800" dirty="0" err="1" smtClean="0"/>
              <a:t>–</a:t>
            </a:r>
            <a:r>
              <a:rPr lang="es-ES_tradnl" sz="2800" dirty="0" smtClean="0"/>
              <a:t> Extensor transfer (</a:t>
            </a:r>
            <a:r>
              <a:rPr lang="es-ES_tradnl" sz="2800" dirty="0" err="1" smtClean="0"/>
              <a:t>Girdlestone</a:t>
            </a:r>
            <a:r>
              <a:rPr lang="es-ES_tradnl" sz="2800" dirty="0" smtClean="0"/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_tradnl" sz="2800" dirty="0" smtClean="0"/>
              <a:t>Extensor </a:t>
            </a:r>
            <a:r>
              <a:rPr lang="es-ES_tradnl" sz="2800" dirty="0" err="1" smtClean="0"/>
              <a:t>digitorum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longus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to</a:t>
            </a:r>
            <a:r>
              <a:rPr lang="es-ES_tradnl" sz="2800" dirty="0" smtClean="0"/>
              <a:t> MT base.</a:t>
            </a: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2209800" y="19050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>
            <a:endCxn id="4" idx="1"/>
          </p:cNvCxnSpPr>
          <p:nvPr/>
        </p:nvCxnSpPr>
        <p:spPr>
          <a:xfrm rot="16200000" flipH="1">
            <a:off x="2221309" y="2960291"/>
            <a:ext cx="967582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2286000" y="2895600"/>
            <a:ext cx="838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V="1">
            <a:off x="2286000" y="2438400"/>
            <a:ext cx="8382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6" descr="flex 2 ext transfer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038600"/>
            <a:ext cx="19859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8" descr="flex 2 ext transfer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5334000"/>
            <a:ext cx="22098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5" descr="Jones"/>
          <p:cNvPicPr>
            <a:picLocks noChangeAspect="1" noChangeArrowheads="1"/>
          </p:cNvPicPr>
          <p:nvPr/>
        </p:nvPicPr>
        <p:blipFill>
          <a:blip r:embed="rId5">
            <a:lum contrast="12000"/>
          </a:blip>
          <a:srcRect/>
          <a:stretch>
            <a:fillRect/>
          </a:stretch>
        </p:blipFill>
        <p:spPr bwMode="auto">
          <a:xfrm>
            <a:off x="5029200" y="4191000"/>
            <a:ext cx="3048000" cy="213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uadroTexto 19"/>
          <p:cNvSpPr txBox="1"/>
          <p:nvPr/>
        </p:nvSpPr>
        <p:spPr>
          <a:xfrm>
            <a:off x="152400" y="6400800"/>
            <a:ext cx="8534400" cy="2616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100" dirty="0" smtClean="0"/>
              <a:t>Taylor R. </a:t>
            </a:r>
            <a:r>
              <a:rPr lang="es-ES_tradnl" sz="1100" dirty="0" err="1" smtClean="0"/>
              <a:t>An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operative</a:t>
            </a:r>
            <a:r>
              <a:rPr lang="es-ES_tradnl" sz="1100" dirty="0" smtClean="0"/>
              <a:t> note </a:t>
            </a:r>
            <a:r>
              <a:rPr lang="es-ES_tradnl" sz="1100" dirty="0" err="1" smtClean="0"/>
              <a:t>for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the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treatment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of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hammer</a:t>
            </a:r>
            <a:r>
              <a:rPr lang="es-ES_tradnl" sz="1100" dirty="0" smtClean="0"/>
              <a:t> toe </a:t>
            </a:r>
            <a:r>
              <a:rPr lang="es-ES_tradnl" sz="1100" dirty="0" err="1" smtClean="0"/>
              <a:t>and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claw</a:t>
            </a:r>
            <a:r>
              <a:rPr lang="es-ES_tradnl" sz="1100" dirty="0" smtClean="0"/>
              <a:t> toe. JBJS 1940;22:608-609.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Other</a:t>
            </a:r>
            <a:r>
              <a:rPr lang="es-ES_tradnl" dirty="0" smtClean="0"/>
              <a:t> </a:t>
            </a:r>
            <a:r>
              <a:rPr lang="es-ES_tradnl" dirty="0" err="1" smtClean="0"/>
              <a:t>cavus</a:t>
            </a:r>
            <a:r>
              <a:rPr lang="es-ES_tradnl" dirty="0" smtClean="0"/>
              <a:t> </a:t>
            </a:r>
            <a:r>
              <a:rPr lang="es-ES_tradnl" dirty="0" err="1" smtClean="0"/>
              <a:t>feet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s-ES_tradnl" dirty="0" smtClean="0"/>
              <a:t>Simple </a:t>
            </a:r>
            <a:r>
              <a:rPr lang="es-ES_tradnl" dirty="0" err="1" smtClean="0"/>
              <a:t>cavus</a:t>
            </a:r>
            <a:endParaRPr lang="es-ES_tradnl" dirty="0" smtClean="0"/>
          </a:p>
          <a:p>
            <a:r>
              <a:rPr lang="es-ES_tradnl" dirty="0" err="1" smtClean="0"/>
              <a:t>Calcaneocavus</a:t>
            </a:r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err="1" smtClean="0"/>
              <a:t>Equinocavovarus</a:t>
            </a:r>
            <a:endParaRPr lang="es-ES_tradnl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47244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Midtarsal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osteotomy</a:t>
            </a: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Transfer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dorsiflexors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calcaneus</a:t>
            </a: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_tradnl" sz="2800" dirty="0" smtClean="0"/>
              <a:t>Posterior </a:t>
            </a:r>
            <a:r>
              <a:rPr lang="es-ES_tradnl" sz="2800" dirty="0" err="1" smtClean="0"/>
              <a:t>displacement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Calcaneal</a:t>
            </a:r>
            <a:r>
              <a:rPr lang="es-ES_tradnl" sz="2800" dirty="0" smtClean="0"/>
              <a:t> OT</a:t>
            </a: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Tib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Post</a:t>
            </a:r>
          </a:p>
          <a:p>
            <a:pPr marL="1257300" lvl="2" indent="-342900">
              <a:spcBef>
                <a:spcPct val="20000"/>
              </a:spcBef>
              <a:buFont typeface="Arial"/>
              <a:buChar char="•"/>
            </a:pPr>
            <a:r>
              <a:rPr lang="es-ES_tradnl" sz="2800" dirty="0" smtClean="0"/>
              <a:t>Transfer</a:t>
            </a:r>
          </a:p>
          <a:p>
            <a:pPr marL="1257300" lvl="2" indent="-342900">
              <a:spcBef>
                <a:spcPct val="20000"/>
              </a:spcBef>
              <a:buFont typeface="Arial"/>
              <a:buChar char="•"/>
            </a:pPr>
            <a:r>
              <a:rPr lang="es-ES_tradnl" sz="2800" dirty="0" err="1" smtClean="0"/>
              <a:t>Lengthening</a:t>
            </a: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57300" lvl="2" indent="-342900">
              <a:spcBef>
                <a:spcPct val="20000"/>
              </a:spcBef>
            </a:pPr>
            <a:endParaRPr kumimoji="0" lang="es-ES_tradn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3810000" y="19050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>
            <a:off x="3962400" y="4265612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>
            <a:off x="3810000" y="25146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>
            <a:off x="3810000" y="2516188"/>
            <a:ext cx="914400" cy="8366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152400" y="6400800"/>
            <a:ext cx="8534400" cy="2616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100" dirty="0" smtClean="0"/>
              <a:t>Chapman EH. Transfer </a:t>
            </a:r>
            <a:r>
              <a:rPr lang="es-ES_tradnl" sz="1100" dirty="0" err="1" smtClean="0"/>
              <a:t>of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the</a:t>
            </a:r>
            <a:r>
              <a:rPr lang="es-ES_tradnl" sz="1100" dirty="0" smtClean="0"/>
              <a:t> Long Toe </a:t>
            </a:r>
            <a:r>
              <a:rPr lang="es-ES_tradnl" sz="1100" dirty="0" err="1" smtClean="0"/>
              <a:t>Extensors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for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Imbalance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of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the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Foot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following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Poliomyelitis</a:t>
            </a:r>
            <a:r>
              <a:rPr lang="es-ES_tradnl" sz="1100" dirty="0" smtClean="0"/>
              <a:t>. JBJS </a:t>
            </a:r>
            <a:r>
              <a:rPr lang="es-ES_tradnl" sz="1100" dirty="0" err="1" smtClean="0"/>
              <a:t>Am</a:t>
            </a:r>
            <a:r>
              <a:rPr lang="es-ES_tradnl" sz="1100" dirty="0" smtClean="0"/>
              <a:t>. 1959;41:1077-1093.</a:t>
            </a: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/>
          <a:srcRect r="2515" b="66469"/>
          <a:stretch>
            <a:fillRect/>
          </a:stretch>
        </p:blipFill>
        <p:spPr bwMode="auto">
          <a:xfrm>
            <a:off x="76200" y="3048000"/>
            <a:ext cx="1274002" cy="85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/>
          <a:srcRect t="34616" r="7488" b="32732"/>
          <a:stretch>
            <a:fillRect/>
          </a:stretch>
        </p:blipFill>
        <p:spPr bwMode="auto">
          <a:xfrm>
            <a:off x="1447800" y="2971800"/>
            <a:ext cx="1295400" cy="89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3"/>
          <a:srcRect t="67268" r="1794"/>
          <a:stretch>
            <a:fillRect/>
          </a:stretch>
        </p:blipFill>
        <p:spPr bwMode="auto">
          <a:xfrm>
            <a:off x="2819400" y="2970213"/>
            <a:ext cx="141153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Salvage</a:t>
            </a:r>
            <a:r>
              <a:rPr lang="es-ES_tradnl" dirty="0" smtClean="0"/>
              <a:t> </a:t>
            </a:r>
            <a:r>
              <a:rPr lang="es-ES_tradnl" dirty="0" err="1" smtClean="0"/>
              <a:t>procedures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dirty="0" err="1" smtClean="0"/>
              <a:t>Midfoot</a:t>
            </a:r>
            <a:r>
              <a:rPr lang="es-ES_tradnl" dirty="0" smtClean="0"/>
              <a:t> </a:t>
            </a:r>
            <a:r>
              <a:rPr lang="es-ES_tradnl" dirty="0" err="1" smtClean="0"/>
              <a:t>osteotomies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</a:t>
            </a:r>
            <a:r>
              <a:rPr lang="es-ES_tradnl" dirty="0" err="1" smtClean="0"/>
              <a:t>Severe</a:t>
            </a:r>
            <a:r>
              <a:rPr lang="es-ES_tradnl" dirty="0" smtClean="0"/>
              <a:t> </a:t>
            </a:r>
            <a:r>
              <a:rPr lang="es-ES_tradnl" dirty="0" err="1" smtClean="0"/>
              <a:t>deformity</a:t>
            </a:r>
            <a:endParaRPr lang="es-ES_tradnl" dirty="0" smtClean="0"/>
          </a:p>
          <a:p>
            <a:pPr lvl="1"/>
            <a:r>
              <a:rPr lang="es-ES_tradnl" dirty="0" err="1" smtClean="0"/>
              <a:t>Truncated</a:t>
            </a:r>
            <a:r>
              <a:rPr lang="es-ES_tradnl" dirty="0" smtClean="0"/>
              <a:t> </a:t>
            </a:r>
            <a:r>
              <a:rPr lang="es-ES_tradnl" dirty="0" err="1" smtClean="0"/>
              <a:t>wedge</a:t>
            </a:r>
            <a:endParaRPr lang="es-ES_tradnl" dirty="0" smtClean="0"/>
          </a:p>
          <a:p>
            <a:pPr lvl="1"/>
            <a:r>
              <a:rPr lang="es-ES_tradnl" dirty="0" smtClean="0"/>
              <a:t>V </a:t>
            </a:r>
            <a:r>
              <a:rPr lang="es-ES_tradnl" dirty="0" err="1" smtClean="0"/>
              <a:t>osteotomy</a:t>
            </a:r>
            <a:endParaRPr lang="es-ES_tradnl" dirty="0" smtClean="0"/>
          </a:p>
          <a:p>
            <a:pPr lvl="1"/>
            <a:r>
              <a:rPr lang="es-ES_tradnl" dirty="0" smtClean="0"/>
              <a:t>“</a:t>
            </a:r>
            <a:r>
              <a:rPr lang="es-ES_tradnl" dirty="0" err="1" smtClean="0"/>
              <a:t>Beak</a:t>
            </a:r>
            <a:r>
              <a:rPr lang="es-ES_tradnl" dirty="0" smtClean="0"/>
              <a:t>” </a:t>
            </a:r>
            <a:r>
              <a:rPr lang="es-ES_tradnl" dirty="0" err="1" smtClean="0"/>
              <a:t>osteotomy</a:t>
            </a:r>
            <a:endParaRPr lang="es-ES_tradnl" dirty="0" smtClean="0"/>
          </a:p>
          <a:p>
            <a:pPr lvl="2">
              <a:buNone/>
            </a:pPr>
            <a:endParaRPr lang="es-ES_tradnl" dirty="0" smtClean="0"/>
          </a:p>
          <a:p>
            <a:r>
              <a:rPr lang="es-ES_tradnl" dirty="0" smtClean="0"/>
              <a:t>Triple </a:t>
            </a:r>
            <a:r>
              <a:rPr lang="es-ES_tradnl" dirty="0" err="1" smtClean="0"/>
              <a:t>arthrodesis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</a:t>
            </a:r>
            <a:r>
              <a:rPr lang="es-ES_tradnl" dirty="0" err="1" smtClean="0"/>
              <a:t>Skeletally</a:t>
            </a:r>
            <a:r>
              <a:rPr lang="es-ES_tradnl" dirty="0" smtClean="0"/>
              <a:t> </a:t>
            </a:r>
            <a:r>
              <a:rPr lang="es-ES_tradnl" dirty="0" err="1" smtClean="0"/>
              <a:t>mature</a:t>
            </a:r>
            <a:r>
              <a:rPr lang="es-ES_tradnl" dirty="0" smtClean="0"/>
              <a:t> </a:t>
            </a:r>
            <a:r>
              <a:rPr lang="es-ES_tradnl" sz="2353" dirty="0" smtClean="0"/>
              <a:t>(</a:t>
            </a:r>
            <a:r>
              <a:rPr lang="es-ES_tradnl" sz="2353" dirty="0" err="1" smtClean="0"/>
              <a:t>♀</a:t>
            </a:r>
            <a:r>
              <a:rPr lang="es-ES_tradnl" sz="2353" dirty="0" smtClean="0"/>
              <a:t>&gt;12, </a:t>
            </a:r>
            <a:r>
              <a:rPr lang="es-ES_tradnl" sz="2353" dirty="0" err="1" smtClean="0"/>
              <a:t>♂</a:t>
            </a:r>
            <a:r>
              <a:rPr lang="es-ES_tradnl" sz="2353" dirty="0" smtClean="0"/>
              <a:t>&gt;14)</a:t>
            </a:r>
          </a:p>
          <a:p>
            <a:pPr lvl="1"/>
            <a:r>
              <a:rPr lang="es-ES_tradnl" dirty="0" smtClean="0"/>
              <a:t>Long </a:t>
            </a:r>
            <a:r>
              <a:rPr lang="es-ES_tradnl" dirty="0" err="1" smtClean="0"/>
              <a:t>term</a:t>
            </a:r>
            <a:r>
              <a:rPr lang="es-ES_tradnl" dirty="0" smtClean="0"/>
              <a:t> </a:t>
            </a:r>
            <a:r>
              <a:rPr lang="es-ES_tradnl" dirty="0" err="1" smtClean="0"/>
              <a:t>outcome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poor</a:t>
            </a:r>
            <a:r>
              <a:rPr lang="es-ES_tradnl" dirty="0" smtClean="0"/>
              <a:t> in 50%</a:t>
            </a:r>
          </a:p>
          <a:p>
            <a:pPr lvl="1"/>
            <a:r>
              <a:rPr lang="es-ES_tradnl" dirty="0" err="1" smtClean="0"/>
              <a:t>Result</a:t>
            </a:r>
            <a:r>
              <a:rPr lang="es-ES_tradnl" dirty="0" smtClean="0"/>
              <a:t> in </a:t>
            </a:r>
            <a:r>
              <a:rPr lang="es-ES_tradnl" dirty="0" err="1" smtClean="0"/>
              <a:t>degenerate</a:t>
            </a:r>
            <a:r>
              <a:rPr lang="es-ES_tradnl" dirty="0" smtClean="0"/>
              <a:t> </a:t>
            </a:r>
            <a:r>
              <a:rPr lang="es-ES_tradnl" dirty="0" err="1" smtClean="0"/>
              <a:t>change</a:t>
            </a:r>
            <a:r>
              <a:rPr lang="es-ES_tradnl" dirty="0" smtClean="0"/>
              <a:t> in </a:t>
            </a:r>
            <a:r>
              <a:rPr lang="es-ES_tradnl" dirty="0" err="1" smtClean="0"/>
              <a:t>adjacent</a:t>
            </a:r>
            <a:r>
              <a:rPr lang="es-ES_tradnl" dirty="0" smtClean="0"/>
              <a:t> </a:t>
            </a:r>
            <a:r>
              <a:rPr lang="es-ES_tradnl" dirty="0" err="1" smtClean="0"/>
              <a:t>joints</a:t>
            </a:r>
            <a:r>
              <a:rPr lang="es-ES_tradnl" dirty="0" smtClean="0"/>
              <a:t> (60-70%)</a:t>
            </a:r>
          </a:p>
          <a:p>
            <a:pPr lvl="1"/>
            <a:r>
              <a:rPr lang="es-ES_tradnl" dirty="0" err="1" smtClean="0"/>
              <a:t>Caution</a:t>
            </a:r>
            <a:r>
              <a:rPr lang="es-ES_tradnl" dirty="0" smtClean="0"/>
              <a:t>: In </a:t>
            </a:r>
            <a:r>
              <a:rPr lang="es-ES_tradnl" dirty="0" err="1" smtClean="0"/>
              <a:t>progressive</a:t>
            </a:r>
            <a:r>
              <a:rPr lang="es-ES_tradnl" dirty="0" smtClean="0"/>
              <a:t> </a:t>
            </a:r>
            <a:r>
              <a:rPr lang="es-ES_tradnl" dirty="0" err="1" smtClean="0"/>
              <a:t>disorders</a:t>
            </a:r>
            <a:r>
              <a:rPr lang="es-ES_tradnl" dirty="0" smtClean="0"/>
              <a:t>, In </a:t>
            </a:r>
            <a:r>
              <a:rPr lang="es-ES_tradnl" dirty="0" err="1" smtClean="0"/>
              <a:t>sensory</a:t>
            </a:r>
            <a:r>
              <a:rPr lang="es-ES_tradnl" dirty="0" smtClean="0"/>
              <a:t> </a:t>
            </a:r>
            <a:r>
              <a:rPr lang="es-ES_tradnl" dirty="0" err="1" smtClean="0"/>
              <a:t>neuropathies</a:t>
            </a:r>
            <a:r>
              <a:rPr lang="es-ES_tradnl" dirty="0" smtClean="0"/>
              <a:t>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52400" y="6400800"/>
            <a:ext cx="8534400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100" dirty="0" err="1" smtClean="0"/>
              <a:t>Schwend</a:t>
            </a:r>
            <a:r>
              <a:rPr lang="es-ES_tradnl" sz="1100" dirty="0" smtClean="0"/>
              <a:t> RM, </a:t>
            </a:r>
            <a:r>
              <a:rPr lang="es-ES_tradnl" sz="1100" dirty="0" err="1" smtClean="0"/>
              <a:t>Drennan</a:t>
            </a:r>
            <a:r>
              <a:rPr lang="es-ES_tradnl" sz="1100" dirty="0" smtClean="0"/>
              <a:t> JC. </a:t>
            </a:r>
            <a:r>
              <a:rPr lang="es-ES_tradnl" sz="1100" dirty="0" err="1" smtClean="0"/>
              <a:t>Cavus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foot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deformity</a:t>
            </a:r>
            <a:r>
              <a:rPr lang="es-ES_tradnl" sz="1100" dirty="0" smtClean="0"/>
              <a:t> in </a:t>
            </a:r>
            <a:r>
              <a:rPr lang="es-ES_tradnl" sz="1100" dirty="0" err="1" smtClean="0"/>
              <a:t>children</a:t>
            </a:r>
            <a:r>
              <a:rPr lang="es-ES_tradnl" sz="1100" dirty="0" smtClean="0"/>
              <a:t>. J </a:t>
            </a:r>
            <a:r>
              <a:rPr lang="es-ES_tradnl" sz="1100" dirty="0" err="1" smtClean="0"/>
              <a:t>Am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Acad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Orthop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Surg</a:t>
            </a:r>
            <a:r>
              <a:rPr lang="es-ES_tradnl" sz="1100" dirty="0" smtClean="0"/>
              <a:t> 2003;11:201-211</a:t>
            </a:r>
          </a:p>
          <a:p>
            <a:r>
              <a:rPr lang="es-ES_tradnl" sz="1100" dirty="0" err="1" smtClean="0"/>
              <a:t>Siffert</a:t>
            </a:r>
            <a:r>
              <a:rPr lang="es-ES_tradnl" sz="1100" dirty="0" smtClean="0"/>
              <a:t> RS, del </a:t>
            </a:r>
            <a:r>
              <a:rPr lang="es-ES_tradnl" sz="1100" dirty="0" err="1" smtClean="0"/>
              <a:t>Torto</a:t>
            </a:r>
            <a:r>
              <a:rPr lang="es-ES_tradnl" sz="1100" dirty="0" smtClean="0"/>
              <a:t> U. “</a:t>
            </a:r>
            <a:r>
              <a:rPr lang="es-ES_tradnl" sz="1100" dirty="0" err="1" smtClean="0"/>
              <a:t>Beak</a:t>
            </a:r>
            <a:r>
              <a:rPr lang="es-ES_tradnl" sz="1100" dirty="0" smtClean="0"/>
              <a:t>” triple </a:t>
            </a:r>
            <a:r>
              <a:rPr lang="es-ES_tradnl" sz="1100" dirty="0" err="1" smtClean="0"/>
              <a:t>arthrodesis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for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severe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cavus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deformity</a:t>
            </a:r>
            <a:r>
              <a:rPr lang="es-ES_tradnl" sz="1100" dirty="0" smtClean="0"/>
              <a:t>. </a:t>
            </a:r>
            <a:r>
              <a:rPr lang="es-ES_tradnl" sz="1100" dirty="0" err="1" smtClean="0"/>
              <a:t>Clin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Orthop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Relat</a:t>
            </a:r>
            <a:r>
              <a:rPr lang="es-ES_tradnl" sz="1100" dirty="0" smtClean="0"/>
              <a:t> Res 1983;181:64-67.</a:t>
            </a:r>
          </a:p>
        </p:txBody>
      </p:sp>
      <p:pic>
        <p:nvPicPr>
          <p:cNvPr id="5" name="Imagen 4" descr="photo-17.JPG"/>
          <p:cNvPicPr>
            <a:picLocks noChangeAspect="1"/>
          </p:cNvPicPr>
          <p:nvPr/>
        </p:nvPicPr>
        <p:blipFill>
          <a:blip r:embed="rId3"/>
          <a:srcRect l="5714" t="11429" r="5714" b="20000"/>
          <a:stretch>
            <a:fillRect/>
          </a:stretch>
        </p:blipFill>
        <p:spPr>
          <a:xfrm>
            <a:off x="4876800" y="2286000"/>
            <a:ext cx="2209800" cy="1283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Summary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_tradnl" dirty="0" err="1" smtClean="0"/>
              <a:t>Pes</a:t>
            </a:r>
            <a:r>
              <a:rPr lang="es-ES_tradnl" dirty="0" smtClean="0"/>
              <a:t> </a:t>
            </a:r>
            <a:r>
              <a:rPr lang="es-ES_tradnl" dirty="0" err="1" smtClean="0"/>
              <a:t>Cavus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due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b="1" dirty="0" smtClean="0"/>
              <a:t>Neuromuscular</a:t>
            </a:r>
            <a:r>
              <a:rPr lang="es-ES_tradnl" dirty="0" smtClean="0"/>
              <a:t> </a:t>
            </a:r>
            <a:r>
              <a:rPr lang="es-ES_tradnl" dirty="0" err="1" smtClean="0"/>
              <a:t>imbalance</a:t>
            </a:r>
            <a:r>
              <a:rPr lang="es-ES_tradnl" dirty="0" smtClean="0"/>
              <a:t> </a:t>
            </a:r>
            <a:r>
              <a:rPr lang="es-ES_tradnl" dirty="0" err="1" smtClean="0"/>
              <a:t>until</a:t>
            </a:r>
            <a:r>
              <a:rPr lang="es-ES_tradnl" dirty="0" smtClean="0"/>
              <a:t> </a:t>
            </a:r>
            <a:r>
              <a:rPr lang="es-ES_tradnl" dirty="0" err="1" smtClean="0"/>
              <a:t>proven</a:t>
            </a:r>
            <a:r>
              <a:rPr lang="es-ES_tradnl" dirty="0" smtClean="0"/>
              <a:t> </a:t>
            </a:r>
            <a:r>
              <a:rPr lang="es-ES_tradnl" dirty="0" err="1" smtClean="0"/>
              <a:t>otherwise</a:t>
            </a:r>
            <a:endParaRPr lang="es-ES_tradnl" dirty="0" smtClean="0"/>
          </a:p>
          <a:p>
            <a:r>
              <a:rPr lang="es-ES_tradnl" dirty="0" err="1" smtClean="0"/>
              <a:t>Detailed</a:t>
            </a:r>
            <a:r>
              <a:rPr lang="es-ES_tradnl" dirty="0" smtClean="0"/>
              <a:t> </a:t>
            </a:r>
            <a:r>
              <a:rPr lang="es-ES_tradnl" dirty="0" err="1" smtClean="0"/>
              <a:t>assessment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needed</a:t>
            </a:r>
            <a:r>
              <a:rPr lang="es-ES_tradnl" dirty="0" smtClean="0"/>
              <a:t> </a:t>
            </a:r>
            <a:r>
              <a:rPr lang="es-ES_tradnl" dirty="0" err="1" smtClean="0"/>
              <a:t>including</a:t>
            </a:r>
            <a:r>
              <a:rPr lang="es-ES_tradnl" dirty="0" smtClean="0"/>
              <a:t> </a:t>
            </a:r>
            <a:r>
              <a:rPr lang="es-ES_tradnl" dirty="0" err="1" smtClean="0"/>
              <a:t>spine</a:t>
            </a:r>
            <a:r>
              <a:rPr lang="es-ES_tradnl" dirty="0" smtClean="0"/>
              <a:t>, NCS/</a:t>
            </a:r>
            <a:r>
              <a:rPr lang="es-ES_tradnl" b="1" dirty="0" smtClean="0"/>
              <a:t>EMG, MRI </a:t>
            </a:r>
            <a:r>
              <a:rPr lang="es-ES_tradnl" dirty="0" smtClean="0"/>
              <a:t>- Unilateral</a:t>
            </a:r>
          </a:p>
          <a:p>
            <a:r>
              <a:rPr lang="es-ES_tradnl" dirty="0" smtClean="0"/>
              <a:t>Aim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surgery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b="1" dirty="0" err="1" smtClean="0"/>
              <a:t>prevent</a:t>
            </a:r>
            <a:r>
              <a:rPr lang="es-ES_tradnl" b="1" dirty="0" smtClean="0"/>
              <a:t> </a:t>
            </a:r>
            <a:r>
              <a:rPr lang="es-ES_tradnl" b="1" dirty="0" err="1" smtClean="0"/>
              <a:t>progression</a:t>
            </a:r>
            <a:r>
              <a:rPr lang="es-ES_tradnl" b="1" dirty="0" smtClean="0"/>
              <a:t> </a:t>
            </a:r>
            <a:r>
              <a:rPr lang="es-ES_tradnl" dirty="0" smtClean="0"/>
              <a:t>in </a:t>
            </a:r>
            <a:r>
              <a:rPr lang="es-ES_tradnl" dirty="0" err="1" smtClean="0"/>
              <a:t>children</a:t>
            </a:r>
            <a:endParaRPr lang="es-ES_tradnl" dirty="0" smtClean="0"/>
          </a:p>
          <a:p>
            <a:r>
              <a:rPr lang="es-ES_tradnl" b="1" dirty="0" smtClean="0"/>
              <a:t>Flexible</a:t>
            </a:r>
            <a:r>
              <a:rPr lang="es-ES_tradnl" dirty="0" smtClean="0"/>
              <a:t> </a:t>
            </a:r>
            <a:r>
              <a:rPr lang="es-ES_tradnl" dirty="0" err="1" smtClean="0"/>
              <a:t>deformity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</a:t>
            </a:r>
            <a:r>
              <a:rPr lang="es-ES_tradnl" dirty="0" err="1" smtClean="0"/>
              <a:t>Soft</a:t>
            </a:r>
            <a:r>
              <a:rPr lang="es-ES_tradnl" dirty="0" smtClean="0"/>
              <a:t> </a:t>
            </a:r>
            <a:r>
              <a:rPr lang="es-ES_tradnl" dirty="0" err="1" smtClean="0"/>
              <a:t>tissue</a:t>
            </a:r>
            <a:r>
              <a:rPr lang="es-ES_tradnl" dirty="0" smtClean="0"/>
              <a:t> </a:t>
            </a:r>
            <a:r>
              <a:rPr lang="es-ES_tradnl" dirty="0" err="1" smtClean="0"/>
              <a:t>procedures</a:t>
            </a:r>
            <a:endParaRPr lang="es-ES_tradnl" dirty="0" smtClean="0"/>
          </a:p>
          <a:p>
            <a:r>
              <a:rPr lang="es-ES_tradnl" b="1" dirty="0" err="1" smtClean="0"/>
              <a:t>Fixed</a:t>
            </a:r>
            <a:r>
              <a:rPr lang="es-ES_tradnl" dirty="0" smtClean="0"/>
              <a:t> </a:t>
            </a:r>
            <a:r>
              <a:rPr lang="es-ES_tradnl" dirty="0" err="1" smtClean="0"/>
              <a:t>deformity</a:t>
            </a:r>
            <a:r>
              <a:rPr lang="es-ES_tradnl" dirty="0" smtClean="0"/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</a:t>
            </a:r>
            <a:r>
              <a:rPr lang="es-ES_tradnl" dirty="0" err="1" smtClean="0"/>
              <a:t>Osteotomies</a:t>
            </a:r>
            <a:r>
              <a:rPr lang="es-ES_tradnl" dirty="0" smtClean="0"/>
              <a:t> / </a:t>
            </a:r>
            <a:r>
              <a:rPr lang="es-ES_tradnl" dirty="0" err="1" smtClean="0"/>
              <a:t>Soft</a:t>
            </a:r>
            <a:r>
              <a:rPr lang="es-ES_tradnl" dirty="0" smtClean="0"/>
              <a:t> </a:t>
            </a:r>
            <a:r>
              <a:rPr lang="es-ES_tradnl" dirty="0" err="1" smtClean="0"/>
              <a:t>tissue</a:t>
            </a:r>
            <a:r>
              <a:rPr lang="es-ES_tradnl" dirty="0" smtClean="0"/>
              <a:t> </a:t>
            </a:r>
            <a:r>
              <a:rPr lang="es-ES_tradnl" dirty="0" err="1" smtClean="0"/>
              <a:t>releases</a:t>
            </a:r>
            <a:r>
              <a:rPr lang="es-ES_tradnl" dirty="0" smtClean="0"/>
              <a:t> / </a:t>
            </a:r>
            <a:r>
              <a:rPr lang="es-ES_tradnl" dirty="0" err="1" smtClean="0"/>
              <a:t>Tendon</a:t>
            </a:r>
            <a:r>
              <a:rPr lang="es-ES_tradnl" dirty="0" smtClean="0"/>
              <a:t> transfers</a:t>
            </a:r>
          </a:p>
          <a:p>
            <a:r>
              <a:rPr lang="es-ES_tradnl" b="1" dirty="0" err="1" smtClean="0"/>
              <a:t>Arthrodesis</a:t>
            </a:r>
            <a:r>
              <a:rPr lang="es-ES_tradnl" dirty="0" smtClean="0"/>
              <a:t> has </a:t>
            </a:r>
            <a:r>
              <a:rPr lang="es-ES_tradnl" b="1" dirty="0" err="1" smtClean="0"/>
              <a:t>poor</a:t>
            </a:r>
            <a:r>
              <a:rPr lang="es-ES_tradnl" dirty="0" smtClean="0"/>
              <a:t> long </a:t>
            </a:r>
            <a:r>
              <a:rPr lang="es-ES_tradnl" dirty="0" err="1" smtClean="0"/>
              <a:t>term</a:t>
            </a:r>
            <a:r>
              <a:rPr lang="es-ES_tradnl" dirty="0" smtClean="0"/>
              <a:t> </a:t>
            </a:r>
            <a:r>
              <a:rPr lang="es-ES_tradnl" dirty="0" err="1" smtClean="0"/>
              <a:t>results</a:t>
            </a:r>
            <a:r>
              <a:rPr lang="es-ES_tradnl" dirty="0" smtClean="0"/>
              <a:t> in </a:t>
            </a:r>
            <a:r>
              <a:rPr lang="es-ES_tradnl" dirty="0" err="1" smtClean="0"/>
              <a:t>progressive</a:t>
            </a:r>
            <a:r>
              <a:rPr lang="es-ES_tradnl" dirty="0" smtClean="0"/>
              <a:t> </a:t>
            </a:r>
            <a:r>
              <a:rPr lang="es-ES_tradnl" dirty="0" err="1" smtClean="0"/>
              <a:t>deformities</a:t>
            </a:r>
            <a:r>
              <a:rPr lang="es-ES_tradnl" dirty="0" smtClean="0"/>
              <a:t> </a:t>
            </a:r>
            <a:r>
              <a:rPr lang="es-ES_tradnl" dirty="0" err="1" smtClean="0"/>
              <a:t>and</a:t>
            </a:r>
            <a:r>
              <a:rPr lang="es-ES_tradnl" dirty="0" smtClean="0"/>
              <a:t> </a:t>
            </a:r>
            <a:r>
              <a:rPr lang="es-ES_tradnl" dirty="0" err="1" smtClean="0"/>
              <a:t>patients</a:t>
            </a:r>
            <a:r>
              <a:rPr lang="es-ES_tradnl" dirty="0" smtClean="0"/>
              <a:t> </a:t>
            </a:r>
            <a:r>
              <a:rPr lang="es-ES_tradnl" dirty="0" err="1" smtClean="0"/>
              <a:t>with</a:t>
            </a:r>
            <a:r>
              <a:rPr lang="es-ES_tradnl" dirty="0" smtClean="0"/>
              <a:t> </a:t>
            </a:r>
            <a:r>
              <a:rPr lang="es-ES_tradnl" dirty="0" err="1" smtClean="0"/>
              <a:t>sensory</a:t>
            </a:r>
            <a:r>
              <a:rPr lang="es-ES_tradnl" dirty="0" smtClean="0"/>
              <a:t> </a:t>
            </a:r>
            <a:r>
              <a:rPr lang="es-ES_tradnl" dirty="0" err="1" smtClean="0"/>
              <a:t>impairment</a:t>
            </a:r>
            <a:r>
              <a:rPr lang="es-ES_tradnl" dirty="0" smtClean="0"/>
              <a:t>.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Definition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</p:spPr>
        <p:txBody>
          <a:bodyPr>
            <a:normAutofit/>
          </a:bodyPr>
          <a:lstStyle/>
          <a:p>
            <a:r>
              <a:rPr lang="es-ES_tradnl" sz="2400" dirty="0" err="1" smtClean="0"/>
              <a:t>Arch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supported</a:t>
            </a:r>
            <a:r>
              <a:rPr lang="es-ES_tradnl" sz="2400" dirty="0" smtClean="0"/>
              <a:t> by </a:t>
            </a:r>
            <a:r>
              <a:rPr lang="es-ES_tradnl" sz="2400" dirty="0" err="1" smtClean="0"/>
              <a:t>osseus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and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ligamentous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structures</a:t>
            </a:r>
            <a:endParaRPr lang="es-ES_tradnl" sz="2400" dirty="0" smtClean="0"/>
          </a:p>
          <a:p>
            <a:r>
              <a:rPr lang="es-ES_tradnl" sz="2400" dirty="0" err="1" smtClean="0"/>
              <a:t>Windlass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effect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of</a:t>
            </a:r>
            <a:r>
              <a:rPr lang="es-ES_tradnl" sz="2400" dirty="0" smtClean="0"/>
              <a:t> plantar </a:t>
            </a:r>
            <a:r>
              <a:rPr lang="es-ES_tradnl" sz="2400" dirty="0" err="1" smtClean="0"/>
              <a:t>fascia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–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Dynamic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support</a:t>
            </a:r>
            <a:endParaRPr lang="es-ES_tradnl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2971800"/>
            <a:ext cx="3886200" cy="311697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066800" y="323986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Spring (</a:t>
            </a:r>
            <a:r>
              <a:rPr lang="es-ES_tradnl" dirty="0" err="1" smtClean="0"/>
              <a:t>calcaneonavicular</a:t>
            </a:r>
            <a:r>
              <a:rPr lang="es-ES_tradnl" dirty="0" smtClean="0"/>
              <a:t>)</a:t>
            </a:r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1219200" y="40386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Short plantar (</a:t>
            </a:r>
            <a:r>
              <a:rPr lang="es-ES_tradnl" dirty="0" err="1" smtClean="0"/>
              <a:t>calcaneocuboid</a:t>
            </a:r>
            <a:r>
              <a:rPr lang="es-ES_tradnl" dirty="0" smtClean="0"/>
              <a:t>)</a:t>
            </a:r>
          </a:p>
          <a:p>
            <a:endParaRPr lang="es-ES_tradnl" dirty="0"/>
          </a:p>
        </p:txBody>
      </p:sp>
      <p:sp>
        <p:nvSpPr>
          <p:cNvPr id="9" name="CuadroTexto 8"/>
          <p:cNvSpPr txBox="1"/>
          <p:nvPr/>
        </p:nvSpPr>
        <p:spPr>
          <a:xfrm>
            <a:off x="1219200" y="4953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Long plantar</a:t>
            </a:r>
          </a:p>
          <a:p>
            <a:endParaRPr lang="es-ES_tradnl" dirty="0"/>
          </a:p>
        </p:txBody>
      </p:sp>
      <p:sp>
        <p:nvSpPr>
          <p:cNvPr id="10" name="CuadroTexto 9"/>
          <p:cNvSpPr txBox="1"/>
          <p:nvPr/>
        </p:nvSpPr>
        <p:spPr>
          <a:xfrm>
            <a:off x="1219200" y="54864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Superficial Plantar </a:t>
            </a:r>
            <a:r>
              <a:rPr lang="es-ES_tradnl" dirty="0" err="1" smtClean="0"/>
              <a:t>fascia</a:t>
            </a:r>
            <a:endParaRPr lang="es-ES_tradnl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52400" y="6400800"/>
            <a:ext cx="8534400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100" dirty="0" err="1" smtClean="0"/>
              <a:t>Golano</a:t>
            </a:r>
            <a:r>
              <a:rPr lang="es-ES_tradnl" sz="1100" dirty="0" smtClean="0"/>
              <a:t> P et al. </a:t>
            </a:r>
            <a:r>
              <a:rPr lang="es-ES_tradnl" sz="1100" dirty="0" err="1" smtClean="0"/>
              <a:t>Anatomy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of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the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ankle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ligaments</a:t>
            </a:r>
            <a:r>
              <a:rPr lang="es-ES_tradnl" sz="1100" dirty="0" smtClean="0"/>
              <a:t>: a </a:t>
            </a:r>
            <a:r>
              <a:rPr lang="es-ES_tradnl" sz="1100" dirty="0" err="1" smtClean="0"/>
              <a:t>pictorial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essay</a:t>
            </a:r>
            <a:r>
              <a:rPr lang="es-ES_tradnl" sz="1100" dirty="0" smtClean="0"/>
              <a:t>. </a:t>
            </a:r>
            <a:r>
              <a:rPr lang="es-ES_tradnl" sz="1100" dirty="0" err="1" smtClean="0"/>
              <a:t>Knee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Surg</a:t>
            </a:r>
            <a:r>
              <a:rPr lang="es-ES_tradnl" sz="1100" dirty="0" smtClean="0"/>
              <a:t> Sports </a:t>
            </a:r>
            <a:r>
              <a:rPr lang="es-ES_tradnl" sz="1100" dirty="0" err="1" smtClean="0"/>
              <a:t>Traumatol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Arthrosc</a:t>
            </a:r>
            <a:r>
              <a:rPr lang="es-ES_tradnl" sz="1100" dirty="0" smtClean="0"/>
              <a:t> 2010; 18(5):557-69</a:t>
            </a:r>
          </a:p>
          <a:p>
            <a:r>
              <a:rPr lang="es-ES_tradnl" sz="1100" dirty="0" smtClean="0"/>
              <a:t>Lee MC, </a:t>
            </a:r>
            <a:r>
              <a:rPr lang="es-ES_tradnl" sz="1100" dirty="0" err="1" smtClean="0"/>
              <a:t>Sucato</a:t>
            </a:r>
            <a:r>
              <a:rPr lang="es-ES_tradnl" sz="1100" dirty="0" smtClean="0"/>
              <a:t> DJ. </a:t>
            </a:r>
            <a:r>
              <a:rPr lang="es-ES_tradnl" sz="1100" dirty="0" err="1" smtClean="0"/>
              <a:t>Pediatric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issues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with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cavovarus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foot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deformities</a:t>
            </a:r>
            <a:r>
              <a:rPr lang="es-ES_tradnl" sz="1100" dirty="0" smtClean="0"/>
              <a:t>. </a:t>
            </a:r>
            <a:r>
              <a:rPr lang="es-ES_tradnl" sz="1100" dirty="0" err="1" smtClean="0"/>
              <a:t>Foot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Ankle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Clin</a:t>
            </a:r>
            <a:r>
              <a:rPr lang="es-ES_tradnl" sz="1100" dirty="0" smtClean="0"/>
              <a:t> 2008; 13: 199-219</a:t>
            </a:r>
          </a:p>
        </p:txBody>
      </p:sp>
      <p:pic>
        <p:nvPicPr>
          <p:cNvPr id="13" name="Imagen 12" descr="61437_windlass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971800"/>
            <a:ext cx="3457432" cy="3088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Types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s-ES_tradnl" dirty="0" err="1" smtClean="0">
                <a:solidFill>
                  <a:srgbClr val="FF0000"/>
                </a:solidFill>
              </a:rPr>
              <a:t>Without</a:t>
            </a:r>
            <a:r>
              <a:rPr lang="es-ES_tradnl" dirty="0" smtClean="0"/>
              <a:t> </a:t>
            </a:r>
            <a:r>
              <a:rPr lang="es-ES_tradnl" dirty="0" err="1" smtClean="0"/>
              <a:t>hindfoot</a:t>
            </a:r>
            <a:r>
              <a:rPr lang="es-ES_tradnl" dirty="0" smtClean="0"/>
              <a:t> </a:t>
            </a:r>
            <a:r>
              <a:rPr lang="es-ES_tradnl" dirty="0" err="1" smtClean="0"/>
              <a:t>deformity</a:t>
            </a:r>
            <a:r>
              <a:rPr lang="es-ES_tradnl" dirty="0" smtClean="0"/>
              <a:t> </a:t>
            </a:r>
          </a:p>
          <a:p>
            <a:pPr lvl="1"/>
            <a:r>
              <a:rPr lang="es-ES_tradnl" dirty="0" smtClean="0"/>
              <a:t>SIMPLE</a:t>
            </a:r>
          </a:p>
          <a:p>
            <a:pPr lvl="2"/>
            <a:r>
              <a:rPr lang="es-ES_tradnl" dirty="0" err="1" smtClean="0">
                <a:solidFill>
                  <a:schemeClr val="bg1">
                    <a:lumMod val="65000"/>
                  </a:schemeClr>
                </a:solidFill>
              </a:rPr>
              <a:t>Plantarflexed</a:t>
            </a:r>
            <a:r>
              <a:rPr lang="es-ES_tradnl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bg1">
                    <a:lumMod val="65000"/>
                  </a:schemeClr>
                </a:solidFill>
              </a:rPr>
              <a:t>forefoot</a:t>
            </a:r>
            <a:r>
              <a:rPr lang="es-ES_tradnl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s-ES_tradnl" dirty="0" smtClean="0"/>
              <a:t>Normal </a:t>
            </a:r>
            <a:r>
              <a:rPr lang="es-ES_tradnl" dirty="0" err="1" smtClean="0"/>
              <a:t>hindfoot</a:t>
            </a:r>
            <a:endParaRPr lang="es-ES_tradnl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495800" y="1600200"/>
            <a:ext cx="441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_tradn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es-ES_tradn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_tradn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hindfoot</a:t>
            </a:r>
            <a:r>
              <a:rPr kumimoji="0" lang="es-ES_tradn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_tradn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deformity</a:t>
            </a:r>
            <a:r>
              <a:rPr kumimoji="0" lang="es-ES_tradn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CAVOVARUS</a:t>
            </a:r>
          </a:p>
          <a:p>
            <a:pPr marL="1200150" lvl="2" indent="-285750">
              <a:spcBef>
                <a:spcPct val="20000"/>
              </a:spcBef>
              <a:buFont typeface="Arial"/>
              <a:buChar char="•"/>
            </a:pPr>
            <a:r>
              <a:rPr kumimoji="0" lang="es-ES_trad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Plantarflexed</a:t>
            </a: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_trad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forefoot</a:t>
            </a: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es-ES_trad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Varus</a:t>
            </a: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_trad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Hindfoot</a:t>
            </a:r>
            <a:endParaRPr kumimoji="0" lang="es-ES_tradn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s-ES_tradnl" sz="2800" dirty="0" smtClean="0"/>
              <a:t>CALCANEOCAVUS</a:t>
            </a:r>
          </a:p>
          <a:p>
            <a:pPr marL="1200150" lvl="2" indent="-285750">
              <a:spcBef>
                <a:spcPct val="20000"/>
              </a:spcBef>
              <a:buFont typeface="Arial"/>
              <a:buChar char="•"/>
            </a:pPr>
            <a:r>
              <a:rPr kumimoji="0" lang="es-ES_trad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Plantarflexed</a:t>
            </a: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_trad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forefoot</a:t>
            </a: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es-ES_trad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Dorsiflexed</a:t>
            </a: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_trad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hindfoot</a:t>
            </a:r>
            <a:endParaRPr kumimoji="0" lang="es-ES_tradn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untitle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" y="4743260"/>
            <a:ext cx="2609991" cy="166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34" name="Object 2"/>
          <p:cNvGraphicFramePr>
            <a:graphicFrameLocks noGrp="1"/>
          </p:cNvGraphicFramePr>
          <p:nvPr/>
        </p:nvGraphicFramePr>
        <p:xfrm>
          <a:off x="3067191" y="4747779"/>
          <a:ext cx="1905000" cy="1663700"/>
        </p:xfrm>
        <a:graphic>
          <a:graphicData uri="http://schemas.openxmlformats.org/presentationml/2006/ole">
            <p:oleObj spid="_x0000_s18436" name="Photo Editor Photo" r:id="rId5" imgW="3048426" imgH="273405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Pathoanatomy</a:t>
            </a:r>
            <a:endParaRPr lang="es-ES_tradnl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dirty="0">
                <a:solidFill>
                  <a:srgbClr val="FF0000"/>
                </a:solidFill>
              </a:rPr>
              <a:t>Muscle imbalance </a:t>
            </a:r>
          </a:p>
          <a:p>
            <a:pPr algn="ctr" eaLnBrk="1" hangingPunct="1">
              <a:buFontTx/>
              <a:buNone/>
            </a:pPr>
            <a:r>
              <a:rPr lang="en-US" dirty="0" err="1">
                <a:sym typeface="Symbol" pitchFamily="-111" charset="2"/>
              </a:rPr>
              <a:t></a:t>
            </a:r>
            <a:r>
              <a:rPr lang="en-US" dirty="0">
                <a:sym typeface="Symbol" pitchFamily="-111" charset="2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dirty="0">
                <a:sym typeface="Symbol" pitchFamily="-111" charset="2"/>
              </a:rPr>
              <a:t>flexible deformity</a:t>
            </a:r>
          </a:p>
          <a:p>
            <a:pPr algn="ctr" eaLnBrk="1" hangingPunct="1">
              <a:buFontTx/>
              <a:buNone/>
            </a:pPr>
            <a:r>
              <a:rPr lang="en-US" dirty="0" err="1">
                <a:sym typeface="Symbol" pitchFamily="-111" charset="2"/>
              </a:rPr>
              <a:t></a:t>
            </a:r>
            <a:endParaRPr lang="en-US" dirty="0">
              <a:sym typeface="Symbol" pitchFamily="-111" charset="2"/>
            </a:endParaRPr>
          </a:p>
          <a:p>
            <a:pPr algn="ctr" eaLnBrk="1" hangingPunct="1">
              <a:buFontTx/>
              <a:buNone/>
            </a:pPr>
            <a:r>
              <a:rPr lang="en-US" dirty="0">
                <a:sym typeface="Symbol" pitchFamily="-111" charset="2"/>
              </a:rPr>
              <a:t>fixed deformity </a:t>
            </a:r>
          </a:p>
          <a:p>
            <a:pPr algn="ctr" eaLnBrk="1" hangingPunct="1">
              <a:buFontTx/>
              <a:buNone/>
            </a:pPr>
            <a:r>
              <a:rPr lang="en-US" dirty="0">
                <a:sym typeface="Symbol" pitchFamily="-111" charset="2"/>
              </a:rPr>
              <a:t> </a:t>
            </a:r>
            <a:r>
              <a:rPr lang="en-US" dirty="0" err="1">
                <a:sym typeface="Symbol" pitchFamily="-111" charset="2"/>
              </a:rPr>
              <a:t></a:t>
            </a:r>
            <a:r>
              <a:rPr lang="en-US" dirty="0">
                <a:sym typeface="Symbol" pitchFamily="-111" charset="2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dirty="0">
                <a:sym typeface="Symbol" pitchFamily="-111" charset="2"/>
              </a:rPr>
              <a:t>bony and joint deformity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Aetiology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_tradnl" dirty="0" smtClean="0"/>
              <a:t>Neuromuscular (70%)</a:t>
            </a:r>
          </a:p>
          <a:p>
            <a:pPr lvl="1"/>
            <a:r>
              <a:rPr lang="es-ES_tradnl" b="1" dirty="0" smtClean="0"/>
              <a:t>PNS</a:t>
            </a:r>
            <a:r>
              <a:rPr lang="es-ES_tradnl" dirty="0" smtClean="0"/>
              <a:t> : </a:t>
            </a:r>
            <a:r>
              <a:rPr lang="es-ES_tradnl" dirty="0" smtClean="0">
                <a:solidFill>
                  <a:srgbClr val="FF0000"/>
                </a:solidFill>
              </a:rPr>
              <a:t>Charcot Marie </a:t>
            </a:r>
            <a:r>
              <a:rPr lang="es-ES_tradnl" dirty="0" err="1" smtClean="0">
                <a:solidFill>
                  <a:srgbClr val="FF0000"/>
                </a:solidFill>
              </a:rPr>
              <a:t>Tooth</a:t>
            </a:r>
            <a:r>
              <a:rPr lang="es-ES_tradnl" dirty="0" smtClean="0">
                <a:solidFill>
                  <a:srgbClr val="FF0000"/>
                </a:solidFill>
              </a:rPr>
              <a:t> </a:t>
            </a:r>
            <a:r>
              <a:rPr lang="es-ES_tradnl" dirty="0" err="1" smtClean="0"/>
              <a:t>–</a:t>
            </a:r>
            <a:r>
              <a:rPr lang="es-ES_tradnl" dirty="0" smtClean="0"/>
              <a:t> CMT (</a:t>
            </a:r>
            <a:r>
              <a:rPr lang="es-ES_tradnl" dirty="0" err="1" smtClean="0"/>
              <a:t>Hereditary</a:t>
            </a:r>
            <a:r>
              <a:rPr lang="es-ES_tradnl" dirty="0" smtClean="0"/>
              <a:t> </a:t>
            </a:r>
            <a:r>
              <a:rPr lang="es-ES_tradnl" dirty="0" err="1" smtClean="0"/>
              <a:t>Sensory</a:t>
            </a:r>
            <a:r>
              <a:rPr lang="es-ES_tradnl" dirty="0" smtClean="0"/>
              <a:t> Motor </a:t>
            </a:r>
            <a:r>
              <a:rPr lang="es-ES_tradnl" dirty="0" err="1" smtClean="0"/>
              <a:t>Neuropathy</a:t>
            </a:r>
            <a:r>
              <a:rPr lang="es-ES_tradnl" dirty="0" smtClean="0"/>
              <a:t> - HSMN) </a:t>
            </a:r>
            <a:r>
              <a:rPr lang="es-ES_tradnl" dirty="0" err="1" smtClean="0"/>
              <a:t>–</a:t>
            </a:r>
            <a:r>
              <a:rPr lang="es-ES_tradnl" dirty="0" smtClean="0"/>
              <a:t> 17 </a:t>
            </a:r>
            <a:r>
              <a:rPr lang="es-ES_tradnl" dirty="0" err="1" smtClean="0"/>
              <a:t>types</a:t>
            </a:r>
            <a:r>
              <a:rPr lang="es-ES_tradnl" dirty="0" smtClean="0"/>
              <a:t>  </a:t>
            </a:r>
          </a:p>
          <a:p>
            <a:pPr lvl="1"/>
            <a:r>
              <a:rPr lang="es-ES_tradnl" b="1" dirty="0" smtClean="0"/>
              <a:t>CNS</a:t>
            </a:r>
            <a:r>
              <a:rPr lang="es-ES_tradnl" dirty="0" smtClean="0"/>
              <a:t> : </a:t>
            </a:r>
            <a:r>
              <a:rPr lang="es-ES_tradnl" dirty="0" err="1" smtClean="0"/>
              <a:t>Friederich</a:t>
            </a:r>
            <a:r>
              <a:rPr lang="es-ES_tradnl" dirty="0" smtClean="0"/>
              <a:t> Ataxia , CP</a:t>
            </a:r>
          </a:p>
          <a:p>
            <a:pPr lvl="1"/>
            <a:r>
              <a:rPr lang="es-ES_tradnl" b="1" dirty="0" err="1" smtClean="0"/>
              <a:t>Spinal</a:t>
            </a:r>
            <a:r>
              <a:rPr lang="es-ES_tradnl" b="1" dirty="0" smtClean="0"/>
              <a:t> </a:t>
            </a:r>
            <a:r>
              <a:rPr lang="es-ES_tradnl" b="1" dirty="0" err="1" smtClean="0"/>
              <a:t>cord</a:t>
            </a:r>
            <a:r>
              <a:rPr lang="es-ES_tradnl" b="1" dirty="0" smtClean="0"/>
              <a:t> </a:t>
            </a:r>
            <a:r>
              <a:rPr lang="es-ES_tradnl" dirty="0" smtClean="0"/>
              <a:t>: </a:t>
            </a:r>
            <a:r>
              <a:rPr lang="es-ES_tradnl" dirty="0" err="1" smtClean="0"/>
              <a:t>Myelodisplasia</a:t>
            </a:r>
            <a:r>
              <a:rPr lang="es-ES_tradnl" dirty="0" smtClean="0"/>
              <a:t>, Polio, </a:t>
            </a:r>
            <a:r>
              <a:rPr lang="es-ES_tradnl" dirty="0" err="1" smtClean="0"/>
              <a:t>syringomielia</a:t>
            </a:r>
            <a:r>
              <a:rPr lang="es-ES_tradnl" dirty="0" smtClean="0"/>
              <a:t>, tumor</a:t>
            </a:r>
          </a:p>
          <a:p>
            <a:pPr lvl="1"/>
            <a:r>
              <a:rPr lang="es-ES_tradnl" b="1" dirty="0" smtClean="0"/>
              <a:t>Muscular </a:t>
            </a:r>
            <a:r>
              <a:rPr lang="es-ES_tradnl" b="1" dirty="0" err="1" smtClean="0"/>
              <a:t>dystrophies</a:t>
            </a:r>
            <a:endParaRPr lang="es-ES_tradnl" b="1" dirty="0" smtClean="0"/>
          </a:p>
          <a:p>
            <a:r>
              <a:rPr lang="es-ES_tradnl" dirty="0" smtClean="0"/>
              <a:t>Post Club </a:t>
            </a:r>
            <a:r>
              <a:rPr lang="es-ES_tradnl" dirty="0" err="1" smtClean="0"/>
              <a:t>foot</a:t>
            </a:r>
            <a:r>
              <a:rPr lang="es-ES_tradnl" dirty="0" smtClean="0"/>
              <a:t> (22%)</a:t>
            </a:r>
          </a:p>
          <a:p>
            <a:pPr lvl="1"/>
            <a:r>
              <a:rPr lang="es-ES_tradnl" dirty="0" err="1" smtClean="0"/>
              <a:t>Overlengthening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TA, </a:t>
            </a:r>
            <a:r>
              <a:rPr lang="es-ES_tradnl" dirty="0" err="1" smtClean="0"/>
              <a:t>dorsally</a:t>
            </a:r>
            <a:r>
              <a:rPr lang="es-ES_tradnl" dirty="0" smtClean="0"/>
              <a:t> </a:t>
            </a:r>
            <a:r>
              <a:rPr lang="es-ES_tradnl" dirty="0" err="1" smtClean="0"/>
              <a:t>subluxed</a:t>
            </a:r>
            <a:r>
              <a:rPr lang="es-ES_tradnl" dirty="0" smtClean="0"/>
              <a:t> navicular</a:t>
            </a:r>
          </a:p>
          <a:p>
            <a:r>
              <a:rPr lang="es-ES_tradnl" dirty="0" err="1" smtClean="0"/>
              <a:t>Traumatic</a:t>
            </a:r>
            <a:endParaRPr lang="es-ES_tradnl" dirty="0" smtClean="0"/>
          </a:p>
          <a:p>
            <a:pPr lvl="1"/>
            <a:r>
              <a:rPr lang="es-ES_tradnl" dirty="0" err="1" smtClean="0"/>
              <a:t>Compatment</a:t>
            </a:r>
            <a:r>
              <a:rPr lang="es-ES_tradnl" dirty="0" smtClean="0"/>
              <a:t> </a:t>
            </a:r>
            <a:r>
              <a:rPr lang="es-ES_tradnl" dirty="0" err="1" smtClean="0"/>
              <a:t>syndrome</a:t>
            </a:r>
            <a:r>
              <a:rPr lang="es-ES_tradnl" dirty="0" smtClean="0"/>
              <a:t>, </a:t>
            </a:r>
            <a:r>
              <a:rPr lang="es-ES_tradnl" dirty="0" err="1" smtClean="0"/>
              <a:t>peroneal</a:t>
            </a:r>
            <a:r>
              <a:rPr lang="es-ES_tradnl" dirty="0" smtClean="0"/>
              <a:t> </a:t>
            </a:r>
            <a:r>
              <a:rPr lang="es-ES_tradnl" dirty="0" err="1" smtClean="0"/>
              <a:t>nerve</a:t>
            </a:r>
            <a:r>
              <a:rPr lang="es-ES_tradnl" dirty="0" smtClean="0"/>
              <a:t> </a:t>
            </a:r>
            <a:r>
              <a:rPr lang="es-ES_tradnl" dirty="0" err="1" smtClean="0"/>
              <a:t>injury</a:t>
            </a:r>
            <a:r>
              <a:rPr lang="es-ES_tradnl" dirty="0" smtClean="0"/>
              <a:t>, </a:t>
            </a:r>
            <a:r>
              <a:rPr lang="es-ES_tradnl" dirty="0" err="1" smtClean="0"/>
              <a:t>burns</a:t>
            </a:r>
            <a:r>
              <a:rPr lang="es-ES_tradnl" dirty="0" smtClean="0"/>
              <a:t>, talar </a:t>
            </a:r>
            <a:r>
              <a:rPr lang="es-ES_tradnl" dirty="0" err="1" smtClean="0"/>
              <a:t>neck</a:t>
            </a:r>
            <a:r>
              <a:rPr lang="es-ES_tradnl" dirty="0" smtClean="0"/>
              <a:t> fracture </a:t>
            </a:r>
            <a:r>
              <a:rPr lang="es-ES_tradnl" dirty="0" err="1" smtClean="0"/>
              <a:t>malunion</a:t>
            </a:r>
            <a:endParaRPr lang="es-ES_tradnl" dirty="0" smtClean="0"/>
          </a:p>
          <a:p>
            <a:r>
              <a:rPr lang="es-ES_tradnl" dirty="0" err="1" smtClean="0"/>
              <a:t>Idiopathic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s-ES_tradnl" sz="3600" dirty="0" err="1" smtClean="0">
                <a:solidFill>
                  <a:srgbClr val="FF0000"/>
                </a:solidFill>
              </a:rPr>
              <a:t>The</a:t>
            </a:r>
            <a:r>
              <a:rPr lang="es-ES_tradnl" sz="3600" dirty="0" smtClean="0">
                <a:solidFill>
                  <a:srgbClr val="FF0000"/>
                </a:solidFill>
              </a:rPr>
              <a:t> </a:t>
            </a:r>
            <a:r>
              <a:rPr lang="es-ES_tradnl" sz="3600" dirty="0" err="1" smtClean="0">
                <a:solidFill>
                  <a:srgbClr val="FF0000"/>
                </a:solidFill>
              </a:rPr>
              <a:t>cavus</a:t>
            </a:r>
            <a:r>
              <a:rPr lang="es-ES_tradnl" sz="3600" dirty="0" smtClean="0">
                <a:solidFill>
                  <a:srgbClr val="FF0000"/>
                </a:solidFill>
              </a:rPr>
              <a:t> </a:t>
            </a:r>
            <a:r>
              <a:rPr lang="es-ES_tradnl" sz="3600" dirty="0" err="1" smtClean="0">
                <a:solidFill>
                  <a:srgbClr val="FF0000"/>
                </a:solidFill>
              </a:rPr>
              <a:t>foot</a:t>
            </a:r>
            <a:r>
              <a:rPr lang="es-ES_tradnl" sz="3600" dirty="0" smtClean="0">
                <a:solidFill>
                  <a:srgbClr val="FF0000"/>
                </a:solidFill>
              </a:rPr>
              <a:t> </a:t>
            </a:r>
            <a:r>
              <a:rPr lang="es-ES_tradnl" sz="3600" dirty="0" err="1" smtClean="0">
                <a:solidFill>
                  <a:srgbClr val="FF0000"/>
                </a:solidFill>
              </a:rPr>
              <a:t>is</a:t>
            </a:r>
            <a:r>
              <a:rPr lang="es-ES_tradnl" sz="3600" dirty="0" smtClean="0">
                <a:solidFill>
                  <a:srgbClr val="FF0000"/>
                </a:solidFill>
              </a:rPr>
              <a:t> </a:t>
            </a:r>
            <a:r>
              <a:rPr lang="es-ES_tradnl" sz="3600" dirty="0" err="1" smtClean="0">
                <a:solidFill>
                  <a:srgbClr val="FF0000"/>
                </a:solidFill>
              </a:rPr>
              <a:t>the</a:t>
            </a:r>
            <a:r>
              <a:rPr lang="es-ES_tradnl" sz="3600" dirty="0" smtClean="0">
                <a:solidFill>
                  <a:srgbClr val="FF0000"/>
                </a:solidFill>
              </a:rPr>
              <a:t> </a:t>
            </a:r>
            <a:r>
              <a:rPr lang="es-ES_tradnl" sz="3600" dirty="0" err="1" smtClean="0">
                <a:solidFill>
                  <a:srgbClr val="FF0000"/>
                </a:solidFill>
              </a:rPr>
              <a:t>result</a:t>
            </a:r>
            <a:r>
              <a:rPr lang="es-ES_tradnl" sz="3600" dirty="0" smtClean="0">
                <a:solidFill>
                  <a:srgbClr val="FF0000"/>
                </a:solidFill>
              </a:rPr>
              <a:t> </a:t>
            </a:r>
            <a:r>
              <a:rPr lang="es-ES_tradnl" sz="3600" dirty="0" err="1" smtClean="0">
                <a:solidFill>
                  <a:srgbClr val="FF0000"/>
                </a:solidFill>
              </a:rPr>
              <a:t>of</a:t>
            </a:r>
            <a:r>
              <a:rPr lang="es-ES_tradnl" sz="3600" dirty="0" smtClean="0">
                <a:solidFill>
                  <a:srgbClr val="FF0000"/>
                </a:solidFill>
              </a:rPr>
              <a:t> </a:t>
            </a:r>
            <a:r>
              <a:rPr lang="es-ES_tradnl" sz="3600" dirty="0" err="1" smtClean="0">
                <a:solidFill>
                  <a:srgbClr val="FF0000"/>
                </a:solidFill>
              </a:rPr>
              <a:t>an</a:t>
            </a:r>
            <a:r>
              <a:rPr lang="es-ES_tradnl" sz="3600" dirty="0" smtClean="0">
                <a:solidFill>
                  <a:srgbClr val="FF0000"/>
                </a:solidFill>
              </a:rPr>
              <a:t> </a:t>
            </a:r>
            <a:r>
              <a:rPr lang="es-ES_tradnl" sz="3600" dirty="0" err="1" smtClean="0">
                <a:solidFill>
                  <a:srgbClr val="FF0000"/>
                </a:solidFill>
              </a:rPr>
              <a:t>underlying</a:t>
            </a:r>
            <a:r>
              <a:rPr lang="es-ES_tradnl" sz="3600" dirty="0" smtClean="0">
                <a:solidFill>
                  <a:srgbClr val="FF0000"/>
                </a:solidFill>
              </a:rPr>
              <a:t> </a:t>
            </a:r>
            <a:r>
              <a:rPr lang="es-ES_tradnl" sz="3600" dirty="0" err="1" smtClean="0">
                <a:solidFill>
                  <a:srgbClr val="FF0000"/>
                </a:solidFill>
              </a:rPr>
              <a:t>neurological</a:t>
            </a:r>
            <a:r>
              <a:rPr lang="es-ES_tradnl" sz="3600" dirty="0" smtClean="0">
                <a:solidFill>
                  <a:srgbClr val="FF0000"/>
                </a:solidFill>
              </a:rPr>
              <a:t> </a:t>
            </a:r>
            <a:r>
              <a:rPr lang="es-ES_tradnl" sz="3600" dirty="0" err="1" smtClean="0">
                <a:solidFill>
                  <a:srgbClr val="FF0000"/>
                </a:solidFill>
              </a:rPr>
              <a:t>problem</a:t>
            </a:r>
            <a:r>
              <a:rPr lang="es-ES_tradnl" sz="3600" dirty="0" smtClean="0">
                <a:solidFill>
                  <a:srgbClr val="FF0000"/>
                </a:solidFill>
              </a:rPr>
              <a:t> </a:t>
            </a:r>
            <a:r>
              <a:rPr lang="es-ES_tradnl" sz="3600" dirty="0" err="1" smtClean="0">
                <a:solidFill>
                  <a:srgbClr val="FF0000"/>
                </a:solidFill>
              </a:rPr>
              <a:t>until</a:t>
            </a:r>
            <a:r>
              <a:rPr lang="es-ES_tradnl" sz="3600" dirty="0" smtClean="0">
                <a:solidFill>
                  <a:srgbClr val="FF0000"/>
                </a:solidFill>
              </a:rPr>
              <a:t> </a:t>
            </a:r>
            <a:r>
              <a:rPr lang="es-ES_tradnl" sz="3600" dirty="0" err="1" smtClean="0">
                <a:solidFill>
                  <a:srgbClr val="FF0000"/>
                </a:solidFill>
              </a:rPr>
              <a:t>proven</a:t>
            </a:r>
            <a:r>
              <a:rPr lang="es-ES_tradnl" sz="3600" dirty="0" smtClean="0">
                <a:solidFill>
                  <a:srgbClr val="FF0000"/>
                </a:solidFill>
              </a:rPr>
              <a:t> </a:t>
            </a:r>
            <a:r>
              <a:rPr lang="es-ES_tradnl" sz="3600" dirty="0" err="1" smtClean="0">
                <a:solidFill>
                  <a:srgbClr val="FF0000"/>
                </a:solidFill>
              </a:rPr>
              <a:t>otherwise</a:t>
            </a:r>
            <a:endParaRPr lang="es-ES_tradnl" sz="3600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179637"/>
            <a:ext cx="8229600" cy="4525963"/>
          </a:xfrm>
        </p:spPr>
        <p:txBody>
          <a:bodyPr/>
          <a:lstStyle/>
          <a:p>
            <a:r>
              <a:rPr lang="es-ES_tradnl" dirty="0" err="1" smtClean="0"/>
              <a:t>Remember</a:t>
            </a:r>
            <a:r>
              <a:rPr lang="es-ES_tradnl" dirty="0" smtClean="0"/>
              <a:t> 70%</a:t>
            </a:r>
          </a:p>
          <a:p>
            <a:pPr lvl="1"/>
            <a:r>
              <a:rPr lang="es-ES_tradnl" dirty="0" smtClean="0"/>
              <a:t>70%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patients</a:t>
            </a:r>
            <a:r>
              <a:rPr lang="es-ES_tradnl" dirty="0" smtClean="0"/>
              <a:t> </a:t>
            </a:r>
            <a:r>
              <a:rPr lang="es-ES_tradnl" dirty="0" err="1" smtClean="0"/>
              <a:t>with</a:t>
            </a:r>
            <a:r>
              <a:rPr lang="es-ES_tradnl" dirty="0" smtClean="0"/>
              <a:t> </a:t>
            </a:r>
            <a:r>
              <a:rPr lang="es-ES_tradnl" dirty="0" err="1" smtClean="0"/>
              <a:t>cavus</a:t>
            </a:r>
            <a:r>
              <a:rPr lang="es-ES_tradnl" dirty="0" smtClean="0"/>
              <a:t> </a:t>
            </a:r>
            <a:r>
              <a:rPr lang="es-ES_tradnl" dirty="0" err="1" smtClean="0"/>
              <a:t>foot</a:t>
            </a:r>
            <a:r>
              <a:rPr lang="es-ES_tradnl" dirty="0" smtClean="0"/>
              <a:t> </a:t>
            </a:r>
            <a:r>
              <a:rPr lang="es-ES_tradnl" dirty="0" err="1" smtClean="0"/>
              <a:t>have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</a:t>
            </a:r>
            <a:r>
              <a:rPr lang="es-ES_tradnl" dirty="0" err="1" smtClean="0">
                <a:solidFill>
                  <a:srgbClr val="FF0000"/>
                </a:solidFill>
              </a:rPr>
              <a:t>identifiable</a:t>
            </a:r>
            <a:r>
              <a:rPr lang="es-ES_tradnl" dirty="0" smtClean="0"/>
              <a:t> </a:t>
            </a:r>
            <a:r>
              <a:rPr lang="es-ES_tradnl" dirty="0" err="1" smtClean="0"/>
              <a:t>associated</a:t>
            </a:r>
            <a:r>
              <a:rPr lang="es-ES_tradnl" dirty="0" smtClean="0"/>
              <a:t> </a:t>
            </a:r>
            <a:r>
              <a:rPr lang="es-ES_tradnl" dirty="0" err="1" smtClean="0"/>
              <a:t>neurological</a:t>
            </a:r>
            <a:r>
              <a:rPr lang="es-ES_tradnl" dirty="0" smtClean="0"/>
              <a:t> </a:t>
            </a:r>
            <a:r>
              <a:rPr lang="es-ES_tradnl" dirty="0" err="1" smtClean="0"/>
              <a:t>problem</a:t>
            </a:r>
            <a:endParaRPr lang="es-ES_tradnl" dirty="0" smtClean="0"/>
          </a:p>
          <a:p>
            <a:pPr lvl="1"/>
            <a:r>
              <a:rPr lang="es-ES_tradnl" dirty="0" smtClean="0"/>
              <a:t>70%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patients</a:t>
            </a:r>
            <a:r>
              <a:rPr lang="es-ES_tradnl" dirty="0" smtClean="0"/>
              <a:t> </a:t>
            </a:r>
            <a:r>
              <a:rPr lang="es-ES_tradnl" dirty="0" err="1" smtClean="0"/>
              <a:t>with</a:t>
            </a:r>
            <a:r>
              <a:rPr lang="es-ES_tradnl" dirty="0" smtClean="0"/>
              <a:t> bilateral </a:t>
            </a:r>
            <a:r>
              <a:rPr lang="es-ES_tradnl" dirty="0" err="1" smtClean="0"/>
              <a:t>cavus</a:t>
            </a:r>
            <a:r>
              <a:rPr lang="es-ES_tradnl" dirty="0" smtClean="0"/>
              <a:t> </a:t>
            </a:r>
            <a:r>
              <a:rPr lang="es-ES_tradnl" dirty="0" err="1" smtClean="0"/>
              <a:t>have</a:t>
            </a:r>
            <a:r>
              <a:rPr lang="es-ES_tradnl" dirty="0" smtClean="0"/>
              <a:t> CMT</a:t>
            </a:r>
          </a:p>
          <a:p>
            <a:pPr lvl="1"/>
            <a:r>
              <a:rPr lang="es-ES_tradnl" dirty="0" smtClean="0"/>
              <a:t>70% </a:t>
            </a:r>
            <a:r>
              <a:rPr lang="es-ES_tradnl" dirty="0" err="1" smtClean="0"/>
              <a:t>of</a:t>
            </a:r>
            <a:r>
              <a:rPr lang="es-ES_tradnl" dirty="0" smtClean="0"/>
              <a:t> CMT </a:t>
            </a:r>
            <a:r>
              <a:rPr lang="es-ES_tradnl" dirty="0" err="1" smtClean="0"/>
              <a:t>is</a:t>
            </a:r>
            <a:r>
              <a:rPr lang="es-ES_tradnl" dirty="0" smtClean="0"/>
              <a:t> CMT1A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1752600" y="35052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err="1" smtClean="0"/>
              <a:t>Hereditary</a:t>
            </a:r>
            <a:r>
              <a:rPr lang="es-ES_tradnl" dirty="0" smtClean="0"/>
              <a:t> Motor </a:t>
            </a:r>
            <a:r>
              <a:rPr lang="es-ES_tradnl" dirty="0" err="1" smtClean="0"/>
              <a:t>Sensory</a:t>
            </a:r>
            <a:r>
              <a:rPr lang="es-ES_tradnl" dirty="0" smtClean="0"/>
              <a:t> </a:t>
            </a:r>
            <a:r>
              <a:rPr lang="es-ES_tradnl" dirty="0" err="1" smtClean="0"/>
              <a:t>Neuropathy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Most</a:t>
            </a:r>
            <a:r>
              <a:rPr lang="es-ES_tradnl" dirty="0" smtClean="0"/>
              <a:t> </a:t>
            </a:r>
            <a:r>
              <a:rPr lang="es-ES_tradnl" dirty="0" err="1" smtClean="0"/>
              <a:t>common</a:t>
            </a:r>
            <a:r>
              <a:rPr lang="es-ES_tradnl" dirty="0" smtClean="0"/>
              <a:t> HMSN </a:t>
            </a:r>
            <a:r>
              <a:rPr lang="es-ES_tradnl" dirty="0" err="1" smtClean="0"/>
              <a:t>is</a:t>
            </a:r>
            <a:r>
              <a:rPr lang="es-ES_tradnl" dirty="0" smtClean="0"/>
              <a:t> Charcot-Marie-</a:t>
            </a:r>
            <a:r>
              <a:rPr lang="es-ES_tradnl" dirty="0" err="1" smtClean="0"/>
              <a:t>Tooth</a:t>
            </a:r>
            <a:endParaRPr lang="es-ES_tradnl" dirty="0" smtClean="0"/>
          </a:p>
          <a:p>
            <a:pPr lvl="1"/>
            <a:r>
              <a:rPr lang="es-ES_tradnl" dirty="0" err="1" smtClean="0"/>
              <a:t>Complicated</a:t>
            </a:r>
            <a:r>
              <a:rPr lang="es-ES_tradnl" dirty="0" smtClean="0"/>
              <a:t> </a:t>
            </a:r>
            <a:r>
              <a:rPr lang="es-ES_tradnl" dirty="0" err="1" smtClean="0"/>
              <a:t>group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50+ </a:t>
            </a:r>
            <a:r>
              <a:rPr lang="es-ES_tradnl" dirty="0" err="1" smtClean="0"/>
              <a:t>peripheral</a:t>
            </a:r>
            <a:r>
              <a:rPr lang="es-ES_tradnl" dirty="0" smtClean="0"/>
              <a:t> </a:t>
            </a:r>
            <a:r>
              <a:rPr lang="es-ES_tradnl" dirty="0" err="1" smtClean="0"/>
              <a:t>neuropathies</a:t>
            </a:r>
            <a:endParaRPr lang="es-ES_tradnl" dirty="0" smtClean="0"/>
          </a:p>
          <a:p>
            <a:pPr lvl="1"/>
            <a:r>
              <a:rPr lang="es-ES_tradnl" dirty="0" err="1" smtClean="0"/>
              <a:t>Type</a:t>
            </a:r>
            <a:r>
              <a:rPr lang="es-ES_tradnl" dirty="0" smtClean="0"/>
              <a:t> I HMSN </a:t>
            </a:r>
            <a:r>
              <a:rPr lang="es-ES_tradnl" dirty="0" err="1" smtClean="0"/>
              <a:t>classic</a:t>
            </a:r>
            <a:r>
              <a:rPr lang="es-ES_tradnl" dirty="0" smtClean="0"/>
              <a:t> </a:t>
            </a:r>
            <a:r>
              <a:rPr lang="es-ES_tradnl" dirty="0" err="1" smtClean="0"/>
              <a:t>and</a:t>
            </a:r>
            <a:r>
              <a:rPr lang="es-ES_tradnl" dirty="0" smtClean="0"/>
              <a:t> </a:t>
            </a:r>
            <a:r>
              <a:rPr lang="es-ES_tradnl" dirty="0" err="1" smtClean="0"/>
              <a:t>most</a:t>
            </a:r>
            <a:r>
              <a:rPr lang="es-ES_tradnl" dirty="0" smtClean="0"/>
              <a:t> </a:t>
            </a:r>
            <a:r>
              <a:rPr lang="es-ES_tradnl" dirty="0" err="1" smtClean="0"/>
              <a:t>common</a:t>
            </a:r>
            <a:r>
              <a:rPr lang="es-ES_tradnl" dirty="0" smtClean="0"/>
              <a:t> CMT</a:t>
            </a:r>
          </a:p>
          <a:p>
            <a:pPr lvl="2"/>
            <a:r>
              <a:rPr lang="es-ES_tradnl" dirty="0" smtClean="0"/>
              <a:t>AD, </a:t>
            </a:r>
            <a:r>
              <a:rPr lang="es-ES_tradnl" dirty="0" err="1" smtClean="0"/>
              <a:t>presenting</a:t>
            </a:r>
            <a:r>
              <a:rPr lang="es-ES_tradnl" dirty="0" smtClean="0"/>
              <a:t> at 2nd </a:t>
            </a:r>
            <a:r>
              <a:rPr lang="es-ES_tradnl" dirty="0" err="1" smtClean="0"/>
              <a:t>decade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life</a:t>
            </a:r>
            <a:endParaRPr lang="es-ES_tradnl" dirty="0" smtClean="0"/>
          </a:p>
          <a:p>
            <a:pPr lvl="2"/>
            <a:r>
              <a:rPr lang="es-ES_tradnl" dirty="0" err="1" smtClean="0"/>
              <a:t>Slow</a:t>
            </a:r>
            <a:r>
              <a:rPr lang="es-ES_tradnl" dirty="0" smtClean="0"/>
              <a:t> </a:t>
            </a:r>
            <a:r>
              <a:rPr lang="es-ES_tradnl" dirty="0" err="1" smtClean="0"/>
              <a:t>nerve</a:t>
            </a:r>
            <a:r>
              <a:rPr lang="es-ES_tradnl" dirty="0" smtClean="0"/>
              <a:t> </a:t>
            </a:r>
            <a:r>
              <a:rPr lang="es-ES_tradnl" dirty="0" err="1" smtClean="0"/>
              <a:t>conduction</a:t>
            </a:r>
            <a:r>
              <a:rPr lang="es-ES_tradnl" dirty="0" smtClean="0"/>
              <a:t> </a:t>
            </a:r>
            <a:r>
              <a:rPr lang="es-ES_tradnl" dirty="0" err="1" smtClean="0"/>
              <a:t>velocities</a:t>
            </a:r>
            <a:r>
              <a:rPr lang="es-ES_tradnl" dirty="0" smtClean="0"/>
              <a:t>. </a:t>
            </a:r>
            <a:r>
              <a:rPr lang="es-ES_tradnl" dirty="0" err="1" smtClean="0"/>
              <a:t>Key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DX</a:t>
            </a:r>
          </a:p>
          <a:p>
            <a:pPr lvl="2"/>
            <a:r>
              <a:rPr lang="es-ES_tradnl" dirty="0" err="1" smtClean="0"/>
              <a:t>Most</a:t>
            </a:r>
            <a:r>
              <a:rPr lang="es-ES_tradnl" dirty="0" smtClean="0"/>
              <a:t> </a:t>
            </a:r>
            <a:r>
              <a:rPr lang="es-ES_tradnl" dirty="0" err="1" smtClean="0"/>
              <a:t>type</a:t>
            </a:r>
            <a:r>
              <a:rPr lang="es-ES_tradnl" dirty="0" smtClean="0"/>
              <a:t> I are </a:t>
            </a:r>
            <a:r>
              <a:rPr lang="es-ES_tradnl" dirty="0" err="1" smtClean="0"/>
              <a:t>linked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Cr</a:t>
            </a:r>
            <a:r>
              <a:rPr lang="es-ES_tradnl" dirty="0" smtClean="0"/>
              <a:t> 17 </a:t>
            </a:r>
            <a:r>
              <a:rPr lang="es-ES_tradnl" dirty="0" err="1" smtClean="0"/>
              <a:t>and</a:t>
            </a:r>
            <a:r>
              <a:rPr lang="es-ES_tradnl" dirty="0" smtClean="0"/>
              <a:t> </a:t>
            </a:r>
            <a:r>
              <a:rPr lang="es-ES_tradnl" dirty="0" err="1" smtClean="0"/>
              <a:t>designated</a:t>
            </a:r>
            <a:r>
              <a:rPr lang="es-ES_tradnl" dirty="0" smtClean="0"/>
              <a:t> </a:t>
            </a:r>
            <a:r>
              <a:rPr lang="es-ES_tradnl" dirty="0" smtClean="0"/>
              <a:t>CMT 1A</a:t>
            </a:r>
          </a:p>
          <a:p>
            <a:pPr lvl="1"/>
            <a:r>
              <a:rPr lang="es-ES_tradnl" dirty="0" err="1" smtClean="0"/>
              <a:t>Type</a:t>
            </a:r>
            <a:r>
              <a:rPr lang="es-ES_tradnl" dirty="0" smtClean="0"/>
              <a:t> II similar </a:t>
            </a:r>
            <a:r>
              <a:rPr lang="es-ES_tradnl" dirty="0" err="1" smtClean="0"/>
              <a:t>presentation</a:t>
            </a:r>
            <a:r>
              <a:rPr lang="es-ES_tradnl" dirty="0" smtClean="0"/>
              <a:t> </a:t>
            </a:r>
            <a:r>
              <a:rPr lang="es-ES_tradnl" dirty="0" err="1" smtClean="0"/>
              <a:t>but</a:t>
            </a:r>
            <a:r>
              <a:rPr lang="es-ES_tradnl" dirty="0" smtClean="0"/>
              <a:t> </a:t>
            </a:r>
            <a:r>
              <a:rPr lang="es-ES_tradnl" dirty="0" err="1" smtClean="0"/>
              <a:t>later</a:t>
            </a:r>
            <a:r>
              <a:rPr lang="es-ES_tradnl" dirty="0" smtClean="0"/>
              <a:t> </a:t>
            </a:r>
            <a:r>
              <a:rPr lang="es-ES_tradnl" dirty="0" err="1" smtClean="0"/>
              <a:t>and</a:t>
            </a:r>
            <a:r>
              <a:rPr lang="es-ES_tradnl" dirty="0" smtClean="0"/>
              <a:t> </a:t>
            </a:r>
            <a:r>
              <a:rPr lang="es-ES_tradnl" dirty="0" err="1" smtClean="0"/>
              <a:t>less</a:t>
            </a:r>
            <a:r>
              <a:rPr lang="es-ES_tradnl" dirty="0" smtClean="0"/>
              <a:t> </a:t>
            </a:r>
            <a:r>
              <a:rPr lang="es-ES_tradnl" dirty="0" err="1" smtClean="0"/>
              <a:t>severe</a:t>
            </a:r>
            <a:r>
              <a:rPr lang="es-ES_tradnl" dirty="0" smtClean="0"/>
              <a:t> </a:t>
            </a:r>
          </a:p>
          <a:p>
            <a:pPr lvl="2"/>
            <a:endParaRPr lang="es-ES_tradnl" dirty="0" smtClean="0"/>
          </a:p>
          <a:p>
            <a:pPr lvl="2">
              <a:buNone/>
            </a:pP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 rot="20383944">
            <a:off x="7492377" y="3252239"/>
            <a:ext cx="1245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FF0000"/>
                </a:solidFill>
              </a:rPr>
              <a:t>NCS/EMG</a:t>
            </a:r>
            <a:endParaRPr lang="es-ES_tradnl" dirty="0">
              <a:solidFill>
                <a:srgbClr val="FF0000"/>
              </a:solidFill>
            </a:endParaRPr>
          </a:p>
        </p:txBody>
      </p:sp>
      <p:sp>
        <p:nvSpPr>
          <p:cNvPr id="5" name="Estrella de 7 puntas 4"/>
          <p:cNvSpPr/>
          <p:nvPr/>
        </p:nvSpPr>
        <p:spPr>
          <a:xfrm rot="20842363">
            <a:off x="7248063" y="2990445"/>
            <a:ext cx="1618143" cy="959084"/>
          </a:xfrm>
          <a:prstGeom prst="star7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CuadroTexto 5"/>
          <p:cNvSpPr txBox="1"/>
          <p:nvPr/>
        </p:nvSpPr>
        <p:spPr>
          <a:xfrm>
            <a:off x="152400" y="6400800"/>
            <a:ext cx="8534400" cy="2616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100" dirty="0" smtClean="0"/>
              <a:t>Hunt KJ, </a:t>
            </a:r>
            <a:r>
              <a:rPr lang="es-ES_tradnl" sz="1100" dirty="0" err="1" smtClean="0"/>
              <a:t>Ryu</a:t>
            </a:r>
            <a:r>
              <a:rPr lang="es-ES_tradnl" sz="1100" dirty="0" smtClean="0"/>
              <a:t> JH. Neuromuscular </a:t>
            </a:r>
            <a:r>
              <a:rPr lang="es-ES_tradnl" sz="1100" dirty="0" err="1" smtClean="0"/>
              <a:t>problems</a:t>
            </a:r>
            <a:r>
              <a:rPr lang="es-ES_tradnl" sz="1100" dirty="0" smtClean="0"/>
              <a:t> in </a:t>
            </a:r>
            <a:r>
              <a:rPr lang="es-ES_tradnl" sz="1100" dirty="0" err="1" smtClean="0"/>
              <a:t>foot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and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ankle</a:t>
            </a:r>
            <a:r>
              <a:rPr lang="es-ES_tradnl" sz="1100" dirty="0" smtClean="0"/>
              <a:t>: </a:t>
            </a:r>
            <a:r>
              <a:rPr lang="es-ES_tradnl" sz="1100" dirty="0" err="1" smtClean="0"/>
              <a:t>Evaluation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and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workup</a:t>
            </a:r>
            <a:r>
              <a:rPr lang="es-ES_tradnl" sz="1100" dirty="0" smtClean="0"/>
              <a:t>. </a:t>
            </a:r>
            <a:r>
              <a:rPr lang="es-ES_tradnl" sz="1100" dirty="0" err="1" smtClean="0"/>
              <a:t>Foot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Ankle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Clin</a:t>
            </a:r>
            <a:r>
              <a:rPr lang="es-ES_tradnl" sz="1100" dirty="0" smtClean="0"/>
              <a:t> N </a:t>
            </a:r>
            <a:r>
              <a:rPr lang="es-ES_tradnl" sz="1100" dirty="0" err="1" smtClean="0"/>
              <a:t>Am</a:t>
            </a:r>
            <a:r>
              <a:rPr lang="es-ES_tradnl" sz="1100" dirty="0" smtClean="0"/>
              <a:t>. 2014;19: 1-16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3130</TotalTime>
  <Words>2942</Words>
  <Application>Microsoft Office PowerPoint</Application>
  <PresentationFormat>Presentación en pantalla (4:3)</PresentationFormat>
  <Paragraphs>414</Paragraphs>
  <Slides>39</Slides>
  <Notes>28</Notes>
  <HiddenSlides>0</HiddenSlides>
  <MMClips>0</MMClips>
  <ScaleCrop>false</ScaleCrop>
  <HeadingPairs>
    <vt:vector size="6" baseType="variant">
      <vt:variant>
        <vt:lpstr>Plantilla de diseño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1" baseType="lpstr">
      <vt:lpstr>Tema de Office</vt:lpstr>
      <vt:lpstr>Photo Editor Photo</vt:lpstr>
      <vt:lpstr>Paediatric pes cavus Assessment and Management Principles</vt:lpstr>
      <vt:lpstr>Definition</vt:lpstr>
      <vt:lpstr>Definition</vt:lpstr>
      <vt:lpstr>Definition</vt:lpstr>
      <vt:lpstr>Types</vt:lpstr>
      <vt:lpstr>Pathoanatomy</vt:lpstr>
      <vt:lpstr>Aetiology</vt:lpstr>
      <vt:lpstr>The cavus foot is the result of an underlying neurological problem until proven otherwise</vt:lpstr>
      <vt:lpstr>Hereditary Motor Sensory Neuropathy</vt:lpstr>
      <vt:lpstr>Charcot-Marie-Tooth (CMT)</vt:lpstr>
      <vt:lpstr>Charcot-Marie-Tooth (CMT)</vt:lpstr>
      <vt:lpstr>Pes Cavus clinical presentation</vt:lpstr>
      <vt:lpstr>Cavovarus – Toe Clawing</vt:lpstr>
      <vt:lpstr>Cavovarus – Plantar flexed 1st Ray</vt:lpstr>
      <vt:lpstr>Cavovarus – Hindfoot changes</vt:lpstr>
      <vt:lpstr>Calcaneocavus</vt:lpstr>
      <vt:lpstr>Evaluation</vt:lpstr>
      <vt:lpstr>Evaluation</vt:lpstr>
      <vt:lpstr>Coleman Block test</vt:lpstr>
      <vt:lpstr>Diapositiva 20</vt:lpstr>
      <vt:lpstr>Kelikian test</vt:lpstr>
      <vt:lpstr>Evaluation</vt:lpstr>
      <vt:lpstr>Evaluation points</vt:lpstr>
      <vt:lpstr>Evaluation</vt:lpstr>
      <vt:lpstr>Treatment principles</vt:lpstr>
      <vt:lpstr>Treatment principles</vt:lpstr>
      <vt:lpstr>Treatment principles</vt:lpstr>
      <vt:lpstr>Treatment principles</vt:lpstr>
      <vt:lpstr>Management</vt:lpstr>
      <vt:lpstr>Indications for surgery</vt:lpstr>
      <vt:lpstr>Cavovarus foot - CMT</vt:lpstr>
      <vt:lpstr>Cavovarus foot - CMT</vt:lpstr>
      <vt:lpstr>Cavovarus foot - CMT</vt:lpstr>
      <vt:lpstr>Cavovarus foot - CMT</vt:lpstr>
      <vt:lpstr>Cavovarus foot - CMT</vt:lpstr>
      <vt:lpstr>Lesser claw toes</vt:lpstr>
      <vt:lpstr>Other cavus feet</vt:lpstr>
      <vt:lpstr>Salvage procedures</vt:lpstr>
      <vt:lpstr>Summary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Paediatric pes cavus Assessment and Management Principles</dc:title>
  <dc:creator>Francesc Gza</dc:creator>
  <cp:lastModifiedBy>Francesc Gza</cp:lastModifiedBy>
  <cp:revision>206</cp:revision>
  <dcterms:created xsi:type="dcterms:W3CDTF">2014-10-13T19:43:32Z</dcterms:created>
  <dcterms:modified xsi:type="dcterms:W3CDTF">2014-10-13T22:35:13Z</dcterms:modified>
</cp:coreProperties>
</file>