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8"/>
  </p:notesMasterIdLst>
  <p:sldIdLst>
    <p:sldId id="274" r:id="rId2"/>
    <p:sldId id="275" r:id="rId3"/>
    <p:sldId id="276" r:id="rId4"/>
    <p:sldId id="277" r:id="rId5"/>
    <p:sldId id="278" r:id="rId6"/>
    <p:sldId id="279" r:id="rId7"/>
    <p:sldId id="280" r:id="rId8"/>
    <p:sldId id="282" r:id="rId9"/>
    <p:sldId id="283" r:id="rId10"/>
    <p:sldId id="284" r:id="rId11"/>
    <p:sldId id="285" r:id="rId12"/>
    <p:sldId id="286" r:id="rId13"/>
    <p:sldId id="287" r:id="rId14"/>
    <p:sldId id="288" r:id="rId15"/>
    <p:sldId id="289" r:id="rId16"/>
    <p:sldId id="290" r:id="rId17"/>
    <p:sldId id="306" r:id="rId18"/>
    <p:sldId id="291" r:id="rId19"/>
    <p:sldId id="293" r:id="rId20"/>
    <p:sldId id="295" r:id="rId21"/>
    <p:sldId id="308" r:id="rId22"/>
    <p:sldId id="313" r:id="rId23"/>
    <p:sldId id="312" r:id="rId24"/>
    <p:sldId id="259" r:id="rId25"/>
    <p:sldId id="296" r:id="rId26"/>
    <p:sldId id="298" r:id="rId27"/>
    <p:sldId id="297" r:id="rId28"/>
    <p:sldId id="299" r:id="rId29"/>
    <p:sldId id="260" r:id="rId30"/>
    <p:sldId id="300" r:id="rId31"/>
    <p:sldId id="301" r:id="rId32"/>
    <p:sldId id="302" r:id="rId33"/>
    <p:sldId id="303" r:id="rId34"/>
    <p:sldId id="310" r:id="rId35"/>
    <p:sldId id="304" r:id="rId36"/>
    <p:sldId id="262" r:id="rId37"/>
    <p:sldId id="263" r:id="rId38"/>
    <p:sldId id="264" r:id="rId39"/>
    <p:sldId id="309" r:id="rId40"/>
    <p:sldId id="265" r:id="rId41"/>
    <p:sldId id="266" r:id="rId42"/>
    <p:sldId id="311" r:id="rId43"/>
    <p:sldId id="267" r:id="rId44"/>
    <p:sldId id="268" r:id="rId45"/>
    <p:sldId id="269" r:id="rId46"/>
    <p:sldId id="27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93F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07" d="100"/>
          <a:sy n="107" d="100"/>
        </p:scale>
        <p:origin x="-9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CB1633-17ED-9645-8482-2754CCA1435E}" type="datetimeFigureOut">
              <a:rPr lang="en-US" smtClean="0"/>
              <a:pPr/>
              <a:t>8/18/14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1BA7A-BE8B-DE4E-9E0E-46D999B3CE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talk is about assessment and management of Normal Developmental Variants. </a:t>
            </a:r>
            <a:r>
              <a:rPr lang="en-US" sz="1200" kern="1200" baseline="0" dirty="0" smtClean="0">
                <a:solidFill>
                  <a:schemeClr val="tx1"/>
                </a:solidFill>
                <a:latin typeface="+mn-lt"/>
                <a:ea typeface="+mn-ea"/>
                <a:cs typeface="+mn-cs"/>
              </a:rPr>
              <a:t>I</a:t>
            </a:r>
            <a:r>
              <a:rPr lang="en-US" sz="1200" kern="1200" dirty="0"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 majority of these conditions the</a:t>
            </a:r>
            <a:r>
              <a:rPr lang="en-US" sz="1200" kern="1200" dirty="0" smtClean="0">
                <a:solidFill>
                  <a:schemeClr val="tx1"/>
                </a:solidFill>
                <a:latin typeface="+mn-lt"/>
                <a:ea typeface="+mn-ea"/>
                <a:cs typeface="+mn-cs"/>
              </a:rPr>
              <a:t> natural history usually involves resolution of the perceived deformity. The aim of this talk is to highlight clinical</a:t>
            </a:r>
            <a:r>
              <a:rPr lang="en-US" sz="1200" kern="1200" baseline="0" dirty="0" smtClean="0">
                <a:solidFill>
                  <a:schemeClr val="tx1"/>
                </a:solidFill>
                <a:latin typeface="+mn-lt"/>
                <a:ea typeface="+mn-ea"/>
                <a:cs typeface="+mn-cs"/>
              </a:rPr>
              <a:t> features of normal variants.  </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Bleck</a:t>
            </a:r>
            <a:r>
              <a:rPr lang="en-US" sz="1200" kern="1200" baseline="0" dirty="0" smtClean="0">
                <a:solidFill>
                  <a:schemeClr val="tx1"/>
                </a:solidFill>
                <a:latin typeface="+mn-lt"/>
                <a:ea typeface="+mn-ea"/>
                <a:cs typeface="+mn-cs"/>
              </a:rPr>
              <a:t> has classified this deformity into mild, moderate and severe based on the position of the heel bisector line.</a:t>
            </a:r>
          </a:p>
          <a:p>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Flexible:</a:t>
            </a:r>
            <a:r>
              <a:rPr lang="en-AU" baseline="0" dirty="0" smtClean="0"/>
              <a:t> Reassure</a:t>
            </a:r>
          </a:p>
          <a:p>
            <a:r>
              <a:rPr lang="en-AU" baseline="0" dirty="0" smtClean="0"/>
              <a:t>Feet that cannot be passively corrected to neutral: serial casting</a:t>
            </a:r>
          </a:p>
          <a:p>
            <a:r>
              <a:rPr lang="en-AU" baseline="0" dirty="0" smtClean="0"/>
              <a:t>Surgery in the form of:</a:t>
            </a:r>
          </a:p>
          <a:p>
            <a:r>
              <a:rPr lang="en-AU" baseline="0" dirty="0" smtClean="0"/>
              <a:t>Soft tissue surgery: Release of Abductor </a:t>
            </a:r>
            <a:r>
              <a:rPr lang="en-AU" baseline="0" dirty="0" err="1" smtClean="0"/>
              <a:t>Hallucis</a:t>
            </a:r>
            <a:r>
              <a:rPr lang="en-AU" baseline="0" dirty="0" smtClean="0"/>
              <a:t> Tendon; Medial mid-foot/ </a:t>
            </a:r>
            <a:r>
              <a:rPr lang="en-AU" baseline="0" dirty="0" err="1" smtClean="0"/>
              <a:t>tarsometatarsal</a:t>
            </a:r>
            <a:r>
              <a:rPr lang="en-AU" baseline="0" dirty="0" smtClean="0"/>
              <a:t> joint </a:t>
            </a:r>
            <a:r>
              <a:rPr lang="en-AU" baseline="0" dirty="0" err="1" smtClean="0"/>
              <a:t>capsulotomy</a:t>
            </a:r>
            <a:endParaRPr lang="en-AU" baseline="0" dirty="0" smtClean="0"/>
          </a:p>
          <a:p>
            <a:r>
              <a:rPr lang="en-AU" baseline="0" dirty="0" err="1" smtClean="0"/>
              <a:t>Osteotomies</a:t>
            </a:r>
            <a:r>
              <a:rPr lang="en-AU" baseline="0" dirty="0" smtClean="0"/>
              <a:t>:</a:t>
            </a:r>
            <a:r>
              <a:rPr lang="en-AU" baseline="0" dirty="0" smtClean="0"/>
              <a:t> medial </a:t>
            </a:r>
            <a:r>
              <a:rPr lang="en-AU" baseline="0" dirty="0" err="1" smtClean="0"/>
              <a:t>cuneform</a:t>
            </a:r>
            <a:r>
              <a:rPr lang="en-AU" baseline="0" dirty="0" smtClean="0"/>
              <a:t>/ </a:t>
            </a:r>
            <a:r>
              <a:rPr lang="en-AU" baseline="0" dirty="0" err="1" smtClean="0"/>
              <a:t>cuboid</a:t>
            </a:r>
            <a:r>
              <a:rPr lang="en-AU" baseline="0" dirty="0" smtClean="0"/>
              <a:t> </a:t>
            </a:r>
            <a:r>
              <a:rPr lang="en-AU" baseline="0" dirty="0" err="1" smtClean="0"/>
              <a:t>osteotomies</a:t>
            </a:r>
            <a:endParaRPr lang="en-AU" baseline="0" dirty="0" smtClean="0"/>
          </a:p>
          <a:p>
            <a:r>
              <a:rPr lang="en-AU" baseline="0" dirty="0" smtClean="0"/>
              <a:t>The best results with </a:t>
            </a:r>
            <a:r>
              <a:rPr lang="en-AU" baseline="0" dirty="0" err="1" smtClean="0"/>
              <a:t>osteotomies</a:t>
            </a:r>
            <a:r>
              <a:rPr lang="en-AU" baseline="0" dirty="0" smtClean="0"/>
              <a:t> are seen when the surgery is performed after 5 years of </a:t>
            </a:r>
            <a:r>
              <a:rPr lang="en-AU" baseline="0" dirty="0" smtClean="0"/>
              <a:t>age</a:t>
            </a:r>
          </a:p>
          <a:p>
            <a:endParaRPr lang="en-AU" baseline="0"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FB5C23A5-9BA9-B641-8CF1-9C64BEEE310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is the commonest cause of an in toeing gait. </a:t>
            </a:r>
          </a:p>
          <a:p>
            <a:r>
              <a:rPr lang="en-US" sz="1200" kern="1200" baseline="0" dirty="0" smtClean="0">
                <a:solidFill>
                  <a:schemeClr val="tx1"/>
                </a:solidFill>
                <a:latin typeface="+mn-lt"/>
                <a:ea typeface="+mn-ea"/>
                <a:cs typeface="+mn-cs"/>
              </a:rPr>
              <a:t>Usually seen in children between the ages of two to four years, but may persist in older children.</a:t>
            </a:r>
          </a:p>
          <a:p>
            <a:r>
              <a:rPr lang="en-US" sz="1200" kern="1200" baseline="0" dirty="0" smtClean="0">
                <a:solidFill>
                  <a:schemeClr val="tx1"/>
                </a:solidFill>
                <a:latin typeface="+mn-lt"/>
                <a:ea typeface="+mn-ea"/>
                <a:cs typeface="+mn-cs"/>
              </a:rPr>
              <a:t>Usually bilateral, but on occasions only one side is affected.  </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Thigh-Foot Angle: Normal = 0-20; &lt;-10</a:t>
            </a:r>
            <a:r>
              <a:rPr lang="en-US" baseline="0" dirty="0" smtClean="0"/>
              <a:t> = Internal </a:t>
            </a:r>
            <a:r>
              <a:rPr lang="en-US" baseline="0" dirty="0" err="1" smtClean="0"/>
              <a:t>Tibial</a:t>
            </a:r>
            <a:r>
              <a:rPr lang="en-US" baseline="0" dirty="0" smtClean="0"/>
              <a:t> Torsion; &gt;30 = External </a:t>
            </a:r>
            <a:r>
              <a:rPr lang="en-US" baseline="0" dirty="0" err="1" smtClean="0"/>
              <a:t>Tibial</a:t>
            </a:r>
            <a:r>
              <a:rPr lang="en-US" baseline="0" dirty="0" smtClean="0"/>
              <a:t> torsion.  </a:t>
            </a:r>
          </a:p>
          <a:p>
            <a:r>
              <a:rPr lang="en-US" baseline="0" dirty="0" smtClean="0"/>
              <a:t>Can also use </a:t>
            </a:r>
            <a:r>
              <a:rPr lang="en-US" baseline="0" dirty="0" err="1" smtClean="0"/>
              <a:t>transmaleolar</a:t>
            </a:r>
            <a:r>
              <a:rPr lang="en-US" baseline="0" dirty="0" smtClean="0"/>
              <a:t> axis.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a:t>
            </a:r>
            <a:r>
              <a:rPr lang="en-US" sz="1200" kern="1200" baseline="0" dirty="0" err="1" smtClean="0">
                <a:solidFill>
                  <a:schemeClr val="tx1"/>
                </a:solidFill>
                <a:latin typeface="+mn-lt"/>
                <a:ea typeface="+mn-ea"/>
                <a:cs typeface="+mn-cs"/>
              </a:rPr>
              <a:t>supramalleolar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osteotomy</a:t>
            </a:r>
            <a:r>
              <a:rPr lang="en-US" sz="1200" kern="1200" baseline="0" dirty="0" smtClean="0">
                <a:solidFill>
                  <a:schemeClr val="tx1"/>
                </a:solidFill>
                <a:latin typeface="+mn-lt"/>
                <a:ea typeface="+mn-ea"/>
                <a:cs typeface="+mn-cs"/>
              </a:rPr>
              <a:t> is the preferred option.</a:t>
            </a:r>
          </a:p>
          <a:p>
            <a:r>
              <a:rPr lang="en-US" sz="1200" kern="1200" baseline="0" dirty="0" smtClean="0">
                <a:solidFill>
                  <a:schemeClr val="tx1"/>
                </a:solidFill>
                <a:latin typeface="+mn-lt"/>
                <a:ea typeface="+mn-ea"/>
                <a:cs typeface="+mn-cs"/>
              </a:rPr>
              <a:t>Braces, shoe modification or orthotic devices do not alter the natural history of internal </a:t>
            </a:r>
            <a:r>
              <a:rPr lang="en-US" sz="1200" kern="1200" baseline="0" dirty="0" err="1" smtClean="0">
                <a:solidFill>
                  <a:schemeClr val="tx1"/>
                </a:solidFill>
                <a:latin typeface="+mn-lt"/>
                <a:ea typeface="+mn-ea"/>
                <a:cs typeface="+mn-cs"/>
              </a:rPr>
              <a:t>tibial</a:t>
            </a:r>
            <a:r>
              <a:rPr lang="en-US" sz="1200" kern="1200" baseline="0" dirty="0" smtClean="0">
                <a:solidFill>
                  <a:schemeClr val="tx1"/>
                </a:solidFill>
                <a:latin typeface="+mn-lt"/>
                <a:ea typeface="+mn-ea"/>
                <a:cs typeface="+mn-cs"/>
              </a:rPr>
              <a:t> torsion and are not advisable.</a:t>
            </a:r>
          </a:p>
          <a:p>
            <a:r>
              <a:rPr lang="en-US" sz="1200" b="1" i="0" kern="1200" baseline="0" dirty="0" smtClean="0">
                <a:solidFill>
                  <a:schemeClr val="tx1"/>
                </a:solidFill>
                <a:latin typeface="+mn-lt"/>
                <a:ea typeface="+mn-ea"/>
                <a:cs typeface="+mn-cs"/>
              </a:rPr>
              <a:t>?Image of </a:t>
            </a:r>
            <a:r>
              <a:rPr lang="en-US" sz="1200" b="1" i="0" kern="1200" baseline="0" dirty="0" err="1" smtClean="0">
                <a:solidFill>
                  <a:schemeClr val="tx1"/>
                </a:solidFill>
                <a:latin typeface="+mn-lt"/>
                <a:ea typeface="+mn-ea"/>
                <a:cs typeface="+mn-cs"/>
              </a:rPr>
              <a:t>supramalleolar</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osteotomy</a:t>
            </a:r>
            <a:r>
              <a:rPr lang="en-US" sz="1200" b="1" i="0" kern="1200" baseline="0" dirty="0" smtClean="0">
                <a:solidFill>
                  <a:schemeClr val="tx1"/>
                </a:solidFill>
                <a:latin typeface="+mn-lt"/>
                <a:ea typeface="+mn-ea"/>
                <a:cs typeface="+mn-cs"/>
              </a:rPr>
              <a:t> </a:t>
            </a:r>
            <a:endParaRPr lang="en-US" b="1" i="0"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PFA</a:t>
            </a:r>
            <a:r>
              <a:rPr lang="en-US" baseline="0" dirty="0" smtClean="0"/>
              <a:t> is usually the</a:t>
            </a:r>
            <a:r>
              <a:rPr lang="en-US" dirty="0" smtClean="0"/>
              <a:t> </a:t>
            </a:r>
            <a:r>
              <a:rPr lang="en-US" dirty="0" smtClean="0"/>
              <a:t>cause of in-toeing gait in children 4 – 7 years of age. F&gt;M. Thought to be familial and</a:t>
            </a:r>
            <a:r>
              <a:rPr lang="en-US" baseline="0" dirty="0" smtClean="0"/>
              <a:t> presentation is u</a:t>
            </a:r>
            <a:r>
              <a:rPr lang="en-US" dirty="0" smtClean="0"/>
              <a:t>sually bilateral. </a:t>
            </a:r>
          </a:p>
        </p:txBody>
      </p:sp>
      <p:sp>
        <p:nvSpPr>
          <p:cNvPr id="4" name="Slide Number Placeholder 3"/>
          <p:cNvSpPr>
            <a:spLocks noGrp="1"/>
          </p:cNvSpPr>
          <p:nvPr>
            <p:ph type="sldNum" sz="quarter" idx="10"/>
          </p:nvPr>
        </p:nvSpPr>
        <p:spPr/>
        <p:txBody>
          <a:bodyPr/>
          <a:lstStyle/>
          <a:p>
            <a:fld id="{FB5C23A5-9BA9-B641-8CF1-9C64BEEE310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Squinting Patellae sign </a:t>
            </a:r>
          </a:p>
          <a:p>
            <a:r>
              <a:rPr lang="en-US" dirty="0" smtClean="0"/>
              <a:t>W sitting position</a:t>
            </a:r>
          </a:p>
          <a:p>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Infants</a:t>
            </a:r>
            <a:r>
              <a:rPr lang="en-US" baseline="0" dirty="0" smtClean="0"/>
              <a:t>: IR 40; ER 70.</a:t>
            </a:r>
          </a:p>
          <a:p>
            <a:r>
              <a:rPr lang="en-US" baseline="0" dirty="0" smtClean="0"/>
              <a:t>10 years old: IR 50; ER 45.</a:t>
            </a:r>
          </a:p>
          <a:p>
            <a:r>
              <a:rPr lang="en-US" baseline="0" dirty="0" smtClean="0"/>
              <a:t>IR &gt;70 + ER&lt;20 = PFA.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Orthotics and shoe modification have been shown to have no beneficial effect and </a:t>
            </a:r>
            <a:r>
              <a:rPr lang="en-US" sz="1200" kern="1200" baseline="0" dirty="0" smtClean="0">
                <a:solidFill>
                  <a:schemeClr val="tx1"/>
                </a:solidFill>
                <a:latin typeface="+mn-lt"/>
                <a:ea typeface="+mn-ea"/>
                <a:cs typeface="+mn-cs"/>
              </a:rPr>
              <a:t>should not be recommended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Surgery involves a femoral </a:t>
            </a:r>
            <a:r>
              <a:rPr lang="en-US" sz="1200" kern="1200" baseline="0" dirty="0" err="1" smtClean="0">
                <a:solidFill>
                  <a:schemeClr val="tx1"/>
                </a:solidFill>
                <a:latin typeface="+mn-lt"/>
                <a:ea typeface="+mn-ea"/>
                <a:cs typeface="+mn-cs"/>
              </a:rPr>
              <a:t>derotation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osteotomy</a:t>
            </a:r>
            <a:r>
              <a:rPr lang="en-US" sz="1200" kern="1200" baseline="0" dirty="0" smtClean="0">
                <a:solidFill>
                  <a:schemeClr val="tx1"/>
                </a:solidFill>
                <a:latin typeface="+mn-lt"/>
                <a:ea typeface="+mn-ea"/>
                <a:cs typeface="+mn-cs"/>
              </a:rPr>
              <a:t> and is usually undertaken at the level of the lesser </a:t>
            </a:r>
            <a:r>
              <a:rPr lang="en-US" sz="1200" kern="1200" baseline="0" dirty="0" err="1" smtClean="0">
                <a:solidFill>
                  <a:schemeClr val="tx1"/>
                </a:solidFill>
                <a:latin typeface="+mn-lt"/>
                <a:ea typeface="+mn-ea"/>
                <a:cs typeface="+mn-cs"/>
              </a:rPr>
              <a:t>trochanter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intertrochanteric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osteotomy</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Less common than in-toeing gait</a:t>
            </a:r>
          </a:p>
          <a:p>
            <a:pPr>
              <a:buNone/>
            </a:pPr>
            <a:r>
              <a:rPr lang="en-US" dirty="0" smtClean="0"/>
              <a:t>Causes opposite to those of in-toeing:</a:t>
            </a:r>
          </a:p>
          <a:p>
            <a:pPr>
              <a:buNone/>
            </a:pPr>
            <a:r>
              <a:rPr lang="en-US" dirty="0" smtClean="0"/>
              <a:t>Clinical finding reversed:</a:t>
            </a:r>
          </a:p>
          <a:p>
            <a:pPr>
              <a:buNone/>
            </a:pPr>
            <a:r>
              <a:rPr lang="en-US" dirty="0" smtClean="0"/>
              <a:t>Pre-walking child: Charlie Chaplin Feet (ER&gt;90</a:t>
            </a:r>
            <a:r>
              <a:rPr lang="en-US" baseline="30000" dirty="0" smtClean="0"/>
              <a:t>o</a:t>
            </a:r>
            <a:r>
              <a:rPr lang="en-US" dirty="0" smtClean="0"/>
              <a:t>)</a:t>
            </a:r>
          </a:p>
          <a:p>
            <a:pPr>
              <a:buNone/>
            </a:pPr>
            <a:r>
              <a:rPr lang="en-US" dirty="0" smtClean="0"/>
              <a:t>Reassure and educate parent </a:t>
            </a:r>
          </a:p>
          <a:p>
            <a:pPr>
              <a:buNone/>
            </a:pPr>
            <a:r>
              <a:rPr lang="en-US" dirty="0" err="1" smtClean="0"/>
              <a:t>Tibial</a:t>
            </a:r>
            <a:r>
              <a:rPr lang="en-US" dirty="0" smtClean="0"/>
              <a:t> </a:t>
            </a:r>
            <a:r>
              <a:rPr lang="en-US" dirty="0" err="1" smtClean="0"/>
              <a:t>osteotomy</a:t>
            </a:r>
            <a:r>
              <a:rPr lang="en-US" dirty="0" smtClean="0"/>
              <a:t> for ETT in a child &gt;10 years old </a:t>
            </a:r>
          </a:p>
          <a:p>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one study,</a:t>
            </a:r>
            <a:r>
              <a:rPr lang="en-US" sz="1200" kern="1200" baseline="0" dirty="0" smtClean="0">
                <a:solidFill>
                  <a:schemeClr val="tx1"/>
                </a:solidFill>
                <a:latin typeface="+mn-lt"/>
                <a:ea typeface="+mn-ea"/>
                <a:cs typeface="+mn-cs"/>
              </a:rPr>
              <a:t> half</a:t>
            </a:r>
            <a:r>
              <a:rPr lang="en-US" sz="1200" kern="1200" dirty="0" smtClean="0">
                <a:solidFill>
                  <a:schemeClr val="tx1"/>
                </a:solidFill>
                <a:latin typeface="+mn-lt"/>
                <a:ea typeface="+mn-ea"/>
                <a:cs typeface="+mn-cs"/>
              </a:rPr>
              <a:t> of new referral</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paediatric</a:t>
            </a:r>
            <a:r>
              <a:rPr lang="en-US" sz="1200" kern="1200" baseline="0" dirty="0" smtClean="0">
                <a:solidFill>
                  <a:schemeClr val="tx1"/>
                </a:solidFill>
                <a:latin typeface="+mn-lt"/>
                <a:ea typeface="+mn-ea"/>
                <a:cs typeface="+mn-cs"/>
              </a:rPr>
              <a:t> orthopedic clinic were about normal variants. Therefore, these conditions are commonly encountered in the </a:t>
            </a:r>
            <a:r>
              <a:rPr lang="en-US" sz="1200" kern="1200" baseline="0" dirty="0" err="1" smtClean="0">
                <a:solidFill>
                  <a:schemeClr val="tx1"/>
                </a:solidFill>
                <a:latin typeface="+mn-lt"/>
                <a:ea typeface="+mn-ea"/>
                <a:cs typeface="+mn-cs"/>
              </a:rPr>
              <a:t>paediatric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orthopaedic</a:t>
            </a:r>
            <a:r>
              <a:rPr lang="en-US" sz="1200" kern="1200" baseline="0" dirty="0" smtClean="0">
                <a:solidFill>
                  <a:schemeClr val="tx1"/>
                </a:solidFill>
                <a:latin typeface="+mn-lt"/>
                <a:ea typeface="+mn-ea"/>
                <a:cs typeface="+mn-cs"/>
              </a:rPr>
              <a:t> clinics.  A thorough history and clinical examination</a:t>
            </a:r>
            <a:r>
              <a:rPr lang="en-US" sz="1200" kern="1200" baseline="0" dirty="0" smtClean="0">
                <a:solidFill>
                  <a:schemeClr val="tx1"/>
                </a:solidFill>
                <a:latin typeface="+mn-lt"/>
                <a:ea typeface="+mn-ea"/>
                <a:cs typeface="+mn-cs"/>
              </a:rPr>
              <a:t> are </a:t>
            </a:r>
            <a:r>
              <a:rPr lang="en-US" sz="1200" kern="1200" baseline="0" dirty="0" smtClean="0">
                <a:solidFill>
                  <a:schemeClr val="tx1"/>
                </a:solidFill>
                <a:latin typeface="+mn-lt"/>
                <a:ea typeface="+mn-ea"/>
                <a:cs typeface="+mn-cs"/>
              </a:rPr>
              <a:t>usually all </a:t>
            </a:r>
            <a:r>
              <a:rPr lang="en-US" sz="1200" kern="1200" baseline="0" dirty="0" smtClean="0">
                <a:solidFill>
                  <a:schemeClr val="tx1"/>
                </a:solidFill>
                <a:latin typeface="+mn-lt"/>
                <a:ea typeface="+mn-ea"/>
                <a:cs typeface="+mn-cs"/>
              </a:rPr>
              <a:t>that is </a:t>
            </a:r>
            <a:r>
              <a:rPr lang="en-US" sz="1200" kern="1200" baseline="0" dirty="0" smtClean="0">
                <a:solidFill>
                  <a:schemeClr val="tx1"/>
                </a:solidFill>
                <a:latin typeface="+mn-lt"/>
                <a:ea typeface="+mn-ea"/>
                <a:cs typeface="+mn-cs"/>
              </a:rPr>
              <a:t>required to make the diagnosis of a normal variant. </a:t>
            </a:r>
            <a:r>
              <a:rPr lang="en-US" sz="1200" kern="1200" dirty="0" smtClean="0">
                <a:solidFill>
                  <a:schemeClr val="tx1"/>
                </a:solidFill>
                <a:latin typeface="+mn-lt"/>
                <a:ea typeface="+mn-ea"/>
                <a:cs typeface="+mn-cs"/>
              </a:rPr>
              <a:t>Most cases do not require further investigation.</a:t>
            </a:r>
            <a:r>
              <a:rPr lang="en-US" sz="1200" kern="1200" baseline="0" dirty="0" smtClean="0">
                <a:solidFill>
                  <a:schemeClr val="tx1"/>
                </a:solidFill>
                <a:latin typeface="+mn-lt"/>
                <a:ea typeface="+mn-ea"/>
                <a:cs typeface="+mn-cs"/>
              </a:rPr>
              <a:t> Radiological and other investigations are usually only required to exclude pathological conditions. </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Pre-walking child: Charlie Chaplin Feet (ER&gt;90</a:t>
            </a:r>
            <a:r>
              <a:rPr lang="en-US" baseline="30000" dirty="0" smtClean="0"/>
              <a:t>o</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External rotational hip contracture</a:t>
            </a:r>
            <a:r>
              <a:rPr lang="en-US" baseline="0" dirty="0" smtClean="0"/>
              <a:t> secondary to intrauterine packaging. Most cases resolve over time, but if persists &gt;2-3 years this could suggest femoral retroversion.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external hip contracture typically resolves by itself, but the time varies among children.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Flat feet</a:t>
            </a:r>
            <a:r>
              <a:rPr lang="en-US" baseline="0" dirty="0" smtClean="0"/>
              <a:t> aka </a:t>
            </a:r>
            <a:r>
              <a:rPr lang="en-US" baseline="0" dirty="0" err="1" smtClean="0"/>
              <a:t>pes</a:t>
            </a:r>
            <a:r>
              <a:rPr lang="en-US" baseline="0" dirty="0" smtClean="0"/>
              <a:t> </a:t>
            </a:r>
            <a:r>
              <a:rPr lang="en-US" baseline="0" dirty="0" err="1" smtClean="0"/>
              <a:t>planus</a:t>
            </a:r>
            <a:endParaRPr lang="en-US" baseline="0" dirty="0" smtClean="0"/>
          </a:p>
          <a:p>
            <a:r>
              <a:rPr lang="en-US" sz="1200" kern="1200" baseline="0" dirty="0" smtClean="0">
                <a:solidFill>
                  <a:schemeClr val="tx1"/>
                </a:solidFill>
                <a:latin typeface="+mn-lt"/>
                <a:ea typeface="+mn-ea"/>
                <a:cs typeface="+mn-cs"/>
              </a:rPr>
              <a:t>Flat foot is a foot with loss of the medial longitudinal arch and a large contact area on weight bearing.</a:t>
            </a:r>
          </a:p>
          <a:p>
            <a:r>
              <a:rPr lang="en-US" sz="1200" kern="1200" baseline="0" dirty="0" smtClean="0">
                <a:solidFill>
                  <a:schemeClr val="tx1"/>
                </a:solidFill>
                <a:latin typeface="+mn-lt"/>
                <a:ea typeface="+mn-ea"/>
                <a:cs typeface="+mn-cs"/>
              </a:rPr>
              <a:t>Run in families; Associated with general ligament laxity. </a:t>
            </a:r>
          </a:p>
          <a:p>
            <a:r>
              <a:rPr lang="en-US" sz="1200" kern="1200" baseline="0" dirty="0" smtClean="0">
                <a:solidFill>
                  <a:schemeClr val="tx1"/>
                </a:solidFill>
                <a:latin typeface="+mn-lt"/>
                <a:ea typeface="+mn-ea"/>
                <a:cs typeface="+mn-cs"/>
              </a:rPr>
              <a:t>A pre-walking child normally has a flat foot, the longitudinal arch is usually covered by plantar fat. As the child walks the plantar fat </a:t>
            </a:r>
            <a:r>
              <a:rPr lang="en-US" sz="1200" kern="1200" baseline="0" dirty="0" err="1" smtClean="0">
                <a:solidFill>
                  <a:schemeClr val="tx1"/>
                </a:solidFill>
                <a:latin typeface="+mn-lt"/>
                <a:ea typeface="+mn-ea"/>
                <a:cs typeface="+mn-cs"/>
              </a:rPr>
              <a:t>resorbs</a:t>
            </a:r>
            <a:r>
              <a:rPr lang="en-US" sz="1200" kern="1200" baseline="0" dirty="0" smtClean="0">
                <a:solidFill>
                  <a:schemeClr val="tx1"/>
                </a:solidFill>
                <a:latin typeface="+mn-lt"/>
                <a:ea typeface="+mn-ea"/>
                <a:cs typeface="+mn-cs"/>
              </a:rPr>
              <a:t>, muscles develop and joint laxity reduces leading to the formation of the medial arch.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Clinical examination reveals loss of the medial arch on weight bearing. On tip-toeing the medial arch is observed to be present. In addition the heel </a:t>
            </a:r>
            <a:r>
              <a:rPr lang="en-US" sz="1200" kern="1200" baseline="0" dirty="0" err="1" smtClean="0">
                <a:solidFill>
                  <a:schemeClr val="tx1"/>
                </a:solidFill>
                <a:latin typeface="+mn-lt"/>
                <a:ea typeface="+mn-ea"/>
                <a:cs typeface="+mn-cs"/>
              </a:rPr>
              <a:t>valgus</a:t>
            </a:r>
            <a:r>
              <a:rPr lang="en-US" sz="1200" kern="1200" baseline="0" dirty="0" smtClean="0">
                <a:solidFill>
                  <a:schemeClr val="tx1"/>
                </a:solidFill>
                <a:latin typeface="+mn-lt"/>
                <a:ea typeface="+mn-ea"/>
                <a:cs typeface="+mn-cs"/>
              </a:rPr>
              <a:t> corrects to </a:t>
            </a:r>
            <a:r>
              <a:rPr lang="en-US" sz="1200" kern="1200" baseline="0" dirty="0" err="1" smtClean="0">
                <a:solidFill>
                  <a:schemeClr val="tx1"/>
                </a:solidFill>
                <a:latin typeface="+mn-lt"/>
                <a:ea typeface="+mn-ea"/>
                <a:cs typeface="+mn-cs"/>
              </a:rPr>
              <a:t>neu-tral</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varus</a:t>
            </a:r>
            <a:r>
              <a:rPr lang="en-US" sz="1200" kern="1200" baseline="0" dirty="0" smtClean="0">
                <a:solidFill>
                  <a:schemeClr val="tx1"/>
                </a:solidFill>
                <a:latin typeface="+mn-lt"/>
                <a:ea typeface="+mn-ea"/>
                <a:cs typeface="+mn-cs"/>
              </a:rPr>
              <a:t> </a:t>
            </a:r>
            <a:endParaRPr lang="en-US" dirty="0" smtClean="0"/>
          </a:p>
          <a:p>
            <a:r>
              <a:rPr lang="en-US" dirty="0" smtClean="0"/>
              <a:t>Flexible </a:t>
            </a:r>
            <a:r>
              <a:rPr lang="en-US" dirty="0" smtClean="0"/>
              <a:t>flat feet: Movement of the </a:t>
            </a:r>
            <a:r>
              <a:rPr lang="en-US" dirty="0" err="1" smtClean="0"/>
              <a:t>subtalar</a:t>
            </a:r>
            <a:r>
              <a:rPr lang="en-US" dirty="0" smtClean="0"/>
              <a:t> joint is not affected.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Rigid flat foot: Differential diagnosis: Tarsal coalition. Most common coalitions are </a:t>
            </a:r>
            <a:r>
              <a:rPr lang="en-US" dirty="0" err="1" smtClean="0"/>
              <a:t>Calcaneonavicular</a:t>
            </a:r>
            <a:r>
              <a:rPr lang="en-US" baseline="0" dirty="0" smtClean="0"/>
              <a:t> (most common) and </a:t>
            </a:r>
            <a:r>
              <a:rPr lang="en-US" baseline="0" dirty="0" err="1" smtClean="0"/>
              <a:t>talocalcanea</a:t>
            </a:r>
            <a:r>
              <a:rPr lang="en-US" baseline="0" dirty="0" smtClean="0"/>
              <a:t>. Typical age of presentation: TN: 8-12 Years; TC 12-15 Years.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Congenital vertical talus (CVT) is defined by an irreducible and rigid dorsal dislocation of the </a:t>
            </a:r>
            <a:r>
              <a:rPr lang="en-US" sz="1200" kern="1200" dirty="0" err="1" smtClean="0">
                <a:solidFill>
                  <a:schemeClr val="tx1"/>
                </a:solidFill>
                <a:latin typeface="+mn-lt"/>
                <a:ea typeface="+mn-ea"/>
                <a:cs typeface="+mn-cs"/>
              </a:rPr>
              <a:t>navicular</a:t>
            </a:r>
            <a:r>
              <a:rPr lang="en-US" sz="1200" kern="1200" dirty="0" smtClean="0">
                <a:solidFill>
                  <a:schemeClr val="tx1"/>
                </a:solidFill>
                <a:latin typeface="+mn-lt"/>
                <a:ea typeface="+mn-ea"/>
                <a:cs typeface="+mn-cs"/>
              </a:rPr>
              <a:t> on the talus.   The </a:t>
            </a:r>
            <a:r>
              <a:rPr lang="en-US" sz="1200" kern="1200" dirty="0" err="1" smtClean="0">
                <a:solidFill>
                  <a:schemeClr val="tx1"/>
                </a:solidFill>
                <a:latin typeface="+mn-lt"/>
                <a:ea typeface="+mn-ea"/>
                <a:cs typeface="+mn-cs"/>
              </a:rPr>
              <a:t>calcaneus</a:t>
            </a:r>
            <a:r>
              <a:rPr lang="en-US" sz="1200" kern="1200" dirty="0" smtClean="0">
                <a:solidFill>
                  <a:schemeClr val="tx1"/>
                </a:solidFill>
                <a:latin typeface="+mn-lt"/>
                <a:ea typeface="+mn-ea"/>
                <a:cs typeface="+mn-cs"/>
              </a:rPr>
              <a:t> is in fixed </a:t>
            </a:r>
            <a:r>
              <a:rPr lang="en-US" sz="1200" kern="1200" dirty="0" err="1" smtClean="0">
                <a:solidFill>
                  <a:schemeClr val="tx1"/>
                </a:solidFill>
                <a:latin typeface="+mn-lt"/>
                <a:ea typeface="+mn-ea"/>
                <a:cs typeface="+mn-cs"/>
              </a:rPr>
              <a:t>equinus</a:t>
            </a:r>
            <a:r>
              <a:rPr lang="en-US" sz="1200" kern="1200" dirty="0" smtClean="0">
                <a:solidFill>
                  <a:schemeClr val="tx1"/>
                </a:solidFill>
                <a:latin typeface="+mn-lt"/>
                <a:ea typeface="+mn-ea"/>
                <a:cs typeface="+mn-cs"/>
              </a:rPr>
              <a:t>, and the Achilles tendon is very tight. The </a:t>
            </a:r>
            <a:r>
              <a:rPr lang="en-US" sz="1200" kern="1200" dirty="0" err="1" smtClean="0">
                <a:solidFill>
                  <a:schemeClr val="tx1"/>
                </a:solidFill>
                <a:latin typeface="+mn-lt"/>
                <a:ea typeface="+mn-ea"/>
                <a:cs typeface="+mn-cs"/>
              </a:rPr>
              <a:t>hindfoot</a:t>
            </a:r>
            <a:r>
              <a:rPr lang="en-US" sz="1200" kern="1200" dirty="0" smtClean="0">
                <a:solidFill>
                  <a:schemeClr val="tx1"/>
                </a:solidFill>
                <a:latin typeface="+mn-lt"/>
                <a:ea typeface="+mn-ea"/>
                <a:cs typeface="+mn-cs"/>
              </a:rPr>
              <a:t> is in </a:t>
            </a:r>
            <a:r>
              <a:rPr lang="en-US" sz="1200" kern="1200" dirty="0" err="1" smtClean="0">
                <a:solidFill>
                  <a:schemeClr val="tx1"/>
                </a:solidFill>
                <a:latin typeface="+mn-lt"/>
                <a:ea typeface="+mn-ea"/>
                <a:cs typeface="+mn-cs"/>
              </a:rPr>
              <a:t>valgus</a:t>
            </a:r>
            <a:r>
              <a:rPr lang="en-US" sz="1200" kern="1200" dirty="0" smtClean="0">
                <a:solidFill>
                  <a:schemeClr val="tx1"/>
                </a:solidFill>
                <a:latin typeface="+mn-lt"/>
                <a:ea typeface="+mn-ea"/>
                <a:cs typeface="+mn-cs"/>
              </a:rPr>
              <a:t>, while the head of the talus is found medially in the sole, creating the rocker-bottom appearance. The forefoot is abducted and </a:t>
            </a:r>
            <a:r>
              <a:rPr lang="en-US" sz="1200" kern="1200" dirty="0" err="1" smtClean="0">
                <a:solidFill>
                  <a:schemeClr val="tx1"/>
                </a:solidFill>
                <a:latin typeface="+mn-lt"/>
                <a:ea typeface="+mn-ea"/>
                <a:cs typeface="+mn-cs"/>
              </a:rPr>
              <a:t>dorsiflexed.The</a:t>
            </a:r>
            <a:r>
              <a:rPr lang="en-US" sz="1200" kern="1200" dirty="0" smtClean="0">
                <a:solidFill>
                  <a:schemeClr val="tx1"/>
                </a:solidFill>
                <a:latin typeface="+mn-lt"/>
                <a:ea typeface="+mn-ea"/>
                <a:cs typeface="+mn-cs"/>
              </a:rPr>
              <a:t> foot is stiff. In ambulatory children, calluses can develop under the head of the talus, which is very prominent along the plantar-medial foot.</a:t>
            </a:r>
          </a:p>
          <a:p>
            <a:r>
              <a:rPr lang="en-US" dirty="0" smtClean="0"/>
              <a:t>Estimated incidence = 1:10, 000.</a:t>
            </a:r>
            <a:r>
              <a:rPr lang="en-US" sz="1200" kern="1200" dirty="0" smtClean="0">
                <a:solidFill>
                  <a:schemeClr val="tx1"/>
                </a:solidFill>
                <a:latin typeface="+mn-lt"/>
                <a:ea typeface="+mn-ea"/>
                <a:cs typeface="+mn-cs"/>
              </a:rPr>
              <a:t> It occurs as an isolated deformity (idiopathic) in approximately half of all cases and is associated with neuromuscular and genetic disorders in the remaining cases. </a:t>
            </a:r>
            <a:r>
              <a:rPr lang="en-US" dirty="0" smtClean="0"/>
              <a:t>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Reassurance</a:t>
            </a:r>
            <a:r>
              <a:rPr lang="en-US" baseline="0" dirty="0" smtClean="0"/>
              <a:t> of the parent and child of the benign nature of the condition</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how the </a:t>
            </a:r>
            <a:r>
              <a:rPr lang="en-US" dirty="0" err="1" smtClean="0"/>
              <a:t>tibiofemoral</a:t>
            </a:r>
            <a:r>
              <a:rPr lang="en-US" dirty="0" smtClean="0"/>
              <a:t> alignment changes with the age of the child.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 clinical examination abnormal height, abnormal body proportions, asymmetrical deformity, leg length discrepancy, limitation of joint movement are all findings suggestive of a pathological process.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Failure of the deformity to correct as expected </a:t>
            </a:r>
            <a:r>
              <a:rPr lang="en-US" sz="1200" kern="1200" baseline="0" dirty="0" err="1" smtClean="0">
                <a:solidFill>
                  <a:schemeClr val="tx1"/>
                </a:solidFill>
                <a:latin typeface="+mn-lt"/>
                <a:ea typeface="+mn-ea"/>
                <a:cs typeface="+mn-cs"/>
              </a:rPr>
              <a:t>sug</a:t>
            </a:r>
            <a:r>
              <a:rPr lang="en-US" sz="1200" kern="1200" baseline="0" dirty="0" smtClean="0">
                <a:solidFill>
                  <a:schemeClr val="tx1"/>
                </a:solidFill>
                <a:latin typeface="+mn-lt"/>
                <a:ea typeface="+mn-ea"/>
                <a:cs typeface="+mn-cs"/>
              </a:rPr>
              <a:t>- gests it is pathological thus necessitating further </a:t>
            </a:r>
            <a:r>
              <a:rPr lang="en-US" sz="1200" kern="1200" baseline="0" dirty="0" err="1" smtClean="0">
                <a:solidFill>
                  <a:schemeClr val="tx1"/>
                </a:solidFill>
                <a:latin typeface="+mn-lt"/>
                <a:ea typeface="+mn-ea"/>
                <a:cs typeface="+mn-cs"/>
              </a:rPr>
              <a:t>investi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gations</a:t>
            </a:r>
            <a:r>
              <a:rPr lang="en-US" sz="1200" kern="1200" baseline="0" dirty="0" smtClean="0">
                <a:solidFill>
                  <a:schemeClr val="tx1"/>
                </a:solidFill>
                <a:latin typeface="+mn-lt"/>
                <a:ea typeface="+mn-ea"/>
                <a:cs typeface="+mn-cs"/>
              </a:rPr>
              <a:t> in the form of radiographs and blood tests </a:t>
            </a:r>
            <a:r>
              <a:rPr lang="en-US" sz="1200" i="1" kern="1200" baseline="0" dirty="0" smtClean="0">
                <a:solidFill>
                  <a:schemeClr val="tx1"/>
                </a:solidFill>
                <a:latin typeface="+mn-lt"/>
                <a:ea typeface="+mn-ea"/>
                <a:cs typeface="+mn-cs"/>
              </a:rPr>
              <a:t>i.e. serum calcium, alkaline </a:t>
            </a:r>
            <a:r>
              <a:rPr lang="en-US" sz="1200" i="1" kern="1200" baseline="0" dirty="0" err="1" smtClean="0">
                <a:solidFill>
                  <a:schemeClr val="tx1"/>
                </a:solidFill>
                <a:latin typeface="+mn-lt"/>
                <a:ea typeface="+mn-ea"/>
                <a:cs typeface="+mn-cs"/>
              </a:rPr>
              <a:t>phosphatase</a:t>
            </a:r>
            <a:r>
              <a:rPr lang="en-US" sz="1200" i="1" kern="1200" baseline="0" dirty="0" smtClean="0">
                <a:solidFill>
                  <a:schemeClr val="tx1"/>
                </a:solidFill>
                <a:latin typeface="+mn-lt"/>
                <a:ea typeface="+mn-ea"/>
                <a:cs typeface="+mn-cs"/>
              </a:rPr>
              <a:t> and phosphate. </a:t>
            </a:r>
            <a:endParaRPr lang="en-US" dirty="0" smtClean="0"/>
          </a:p>
          <a:p>
            <a:r>
              <a:rPr lang="en-US" dirty="0" smtClean="0"/>
              <a:t>Blount’s </a:t>
            </a:r>
            <a:r>
              <a:rPr lang="en-US" dirty="0" smtClean="0"/>
              <a:t>Disease: Fragmentation of medial </a:t>
            </a:r>
            <a:r>
              <a:rPr lang="en-US" dirty="0" err="1" smtClean="0"/>
              <a:t>tibial</a:t>
            </a:r>
            <a:r>
              <a:rPr lang="en-US" dirty="0" smtClean="0"/>
              <a:t> </a:t>
            </a:r>
            <a:r>
              <a:rPr lang="en-US" dirty="0" err="1" smtClean="0"/>
              <a:t>ephiphysis</a:t>
            </a:r>
            <a:r>
              <a:rPr lang="en-US" dirty="0" smtClean="0"/>
              <a:t>, leading to irregular medial </a:t>
            </a:r>
            <a:r>
              <a:rPr lang="en-US" dirty="0" err="1" smtClean="0"/>
              <a:t>physeal</a:t>
            </a:r>
            <a:r>
              <a:rPr lang="en-US" dirty="0" smtClean="0"/>
              <a:t> line.</a:t>
            </a:r>
          </a:p>
          <a:p>
            <a:r>
              <a:rPr lang="en-US" dirty="0" smtClean="0"/>
              <a:t>Rickets: Genu </a:t>
            </a:r>
            <a:r>
              <a:rPr lang="en-US" dirty="0" err="1" smtClean="0"/>
              <a:t>Varum</a:t>
            </a:r>
            <a:r>
              <a:rPr lang="en-US" dirty="0" smtClean="0"/>
              <a:t> in toddlers and Genu </a:t>
            </a:r>
            <a:r>
              <a:rPr lang="en-US" dirty="0" err="1" smtClean="0"/>
              <a:t>Valgus</a:t>
            </a:r>
            <a:r>
              <a:rPr lang="en-US" baseline="0" dirty="0" smtClean="0"/>
              <a:t> in older children. Check calcium, phosphate and ALP.</a:t>
            </a:r>
          </a:p>
          <a:p>
            <a:r>
              <a:rPr lang="en-US" baseline="0" dirty="0" smtClean="0"/>
              <a:t>Differential Diagnosis for Genu </a:t>
            </a:r>
            <a:r>
              <a:rPr lang="en-US" baseline="0" dirty="0" err="1" smtClean="0"/>
              <a:t>Valgus</a:t>
            </a:r>
            <a:r>
              <a:rPr lang="en-US" baseline="0" dirty="0" smtClean="0"/>
              <a:t>: Following trauma; Associated with skeletal deformity/ abnormality.  </a:t>
            </a:r>
          </a:p>
        </p:txBody>
      </p:sp>
      <p:sp>
        <p:nvSpPr>
          <p:cNvPr id="4" name="Slide Number Placeholder 3"/>
          <p:cNvSpPr>
            <a:spLocks noGrp="1"/>
          </p:cNvSpPr>
          <p:nvPr>
            <p:ph type="sldNum" sz="quarter" idx="10"/>
          </p:nvPr>
        </p:nvSpPr>
        <p:spPr/>
        <p:txBody>
          <a:bodyPr/>
          <a:lstStyle/>
          <a:p>
            <a:fld id="{E3C1BA7A-BE8B-DE4E-9E0E-46D999B3CE50}"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am sure everyone here is familiar with this condition. So</a:t>
            </a:r>
            <a:r>
              <a:rPr lang="en-US" baseline="0" dirty="0" smtClean="0"/>
              <a:t> I will go through this briefly.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a:t>
            </a:r>
            <a:r>
              <a:rPr lang="en-US" dirty="0" err="1" smtClean="0"/>
              <a:t>apophysis</a:t>
            </a:r>
            <a:r>
              <a:rPr lang="en-US" dirty="0" smtClean="0"/>
              <a:t> is a secondary ossification centre that acts as an insertion site for a tendon.</a:t>
            </a:r>
            <a:r>
              <a:rPr lang="en-US" baseline="0" dirty="0" smtClean="0"/>
              <a:t> </a:t>
            </a:r>
            <a:r>
              <a:rPr lang="en-US" sz="1200" kern="1200" dirty="0" err="1" smtClean="0">
                <a:solidFill>
                  <a:schemeClr val="tx1"/>
                </a:solidFill>
                <a:latin typeface="+mn-lt"/>
                <a:ea typeface="+mn-ea"/>
                <a:cs typeface="+mn-cs"/>
              </a:rPr>
              <a:t>Apophysitis</a:t>
            </a:r>
            <a:r>
              <a:rPr lang="en-US" sz="1200" kern="1200" dirty="0" smtClean="0">
                <a:solidFill>
                  <a:schemeClr val="tx1"/>
                </a:solidFill>
                <a:latin typeface="+mn-lt"/>
                <a:ea typeface="+mn-ea"/>
                <a:cs typeface="+mn-cs"/>
              </a:rPr>
              <a:t> refers to irritation and inflammation of</a:t>
            </a:r>
            <a:r>
              <a:rPr lang="en-US" sz="1200" kern="1200" dirty="0" smtClean="0">
                <a:solidFill>
                  <a:schemeClr val="tx1"/>
                </a:solidFill>
                <a:latin typeface="+mn-lt"/>
                <a:ea typeface="+mn-ea"/>
                <a:cs typeface="+mn-cs"/>
              </a:rPr>
              <a:t> an </a:t>
            </a:r>
            <a:r>
              <a:rPr lang="en-US" sz="1200" kern="1200" dirty="0" err="1" smtClean="0">
                <a:solidFill>
                  <a:schemeClr val="tx1"/>
                </a:solidFill>
                <a:latin typeface="+mn-lt"/>
                <a:ea typeface="+mn-ea"/>
                <a:cs typeface="+mn-cs"/>
              </a:rPr>
              <a:t>apophysis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Apophysitis</a:t>
            </a:r>
            <a:r>
              <a:rPr lang="en-US" sz="1200" kern="1200" baseline="0" dirty="0" smtClean="0">
                <a:solidFill>
                  <a:schemeClr val="tx1"/>
                </a:solidFill>
                <a:latin typeface="+mn-lt"/>
                <a:ea typeface="+mn-ea"/>
                <a:cs typeface="+mn-cs"/>
              </a:rPr>
              <a:t> of </a:t>
            </a:r>
            <a:r>
              <a:rPr lang="en-US" sz="1200" kern="1200" baseline="0" dirty="0" err="1" smtClean="0">
                <a:solidFill>
                  <a:schemeClr val="tx1"/>
                </a:solidFill>
                <a:latin typeface="+mn-lt"/>
                <a:ea typeface="+mn-ea"/>
                <a:cs typeface="+mn-cs"/>
              </a:rPr>
              <a:t>calcaneum</a:t>
            </a:r>
            <a:r>
              <a:rPr lang="en-US" sz="1200" kern="1200" baseline="0" dirty="0" smtClean="0">
                <a:solidFill>
                  <a:schemeClr val="tx1"/>
                </a:solidFill>
                <a:latin typeface="+mn-lt"/>
                <a:ea typeface="+mn-ea"/>
                <a:cs typeface="+mn-cs"/>
              </a:rPr>
              <a:t>  is known as </a:t>
            </a:r>
            <a:r>
              <a:rPr lang="en-US" sz="1200" kern="1200" baseline="0" dirty="0" err="1" smtClean="0">
                <a:solidFill>
                  <a:schemeClr val="tx1"/>
                </a:solidFill>
                <a:latin typeface="+mn-lt"/>
                <a:ea typeface="+mn-ea"/>
                <a:cs typeface="+mn-cs"/>
              </a:rPr>
              <a:t>Sever’s</a:t>
            </a:r>
            <a:r>
              <a:rPr lang="en-US" sz="1200" kern="1200" baseline="0" dirty="0" smtClean="0">
                <a:solidFill>
                  <a:schemeClr val="tx1"/>
                </a:solidFill>
                <a:latin typeface="+mn-lt"/>
                <a:ea typeface="+mn-ea"/>
                <a:cs typeface="+mn-cs"/>
              </a:rPr>
              <a:t> Disease; of the </a:t>
            </a:r>
            <a:r>
              <a:rPr lang="en-US" sz="1200" kern="1200" baseline="0" dirty="0" err="1" smtClean="0">
                <a:solidFill>
                  <a:schemeClr val="tx1"/>
                </a:solidFill>
                <a:latin typeface="+mn-lt"/>
                <a:ea typeface="+mn-ea"/>
                <a:cs typeface="+mn-cs"/>
              </a:rPr>
              <a:t>Tibial</a:t>
            </a:r>
            <a:r>
              <a:rPr lang="en-US" sz="1200" kern="1200" baseline="0" dirty="0" smtClean="0">
                <a:solidFill>
                  <a:schemeClr val="tx1"/>
                </a:solidFill>
                <a:latin typeface="+mn-lt"/>
                <a:ea typeface="+mn-ea"/>
                <a:cs typeface="+mn-cs"/>
              </a:rPr>
              <a:t> Tubercle is known as Osgood </a:t>
            </a:r>
            <a:r>
              <a:rPr lang="en-US" sz="1200" kern="1200" baseline="0" dirty="0" err="1" smtClean="0">
                <a:solidFill>
                  <a:schemeClr val="tx1"/>
                </a:solidFill>
                <a:latin typeface="+mn-lt"/>
                <a:ea typeface="+mn-ea"/>
                <a:cs typeface="+mn-cs"/>
              </a:rPr>
              <a:t>Schlatter’s</a:t>
            </a:r>
            <a:r>
              <a:rPr lang="en-US" sz="1200" kern="1200" baseline="0" dirty="0" smtClean="0">
                <a:solidFill>
                  <a:schemeClr val="tx1"/>
                </a:solidFill>
                <a:latin typeface="+mn-lt"/>
                <a:ea typeface="+mn-ea"/>
                <a:cs typeface="+mn-cs"/>
              </a:rPr>
              <a:t> Disease and inferior pole of patella is </a:t>
            </a:r>
            <a:r>
              <a:rPr lang="en-US" sz="1200" kern="1200" baseline="0" dirty="0" err="1" smtClean="0">
                <a:solidFill>
                  <a:schemeClr val="tx1"/>
                </a:solidFill>
                <a:latin typeface="+mn-lt"/>
                <a:ea typeface="+mn-ea"/>
                <a:cs typeface="+mn-cs"/>
              </a:rPr>
              <a:t>Sindig</a:t>
            </a:r>
            <a:r>
              <a:rPr lang="en-US" sz="1200" kern="1200" baseline="0" dirty="0" smtClean="0">
                <a:solidFill>
                  <a:schemeClr val="tx1"/>
                </a:solidFill>
                <a:latin typeface="+mn-lt"/>
                <a:ea typeface="+mn-ea"/>
                <a:cs typeface="+mn-cs"/>
              </a:rPr>
              <a:t>- Larsen- </a:t>
            </a:r>
            <a:r>
              <a:rPr lang="en-US" sz="1200" kern="1200" baseline="0" dirty="0" err="1" smtClean="0">
                <a:solidFill>
                  <a:schemeClr val="tx1"/>
                </a:solidFill>
                <a:latin typeface="+mn-lt"/>
                <a:ea typeface="+mn-ea"/>
                <a:cs typeface="+mn-cs"/>
              </a:rPr>
              <a:t>Johannsen</a:t>
            </a:r>
            <a:r>
              <a:rPr lang="en-US" sz="1200" kern="1200" baseline="0" dirty="0" smtClean="0">
                <a:solidFill>
                  <a:schemeClr val="tx1"/>
                </a:solidFill>
                <a:latin typeface="+mn-lt"/>
                <a:ea typeface="+mn-ea"/>
                <a:cs typeface="+mn-cs"/>
              </a:rPr>
              <a:t> Disease.  </a:t>
            </a:r>
            <a:r>
              <a:rPr lang="en-US"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conditions</a:t>
            </a:r>
            <a:r>
              <a:rPr lang="en-US" dirty="0" smtClean="0"/>
              <a:t> that</a:t>
            </a:r>
            <a:r>
              <a:rPr lang="en-US" baseline="0" dirty="0" smtClean="0"/>
              <a:t> will covered in this talk are…</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pelvis also has</a:t>
            </a:r>
            <a:r>
              <a:rPr lang="en-US" dirty="0" smtClean="0"/>
              <a:t> </a:t>
            </a:r>
            <a:r>
              <a:rPr lang="en-US" dirty="0" smtClean="0"/>
              <a:t>a number of </a:t>
            </a:r>
            <a:r>
              <a:rPr lang="en-US" dirty="0" err="1" smtClean="0"/>
              <a:t>apophyses</a:t>
            </a:r>
            <a:r>
              <a:rPr lang="en-US" baseline="0" dirty="0" smtClean="0"/>
              <a:t>, and </a:t>
            </a:r>
            <a:r>
              <a:rPr lang="en-US" baseline="0" dirty="0" smtClean="0"/>
              <a:t>is</a:t>
            </a:r>
            <a:r>
              <a:rPr lang="en-US" baseline="0" dirty="0" smtClean="0"/>
              <a:t> also a common </a:t>
            </a:r>
            <a:r>
              <a:rPr lang="en-US" baseline="0" dirty="0" smtClean="0"/>
              <a:t>place for </a:t>
            </a:r>
            <a:r>
              <a:rPr lang="en-US" baseline="0" dirty="0" err="1" smtClean="0"/>
              <a:t>apophysitis</a:t>
            </a:r>
            <a:r>
              <a:rPr lang="en-US" baseline="0" dirty="0" smtClean="0"/>
              <a:t>. </a:t>
            </a:r>
          </a:p>
          <a:p>
            <a:endParaRPr lang="en-US" baseline="0" dirty="0" smtClean="0"/>
          </a:p>
          <a:p>
            <a:r>
              <a:rPr lang="en-US" sz="1200" kern="1200" dirty="0" err="1" smtClean="0">
                <a:solidFill>
                  <a:schemeClr val="tx1"/>
                </a:solidFill>
                <a:latin typeface="+mn-lt"/>
                <a:ea typeface="+mn-ea"/>
                <a:cs typeface="+mn-cs"/>
              </a:rPr>
              <a:t>Apophysitis</a:t>
            </a:r>
            <a:r>
              <a:rPr lang="en-US" sz="1200" kern="1200" baseline="0" dirty="0" smtClean="0">
                <a:solidFill>
                  <a:schemeClr val="tx1"/>
                </a:solidFill>
                <a:latin typeface="+mn-lt"/>
                <a:ea typeface="+mn-ea"/>
                <a:cs typeface="+mn-cs"/>
              </a:rPr>
              <a:t> is considered to be</a:t>
            </a:r>
            <a:r>
              <a:rPr lang="en-US" sz="1200" kern="1200" dirty="0" smtClean="0">
                <a:solidFill>
                  <a:schemeClr val="tx1"/>
                </a:solidFill>
                <a:latin typeface="+mn-lt"/>
                <a:ea typeface="+mn-ea"/>
                <a:cs typeface="+mn-cs"/>
              </a:rPr>
              <a:t> an </a:t>
            </a:r>
            <a:r>
              <a:rPr lang="en-US" sz="1200" kern="1200" dirty="0" smtClean="0">
                <a:solidFill>
                  <a:schemeClr val="tx1"/>
                </a:solidFill>
                <a:latin typeface="+mn-lt"/>
                <a:ea typeface="+mn-ea"/>
                <a:cs typeface="+mn-cs"/>
              </a:rPr>
              <a:t>overuse </a:t>
            </a:r>
            <a:r>
              <a:rPr lang="en-US" sz="1200" kern="1200" dirty="0" smtClean="0">
                <a:solidFill>
                  <a:schemeClr val="tx1"/>
                </a:solidFill>
                <a:latin typeface="+mn-lt"/>
                <a:ea typeface="+mn-ea"/>
                <a:cs typeface="+mn-cs"/>
              </a:rPr>
              <a:t>injury that occurs </a:t>
            </a:r>
            <a:r>
              <a:rPr lang="en-US" sz="1200" kern="1200" dirty="0" smtClean="0">
                <a:solidFill>
                  <a:schemeClr val="tx1"/>
                </a:solidFill>
                <a:latin typeface="+mn-lt"/>
                <a:ea typeface="+mn-ea"/>
                <a:cs typeface="+mn-cs"/>
              </a:rPr>
              <a:t>in young </a:t>
            </a:r>
            <a:r>
              <a:rPr lang="en-US" sz="1200" kern="1200" dirty="0" smtClean="0">
                <a:solidFill>
                  <a:schemeClr val="tx1"/>
                </a:solidFill>
                <a:latin typeface="+mn-lt"/>
                <a:ea typeface="+mn-ea"/>
                <a:cs typeface="+mn-cs"/>
              </a:rPr>
              <a:t>athletes; especially those who take part in jumping and sprinting activities. </a:t>
            </a:r>
            <a:r>
              <a:rPr lang="en-US" sz="1200" kern="1200" dirty="0" smtClean="0">
                <a:solidFill>
                  <a:schemeClr val="tx1"/>
                </a:solidFill>
                <a:latin typeface="+mn-lt"/>
                <a:ea typeface="+mn-ea"/>
                <a:cs typeface="+mn-cs"/>
              </a:rPr>
              <a:t>In a growing child the </a:t>
            </a:r>
            <a:r>
              <a:rPr lang="en-US" sz="1200" kern="1200" dirty="0" err="1" smtClean="0">
                <a:solidFill>
                  <a:schemeClr val="tx1"/>
                </a:solidFill>
                <a:latin typeface="+mn-lt"/>
                <a:ea typeface="+mn-ea"/>
                <a:cs typeface="+mn-cs"/>
              </a:rPr>
              <a:t>apophysis</a:t>
            </a:r>
            <a:r>
              <a:rPr lang="en-US" sz="1200" kern="1200" dirty="0" smtClean="0">
                <a:solidFill>
                  <a:schemeClr val="tx1"/>
                </a:solidFill>
                <a:latin typeface="+mn-lt"/>
                <a:ea typeface="+mn-ea"/>
                <a:cs typeface="+mn-cs"/>
              </a:rPr>
              <a:t> is susceptible to injury because of repetitive stress or an acute avulsion injury. An avulsion fracture usually occurs with sudden muscle contractions where a small piece of bone is torn away from its origin. During rapid growth period, the ability of the muscle tendon unit to stretch decreases compared to bone growth resulting in increased tension at the attachment site. In the young athlete, because of training and participation in multiple sports a traction force at the </a:t>
            </a:r>
            <a:r>
              <a:rPr lang="en-US" sz="1200" kern="1200" dirty="0" err="1" smtClean="0">
                <a:solidFill>
                  <a:schemeClr val="tx1"/>
                </a:solidFill>
                <a:latin typeface="+mn-lt"/>
                <a:ea typeface="+mn-ea"/>
                <a:cs typeface="+mn-cs"/>
              </a:rPr>
              <a:t>apophysis</a:t>
            </a:r>
            <a:r>
              <a:rPr lang="en-US" sz="1200" kern="1200" dirty="0" smtClean="0">
                <a:solidFill>
                  <a:schemeClr val="tx1"/>
                </a:solidFill>
                <a:latin typeface="+mn-lt"/>
                <a:ea typeface="+mn-ea"/>
                <a:cs typeface="+mn-cs"/>
              </a:rPr>
              <a:t> is exaggerated.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day time symptoms: No limping/ Affect on activities.</a:t>
            </a:r>
          </a:p>
          <a:p>
            <a:r>
              <a:rPr lang="en-US" sz="1200" kern="1200" dirty="0" smtClean="0">
                <a:solidFill>
                  <a:schemeClr val="tx1"/>
                </a:solidFill>
                <a:latin typeface="+mn-lt"/>
                <a:ea typeface="+mn-ea"/>
                <a:cs typeface="+mn-cs"/>
              </a:rPr>
              <a:t>Given that there is no specific test to confirm the diagnosis positively, it is important to be aware of the ‘rules’ of growing pains (Table 2), and to know that presentations outside these parameters warrant concern</a:t>
            </a:r>
            <a:r>
              <a:rPr lang="en-US" sz="1200" kern="120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The diagnosis can be safely established without unnecessary laboratory investigations or imaging; however, identification of one or more clinical cautionary signs, such as</a:t>
            </a:r>
          </a:p>
          <a:p>
            <a:r>
              <a:rPr lang="en-US" sz="1200" kern="1200" baseline="0" dirty="0" smtClean="0">
                <a:solidFill>
                  <a:schemeClr val="tx1"/>
                </a:solidFill>
                <a:latin typeface="+mn-lt"/>
                <a:ea typeface="+mn-ea"/>
                <a:cs typeface="+mn-cs"/>
              </a:rPr>
              <a:t>unilateral pain, morning </a:t>
            </a:r>
            <a:r>
              <a:rPr lang="en-US" sz="1200" kern="1200" baseline="0" dirty="0" err="1" smtClean="0">
                <a:solidFill>
                  <a:schemeClr val="tx1"/>
                </a:solidFill>
                <a:latin typeface="+mn-lt"/>
                <a:ea typeface="+mn-ea"/>
                <a:cs typeface="+mn-cs"/>
              </a:rPr>
              <a:t>stiffn</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ess</a:t>
            </a:r>
            <a:r>
              <a:rPr lang="en-US" sz="1200" kern="1200" baseline="0" dirty="0" smtClean="0">
                <a:solidFill>
                  <a:schemeClr val="tx1"/>
                </a:solidFill>
                <a:latin typeface="+mn-lt"/>
                <a:ea typeface="+mn-ea"/>
                <a:cs typeface="+mn-cs"/>
              </a:rPr>
              <a:t>, joint swelling and systemic symptoms (e.g. fever, weight loss and malaise), should trigger an extended evaluation to exclude other more serious conditions that might also present with limb pain.</a:t>
            </a:r>
          </a:p>
          <a:p>
            <a:r>
              <a:rPr lang="en-US" sz="1200" kern="1200" baseline="0" dirty="0" smtClean="0">
                <a:solidFill>
                  <a:schemeClr val="tx1"/>
                </a:solidFill>
                <a:latin typeface="+mn-lt"/>
                <a:ea typeface="+mn-ea"/>
                <a:cs typeface="+mn-cs"/>
              </a:rPr>
              <a:t>Occasionally, it is accompanied by sensations of restlessness but never by tenderness, redness, or local swelling. Similarly, pain in the legs is not provoked by walking and the gait is always normal.</a:t>
            </a:r>
          </a:p>
          <a:p>
            <a:r>
              <a:rPr lang="en-US" sz="1200" kern="1200" baseline="0" dirty="0" smtClean="0">
                <a:solidFill>
                  <a:schemeClr val="tx1"/>
                </a:solidFill>
                <a:latin typeface="+mn-lt"/>
                <a:ea typeface="+mn-ea"/>
                <a:cs typeface="+mn-cs"/>
              </a:rPr>
              <a:t>The pains typically occur at night with full resolution by morning, are bilateral in nature, and occur in the absence of systemic signs or symptoms of disease, such as fevers, weight loss, easy bruising or bleeding, or night sweats.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one has straight toes.</a:t>
            </a:r>
            <a:r>
              <a:rPr lang="en-US" dirty="0" smtClean="0"/>
              <a:t> Toddlers </a:t>
            </a:r>
            <a:r>
              <a:rPr lang="en-US" dirty="0" smtClean="0"/>
              <a:t>curl toes for balance. </a:t>
            </a:r>
          </a:p>
          <a:p>
            <a:r>
              <a:rPr lang="en-US" dirty="0" smtClean="0"/>
              <a:t>Parents</a:t>
            </a:r>
            <a:r>
              <a:rPr lang="en-US" baseline="0" dirty="0" smtClean="0"/>
              <a:t> concerned about the shape of child’s toes, especially if one is not as straight as the other.  </a:t>
            </a:r>
            <a:endParaRPr lang="en-US" dirty="0" smtClean="0"/>
          </a:p>
          <a:p>
            <a:r>
              <a:rPr lang="en-US" dirty="0" smtClean="0"/>
              <a:t>Usually due to imbalance in activity between flexor and extensor tendons.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toes can usually be straightened if necessary, so ignore the problem until 2 years. Flexor </a:t>
            </a:r>
            <a:r>
              <a:rPr lang="en-US" dirty="0" err="1" smtClean="0"/>
              <a:t>tenotomy</a:t>
            </a:r>
            <a:r>
              <a:rPr lang="en-US" dirty="0" smtClean="0"/>
              <a:t> after 2 years if severe and/or pain, broken skin/ pressure areas not relieved by </a:t>
            </a:r>
            <a:r>
              <a:rPr lang="en-US" dirty="0" smtClean="0"/>
              <a:t>spacers.</a:t>
            </a:r>
            <a:r>
              <a:rPr lang="en-US" baseline="0" dirty="0" smtClean="0"/>
              <a:t> </a:t>
            </a:r>
            <a:r>
              <a:rPr lang="en-US" sz="1200" kern="1200" dirty="0" smtClean="0">
                <a:solidFill>
                  <a:schemeClr val="tx1"/>
                </a:solidFill>
                <a:latin typeface="+mn-lt"/>
                <a:ea typeface="+mn-ea"/>
                <a:cs typeface="+mn-cs"/>
              </a:rPr>
              <a:t>Rarely</a:t>
            </a:r>
            <a:r>
              <a:rPr lang="en-US" sz="1200" kern="1200" dirty="0" smtClean="0">
                <a:solidFill>
                  <a:schemeClr val="tx1"/>
                </a:solidFill>
                <a:latin typeface="+mn-lt"/>
                <a:ea typeface="+mn-ea"/>
                <a:cs typeface="+mn-cs"/>
              </a:rPr>
              <a:t>, if all of the toes of one or both feet are clawed as if gripping an object and the in-step is particularly high, there may be an underlying neurological cause that requires further investigation, usually in the form of an MRI scan. Treatment for these feet varies significantly from that of curly toes, and is tailored depending on the underlying diagnosis.</a:t>
            </a:r>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Plagiocephaly = Oblique Head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Prolonged external pressure on one area of the head can cause it to become misshapen over time e.g. premature babies</a:t>
            </a:r>
            <a:r>
              <a:rPr lang="en-US" sz="1200" kern="1200" baseline="0" dirty="0" smtClean="0">
                <a:solidFill>
                  <a:schemeClr val="tx1"/>
                </a:solidFill>
                <a:latin typeface="+mn-lt"/>
                <a:ea typeface="+mn-ea"/>
                <a:cs typeface="+mn-cs"/>
              </a:rPr>
              <a:t> in PCCU.</a:t>
            </a:r>
            <a:endParaRPr lang="en-US" sz="1200"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Often </a:t>
            </a:r>
            <a:r>
              <a:rPr lang="en-US" sz="1200" kern="1200" dirty="0" smtClean="0">
                <a:solidFill>
                  <a:schemeClr val="tx1"/>
                </a:solidFill>
                <a:latin typeface="+mn-lt"/>
                <a:ea typeface="+mn-ea"/>
                <a:cs typeface="+mn-cs"/>
              </a:rPr>
              <a:t>times, </a:t>
            </a:r>
            <a:r>
              <a:rPr lang="en-US" sz="1200" kern="1200" dirty="0" err="1" smtClean="0">
                <a:solidFill>
                  <a:schemeClr val="tx1"/>
                </a:solidFill>
                <a:latin typeface="+mn-lt"/>
                <a:ea typeface="+mn-ea"/>
                <a:cs typeface="+mn-cs"/>
              </a:rPr>
              <a:t>plagiocephaly</a:t>
            </a:r>
            <a:r>
              <a:rPr lang="en-US" sz="1200" kern="1200" dirty="0" smtClean="0">
                <a:solidFill>
                  <a:schemeClr val="tx1"/>
                </a:solidFill>
                <a:latin typeface="+mn-lt"/>
                <a:ea typeface="+mn-ea"/>
                <a:cs typeface="+mn-cs"/>
              </a:rPr>
              <a:t> is linked to congenital muscular </a:t>
            </a:r>
            <a:r>
              <a:rPr lang="en-US" sz="1200" kern="1200" dirty="0" err="1" smtClean="0">
                <a:solidFill>
                  <a:schemeClr val="tx1"/>
                </a:solidFill>
                <a:latin typeface="+mn-lt"/>
                <a:ea typeface="+mn-ea"/>
                <a:cs typeface="+mn-cs"/>
              </a:rPr>
              <a:t>torticollis</a:t>
            </a:r>
            <a:r>
              <a:rPr lang="en-US" sz="1200" kern="1200" dirty="0" smtClean="0">
                <a:solidFill>
                  <a:schemeClr val="tx1"/>
                </a:solidFill>
                <a:latin typeface="+mn-lt"/>
                <a:ea typeface="+mn-ea"/>
                <a:cs typeface="+mn-cs"/>
              </a:rPr>
              <a:t>. In fact, 85% of children treated for </a:t>
            </a:r>
            <a:r>
              <a:rPr lang="en-US" sz="1200" kern="1200" dirty="0" err="1" smtClean="0">
                <a:solidFill>
                  <a:schemeClr val="tx1"/>
                </a:solidFill>
                <a:latin typeface="+mn-lt"/>
                <a:ea typeface="+mn-ea"/>
                <a:cs typeface="+mn-cs"/>
              </a:rPr>
              <a:t>plagiocephaly</a:t>
            </a:r>
            <a:r>
              <a:rPr lang="en-US" sz="1200" kern="1200" dirty="0" smtClean="0">
                <a:solidFill>
                  <a:schemeClr val="tx1"/>
                </a:solidFill>
                <a:latin typeface="+mn-lt"/>
                <a:ea typeface="+mn-ea"/>
                <a:cs typeface="+mn-cs"/>
              </a:rPr>
              <a:t> also have </a:t>
            </a:r>
            <a:r>
              <a:rPr lang="en-US" sz="1200" kern="1200" dirty="0" err="1" smtClean="0">
                <a:solidFill>
                  <a:schemeClr val="tx1"/>
                </a:solidFill>
                <a:latin typeface="+mn-lt"/>
                <a:ea typeface="+mn-ea"/>
                <a:cs typeface="+mn-cs"/>
              </a:rPr>
              <a:t>torticollis</a:t>
            </a:r>
            <a:r>
              <a:rPr lang="en-US" sz="1200" kern="1200" dirty="0" smtClean="0">
                <a:solidFill>
                  <a:schemeClr val="tx1"/>
                </a:solidFill>
                <a:latin typeface="+mn-lt"/>
                <a:ea typeface="+mn-ea"/>
                <a:cs typeface="+mn-cs"/>
              </a:rPr>
              <a:t>. Torticollis affects 1 in 250 babies and is the result of the tightness of the neck muscles on one side of a baby’s head. Torticollis causes the baby’s head to be tilted to one side, while his/her chin is turned to the opposite side.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lang="en-US" sz="1200" kern="1200" dirty="0" smtClean="0">
                <a:solidFill>
                  <a:schemeClr val="tx1"/>
                </a:solidFill>
                <a:latin typeface="+mn-lt"/>
                <a:ea typeface="+mn-ea"/>
                <a:cs typeface="+mn-cs"/>
              </a:rPr>
              <a:t>This consistent head tilt and rotation can cause his/her head to regularly rest against a support surface in the same position, resulting in a flat spot on the infant’s soft skull.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a:t>
            </a:r>
            <a:r>
              <a:rPr lang="en-US" sz="1200" kern="1200" dirty="0" err="1" smtClean="0">
                <a:solidFill>
                  <a:schemeClr val="tx1"/>
                </a:solidFill>
                <a:latin typeface="+mn-lt"/>
                <a:ea typeface="+mn-ea"/>
                <a:cs typeface="+mn-cs"/>
              </a:rPr>
              <a:t>plagiocephaly</a:t>
            </a:r>
            <a:r>
              <a:rPr lang="en-US" sz="1200" kern="1200" dirty="0" smtClean="0">
                <a:solidFill>
                  <a:schemeClr val="tx1"/>
                </a:solidFill>
                <a:latin typeface="+mn-lt"/>
                <a:ea typeface="+mn-ea"/>
                <a:cs typeface="+mn-cs"/>
              </a:rPr>
              <a:t> is present and is non-responsive to repositioning efforts, early orthotic treatment can correct the situation in a relatively short time.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head is tilted towards and rotated away</a:t>
            </a:r>
            <a:r>
              <a:rPr lang="en-US" sz="1200" kern="1200" baseline="0" dirty="0" smtClean="0">
                <a:solidFill>
                  <a:schemeClr val="tx1"/>
                </a:solidFill>
                <a:latin typeface="+mn-lt"/>
                <a:ea typeface="+mn-ea"/>
                <a:cs typeface="+mn-cs"/>
              </a:rPr>
              <a:t> from the affected side.</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Physical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examination shows</a:t>
            </a:r>
            <a:r>
              <a:rPr lang="en-US" sz="1200" kern="1200" baseline="0" dirty="0" smtClean="0">
                <a:solidFill>
                  <a:schemeClr val="tx1"/>
                </a:solidFill>
                <a:latin typeface="+mn-lt"/>
                <a:ea typeface="+mn-ea"/>
                <a:cs typeface="+mn-cs"/>
              </a:rPr>
              <a:t> reduced</a:t>
            </a:r>
            <a:r>
              <a:rPr lang="en-US" sz="1200" kern="1200" dirty="0" smtClean="0">
                <a:solidFill>
                  <a:schemeClr val="tx1"/>
                </a:solidFill>
                <a:latin typeface="+mn-lt"/>
                <a:ea typeface="+mn-ea"/>
                <a:cs typeface="+mn-cs"/>
              </a:rPr>
              <a:t> rotation and bending to the side opposite to the affected muscle.</a:t>
            </a:r>
          </a:p>
          <a:p>
            <a:r>
              <a:rPr lang="en-US" sz="1200" kern="1200" dirty="0" smtClean="0">
                <a:solidFill>
                  <a:schemeClr val="tx1"/>
                </a:solidFill>
                <a:latin typeface="+mn-lt"/>
                <a:ea typeface="+mn-ea"/>
                <a:cs typeface="+mn-cs"/>
              </a:rPr>
              <a:t>Congenital Torticollis: ?Compartment syndrome of </a:t>
            </a:r>
            <a:r>
              <a:rPr lang="en-US" sz="1200" kern="1200" dirty="0" err="1" smtClean="0">
                <a:solidFill>
                  <a:schemeClr val="tx1"/>
                </a:solidFill>
                <a:latin typeface="+mn-lt"/>
                <a:ea typeface="+mn-ea"/>
                <a:cs typeface="+mn-cs"/>
              </a:rPr>
              <a:t>sternocleidomastoid</a:t>
            </a:r>
            <a:r>
              <a:rPr lang="en-US" sz="1200" kern="1200" baseline="0" dirty="0" smtClean="0">
                <a:solidFill>
                  <a:schemeClr val="tx1"/>
                </a:solidFill>
                <a:latin typeface="+mn-lt"/>
                <a:ea typeface="+mn-ea"/>
                <a:cs typeface="+mn-cs"/>
              </a:rPr>
              <a:t> secondary to obstruction to venous outflow.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Sometimes a mass, such as a </a:t>
            </a:r>
            <a:r>
              <a:rPr lang="en-US" sz="1200" kern="1200" dirty="0" err="1" smtClean="0">
                <a:solidFill>
                  <a:schemeClr val="tx1"/>
                </a:solidFill>
                <a:latin typeface="+mn-lt"/>
                <a:ea typeface="+mn-ea"/>
                <a:cs typeface="+mn-cs"/>
              </a:rPr>
              <a:t>sternocleidomastoid</a:t>
            </a:r>
            <a:r>
              <a:rPr lang="en-US" sz="1200" kern="1200" dirty="0" smtClean="0">
                <a:solidFill>
                  <a:schemeClr val="tx1"/>
                </a:solidFill>
                <a:latin typeface="+mn-lt"/>
                <a:ea typeface="+mn-ea"/>
                <a:cs typeface="+mn-cs"/>
              </a:rPr>
              <a:t> tumor, is noted in the affected muscle at the age of two to four weeks. Gradually it disappears, usually by the age of eight months, but the muscle is left fibrotic</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Z </a:t>
            </a:r>
            <a:r>
              <a:rPr lang="en-US" sz="1200" b="1" kern="1200" dirty="0" err="1" smtClean="0">
                <a:solidFill>
                  <a:schemeClr val="tx1"/>
                </a:solidFill>
                <a:latin typeface="+mn-lt"/>
                <a:ea typeface="+mn-ea"/>
                <a:cs typeface="+mn-cs"/>
              </a:rPr>
              <a:t>plasty</a:t>
            </a:r>
            <a:r>
              <a:rPr lang="en-US" sz="1200" b="1" kern="1200" dirty="0" smtClean="0">
                <a:solidFill>
                  <a:schemeClr val="tx1"/>
                </a:solidFill>
                <a:latin typeface="+mn-lt"/>
                <a:ea typeface="+mn-ea"/>
                <a:cs typeface="+mn-cs"/>
              </a:rPr>
              <a:t> lengthening or distal bipolar release of SCM </a:t>
            </a:r>
          </a:p>
          <a:p>
            <a:r>
              <a:rPr lang="en-US" sz="1200" b="1" kern="1200" dirty="0" smtClean="0">
                <a:solidFill>
                  <a:schemeClr val="tx1"/>
                </a:solidFill>
                <a:latin typeface="+mn-lt"/>
                <a:ea typeface="+mn-ea"/>
                <a:cs typeface="+mn-cs"/>
              </a:rPr>
              <a:t>Indications:</a:t>
            </a:r>
            <a:r>
              <a:rPr lang="en-US" sz="1200" b="1" kern="1200" baseline="0" dirty="0" smtClean="0">
                <a:solidFill>
                  <a:schemeClr val="tx1"/>
                </a:solidFill>
                <a:latin typeface="+mn-lt"/>
                <a:ea typeface="+mn-ea"/>
                <a:cs typeface="+mn-cs"/>
              </a:rPr>
              <a:t> C</a:t>
            </a:r>
            <a:r>
              <a:rPr lang="en-US" sz="1200" b="1" kern="1200" dirty="0" smtClean="0">
                <a:solidFill>
                  <a:schemeClr val="tx1"/>
                </a:solidFill>
                <a:latin typeface="+mn-lt"/>
                <a:ea typeface="+mn-ea"/>
                <a:cs typeface="+mn-cs"/>
              </a:rPr>
              <a:t>ondition present for greater than 1 year/ limitation greater than 30°</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most common congenital chest wall problem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Unknown </a:t>
            </a:r>
            <a:r>
              <a:rPr lang="en-US" dirty="0" err="1" smtClean="0"/>
              <a:t>aetiology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we will look</a:t>
            </a:r>
            <a:r>
              <a:rPr lang="en-US" sz="1200" kern="1200" baseline="0" dirty="0" smtClean="0">
                <a:solidFill>
                  <a:schemeClr val="tx1"/>
                </a:solidFill>
                <a:latin typeface="+mn-lt"/>
                <a:ea typeface="+mn-ea"/>
                <a:cs typeface="+mn-cs"/>
              </a:rPr>
              <a:t> at the normal variants of the lower limbs.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In-toeing and flat feet are the most common</a:t>
            </a:r>
            <a:r>
              <a:rPr lang="en-US" sz="1200" kern="1200" baseline="0" dirty="0" smtClean="0">
                <a:solidFill>
                  <a:schemeClr val="tx1"/>
                </a:solidFill>
                <a:latin typeface="+mn-lt"/>
                <a:ea typeface="+mn-ea"/>
                <a:cs typeface="+mn-cs"/>
              </a:rPr>
              <a:t> normal variants referrals.</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properties of these normal variants on clinical assessment can be remembered in terms of 5 S’s. </a:t>
            </a:r>
          </a:p>
          <a:p>
            <a:r>
              <a:rPr lang="en-US" sz="1200" kern="1200" baseline="0" dirty="0" smtClean="0">
                <a:solidFill>
                  <a:schemeClr val="tx1"/>
                </a:solidFill>
                <a:latin typeface="+mn-lt"/>
                <a:ea typeface="+mn-ea"/>
                <a:cs typeface="+mn-cs"/>
              </a:rPr>
              <a:t>The following features suggest a pathological condition:</a:t>
            </a:r>
          </a:p>
          <a:p>
            <a:r>
              <a:rPr lang="en-US" sz="1200" kern="1200" baseline="0" dirty="0" smtClean="0">
                <a:solidFill>
                  <a:schemeClr val="tx1"/>
                </a:solidFill>
                <a:latin typeface="+mn-lt"/>
                <a:ea typeface="+mn-ea"/>
                <a:cs typeface="+mn-cs"/>
              </a:rPr>
              <a:t>Abnormal </a:t>
            </a:r>
            <a:r>
              <a:rPr lang="en-US" sz="1200" kern="1200" baseline="0" dirty="0" err="1" smtClean="0">
                <a:solidFill>
                  <a:schemeClr val="tx1"/>
                </a:solidFill>
                <a:latin typeface="+mn-lt"/>
                <a:ea typeface="+mn-ea"/>
                <a:cs typeface="+mn-cs"/>
              </a:rPr>
              <a:t>facies</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Abnormal height </a:t>
            </a:r>
          </a:p>
          <a:p>
            <a:r>
              <a:rPr lang="en-US" sz="1200" kern="1200" baseline="0" dirty="0" smtClean="0">
                <a:solidFill>
                  <a:schemeClr val="tx1"/>
                </a:solidFill>
                <a:latin typeface="+mn-lt"/>
                <a:ea typeface="+mn-ea"/>
                <a:cs typeface="+mn-cs"/>
              </a:rPr>
              <a:t>Asymmetry of limb findings </a:t>
            </a:r>
          </a:p>
          <a:p>
            <a:r>
              <a:rPr lang="en-US" sz="1200" kern="1200" baseline="0" dirty="0" smtClean="0">
                <a:solidFill>
                  <a:schemeClr val="tx1"/>
                </a:solidFill>
                <a:latin typeface="+mn-lt"/>
                <a:ea typeface="+mn-ea"/>
                <a:cs typeface="+mn-cs"/>
              </a:rPr>
              <a:t>Limitation of joint movements </a:t>
            </a:r>
          </a:p>
          <a:p>
            <a:r>
              <a:rPr lang="en-US" sz="1200" kern="1200" baseline="0" dirty="0" smtClean="0">
                <a:solidFill>
                  <a:schemeClr val="tx1"/>
                </a:solidFill>
                <a:latin typeface="+mn-lt"/>
                <a:ea typeface="+mn-ea"/>
                <a:cs typeface="+mn-cs"/>
              </a:rPr>
              <a:t>Leg length discrepancy/</a:t>
            </a:r>
            <a:r>
              <a:rPr lang="en-US" sz="1200" kern="1200" baseline="0" dirty="0" err="1" smtClean="0">
                <a:solidFill>
                  <a:schemeClr val="tx1"/>
                </a:solidFill>
                <a:latin typeface="+mn-lt"/>
                <a:ea typeface="+mn-ea"/>
                <a:cs typeface="+mn-cs"/>
              </a:rPr>
              <a:t>hypoplasia</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look</a:t>
            </a:r>
            <a:r>
              <a:rPr lang="en-US" baseline="0" dirty="0" smtClean="0"/>
              <a:t> at specific </a:t>
            </a:r>
            <a:r>
              <a:rPr lang="en-US" baseline="0" dirty="0" err="1" smtClean="0"/>
              <a:t>conditons</a:t>
            </a:r>
            <a:r>
              <a:rPr lang="en-US" baseline="0" dirty="0" smtClean="0"/>
              <a:t>:</a:t>
            </a:r>
            <a:endParaRPr lang="en-US" dirty="0" smtClean="0"/>
          </a:p>
          <a:p>
            <a:r>
              <a:rPr lang="en-US" sz="1200" kern="1200" baseline="0" dirty="0" smtClean="0">
                <a:solidFill>
                  <a:schemeClr val="tx1"/>
                </a:solidFill>
                <a:latin typeface="+mn-lt"/>
                <a:ea typeface="+mn-ea"/>
                <a:cs typeface="+mn-cs"/>
              </a:rPr>
              <a:t>The typical presentation is a history of in toeing when walking and frequent falls. </a:t>
            </a:r>
            <a:endParaRPr lang="en-US" dirty="0" smtClean="0"/>
          </a:p>
          <a:p>
            <a:r>
              <a:rPr lang="en-US" dirty="0" smtClean="0"/>
              <a:t>Foot </a:t>
            </a:r>
            <a:r>
              <a:rPr lang="en-US" dirty="0" smtClean="0"/>
              <a:t>progression angle = Angle that the foot makes to the direction in which the child is walking. Normal range = -0 to +15, </a:t>
            </a:r>
          </a:p>
          <a:p>
            <a:r>
              <a:rPr lang="en-US" dirty="0" smtClean="0"/>
              <a:t>Out</a:t>
            </a:r>
            <a:r>
              <a:rPr lang="en-US" baseline="0" dirty="0" smtClean="0"/>
              <a:t> toeing gait = FPA&gt;15/20 degrees</a:t>
            </a:r>
          </a:p>
          <a:p>
            <a:r>
              <a:rPr lang="en-US" baseline="0" dirty="0" smtClean="0"/>
              <a:t>In toeing gait = FPA &lt;0/-5 degrees.</a:t>
            </a:r>
          </a:p>
          <a:p>
            <a:r>
              <a:rPr lang="en-US" sz="1200" kern="1200" baseline="0" dirty="0" smtClean="0">
                <a:solidFill>
                  <a:schemeClr val="tx1"/>
                </a:solidFill>
                <a:latin typeface="+mn-lt"/>
                <a:ea typeface="+mn-ea"/>
                <a:cs typeface="+mn-cs"/>
              </a:rPr>
              <a:t>In toeing or an inward pointing foot is more common than out toeing and occurs in nearly 2 out of 1000 children. </a:t>
            </a:r>
          </a:p>
          <a:p>
            <a:r>
              <a:rPr lang="en-US" dirty="0" smtClean="0"/>
              <a:t>M=F</a:t>
            </a:r>
          </a:p>
          <a:p>
            <a:r>
              <a:rPr lang="en-US" sz="1200" kern="1200" baseline="0" dirty="0" smtClean="0">
                <a:solidFill>
                  <a:schemeClr val="tx1"/>
                </a:solidFill>
                <a:latin typeface="+mn-lt"/>
                <a:ea typeface="+mn-ea"/>
                <a:cs typeface="+mn-cs"/>
              </a:rPr>
              <a:t>The typical presentation is a history of in toeing when walking and frequent falls. </a:t>
            </a:r>
            <a:endParaRPr lang="en-US" dirty="0" smtClean="0"/>
          </a:p>
        </p:txBody>
      </p:sp>
      <p:sp>
        <p:nvSpPr>
          <p:cNvPr id="4" name="Slide Number Placeholder 3"/>
          <p:cNvSpPr>
            <a:spLocks noGrp="1"/>
          </p:cNvSpPr>
          <p:nvPr>
            <p:ph type="sldNum" sz="quarter" idx="10"/>
          </p:nvPr>
        </p:nvSpPr>
        <p:spPr/>
        <p:txBody>
          <a:bodyPr/>
          <a:lstStyle/>
          <a:p>
            <a:fld id="{E3C1BA7A-BE8B-DE4E-9E0E-46D999B3CE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(Infant)</a:t>
            </a:r>
            <a:r>
              <a:rPr lang="en-US" sz="1200" baseline="0" dirty="0" smtClean="0"/>
              <a:t> </a:t>
            </a:r>
            <a:r>
              <a:rPr lang="en-US" sz="1200" dirty="0" smtClean="0"/>
              <a:t>(Toddler)</a:t>
            </a:r>
            <a:r>
              <a:rPr lang="en-US" sz="1200" baseline="0" dirty="0" smtClean="0"/>
              <a:t> </a:t>
            </a:r>
            <a:r>
              <a:rPr lang="en-US" sz="1200" dirty="0" smtClean="0"/>
              <a:t>(School age)</a:t>
            </a:r>
          </a:p>
          <a:p>
            <a:r>
              <a:rPr lang="en-US" dirty="0" smtClean="0"/>
              <a:t>All of these problems may be a</a:t>
            </a:r>
            <a:r>
              <a:rPr lang="en-US" baseline="0" dirty="0" smtClean="0"/>
              <a:t> </a:t>
            </a:r>
            <a:r>
              <a:rPr lang="en-US" dirty="0" smtClean="0"/>
              <a:t>result of intrauterine packaging – “</a:t>
            </a:r>
            <a:r>
              <a:rPr lang="en-US" dirty="0" err="1" smtClean="0"/>
              <a:t>moulding</a:t>
            </a:r>
            <a:r>
              <a:rPr lang="en-US" dirty="0" smtClean="0"/>
              <a:t>”</a:t>
            </a:r>
          </a:p>
          <a:p>
            <a:r>
              <a:rPr lang="en-US" dirty="0" smtClean="0"/>
              <a:t>DIAGNOSIS: Look, Feel, Move  </a:t>
            </a:r>
          </a:p>
        </p:txBody>
      </p:sp>
      <p:sp>
        <p:nvSpPr>
          <p:cNvPr id="4" name="Slide Number Placeholder 3"/>
          <p:cNvSpPr>
            <a:spLocks noGrp="1"/>
          </p:cNvSpPr>
          <p:nvPr>
            <p:ph type="sldNum" sz="quarter" idx="10"/>
          </p:nvPr>
        </p:nvSpPr>
        <p:spPr/>
        <p:txBody>
          <a:bodyPr/>
          <a:lstStyle/>
          <a:p>
            <a:fld id="{FB5C23A5-9BA9-B641-8CF1-9C64BEEE310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forefoot is adducted at the </a:t>
            </a:r>
            <a:r>
              <a:rPr lang="en-US" sz="1200" kern="1200" baseline="0" dirty="0" err="1" smtClean="0">
                <a:solidFill>
                  <a:schemeClr val="tx1"/>
                </a:solidFill>
                <a:latin typeface="+mn-lt"/>
                <a:ea typeface="+mn-ea"/>
                <a:cs typeface="+mn-cs"/>
              </a:rPr>
              <a:t>tarsometatarsal</a:t>
            </a:r>
            <a:r>
              <a:rPr lang="en-US" sz="1200" kern="1200" baseline="0" dirty="0" smtClean="0">
                <a:solidFill>
                  <a:schemeClr val="tx1"/>
                </a:solidFill>
                <a:latin typeface="+mn-lt"/>
                <a:ea typeface="+mn-ea"/>
                <a:cs typeface="+mn-cs"/>
              </a:rPr>
              <a:t> joint. The foot appears C-shaped with a convex lateral border and a concave medial border. The range of motion of the ankle and sub-</a:t>
            </a:r>
            <a:r>
              <a:rPr lang="en-US" sz="1200" kern="1200" baseline="0" dirty="0" err="1" smtClean="0">
                <a:solidFill>
                  <a:schemeClr val="tx1"/>
                </a:solidFill>
                <a:latin typeface="+mn-lt"/>
                <a:ea typeface="+mn-ea"/>
                <a:cs typeface="+mn-cs"/>
              </a:rPr>
              <a:t>talar</a:t>
            </a:r>
            <a:r>
              <a:rPr lang="en-US" sz="1200" kern="1200" baseline="0" dirty="0" smtClean="0">
                <a:solidFill>
                  <a:schemeClr val="tx1"/>
                </a:solidFill>
                <a:latin typeface="+mn-lt"/>
                <a:ea typeface="+mn-ea"/>
                <a:cs typeface="+mn-cs"/>
              </a:rPr>
              <a:t> joints is usually normal. </a:t>
            </a:r>
            <a:r>
              <a:rPr lang="en-US" sz="1200" kern="1200" dirty="0" smtClean="0">
                <a:solidFill>
                  <a:schemeClr val="tx1"/>
                </a:solidFill>
                <a:latin typeface="+mn-lt"/>
                <a:ea typeface="+mn-ea"/>
                <a:cs typeface="+mn-cs"/>
              </a:rPr>
              <a:t>This condition can be distinguished from club foot as there are no fixed deformities within the hind foot</a:t>
            </a:r>
            <a:r>
              <a:rPr lang="en-US" sz="1200" kern="1200" baseline="0" dirty="0" smtClean="0">
                <a:solidFill>
                  <a:schemeClr val="tx1"/>
                </a:solidFill>
                <a:latin typeface="+mn-lt"/>
                <a:ea typeface="+mn-ea"/>
                <a:cs typeface="+mn-cs"/>
              </a:rPr>
              <a:t> i.e. hind foot is in neutral. There is no tightness of the </a:t>
            </a:r>
            <a:r>
              <a:rPr lang="en-US" sz="1200" kern="1200" baseline="0" dirty="0" err="1" smtClean="0">
                <a:solidFill>
                  <a:schemeClr val="tx1"/>
                </a:solidFill>
                <a:latin typeface="+mn-lt"/>
                <a:ea typeface="+mn-ea"/>
                <a:cs typeface="+mn-cs"/>
              </a:rPr>
              <a:t>tendinoachilles</a:t>
            </a:r>
            <a:r>
              <a:rPr lang="en-US" sz="120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B5C23A5-9BA9-B641-8CF1-9C64BEEE310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diagnosis is made by assessing</a:t>
            </a:r>
            <a:r>
              <a:rPr lang="en-US" baseline="0" dirty="0" smtClean="0"/>
              <a:t> the plantar aspect of the feet. The child is turned prone and knees are flexed to 90 degrees.</a:t>
            </a:r>
            <a:r>
              <a:rPr lang="en-US" sz="1200" kern="1200" baseline="0" dirty="0" smtClean="0">
                <a:solidFill>
                  <a:schemeClr val="tx1"/>
                </a:solidFill>
                <a:latin typeface="+mn-lt"/>
                <a:ea typeface="+mn-ea"/>
                <a:cs typeface="+mn-cs"/>
              </a:rPr>
              <a:t> An imaginary line drawn to bisect the heel normally goes through the 2nd toe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3C1BA7A-BE8B-DE4E-9E0E-46D999B3CE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93AEE09-AA88-7046-94DF-709236DEC246}" type="datetimeFigureOut">
              <a:rPr lang="en-US" smtClean="0"/>
              <a:pPr/>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93AEE09-AA88-7046-94DF-709236DEC246}" type="datetimeFigureOut">
              <a:rPr lang="en-US" smtClean="0"/>
              <a:pPr/>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93AEE09-AA88-7046-94DF-709236DEC246}" type="datetimeFigureOut">
              <a:rPr lang="en-US" smtClean="0"/>
              <a:pPr/>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93AEE09-AA88-7046-94DF-709236DEC246}" type="datetimeFigureOut">
              <a:rPr lang="en-US" smtClean="0"/>
              <a:pPr/>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93AEE09-AA88-7046-94DF-709236DEC246}" type="datetimeFigureOut">
              <a:rPr lang="en-US" smtClean="0"/>
              <a:pPr/>
              <a:t>8/18/14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93AEE09-AA88-7046-94DF-709236DEC246}" type="datetimeFigureOut">
              <a:rPr lang="en-US" smtClean="0"/>
              <a:pPr/>
              <a:t>8/18/14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93AEE09-AA88-7046-94DF-709236DEC246}" type="datetimeFigureOut">
              <a:rPr lang="en-US" smtClean="0"/>
              <a:pPr/>
              <a:t>8/18/14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93AEE09-AA88-7046-94DF-709236DEC246}" type="datetimeFigureOut">
              <a:rPr lang="en-US" smtClean="0"/>
              <a:pPr/>
              <a:t>8/18/14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AEE09-AA88-7046-94DF-709236DEC246}" type="datetimeFigureOut">
              <a:rPr lang="en-US" smtClean="0"/>
              <a:pPr/>
              <a:t>8/18/14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93AEE09-AA88-7046-94DF-709236DEC246}" type="datetimeFigureOut">
              <a:rPr lang="en-US" smtClean="0"/>
              <a:pPr/>
              <a:t>8/18/14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93AEE09-AA88-7046-94DF-709236DEC246}" type="datetimeFigureOut">
              <a:rPr lang="en-US" smtClean="0"/>
              <a:pPr/>
              <a:t>8/18/14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40E13-034B-DA41-B3DF-3A96C02536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AEE09-AA88-7046-94DF-709236DEC246}" type="datetimeFigureOut">
              <a:rPr lang="en-US" smtClean="0"/>
              <a:pPr/>
              <a:t>8/18/14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40E13-034B-DA41-B3DF-3A96C02536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8-14 at 08.16.58.png"/>
          <p:cNvPicPr>
            <a:picLocks noChangeAspect="1"/>
          </p:cNvPicPr>
          <p:nvPr/>
        </p:nvPicPr>
        <p:blipFill>
          <a:blip r:embed="rId3"/>
          <a:stretch>
            <a:fillRect/>
          </a:stretch>
        </p:blipFill>
        <p:spPr>
          <a:xfrm rot="20559292">
            <a:off x="1462103" y="3668622"/>
            <a:ext cx="2562194" cy="2110525"/>
          </a:xfrm>
          <a:prstGeom prst="rect">
            <a:avLst/>
          </a:prstGeom>
        </p:spPr>
      </p:pic>
      <p:sp>
        <p:nvSpPr>
          <p:cNvPr id="2" name="Title 1"/>
          <p:cNvSpPr>
            <a:spLocks noGrp="1"/>
          </p:cNvSpPr>
          <p:nvPr>
            <p:ph type="ctrTitle"/>
          </p:nvPr>
        </p:nvSpPr>
        <p:spPr>
          <a:xfrm>
            <a:off x="685800" y="1905000"/>
            <a:ext cx="7772400" cy="1470025"/>
          </a:xfrm>
        </p:spPr>
        <p:txBody>
          <a:bodyPr/>
          <a:lstStyle/>
          <a:p>
            <a:r>
              <a:rPr lang="en-AU" dirty="0" smtClean="0"/>
              <a:t>Approaches to assessment and management of normal variants </a:t>
            </a:r>
            <a:endParaRPr lang="en-AU" dirty="0"/>
          </a:p>
        </p:txBody>
      </p:sp>
      <p:sp>
        <p:nvSpPr>
          <p:cNvPr id="3" name="Subtitle 2"/>
          <p:cNvSpPr>
            <a:spLocks noGrp="1"/>
          </p:cNvSpPr>
          <p:nvPr>
            <p:ph type="subTitle" idx="1"/>
          </p:nvPr>
        </p:nvSpPr>
        <p:spPr>
          <a:xfrm>
            <a:off x="2743200" y="4038600"/>
            <a:ext cx="6400800" cy="1752600"/>
          </a:xfrm>
        </p:spPr>
        <p:txBody>
          <a:bodyPr/>
          <a:lstStyle/>
          <a:p>
            <a:r>
              <a:rPr lang="en-AU" dirty="0" smtClean="0"/>
              <a:t>Sheraz Malik</a:t>
            </a:r>
          </a:p>
          <a:p>
            <a:r>
              <a:rPr lang="en-AU" dirty="0" smtClean="0"/>
              <a:t>19 August 2014</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Metatarsus </a:t>
            </a:r>
            <a:r>
              <a:rPr lang="en-US" dirty="0" err="1" smtClean="0"/>
              <a:t>Adductus</a:t>
            </a:r>
            <a:r>
              <a:rPr lang="en-US" dirty="0" smtClean="0"/>
              <a:t>: Diagnosis</a:t>
            </a:r>
            <a:endParaRPr lang="en-US" dirty="0"/>
          </a:p>
        </p:txBody>
      </p:sp>
      <p:pic>
        <p:nvPicPr>
          <p:cNvPr id="4" name="Picture 3"/>
          <p:cNvPicPr>
            <a:picLocks noChangeAspect="1"/>
          </p:cNvPicPr>
          <p:nvPr/>
        </p:nvPicPr>
        <p:blipFill>
          <a:blip r:embed="rId3"/>
          <a:stretch>
            <a:fillRect/>
          </a:stretch>
        </p:blipFill>
        <p:spPr>
          <a:xfrm>
            <a:off x="1981200" y="1937266"/>
            <a:ext cx="5105400" cy="2362450"/>
          </a:xfrm>
          <a:prstGeom prst="rect">
            <a:avLst/>
          </a:prstGeom>
        </p:spPr>
      </p:pic>
      <p:sp>
        <p:nvSpPr>
          <p:cNvPr id="5" name="TextBox 4"/>
          <p:cNvSpPr txBox="1"/>
          <p:nvPr/>
        </p:nvSpPr>
        <p:spPr>
          <a:xfrm>
            <a:off x="3200400" y="4484382"/>
            <a:ext cx="3429000" cy="369332"/>
          </a:xfrm>
          <a:prstGeom prst="rect">
            <a:avLst/>
          </a:prstGeom>
          <a:noFill/>
        </p:spPr>
        <p:txBody>
          <a:bodyPr wrap="square" rtlCol="0">
            <a:spAutoFit/>
          </a:bodyPr>
          <a:lstStyle/>
          <a:p>
            <a:r>
              <a:rPr lang="en-US" dirty="0" smtClean="0"/>
              <a:t>Beck’s Heel Bisector Line</a:t>
            </a:r>
            <a:endParaRPr lang="en-US" dirty="0"/>
          </a:p>
        </p:txBody>
      </p:sp>
      <p:sp>
        <p:nvSpPr>
          <p:cNvPr id="6" name="TextBox 5"/>
          <p:cNvSpPr txBox="1"/>
          <p:nvPr/>
        </p:nvSpPr>
        <p:spPr>
          <a:xfrm>
            <a:off x="2260600" y="5410200"/>
            <a:ext cx="5029200" cy="369332"/>
          </a:xfrm>
          <a:prstGeom prst="rect">
            <a:avLst/>
          </a:prstGeom>
          <a:noFill/>
        </p:spPr>
        <p:txBody>
          <a:bodyPr wrap="square" rtlCol="0">
            <a:spAutoFit/>
          </a:bodyPr>
          <a:lstStyle/>
          <a:p>
            <a:r>
              <a:rPr lang="en-US" dirty="0" smtClean="0"/>
              <a:t>Association with DDH 2%-15%: Also screen hips</a:t>
            </a:r>
            <a:endParaRPr lang="en-US" dirty="0"/>
          </a:p>
        </p:txBody>
      </p:sp>
      <p:sp>
        <p:nvSpPr>
          <p:cNvPr id="7" name="Rectangle 6"/>
          <p:cNvSpPr/>
          <p:nvPr/>
        </p:nvSpPr>
        <p:spPr>
          <a:xfrm>
            <a:off x="2971800" y="1937266"/>
            <a:ext cx="990600" cy="236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n-US" dirty="0" smtClean="0"/>
              <a:t>85%- 90% resolve by the time child is 1 year old </a:t>
            </a:r>
          </a:p>
          <a:p>
            <a:pPr>
              <a:buNone/>
            </a:pPr>
            <a:r>
              <a:rPr lang="en-US" dirty="0" smtClean="0"/>
              <a:t>Actively corrected: Reassure</a:t>
            </a:r>
          </a:p>
          <a:p>
            <a:pPr>
              <a:buNone/>
            </a:pPr>
            <a:r>
              <a:rPr lang="en-US" dirty="0" smtClean="0"/>
              <a:t>Passively correctable: Stretching exercises</a:t>
            </a:r>
          </a:p>
          <a:p>
            <a:pPr>
              <a:buNone/>
            </a:pPr>
            <a:r>
              <a:rPr lang="en-US" dirty="0" smtClean="0"/>
              <a:t>Severe/ Present &gt;12months = Serial casting </a:t>
            </a:r>
          </a:p>
          <a:p>
            <a:pPr>
              <a:buNone/>
            </a:pPr>
            <a:r>
              <a:rPr lang="en-US" dirty="0" smtClean="0"/>
              <a:t>Resistant cases: Surgery 	</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Metatarsus </a:t>
            </a:r>
            <a:r>
              <a:rPr lang="en-US" dirty="0" err="1" smtClean="0"/>
              <a:t>Adductus</a:t>
            </a:r>
            <a:r>
              <a:rPr lang="en-US" dirty="0" smtClean="0"/>
              <a:t>: Management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In-Toeing: Internal </a:t>
            </a:r>
            <a:r>
              <a:rPr lang="en-US" dirty="0" err="1" smtClean="0"/>
              <a:t>Tibial</a:t>
            </a:r>
            <a:r>
              <a:rPr lang="en-US" dirty="0" smtClean="0"/>
              <a:t> Torsion</a:t>
            </a:r>
            <a:endParaRPr lang="en-US" dirty="0"/>
          </a:p>
        </p:txBody>
      </p:sp>
      <p:pic>
        <p:nvPicPr>
          <p:cNvPr id="6" name="Picture 5" descr="Screen shot 2014-08-16 at 09.09.06.png"/>
          <p:cNvPicPr>
            <a:picLocks noChangeAspect="1"/>
          </p:cNvPicPr>
          <p:nvPr/>
        </p:nvPicPr>
        <p:blipFill>
          <a:blip r:embed="rId3"/>
          <a:stretch>
            <a:fillRect/>
          </a:stretch>
        </p:blipFill>
        <p:spPr>
          <a:xfrm>
            <a:off x="1676400" y="2133600"/>
            <a:ext cx="5105400" cy="244376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t>
            </a:r>
            <a:r>
              <a:rPr lang="en-US" dirty="0" err="1" smtClean="0"/>
              <a:t>Tibial</a:t>
            </a:r>
            <a:r>
              <a:rPr lang="en-US" dirty="0" smtClean="0"/>
              <a:t> Torsion: Diagnosis</a:t>
            </a:r>
            <a:endParaRPr lang="en-US" dirty="0"/>
          </a:p>
        </p:txBody>
      </p:sp>
      <p:pic>
        <p:nvPicPr>
          <p:cNvPr id="7" name="Picture 6" descr="Screen shot 2014-08-13 at 17.51.37.png"/>
          <p:cNvPicPr>
            <a:picLocks noChangeAspect="1"/>
          </p:cNvPicPr>
          <p:nvPr/>
        </p:nvPicPr>
        <p:blipFill>
          <a:blip r:embed="rId3"/>
          <a:stretch>
            <a:fillRect/>
          </a:stretch>
        </p:blipFill>
        <p:spPr>
          <a:xfrm>
            <a:off x="1066800" y="1676400"/>
            <a:ext cx="2441689" cy="3886200"/>
          </a:xfrm>
          <a:prstGeom prst="rect">
            <a:avLst/>
          </a:prstGeom>
        </p:spPr>
      </p:pic>
      <p:sp>
        <p:nvSpPr>
          <p:cNvPr id="4" name="TextBox 3"/>
          <p:cNvSpPr txBox="1"/>
          <p:nvPr/>
        </p:nvSpPr>
        <p:spPr>
          <a:xfrm>
            <a:off x="1219200" y="5715000"/>
            <a:ext cx="1981200" cy="369332"/>
          </a:xfrm>
          <a:prstGeom prst="rect">
            <a:avLst/>
          </a:prstGeom>
          <a:noFill/>
        </p:spPr>
        <p:txBody>
          <a:bodyPr wrap="square" rtlCol="0">
            <a:spAutoFit/>
          </a:bodyPr>
          <a:lstStyle/>
          <a:p>
            <a:r>
              <a:rPr lang="en-US" dirty="0" smtClean="0"/>
              <a:t>Thigh-Foot Angle</a:t>
            </a:r>
            <a:endParaRPr lang="en-US" dirty="0"/>
          </a:p>
        </p:txBody>
      </p:sp>
      <p:pic>
        <p:nvPicPr>
          <p:cNvPr id="5" name="Picture 4" descr="Screen shot 2014-08-16 at 09.19.48.png"/>
          <p:cNvPicPr>
            <a:picLocks noChangeAspect="1"/>
          </p:cNvPicPr>
          <p:nvPr/>
        </p:nvPicPr>
        <p:blipFill>
          <a:blip r:embed="rId4"/>
          <a:stretch>
            <a:fillRect/>
          </a:stretch>
        </p:blipFill>
        <p:spPr>
          <a:xfrm>
            <a:off x="3962400" y="2133600"/>
            <a:ext cx="4318310" cy="2493672"/>
          </a:xfrm>
          <a:prstGeom prst="rect">
            <a:avLst/>
          </a:prstGeom>
        </p:spPr>
      </p:pic>
      <p:grpSp>
        <p:nvGrpSpPr>
          <p:cNvPr id="9" name="Group 8"/>
          <p:cNvGrpSpPr/>
          <p:nvPr/>
        </p:nvGrpSpPr>
        <p:grpSpPr>
          <a:xfrm>
            <a:off x="1219200" y="3984912"/>
            <a:ext cx="2289289" cy="2131686"/>
            <a:chOff x="1219200" y="3984912"/>
            <a:chExt cx="2289289" cy="2131686"/>
          </a:xfrm>
        </p:grpSpPr>
        <p:pic>
          <p:nvPicPr>
            <p:cNvPr id="6" name="Picture 5" descr="Screen shot 2014-08-17 at 15.24.27.png"/>
            <p:cNvPicPr>
              <a:picLocks noChangeAspect="1"/>
            </p:cNvPicPr>
            <p:nvPr/>
          </p:nvPicPr>
          <p:blipFill>
            <a:blip r:embed="rId5"/>
            <a:stretch>
              <a:fillRect/>
            </a:stretch>
          </p:blipFill>
          <p:spPr>
            <a:xfrm flipH="1">
              <a:off x="2362200" y="3984912"/>
              <a:ext cx="1146289" cy="1577688"/>
            </a:xfrm>
            <a:prstGeom prst="rect">
              <a:avLst/>
            </a:prstGeom>
          </p:spPr>
        </p:pic>
        <p:sp>
          <p:nvSpPr>
            <p:cNvPr id="8" name="TextBox 7"/>
            <p:cNvSpPr txBox="1"/>
            <p:nvPr/>
          </p:nvSpPr>
          <p:spPr>
            <a:xfrm>
              <a:off x="1219200" y="5747266"/>
              <a:ext cx="1981200" cy="369332"/>
            </a:xfrm>
            <a:prstGeom prst="rect">
              <a:avLst/>
            </a:prstGeom>
            <a:solidFill>
              <a:schemeClr val="bg1"/>
            </a:solidFill>
          </p:spPr>
          <p:txBody>
            <a:bodyPr wrap="square" rtlCol="0">
              <a:spAutoFit/>
            </a:bodyPr>
            <a:lstStyle/>
            <a:p>
              <a:r>
                <a:rPr lang="en-US" dirty="0" smtClean="0"/>
                <a:t>Transmalleolar Axis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t>
            </a:r>
            <a:r>
              <a:rPr lang="en-US" dirty="0" err="1" smtClean="0"/>
              <a:t>Tibial</a:t>
            </a:r>
            <a:r>
              <a:rPr lang="en-US" dirty="0" smtClean="0"/>
              <a:t> Torsion: Diagnosis</a:t>
            </a:r>
            <a:endParaRPr lang="en-US" dirty="0"/>
          </a:p>
        </p:txBody>
      </p:sp>
      <p:pic>
        <p:nvPicPr>
          <p:cNvPr id="4" name="Content Placeholder 3" descr="Screen shot 2014-08-13 at 17.42.52.png"/>
          <p:cNvPicPr>
            <a:picLocks noGrp="1" noChangeAspect="1"/>
          </p:cNvPicPr>
          <p:nvPr>
            <p:ph idx="1"/>
          </p:nvPr>
        </p:nvPicPr>
        <p:blipFill>
          <a:blip r:embed="rId2"/>
          <a:stretch>
            <a:fillRect/>
          </a:stretch>
        </p:blipFill>
        <p:spPr>
          <a:xfrm>
            <a:off x="1676400" y="1676400"/>
            <a:ext cx="5682661" cy="3962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a:t>
            </a:r>
            <a:r>
              <a:rPr lang="en-US" dirty="0" err="1" smtClean="0"/>
              <a:t>Tibial</a:t>
            </a:r>
            <a:r>
              <a:rPr lang="en-US" dirty="0" smtClean="0"/>
              <a:t> Torsion: Management </a:t>
            </a:r>
            <a:endParaRPr lang="en-US" dirty="0"/>
          </a:p>
        </p:txBody>
      </p:sp>
      <p:sp>
        <p:nvSpPr>
          <p:cNvPr id="3" name="Content Placeholder 2"/>
          <p:cNvSpPr>
            <a:spLocks noGrp="1"/>
          </p:cNvSpPr>
          <p:nvPr>
            <p:ph idx="1"/>
          </p:nvPr>
        </p:nvSpPr>
        <p:spPr/>
        <p:txBody>
          <a:bodyPr/>
          <a:lstStyle/>
          <a:p>
            <a:pPr>
              <a:buNone/>
            </a:pPr>
            <a:r>
              <a:rPr lang="en-US" dirty="0" smtClean="0"/>
              <a:t>90% resolve by the time child is 8 years old</a:t>
            </a:r>
          </a:p>
          <a:p>
            <a:pPr>
              <a:buNone/>
            </a:pPr>
            <a:endParaRPr lang="en-US" dirty="0" smtClean="0"/>
          </a:p>
          <a:p>
            <a:pPr>
              <a:buNone/>
            </a:pPr>
            <a:r>
              <a:rPr lang="en-US" dirty="0" smtClean="0"/>
              <a:t>Surgery for: Child &gt;8 years old</a:t>
            </a:r>
          </a:p>
          <a:p>
            <a:pPr>
              <a:buNone/>
            </a:pPr>
            <a:r>
              <a:rPr lang="en-US" dirty="0" smtClean="0"/>
              <a:t>                      Thigh foot angle &lt;-15</a:t>
            </a:r>
            <a:r>
              <a:rPr lang="en-US" baseline="30000" dirty="0" smtClean="0"/>
              <a:t>o</a:t>
            </a:r>
          </a:p>
          <a:p>
            <a:pPr>
              <a:buNone/>
            </a:pPr>
            <a:r>
              <a:rPr lang="en-US" dirty="0" smtClean="0"/>
              <a:t>                      Severe functional disability </a:t>
            </a:r>
          </a:p>
          <a:p>
            <a:pPr>
              <a:buNone/>
            </a:pPr>
            <a:r>
              <a:rPr lang="en-US" dirty="0" smtClean="0"/>
              <a:t> </a:t>
            </a:r>
            <a:endParaRPr lang="en-US" dirty="0"/>
          </a:p>
        </p:txBody>
      </p:sp>
      <p:pic>
        <p:nvPicPr>
          <p:cNvPr id="4" name="Picture 3" descr="Screen shot 2014-08-18 at 21.06.55.png"/>
          <p:cNvPicPr>
            <a:picLocks noChangeAspect="1"/>
          </p:cNvPicPr>
          <p:nvPr/>
        </p:nvPicPr>
        <p:blipFill>
          <a:blip r:embed="rId3"/>
          <a:stretch>
            <a:fillRect/>
          </a:stretch>
        </p:blipFill>
        <p:spPr>
          <a:xfrm>
            <a:off x="228600" y="4324739"/>
            <a:ext cx="1981200" cy="23552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In-toeing: Persistent Femoral </a:t>
            </a:r>
            <a:r>
              <a:rPr lang="en-US" dirty="0" err="1" smtClean="0"/>
              <a:t>Anteversion</a:t>
            </a:r>
            <a:r>
              <a:rPr lang="en-US" dirty="0" smtClean="0"/>
              <a:t> </a:t>
            </a:r>
            <a:endParaRPr lang="en-US" dirty="0"/>
          </a:p>
        </p:txBody>
      </p:sp>
      <p:pic>
        <p:nvPicPr>
          <p:cNvPr id="6" name="Picture 5" descr="Screen shot 2014-08-16 at 10.19.36.png"/>
          <p:cNvPicPr>
            <a:picLocks noChangeAspect="1"/>
          </p:cNvPicPr>
          <p:nvPr/>
        </p:nvPicPr>
        <p:blipFill>
          <a:blip r:embed="rId3"/>
          <a:stretch>
            <a:fillRect/>
          </a:stretch>
        </p:blipFill>
        <p:spPr>
          <a:xfrm>
            <a:off x="2819400" y="2438401"/>
            <a:ext cx="3962400" cy="182500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8-13 at 20.44.42.png"/>
          <p:cNvPicPr>
            <a:picLocks noChangeAspect="1"/>
          </p:cNvPicPr>
          <p:nvPr/>
        </p:nvPicPr>
        <p:blipFill>
          <a:blip r:embed="rId3"/>
          <a:stretch>
            <a:fillRect/>
          </a:stretch>
        </p:blipFill>
        <p:spPr>
          <a:xfrm>
            <a:off x="2057400" y="2368550"/>
            <a:ext cx="1545621" cy="2819400"/>
          </a:xfrm>
          <a:prstGeom prst="rect">
            <a:avLst/>
          </a:prstGeom>
        </p:spPr>
      </p:pic>
      <p:pic>
        <p:nvPicPr>
          <p:cNvPr id="5" name="Picture 4" descr="Screen shot 2014-08-13 at 20.34.07.png"/>
          <p:cNvPicPr>
            <a:picLocks noChangeAspect="1"/>
          </p:cNvPicPr>
          <p:nvPr/>
        </p:nvPicPr>
        <p:blipFill>
          <a:blip r:embed="rId4"/>
          <a:stretch>
            <a:fillRect/>
          </a:stretch>
        </p:blipFill>
        <p:spPr>
          <a:xfrm>
            <a:off x="4419600" y="2724150"/>
            <a:ext cx="3259886" cy="2463800"/>
          </a:xfrm>
          <a:prstGeom prst="rect">
            <a:avLst/>
          </a:prstGeom>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In-toe</a:t>
            </a:r>
            <a:r>
              <a:rPr lang="en-US" sz="4400" dirty="0" err="1" smtClean="0">
                <a:latin typeface="+mj-lt"/>
                <a:ea typeface="+mj-ea"/>
                <a:cs typeface="+mj-cs"/>
              </a:rPr>
              <a:t>ing</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Persistent Femoral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Anteversion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1676400" y="5377934"/>
            <a:ext cx="2383821" cy="369332"/>
          </a:xfrm>
          <a:prstGeom prst="rect">
            <a:avLst/>
          </a:prstGeom>
          <a:solidFill>
            <a:schemeClr val="bg1"/>
          </a:solidFill>
        </p:spPr>
        <p:txBody>
          <a:bodyPr wrap="square" rtlCol="0">
            <a:spAutoFit/>
          </a:bodyPr>
          <a:lstStyle/>
          <a:p>
            <a:r>
              <a:rPr lang="en-US" dirty="0" smtClean="0"/>
              <a:t>Squinting patellae sign </a:t>
            </a:r>
            <a:endParaRPr lang="en-US" dirty="0"/>
          </a:p>
        </p:txBody>
      </p:sp>
      <p:sp>
        <p:nvSpPr>
          <p:cNvPr id="8" name="TextBox 7"/>
          <p:cNvSpPr txBox="1"/>
          <p:nvPr/>
        </p:nvSpPr>
        <p:spPr>
          <a:xfrm>
            <a:off x="5105400" y="5377934"/>
            <a:ext cx="1828800" cy="369332"/>
          </a:xfrm>
          <a:prstGeom prst="rect">
            <a:avLst/>
          </a:prstGeom>
          <a:solidFill>
            <a:schemeClr val="bg1"/>
          </a:solidFill>
        </p:spPr>
        <p:txBody>
          <a:bodyPr wrap="square" rtlCol="0">
            <a:spAutoFit/>
          </a:bodyPr>
          <a:lstStyle/>
          <a:p>
            <a:r>
              <a:rPr lang="en-US" dirty="0" smtClean="0"/>
              <a:t>W sitting position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F A: Diagnosis</a:t>
            </a:r>
            <a:endParaRPr lang="en-US" dirty="0"/>
          </a:p>
        </p:txBody>
      </p:sp>
      <p:pic>
        <p:nvPicPr>
          <p:cNvPr id="5" name="Picture 4" descr="Screen shot 2014-08-14 at 08.13.45.png"/>
          <p:cNvPicPr>
            <a:picLocks noChangeAspect="1"/>
          </p:cNvPicPr>
          <p:nvPr/>
        </p:nvPicPr>
        <p:blipFill>
          <a:blip r:embed="rId3"/>
          <a:stretch>
            <a:fillRect/>
          </a:stretch>
        </p:blipFill>
        <p:spPr>
          <a:xfrm>
            <a:off x="2667000" y="2470785"/>
            <a:ext cx="3733800" cy="4387215"/>
          </a:xfrm>
          <a:prstGeom prst="rect">
            <a:avLst/>
          </a:prstGeom>
        </p:spPr>
      </p:pic>
      <p:pic>
        <p:nvPicPr>
          <p:cNvPr id="6" name="Picture 5" descr="Screen shot 2014-08-14 at 11.58.30.png"/>
          <p:cNvPicPr>
            <a:picLocks noChangeAspect="1"/>
          </p:cNvPicPr>
          <p:nvPr/>
        </p:nvPicPr>
        <p:blipFill>
          <a:blip r:embed="rId4"/>
          <a:stretch>
            <a:fillRect/>
          </a:stretch>
        </p:blipFill>
        <p:spPr>
          <a:xfrm>
            <a:off x="152400" y="1417638"/>
            <a:ext cx="4175124" cy="2087562"/>
          </a:xfrm>
          <a:prstGeom prst="rect">
            <a:avLst/>
          </a:prstGeom>
        </p:spPr>
      </p:pic>
      <p:pic>
        <p:nvPicPr>
          <p:cNvPr id="7" name="Picture 6" descr="Screen shot 2014-08-14 at 11.58.08.png"/>
          <p:cNvPicPr>
            <a:picLocks noChangeAspect="1"/>
          </p:cNvPicPr>
          <p:nvPr/>
        </p:nvPicPr>
        <p:blipFill>
          <a:blip r:embed="rId5"/>
          <a:stretch>
            <a:fillRect/>
          </a:stretch>
        </p:blipFill>
        <p:spPr>
          <a:xfrm>
            <a:off x="5334000" y="1417638"/>
            <a:ext cx="3640628" cy="2087562"/>
          </a:xfrm>
          <a:prstGeom prst="rect">
            <a:avLst/>
          </a:prstGeom>
        </p:spPr>
      </p:pic>
      <p:sp>
        <p:nvSpPr>
          <p:cNvPr id="8" name="TextBox 7"/>
          <p:cNvSpPr txBox="1"/>
          <p:nvPr/>
        </p:nvSpPr>
        <p:spPr>
          <a:xfrm>
            <a:off x="5943600" y="3505200"/>
            <a:ext cx="3640628" cy="369332"/>
          </a:xfrm>
          <a:prstGeom prst="rect">
            <a:avLst/>
          </a:prstGeom>
          <a:noFill/>
        </p:spPr>
        <p:txBody>
          <a:bodyPr wrap="square" rtlCol="0">
            <a:spAutoFit/>
          </a:bodyPr>
          <a:lstStyle/>
          <a:p>
            <a:r>
              <a:rPr lang="en-US" dirty="0" smtClean="0"/>
              <a:t>Different charts for boys and girls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 F A: Diagnosis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3" descr="Screen shot 2014-08-13 at 21.03.22.png"/>
          <p:cNvPicPr>
            <a:picLocks noChangeAspect="1"/>
          </p:cNvPicPr>
          <p:nvPr/>
        </p:nvPicPr>
        <p:blipFill>
          <a:blip r:embed="rId2"/>
          <a:stretch>
            <a:fillRect/>
          </a:stretch>
        </p:blipFill>
        <p:spPr>
          <a:xfrm>
            <a:off x="2667000" y="2362200"/>
            <a:ext cx="4013200" cy="26240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Variants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Common cause for parental concern</a:t>
            </a:r>
          </a:p>
          <a:p>
            <a:pPr>
              <a:buNone/>
            </a:pPr>
            <a:r>
              <a:rPr lang="en-US" dirty="0" smtClean="0"/>
              <a:t>In one study, 53% of new referrals</a:t>
            </a:r>
          </a:p>
          <a:p>
            <a:pPr>
              <a:buNone/>
            </a:pPr>
            <a:r>
              <a:rPr lang="en-US" dirty="0" smtClean="0"/>
              <a:t>Diagnosis usually made on </a:t>
            </a:r>
            <a:r>
              <a:rPr lang="en-US" dirty="0" err="1" smtClean="0"/>
              <a:t>Hx</a:t>
            </a:r>
            <a:r>
              <a:rPr lang="en-US" dirty="0" smtClean="0"/>
              <a:t> and Ex</a:t>
            </a:r>
          </a:p>
          <a:p>
            <a:pPr>
              <a:buNone/>
            </a:pPr>
            <a:r>
              <a:rPr lang="en-US" dirty="0" smtClean="0"/>
              <a:t>Important to exclude pathological conditions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F A: Management</a:t>
            </a:r>
            <a:endParaRPr lang="en-US" dirty="0"/>
          </a:p>
        </p:txBody>
      </p:sp>
      <p:sp>
        <p:nvSpPr>
          <p:cNvPr id="3" name="Content Placeholder 2"/>
          <p:cNvSpPr>
            <a:spLocks noGrp="1"/>
          </p:cNvSpPr>
          <p:nvPr>
            <p:ph idx="1"/>
          </p:nvPr>
        </p:nvSpPr>
        <p:spPr>
          <a:xfrm>
            <a:off x="457200" y="1570037"/>
            <a:ext cx="8229600" cy="4525963"/>
          </a:xfrm>
        </p:spPr>
        <p:txBody>
          <a:bodyPr/>
          <a:lstStyle/>
          <a:p>
            <a:pPr>
              <a:buNone/>
            </a:pPr>
            <a:r>
              <a:rPr lang="en-US" dirty="0" smtClean="0"/>
              <a:t>Most resolve by the time child is 10 years old</a:t>
            </a:r>
          </a:p>
          <a:p>
            <a:pPr>
              <a:buNone/>
            </a:pPr>
            <a:endParaRPr lang="en-US" dirty="0" smtClean="0"/>
          </a:p>
          <a:p>
            <a:pPr>
              <a:buNone/>
            </a:pPr>
            <a:r>
              <a:rPr lang="en-US" dirty="0" smtClean="0"/>
              <a:t>Surgery for: Child &gt;10 years old</a:t>
            </a:r>
          </a:p>
          <a:p>
            <a:pPr>
              <a:buNone/>
            </a:pPr>
            <a:r>
              <a:rPr lang="en-US" dirty="0" smtClean="0"/>
              <a:t>                      Deformity not improved</a:t>
            </a:r>
          </a:p>
          <a:p>
            <a:pPr>
              <a:buNone/>
            </a:pPr>
            <a:r>
              <a:rPr lang="en-US" dirty="0" smtClean="0"/>
              <a:t>                      Functional disability </a:t>
            </a:r>
          </a:p>
          <a:p>
            <a:pPr>
              <a:buNone/>
            </a:pPr>
            <a:endParaRPr lang="en-US" dirty="0" smtClean="0"/>
          </a:p>
          <a:p>
            <a:pPr>
              <a:buNone/>
            </a:pPr>
            <a:endParaRPr lang="en-US" dirty="0" smtClean="0"/>
          </a:p>
          <a:p>
            <a:pPr>
              <a:buNone/>
            </a:pPr>
            <a:endParaRPr lang="en-US" dirty="0"/>
          </a:p>
        </p:txBody>
      </p:sp>
      <p:pic>
        <p:nvPicPr>
          <p:cNvPr id="4" name="Picture 3" descr="Screen shot 2014-08-18 at 21.11.51.png"/>
          <p:cNvPicPr>
            <a:picLocks noChangeAspect="1"/>
          </p:cNvPicPr>
          <p:nvPr/>
        </p:nvPicPr>
        <p:blipFill>
          <a:blip r:embed="rId3"/>
          <a:stretch>
            <a:fillRect/>
          </a:stretch>
        </p:blipFill>
        <p:spPr>
          <a:xfrm>
            <a:off x="304800" y="3733800"/>
            <a:ext cx="2082800" cy="29591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0600" y="1401763"/>
            <a:ext cx="7103004" cy="472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Rectangle 4"/>
          <p:cNvSpPr/>
          <p:nvPr/>
        </p:nvSpPr>
        <p:spPr>
          <a:xfrm>
            <a:off x="1143000" y="2133599"/>
            <a:ext cx="2382419" cy="980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5791200" y="5334000"/>
            <a:ext cx="2438400" cy="646331"/>
          </a:xfrm>
          <a:prstGeom prst="rect">
            <a:avLst/>
          </a:prstGeom>
          <a:noFill/>
        </p:spPr>
        <p:txBody>
          <a:bodyPr wrap="square" rtlCol="0">
            <a:spAutoFit/>
          </a:bodyPr>
          <a:lstStyle/>
          <a:p>
            <a:r>
              <a:rPr lang="en-US" dirty="0" smtClean="0"/>
              <a:t>4-7 years </a:t>
            </a:r>
            <a:r>
              <a:rPr lang="en-US" dirty="0" smtClean="0"/>
              <a:t>old,</a:t>
            </a:r>
          </a:p>
          <a:p>
            <a:r>
              <a:rPr lang="en-US" dirty="0" smtClean="0"/>
              <a:t>Even in adolescents</a:t>
            </a:r>
            <a:r>
              <a:rPr lang="en-US" dirty="0" smtClean="0"/>
              <a:t>  </a:t>
            </a:r>
            <a:endParaRPr lang="en-US" dirty="0"/>
          </a:p>
        </p:txBody>
      </p:sp>
      <p:sp>
        <p:nvSpPr>
          <p:cNvPr id="7" name="TextBox 6"/>
          <p:cNvSpPr txBox="1"/>
          <p:nvPr/>
        </p:nvSpPr>
        <p:spPr>
          <a:xfrm>
            <a:off x="4191000" y="5334000"/>
            <a:ext cx="990600" cy="369332"/>
          </a:xfrm>
          <a:prstGeom prst="rect">
            <a:avLst/>
          </a:prstGeom>
          <a:noFill/>
        </p:spPr>
        <p:txBody>
          <a:bodyPr wrap="square" rtlCol="0">
            <a:spAutoFit/>
          </a:bodyPr>
          <a:lstStyle/>
          <a:p>
            <a:r>
              <a:rPr lang="en-US" dirty="0" smtClean="0"/>
              <a:t>Toddler</a:t>
            </a:r>
            <a:r>
              <a:rPr lang="en-US" dirty="0" smtClean="0"/>
              <a:t>  </a:t>
            </a:r>
            <a:endParaRPr lang="en-US" dirty="0"/>
          </a:p>
        </p:txBody>
      </p:sp>
      <p:sp>
        <p:nvSpPr>
          <p:cNvPr id="8" name="Title 1"/>
          <p:cNvSpPr>
            <a:spLocks noGrp="1"/>
          </p:cNvSpPr>
          <p:nvPr>
            <p:ph type="title"/>
          </p:nvPr>
        </p:nvSpPr>
        <p:spPr>
          <a:xfrm>
            <a:off x="457200" y="274638"/>
            <a:ext cx="8229600" cy="1143000"/>
          </a:xfrm>
        </p:spPr>
        <p:txBody>
          <a:bodyPr/>
          <a:lstStyle/>
          <a:p>
            <a:r>
              <a:rPr lang="en-US" dirty="0" smtClean="0"/>
              <a:t>Out-toeing </a:t>
            </a:r>
            <a:endParaRPr lang="en-US" dirty="0"/>
          </a:p>
        </p:txBody>
      </p:sp>
      <p:pic>
        <p:nvPicPr>
          <p:cNvPr id="9" name="Picture 8" descr="Screen shot 2014-08-19 at 07.16.33.png"/>
          <p:cNvPicPr>
            <a:picLocks noChangeAspect="1"/>
          </p:cNvPicPr>
          <p:nvPr/>
        </p:nvPicPr>
        <p:blipFill>
          <a:blip r:embed="rId4"/>
          <a:stretch>
            <a:fillRect/>
          </a:stretch>
        </p:blipFill>
        <p:spPr>
          <a:xfrm>
            <a:off x="3708400" y="4419600"/>
            <a:ext cx="2082800" cy="914400"/>
          </a:xfrm>
          <a:prstGeom prst="rect">
            <a:avLst/>
          </a:prstGeom>
        </p:spPr>
      </p:pic>
      <p:pic>
        <p:nvPicPr>
          <p:cNvPr id="12" name="Picture 11" descr="Screen shot 2014-08-19 at 07.18.44.png"/>
          <p:cNvPicPr>
            <a:picLocks noChangeAspect="1"/>
          </p:cNvPicPr>
          <p:nvPr/>
        </p:nvPicPr>
        <p:blipFill>
          <a:blip r:embed="rId5"/>
          <a:stretch>
            <a:fillRect/>
          </a:stretch>
        </p:blipFill>
        <p:spPr>
          <a:xfrm>
            <a:off x="5791200" y="4419600"/>
            <a:ext cx="2057400" cy="800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Out-toeing: Infantile ER Hip Contracture </a:t>
            </a:r>
            <a:endParaRPr lang="en-US" dirty="0"/>
          </a:p>
        </p:txBody>
      </p:sp>
      <p:pic>
        <p:nvPicPr>
          <p:cNvPr id="5" name="Picture 4" descr="Screen shot 2014-08-18 at 20.10.27.png"/>
          <p:cNvPicPr>
            <a:picLocks noChangeAspect="1"/>
          </p:cNvPicPr>
          <p:nvPr/>
        </p:nvPicPr>
        <p:blipFill>
          <a:blip r:embed="rId3"/>
          <a:stretch>
            <a:fillRect/>
          </a:stretch>
        </p:blipFill>
        <p:spPr>
          <a:xfrm>
            <a:off x="1676400" y="1752600"/>
            <a:ext cx="5243964" cy="3943351"/>
          </a:xfrm>
          <a:prstGeom prst="rect">
            <a:avLst/>
          </a:prstGeom>
        </p:spPr>
      </p:pic>
      <p:sp>
        <p:nvSpPr>
          <p:cNvPr id="6" name="TextBox 5"/>
          <p:cNvSpPr txBox="1"/>
          <p:nvPr/>
        </p:nvSpPr>
        <p:spPr>
          <a:xfrm>
            <a:off x="1371600" y="5880617"/>
            <a:ext cx="3124200" cy="369332"/>
          </a:xfrm>
          <a:prstGeom prst="rect">
            <a:avLst/>
          </a:prstGeom>
          <a:noFill/>
        </p:spPr>
        <p:txBody>
          <a:bodyPr wrap="square" rtlCol="0">
            <a:spAutoFit/>
          </a:bodyPr>
          <a:lstStyle/>
          <a:p>
            <a:r>
              <a:rPr lang="en-US" dirty="0" smtClean="0"/>
              <a:t>Charlie Chaplin Feet (ER&gt;90</a:t>
            </a:r>
            <a:r>
              <a:rPr lang="en-US" baseline="30000" dirty="0" smtClean="0"/>
              <a:t>o</a:t>
            </a:r>
            <a:r>
              <a:rPr lang="en-US" dirty="0" smtClean="0"/>
              <a:t>)</a:t>
            </a:r>
            <a:r>
              <a:rPr lang="en-US" dirty="0" smtClean="0"/>
              <a:t>  </a:t>
            </a:r>
            <a:endParaRPr lang="en-US" dirty="0"/>
          </a:p>
        </p:txBody>
      </p:sp>
      <p:sp>
        <p:nvSpPr>
          <p:cNvPr id="7" name="TextBox 6"/>
          <p:cNvSpPr txBox="1"/>
          <p:nvPr/>
        </p:nvSpPr>
        <p:spPr>
          <a:xfrm>
            <a:off x="4191000" y="5511285"/>
            <a:ext cx="3124200" cy="369332"/>
          </a:xfrm>
          <a:prstGeom prst="rect">
            <a:avLst/>
          </a:prstGeom>
          <a:noFill/>
        </p:spPr>
        <p:txBody>
          <a:bodyPr wrap="square" rtlCol="0">
            <a:spAutoFit/>
          </a:bodyPr>
          <a:lstStyle/>
          <a:p>
            <a:r>
              <a:rPr lang="en-US" dirty="0" smtClean="0"/>
              <a:t>           IR 30</a:t>
            </a:r>
            <a:r>
              <a:rPr lang="en-US" baseline="30000" dirty="0" smtClean="0"/>
              <a:t>o</a:t>
            </a:r>
            <a:r>
              <a:rPr lang="en-US" dirty="0" smtClean="0"/>
              <a:t>, ER80</a:t>
            </a:r>
            <a:r>
              <a:rPr lang="en-US" baseline="30000" dirty="0" smtClean="0"/>
              <a:t>o</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8-17 at 15.29.57.png"/>
          <p:cNvPicPr>
            <a:picLocks noChangeAspect="1"/>
          </p:cNvPicPr>
          <p:nvPr/>
        </p:nvPicPr>
        <p:blipFill>
          <a:blip r:embed="rId2"/>
          <a:stretch>
            <a:fillRect/>
          </a:stretch>
        </p:blipFill>
        <p:spPr>
          <a:xfrm>
            <a:off x="0" y="0"/>
            <a:ext cx="6892823" cy="6858000"/>
          </a:xfrm>
          <a:prstGeom prst="rect">
            <a:avLst/>
          </a:prstGeom>
        </p:spPr>
      </p:pic>
      <p:sp>
        <p:nvSpPr>
          <p:cNvPr id="5" name="TextBox 4"/>
          <p:cNvSpPr txBox="1"/>
          <p:nvPr/>
        </p:nvSpPr>
        <p:spPr>
          <a:xfrm>
            <a:off x="6934201" y="496669"/>
            <a:ext cx="1981200" cy="1200329"/>
          </a:xfrm>
          <a:prstGeom prst="rect">
            <a:avLst/>
          </a:prstGeom>
          <a:noFill/>
        </p:spPr>
        <p:txBody>
          <a:bodyPr wrap="square" rtlCol="0">
            <a:spAutoFit/>
          </a:bodyPr>
          <a:lstStyle/>
          <a:p>
            <a:r>
              <a:rPr lang="en-US" dirty="0" smtClean="0"/>
              <a:t>Rotational profile normal values</a:t>
            </a:r>
          </a:p>
          <a:p>
            <a:r>
              <a:rPr lang="en-US" dirty="0" err="1" smtClean="0"/>
              <a:t>Staheli</a:t>
            </a:r>
            <a:r>
              <a:rPr lang="en-US" dirty="0" smtClean="0"/>
              <a:t> </a:t>
            </a:r>
            <a:r>
              <a:rPr lang="en-US" i="1" dirty="0" smtClean="0"/>
              <a:t>et al</a:t>
            </a:r>
            <a:r>
              <a:rPr lang="en-US" dirty="0" smtClean="0"/>
              <a:t>, </a:t>
            </a:r>
          </a:p>
          <a:p>
            <a:r>
              <a:rPr lang="en-US" dirty="0" smtClean="0"/>
              <a:t>JBJS 67:39, 1985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Foot</a:t>
            </a:r>
            <a:endParaRPr lang="en-US" dirty="0"/>
          </a:p>
        </p:txBody>
      </p:sp>
      <p:pic>
        <p:nvPicPr>
          <p:cNvPr id="6" name="Picture 5" descr="Screen shot 2014-08-16 at 11.00.34.png"/>
          <p:cNvPicPr>
            <a:picLocks noChangeAspect="1"/>
          </p:cNvPicPr>
          <p:nvPr/>
        </p:nvPicPr>
        <p:blipFill>
          <a:blip r:embed="rId3"/>
          <a:stretch>
            <a:fillRect/>
          </a:stretch>
        </p:blipFill>
        <p:spPr>
          <a:xfrm>
            <a:off x="4609535" y="1828800"/>
            <a:ext cx="1292214" cy="4297363"/>
          </a:xfrm>
          <a:prstGeom prst="rect">
            <a:avLst/>
          </a:prstGeom>
        </p:spPr>
      </p:pic>
      <p:pic>
        <p:nvPicPr>
          <p:cNvPr id="7" name="Picture 6" descr="Screen shot 2014-08-16 at 11.00.20.png"/>
          <p:cNvPicPr>
            <a:picLocks noChangeAspect="1"/>
          </p:cNvPicPr>
          <p:nvPr/>
        </p:nvPicPr>
        <p:blipFill>
          <a:blip r:embed="rId4"/>
          <a:stretch>
            <a:fillRect/>
          </a:stretch>
        </p:blipFill>
        <p:spPr>
          <a:xfrm>
            <a:off x="3200400" y="1828800"/>
            <a:ext cx="1409135" cy="42973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foot: Diagnosis</a:t>
            </a:r>
            <a:endParaRPr lang="en-US" dirty="0"/>
          </a:p>
        </p:txBody>
      </p:sp>
      <p:pic>
        <p:nvPicPr>
          <p:cNvPr id="4" name="Picture 3" descr="Screen shot 2014-08-14 at 09.05.53.png"/>
          <p:cNvPicPr>
            <a:picLocks noChangeAspect="1"/>
          </p:cNvPicPr>
          <p:nvPr/>
        </p:nvPicPr>
        <p:blipFill>
          <a:blip r:embed="rId3"/>
          <a:stretch>
            <a:fillRect/>
          </a:stretch>
        </p:blipFill>
        <p:spPr>
          <a:xfrm>
            <a:off x="5947685" y="2057400"/>
            <a:ext cx="2799846" cy="2509491"/>
          </a:xfrm>
          <a:prstGeom prst="rect">
            <a:avLst/>
          </a:prstGeom>
        </p:spPr>
      </p:pic>
      <p:pic>
        <p:nvPicPr>
          <p:cNvPr id="5" name="Picture 4" descr="Screen shot 2014-08-14 at 09.05.42.png"/>
          <p:cNvPicPr>
            <a:picLocks noChangeAspect="1"/>
          </p:cNvPicPr>
          <p:nvPr/>
        </p:nvPicPr>
        <p:blipFill>
          <a:blip r:embed="rId4"/>
          <a:stretch>
            <a:fillRect/>
          </a:stretch>
        </p:blipFill>
        <p:spPr>
          <a:xfrm>
            <a:off x="2895600" y="2057400"/>
            <a:ext cx="3052085" cy="2509492"/>
          </a:xfrm>
          <a:prstGeom prst="rect">
            <a:avLst/>
          </a:prstGeom>
        </p:spPr>
      </p:pic>
      <p:pic>
        <p:nvPicPr>
          <p:cNvPr id="6" name="Picture 5" descr="Screen shot 2014-08-14 at 09.05.31.png"/>
          <p:cNvPicPr>
            <a:picLocks noChangeAspect="1"/>
          </p:cNvPicPr>
          <p:nvPr/>
        </p:nvPicPr>
        <p:blipFill>
          <a:blip r:embed="rId5"/>
          <a:stretch>
            <a:fillRect/>
          </a:stretch>
        </p:blipFill>
        <p:spPr>
          <a:xfrm>
            <a:off x="236289" y="2057402"/>
            <a:ext cx="2659311" cy="2509491"/>
          </a:xfrm>
          <a:prstGeom prst="rect">
            <a:avLst/>
          </a:prstGeom>
        </p:spPr>
      </p:pic>
      <p:sp>
        <p:nvSpPr>
          <p:cNvPr id="7" name="TextBox 6"/>
          <p:cNvSpPr txBox="1"/>
          <p:nvPr/>
        </p:nvSpPr>
        <p:spPr>
          <a:xfrm>
            <a:off x="236289" y="4643735"/>
            <a:ext cx="2659311" cy="923330"/>
          </a:xfrm>
          <a:prstGeom prst="rect">
            <a:avLst/>
          </a:prstGeom>
          <a:noFill/>
        </p:spPr>
        <p:txBody>
          <a:bodyPr wrap="square" rtlCol="0">
            <a:spAutoFit/>
          </a:bodyPr>
          <a:lstStyle/>
          <a:p>
            <a:r>
              <a:rPr lang="en-US" dirty="0" err="1" smtClean="0"/>
              <a:t>Hindfoot</a:t>
            </a:r>
            <a:r>
              <a:rPr lang="en-US" dirty="0" smtClean="0"/>
              <a:t>: </a:t>
            </a:r>
            <a:r>
              <a:rPr lang="en-US" dirty="0" err="1" smtClean="0"/>
              <a:t>Valgus</a:t>
            </a:r>
            <a:endParaRPr lang="en-US" dirty="0" smtClean="0"/>
          </a:p>
          <a:p>
            <a:r>
              <a:rPr lang="en-US" dirty="0" smtClean="0"/>
              <a:t>Forefoot: Abduction</a:t>
            </a:r>
          </a:p>
          <a:p>
            <a:r>
              <a:rPr lang="en-US" dirty="0" smtClean="0"/>
              <a:t>Medial Arch: Collapsed  </a:t>
            </a:r>
            <a:endParaRPr lang="en-US" dirty="0"/>
          </a:p>
        </p:txBody>
      </p:sp>
      <p:sp>
        <p:nvSpPr>
          <p:cNvPr id="8" name="TextBox 7"/>
          <p:cNvSpPr txBox="1"/>
          <p:nvPr/>
        </p:nvSpPr>
        <p:spPr>
          <a:xfrm>
            <a:off x="3288374" y="4643735"/>
            <a:ext cx="2659311" cy="923330"/>
          </a:xfrm>
          <a:prstGeom prst="rect">
            <a:avLst/>
          </a:prstGeom>
          <a:noFill/>
        </p:spPr>
        <p:txBody>
          <a:bodyPr wrap="square" rtlCol="0">
            <a:spAutoFit/>
          </a:bodyPr>
          <a:lstStyle/>
          <a:p>
            <a:r>
              <a:rPr lang="en-US" dirty="0" smtClean="0"/>
              <a:t>Standing on tip-toes:</a:t>
            </a:r>
          </a:p>
          <a:p>
            <a:r>
              <a:rPr lang="en-US" dirty="0" smtClean="0"/>
              <a:t>Heel: </a:t>
            </a:r>
            <a:r>
              <a:rPr lang="en-US" dirty="0" err="1" smtClean="0"/>
              <a:t>Varus</a:t>
            </a:r>
            <a:endParaRPr lang="en-US" dirty="0" smtClean="0"/>
          </a:p>
          <a:p>
            <a:r>
              <a:rPr lang="en-US" dirty="0" smtClean="0"/>
              <a:t>Medial Arch: </a:t>
            </a:r>
            <a:r>
              <a:rPr lang="en-US" dirty="0"/>
              <a:t>A</a:t>
            </a:r>
            <a:r>
              <a:rPr lang="en-US" dirty="0" smtClean="0"/>
              <a:t>ppears    </a:t>
            </a:r>
            <a:endParaRPr lang="en-US" dirty="0"/>
          </a:p>
        </p:txBody>
      </p:sp>
      <p:sp>
        <p:nvSpPr>
          <p:cNvPr id="9" name="TextBox 8"/>
          <p:cNvSpPr txBox="1"/>
          <p:nvPr/>
        </p:nvSpPr>
        <p:spPr>
          <a:xfrm>
            <a:off x="6088220" y="4643735"/>
            <a:ext cx="2659311" cy="1200329"/>
          </a:xfrm>
          <a:prstGeom prst="rect">
            <a:avLst/>
          </a:prstGeom>
          <a:noFill/>
        </p:spPr>
        <p:txBody>
          <a:bodyPr wrap="square" rtlCol="0">
            <a:spAutoFit/>
          </a:bodyPr>
          <a:lstStyle/>
          <a:p>
            <a:r>
              <a:rPr lang="en-US" dirty="0" smtClean="0"/>
              <a:t>Younger child:</a:t>
            </a:r>
          </a:p>
          <a:p>
            <a:r>
              <a:rPr lang="en-US" dirty="0" smtClean="0"/>
              <a:t>Medial Arch: Appears in sitting or with Jack’s test  </a:t>
            </a:r>
          </a:p>
          <a:p>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Rigid Flat Foot: Differential Diagnosis</a:t>
            </a:r>
            <a:endParaRPr lang="en-US" dirty="0"/>
          </a:p>
        </p:txBody>
      </p:sp>
      <p:pic>
        <p:nvPicPr>
          <p:cNvPr id="4" name="Picture 3" descr="Screen shot 2014-08-14 at 09.42.18.png"/>
          <p:cNvPicPr>
            <a:picLocks noChangeAspect="1"/>
          </p:cNvPicPr>
          <p:nvPr/>
        </p:nvPicPr>
        <p:blipFill>
          <a:blip r:embed="rId3"/>
          <a:stretch>
            <a:fillRect/>
          </a:stretch>
        </p:blipFill>
        <p:spPr>
          <a:xfrm>
            <a:off x="762000" y="1828800"/>
            <a:ext cx="1961555" cy="2553346"/>
          </a:xfrm>
          <a:prstGeom prst="rect">
            <a:avLst/>
          </a:prstGeom>
        </p:spPr>
      </p:pic>
      <p:pic>
        <p:nvPicPr>
          <p:cNvPr id="5" name="Picture 4" descr="Screen shot 2014-08-14 at 09.46.04.png"/>
          <p:cNvPicPr>
            <a:picLocks noChangeAspect="1"/>
          </p:cNvPicPr>
          <p:nvPr/>
        </p:nvPicPr>
        <p:blipFill>
          <a:blip r:embed="rId4"/>
          <a:stretch>
            <a:fillRect/>
          </a:stretch>
        </p:blipFill>
        <p:spPr>
          <a:xfrm>
            <a:off x="3429000" y="1828800"/>
            <a:ext cx="2427874" cy="2553346"/>
          </a:xfrm>
          <a:prstGeom prst="rect">
            <a:avLst/>
          </a:prstGeom>
        </p:spPr>
      </p:pic>
      <p:pic>
        <p:nvPicPr>
          <p:cNvPr id="7" name="Picture 6" descr="Screen shot 2014-08-14 at 09.52.42.png"/>
          <p:cNvPicPr>
            <a:picLocks noChangeAspect="1"/>
          </p:cNvPicPr>
          <p:nvPr/>
        </p:nvPicPr>
        <p:blipFill>
          <a:blip r:embed="rId5"/>
          <a:stretch>
            <a:fillRect/>
          </a:stretch>
        </p:blipFill>
        <p:spPr>
          <a:xfrm>
            <a:off x="6019800" y="1828800"/>
            <a:ext cx="2373533" cy="2553346"/>
          </a:xfrm>
          <a:prstGeom prst="rect">
            <a:avLst/>
          </a:prstGeom>
        </p:spPr>
      </p:pic>
      <p:sp>
        <p:nvSpPr>
          <p:cNvPr id="8" name="TextBox 7"/>
          <p:cNvSpPr txBox="1"/>
          <p:nvPr/>
        </p:nvSpPr>
        <p:spPr>
          <a:xfrm>
            <a:off x="457200" y="4643735"/>
            <a:ext cx="3040310" cy="369332"/>
          </a:xfrm>
          <a:prstGeom prst="rect">
            <a:avLst/>
          </a:prstGeom>
          <a:noFill/>
        </p:spPr>
        <p:txBody>
          <a:bodyPr wrap="square" rtlCol="0">
            <a:spAutoFit/>
          </a:bodyPr>
          <a:lstStyle/>
          <a:p>
            <a:r>
              <a:rPr lang="en-US" dirty="0" err="1" smtClean="0"/>
              <a:t>Calcaneonavicular</a:t>
            </a:r>
            <a:r>
              <a:rPr lang="en-US" dirty="0"/>
              <a:t> </a:t>
            </a:r>
            <a:r>
              <a:rPr lang="en-US" dirty="0" smtClean="0"/>
              <a:t>Coalition  </a:t>
            </a:r>
            <a:endParaRPr lang="en-US" dirty="0"/>
          </a:p>
        </p:txBody>
      </p:sp>
      <p:sp>
        <p:nvSpPr>
          <p:cNvPr id="9" name="TextBox 8"/>
          <p:cNvSpPr txBox="1"/>
          <p:nvPr/>
        </p:nvSpPr>
        <p:spPr>
          <a:xfrm>
            <a:off x="4530207" y="4643735"/>
            <a:ext cx="2653333" cy="369332"/>
          </a:xfrm>
          <a:prstGeom prst="rect">
            <a:avLst/>
          </a:prstGeom>
          <a:noFill/>
        </p:spPr>
        <p:txBody>
          <a:bodyPr wrap="square" rtlCol="0">
            <a:spAutoFit/>
          </a:bodyPr>
          <a:lstStyle/>
          <a:p>
            <a:r>
              <a:rPr lang="en-US" dirty="0" err="1" smtClean="0"/>
              <a:t>Talonacalcaneal</a:t>
            </a:r>
            <a:r>
              <a:rPr lang="en-US" dirty="0" smtClean="0"/>
              <a:t> Coalition  </a:t>
            </a:r>
            <a:endParaRPr lang="en-US" dirty="0"/>
          </a:p>
        </p:txBody>
      </p:sp>
      <p:sp>
        <p:nvSpPr>
          <p:cNvPr id="10" name="TextBox 9"/>
          <p:cNvSpPr txBox="1"/>
          <p:nvPr/>
        </p:nvSpPr>
        <p:spPr>
          <a:xfrm>
            <a:off x="1981200" y="5671066"/>
            <a:ext cx="5410200" cy="369332"/>
          </a:xfrm>
          <a:prstGeom prst="rect">
            <a:avLst/>
          </a:prstGeom>
          <a:noFill/>
        </p:spPr>
        <p:txBody>
          <a:bodyPr wrap="square" rtlCol="0">
            <a:spAutoFit/>
          </a:bodyPr>
          <a:lstStyle/>
          <a:p>
            <a:r>
              <a:rPr lang="en-US" dirty="0" smtClean="0"/>
              <a:t>A coalition may be</a:t>
            </a:r>
            <a:r>
              <a:rPr lang="en-US" dirty="0" smtClean="0"/>
              <a:t> osseous, </a:t>
            </a:r>
            <a:r>
              <a:rPr lang="en-US" dirty="0" err="1" smtClean="0"/>
              <a:t>cartilagenous</a:t>
            </a:r>
            <a:r>
              <a:rPr lang="en-US" dirty="0" smtClean="0"/>
              <a:t> or fibrous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Rigid Flat Foot: Differential Diagnosis</a:t>
            </a:r>
            <a:endParaRPr lang="en-US" dirty="0"/>
          </a:p>
        </p:txBody>
      </p:sp>
      <p:pic>
        <p:nvPicPr>
          <p:cNvPr id="4" name="Picture 3" descr="Screen shot 2014-08-14 at 09.24.54.png"/>
          <p:cNvPicPr>
            <a:picLocks noChangeAspect="1"/>
          </p:cNvPicPr>
          <p:nvPr/>
        </p:nvPicPr>
        <p:blipFill>
          <a:blip r:embed="rId3"/>
          <a:stretch>
            <a:fillRect/>
          </a:stretch>
        </p:blipFill>
        <p:spPr>
          <a:xfrm>
            <a:off x="152400" y="2438400"/>
            <a:ext cx="3268231" cy="1875215"/>
          </a:xfrm>
          <a:prstGeom prst="rect">
            <a:avLst/>
          </a:prstGeom>
        </p:spPr>
      </p:pic>
      <p:pic>
        <p:nvPicPr>
          <p:cNvPr id="5" name="Picture 4" descr="Screen shot 2014-08-14 at 09.26.34.png"/>
          <p:cNvPicPr>
            <a:picLocks noChangeAspect="1"/>
          </p:cNvPicPr>
          <p:nvPr/>
        </p:nvPicPr>
        <p:blipFill>
          <a:blip r:embed="rId4"/>
          <a:stretch>
            <a:fillRect/>
          </a:stretch>
        </p:blipFill>
        <p:spPr>
          <a:xfrm>
            <a:off x="3420631" y="2438400"/>
            <a:ext cx="2723322" cy="1875215"/>
          </a:xfrm>
          <a:prstGeom prst="rect">
            <a:avLst/>
          </a:prstGeom>
        </p:spPr>
      </p:pic>
      <p:pic>
        <p:nvPicPr>
          <p:cNvPr id="6" name="Picture 5" descr="Screen shot 2014-08-14 at 09.26.23.png"/>
          <p:cNvPicPr>
            <a:picLocks noChangeAspect="1"/>
          </p:cNvPicPr>
          <p:nvPr/>
        </p:nvPicPr>
        <p:blipFill>
          <a:blip r:embed="rId5"/>
          <a:stretch>
            <a:fillRect/>
          </a:stretch>
        </p:blipFill>
        <p:spPr>
          <a:xfrm>
            <a:off x="6143953" y="2438400"/>
            <a:ext cx="2911825" cy="1875215"/>
          </a:xfrm>
          <a:prstGeom prst="rect">
            <a:avLst/>
          </a:prstGeom>
        </p:spPr>
      </p:pic>
      <p:sp>
        <p:nvSpPr>
          <p:cNvPr id="7" name="TextBox 6"/>
          <p:cNvSpPr txBox="1"/>
          <p:nvPr/>
        </p:nvSpPr>
        <p:spPr>
          <a:xfrm>
            <a:off x="457200" y="4643735"/>
            <a:ext cx="2659311" cy="369332"/>
          </a:xfrm>
          <a:prstGeom prst="rect">
            <a:avLst/>
          </a:prstGeom>
          <a:noFill/>
        </p:spPr>
        <p:txBody>
          <a:bodyPr wrap="square" rtlCol="0">
            <a:spAutoFit/>
          </a:bodyPr>
          <a:lstStyle/>
          <a:p>
            <a:r>
              <a:rPr lang="en-US" dirty="0" smtClean="0"/>
              <a:t>Vertical talus in both feet  </a:t>
            </a:r>
            <a:endParaRPr lang="en-US" dirty="0"/>
          </a:p>
        </p:txBody>
      </p:sp>
      <p:sp>
        <p:nvSpPr>
          <p:cNvPr id="8" name="TextBox 7"/>
          <p:cNvSpPr txBox="1"/>
          <p:nvPr/>
        </p:nvSpPr>
        <p:spPr>
          <a:xfrm>
            <a:off x="4114801" y="4643735"/>
            <a:ext cx="1600200" cy="369332"/>
          </a:xfrm>
          <a:prstGeom prst="rect">
            <a:avLst/>
          </a:prstGeom>
          <a:noFill/>
        </p:spPr>
        <p:txBody>
          <a:bodyPr wrap="square" rtlCol="0">
            <a:spAutoFit/>
          </a:bodyPr>
          <a:lstStyle/>
          <a:p>
            <a:r>
              <a:rPr lang="en-US" dirty="0" smtClean="0"/>
              <a:t>Vertical talus  </a:t>
            </a:r>
            <a:endParaRPr lang="en-US" dirty="0"/>
          </a:p>
        </p:txBody>
      </p:sp>
      <p:sp>
        <p:nvSpPr>
          <p:cNvPr id="9" name="TextBox 8"/>
          <p:cNvSpPr txBox="1"/>
          <p:nvPr/>
        </p:nvSpPr>
        <p:spPr>
          <a:xfrm>
            <a:off x="6396467" y="4643735"/>
            <a:ext cx="2659311" cy="369332"/>
          </a:xfrm>
          <a:prstGeom prst="rect">
            <a:avLst/>
          </a:prstGeom>
          <a:noFill/>
        </p:spPr>
        <p:txBody>
          <a:bodyPr wrap="square" rtlCol="0">
            <a:spAutoFit/>
          </a:bodyPr>
          <a:lstStyle/>
          <a:p>
            <a:r>
              <a:rPr lang="en-US" dirty="0" smtClean="0"/>
              <a:t>Normal position of talus  </a:t>
            </a:r>
            <a:endParaRPr lang="en-US" dirty="0"/>
          </a:p>
        </p:txBody>
      </p:sp>
      <p:sp>
        <p:nvSpPr>
          <p:cNvPr id="10" name="TextBox 9"/>
          <p:cNvSpPr txBox="1"/>
          <p:nvPr/>
        </p:nvSpPr>
        <p:spPr>
          <a:xfrm>
            <a:off x="4114801" y="5791200"/>
            <a:ext cx="845889" cy="369332"/>
          </a:xfrm>
          <a:prstGeom prst="rect">
            <a:avLst/>
          </a:prstGeom>
          <a:noFill/>
        </p:spPr>
        <p:txBody>
          <a:bodyPr wrap="square" rtlCol="0">
            <a:spAutoFit/>
          </a:bodyPr>
          <a:lstStyle/>
          <a:p>
            <a:r>
              <a:rPr lang="en-US" dirty="0" smtClean="0"/>
              <a:t>Rare</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Flat Foot: Management</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Most children will develop a medial arch</a:t>
            </a:r>
          </a:p>
          <a:p>
            <a:pPr>
              <a:buNone/>
            </a:pPr>
            <a:r>
              <a:rPr lang="en-US" dirty="0" smtClean="0"/>
              <a:t>20% will never develop an arch</a:t>
            </a:r>
          </a:p>
          <a:p>
            <a:pPr>
              <a:buNone/>
            </a:pPr>
            <a:r>
              <a:rPr lang="en-US" dirty="0" smtClean="0"/>
              <a:t>Orthotics and insoles not recommended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Genu </a:t>
            </a:r>
            <a:r>
              <a:rPr lang="en-US" dirty="0" err="1" smtClean="0"/>
              <a:t>Varum</a:t>
            </a:r>
            <a:r>
              <a:rPr lang="en-US" dirty="0" smtClean="0"/>
              <a:t>/ </a:t>
            </a:r>
            <a:r>
              <a:rPr lang="en-US" dirty="0" err="1" smtClean="0"/>
              <a:t>Valgum</a:t>
            </a:r>
            <a:endParaRPr lang="en-US" dirty="0"/>
          </a:p>
        </p:txBody>
      </p:sp>
      <p:grpSp>
        <p:nvGrpSpPr>
          <p:cNvPr id="9" name="Group 8"/>
          <p:cNvGrpSpPr/>
          <p:nvPr/>
        </p:nvGrpSpPr>
        <p:grpSpPr>
          <a:xfrm>
            <a:off x="1752600" y="1828800"/>
            <a:ext cx="6096000" cy="4221162"/>
            <a:chOff x="609600" y="1605022"/>
            <a:chExt cx="7924800" cy="5233928"/>
          </a:xfrm>
        </p:grpSpPr>
        <p:pic>
          <p:nvPicPr>
            <p:cNvPr id="5" name="Picture 4" descr="Screen shot 2014-08-14 at 11.27.26.png"/>
            <p:cNvPicPr>
              <a:picLocks noChangeAspect="1"/>
            </p:cNvPicPr>
            <p:nvPr/>
          </p:nvPicPr>
          <p:blipFill>
            <a:blip r:embed="rId3"/>
            <a:stretch>
              <a:fillRect/>
            </a:stretch>
          </p:blipFill>
          <p:spPr>
            <a:xfrm>
              <a:off x="609600" y="1605022"/>
              <a:ext cx="7924800" cy="4871978"/>
            </a:xfrm>
            <a:prstGeom prst="rect">
              <a:avLst/>
            </a:prstGeom>
          </p:spPr>
        </p:pic>
        <p:pic>
          <p:nvPicPr>
            <p:cNvPr id="6" name="Picture 5" descr="Screen shot 2014-08-14 at 11.34.39.png"/>
            <p:cNvPicPr>
              <a:picLocks noChangeAspect="1"/>
            </p:cNvPicPr>
            <p:nvPr/>
          </p:nvPicPr>
          <p:blipFill>
            <a:blip r:embed="rId4">
              <a:alphaModFix/>
            </a:blip>
            <a:stretch>
              <a:fillRect/>
            </a:stretch>
          </p:blipFill>
          <p:spPr>
            <a:xfrm>
              <a:off x="2578058" y="1605022"/>
              <a:ext cx="473688" cy="1061978"/>
            </a:xfrm>
            <a:prstGeom prst="rect">
              <a:avLst/>
            </a:prstGeom>
          </p:spPr>
        </p:pic>
        <p:pic>
          <p:nvPicPr>
            <p:cNvPr id="7" name="Picture 6" descr="Screen shot 2014-08-14 at 11.34.49.png"/>
            <p:cNvPicPr>
              <a:picLocks noChangeAspect="1"/>
            </p:cNvPicPr>
            <p:nvPr/>
          </p:nvPicPr>
          <p:blipFill>
            <a:blip r:embed="rId5"/>
            <a:stretch>
              <a:fillRect/>
            </a:stretch>
          </p:blipFill>
          <p:spPr>
            <a:xfrm>
              <a:off x="2751423" y="5076005"/>
              <a:ext cx="600646" cy="1400995"/>
            </a:xfrm>
            <a:prstGeom prst="rect">
              <a:avLst/>
            </a:prstGeom>
          </p:spPr>
        </p:pic>
        <p:pic>
          <p:nvPicPr>
            <p:cNvPr id="8" name="Picture 7" descr="Screen shot 2014-08-14 at 11.34.58.png"/>
            <p:cNvPicPr>
              <a:picLocks noChangeAspect="1"/>
            </p:cNvPicPr>
            <p:nvPr/>
          </p:nvPicPr>
          <p:blipFill>
            <a:blip r:embed="rId6"/>
            <a:stretch>
              <a:fillRect/>
            </a:stretch>
          </p:blipFill>
          <p:spPr>
            <a:xfrm>
              <a:off x="7010400" y="5076005"/>
              <a:ext cx="647409" cy="1762945"/>
            </a:xfrm>
            <a:prstGeom prst="rect">
              <a:avLst/>
            </a:prstGeom>
          </p:spPr>
        </p:pic>
      </p:grpSp>
      <p:sp>
        <p:nvSpPr>
          <p:cNvPr id="10" name="TextBox 9"/>
          <p:cNvSpPr txBox="1"/>
          <p:nvPr/>
        </p:nvSpPr>
        <p:spPr>
          <a:xfrm>
            <a:off x="4038600" y="6049962"/>
            <a:ext cx="1524731" cy="369332"/>
          </a:xfrm>
          <a:prstGeom prst="rect">
            <a:avLst/>
          </a:prstGeom>
          <a:noFill/>
        </p:spPr>
        <p:txBody>
          <a:bodyPr wrap="square" rtlCol="0">
            <a:spAutoFit/>
          </a:bodyPr>
          <a:lstStyle/>
          <a:p>
            <a:r>
              <a:rPr lang="en-US" dirty="0" err="1" smtClean="0"/>
              <a:t>Salinius</a:t>
            </a:r>
            <a:r>
              <a:rPr lang="en-US" dirty="0" smtClean="0"/>
              <a:t> Graph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Variants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Normal variants of the lower limbs </a:t>
            </a:r>
          </a:p>
          <a:p>
            <a:pPr>
              <a:buNone/>
            </a:pPr>
            <a:r>
              <a:rPr lang="en-US" dirty="0" smtClean="0"/>
              <a:t>Plagiocephaly</a:t>
            </a:r>
          </a:p>
          <a:p>
            <a:pPr>
              <a:buNone/>
            </a:pPr>
            <a:r>
              <a:rPr lang="en-US" dirty="0" smtClean="0"/>
              <a:t>Torticollis</a:t>
            </a:r>
          </a:p>
          <a:p>
            <a:pPr>
              <a:buNone/>
            </a:pPr>
            <a:r>
              <a:rPr lang="en-US" dirty="0" smtClean="0"/>
              <a:t>Pectus </a:t>
            </a:r>
            <a:r>
              <a:rPr lang="en-US" dirty="0" err="1" smtClean="0"/>
              <a:t>carinatum</a:t>
            </a:r>
            <a:r>
              <a:rPr lang="en-US" dirty="0" smtClean="0"/>
              <a:t> / </a:t>
            </a:r>
            <a:r>
              <a:rPr lang="en-US" dirty="0" err="1" smtClean="0"/>
              <a:t>excavatum</a:t>
            </a:r>
            <a:endParaRPr lang="en-US" dirty="0" smtClean="0"/>
          </a:p>
          <a:p>
            <a:pPr>
              <a:buNone/>
            </a:pPr>
            <a:r>
              <a:rPr lang="en-US" dirty="0" smtClean="0"/>
              <a:t>                                          </a:t>
            </a:r>
            <a:endParaRPr lang="en-US" i="1" dirty="0" smtClean="0">
              <a:solidFill>
                <a:schemeClr val="bg1">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smtClean="0"/>
              <a:t>Genu </a:t>
            </a:r>
            <a:r>
              <a:rPr lang="en-US" dirty="0" err="1" smtClean="0"/>
              <a:t>Varum</a:t>
            </a:r>
            <a:r>
              <a:rPr lang="en-US" dirty="0" smtClean="0"/>
              <a:t>/ </a:t>
            </a:r>
            <a:r>
              <a:rPr lang="en-US" dirty="0" err="1" smtClean="0"/>
              <a:t>Valgum</a:t>
            </a:r>
            <a:r>
              <a:rPr lang="en-US" dirty="0" smtClean="0"/>
              <a:t>: Diagnosis</a:t>
            </a:r>
            <a:endParaRPr lang="en-US" dirty="0"/>
          </a:p>
        </p:txBody>
      </p:sp>
      <p:grpSp>
        <p:nvGrpSpPr>
          <p:cNvPr id="20" name="Group 19"/>
          <p:cNvGrpSpPr/>
          <p:nvPr/>
        </p:nvGrpSpPr>
        <p:grpSpPr>
          <a:xfrm>
            <a:off x="1752600" y="1780010"/>
            <a:ext cx="1600200" cy="2972244"/>
            <a:chOff x="5410200" y="1981200"/>
            <a:chExt cx="1689100" cy="3416300"/>
          </a:xfrm>
        </p:grpSpPr>
        <p:pic>
          <p:nvPicPr>
            <p:cNvPr id="9" name="Picture 8" descr="Screen shot 2014-08-14 at 12.19.53.png"/>
            <p:cNvPicPr>
              <a:picLocks noChangeAspect="1"/>
            </p:cNvPicPr>
            <p:nvPr/>
          </p:nvPicPr>
          <p:blipFill>
            <a:blip r:embed="rId3"/>
            <a:stretch>
              <a:fillRect/>
            </a:stretch>
          </p:blipFill>
          <p:spPr>
            <a:xfrm>
              <a:off x="5410200" y="1981200"/>
              <a:ext cx="1689100" cy="3416300"/>
            </a:xfrm>
            <a:prstGeom prst="rect">
              <a:avLst/>
            </a:prstGeom>
          </p:spPr>
        </p:pic>
        <p:cxnSp>
          <p:nvCxnSpPr>
            <p:cNvPr id="11" name="Straight Arrow Connector 10"/>
            <p:cNvCxnSpPr/>
            <p:nvPr/>
          </p:nvCxnSpPr>
          <p:spPr>
            <a:xfrm>
              <a:off x="5867400" y="3811588"/>
              <a:ext cx="838200"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562600" y="1892931"/>
            <a:ext cx="1524000" cy="2959100"/>
            <a:chOff x="2286000" y="1917700"/>
            <a:chExt cx="1498600" cy="3479800"/>
          </a:xfrm>
        </p:grpSpPr>
        <p:pic>
          <p:nvPicPr>
            <p:cNvPr id="16" name="Picture 15" descr="Screen shot 2014-08-14 at 12.22.56.png"/>
            <p:cNvPicPr>
              <a:picLocks noChangeAspect="1"/>
            </p:cNvPicPr>
            <p:nvPr/>
          </p:nvPicPr>
          <p:blipFill>
            <a:blip r:embed="rId4"/>
            <a:stretch>
              <a:fillRect/>
            </a:stretch>
          </p:blipFill>
          <p:spPr>
            <a:xfrm>
              <a:off x="2286000" y="1917700"/>
              <a:ext cx="1498600" cy="3479800"/>
            </a:xfrm>
            <a:prstGeom prst="rect">
              <a:avLst/>
            </a:prstGeom>
          </p:spPr>
        </p:pic>
        <p:cxnSp>
          <p:nvCxnSpPr>
            <p:cNvPr id="17" name="Straight Arrow Connector 16"/>
            <p:cNvCxnSpPr/>
            <p:nvPr/>
          </p:nvCxnSpPr>
          <p:spPr>
            <a:xfrm>
              <a:off x="2667000" y="5029200"/>
              <a:ext cx="685800"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1451393" y="5029200"/>
            <a:ext cx="3056856" cy="646331"/>
          </a:xfrm>
          <a:prstGeom prst="rect">
            <a:avLst/>
          </a:prstGeom>
          <a:noFill/>
        </p:spPr>
        <p:txBody>
          <a:bodyPr wrap="square" rtlCol="0">
            <a:spAutoFit/>
          </a:bodyPr>
          <a:lstStyle/>
          <a:p>
            <a:r>
              <a:rPr lang="en-US" dirty="0" smtClean="0"/>
              <a:t>Genu </a:t>
            </a:r>
            <a:r>
              <a:rPr lang="en-US" dirty="0" err="1" smtClean="0"/>
              <a:t>Varum</a:t>
            </a:r>
            <a:r>
              <a:rPr lang="en-US" dirty="0" smtClean="0"/>
              <a:t>:</a:t>
            </a:r>
          </a:p>
          <a:p>
            <a:r>
              <a:rPr lang="en-US" dirty="0" err="1" smtClean="0"/>
              <a:t>Intercodylar</a:t>
            </a:r>
            <a:r>
              <a:rPr lang="en-US" dirty="0" smtClean="0"/>
              <a:t> Distance &lt;6cm   </a:t>
            </a:r>
            <a:endParaRPr lang="en-US" dirty="0"/>
          </a:p>
        </p:txBody>
      </p:sp>
      <p:sp>
        <p:nvSpPr>
          <p:cNvPr id="22" name="TextBox 21"/>
          <p:cNvSpPr txBox="1"/>
          <p:nvPr/>
        </p:nvSpPr>
        <p:spPr>
          <a:xfrm>
            <a:off x="5105400" y="5029200"/>
            <a:ext cx="3124200" cy="646331"/>
          </a:xfrm>
          <a:prstGeom prst="rect">
            <a:avLst/>
          </a:prstGeom>
          <a:noFill/>
        </p:spPr>
        <p:txBody>
          <a:bodyPr wrap="square" rtlCol="0">
            <a:spAutoFit/>
          </a:bodyPr>
          <a:lstStyle/>
          <a:p>
            <a:r>
              <a:rPr lang="en-US" dirty="0" smtClean="0"/>
              <a:t>Genu </a:t>
            </a:r>
            <a:r>
              <a:rPr lang="en-US" dirty="0" err="1" smtClean="0"/>
              <a:t>Valgus</a:t>
            </a:r>
            <a:r>
              <a:rPr lang="en-US" dirty="0" smtClean="0"/>
              <a:t>:</a:t>
            </a:r>
          </a:p>
          <a:p>
            <a:r>
              <a:rPr lang="en-US" dirty="0" err="1" smtClean="0"/>
              <a:t>Intermalleolar</a:t>
            </a:r>
            <a:r>
              <a:rPr lang="en-US" dirty="0" smtClean="0"/>
              <a:t> Distance &lt;8cm    </a:t>
            </a:r>
            <a:endParaRPr lang="en-US" dirty="0"/>
          </a:p>
        </p:txBody>
      </p:sp>
      <p:sp>
        <p:nvSpPr>
          <p:cNvPr id="23" name="Oval 22"/>
          <p:cNvSpPr/>
          <p:nvPr/>
        </p:nvSpPr>
        <p:spPr>
          <a:xfrm>
            <a:off x="1752600" y="3962400"/>
            <a:ext cx="1600200" cy="8896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486400" y="3225169"/>
            <a:ext cx="1600200" cy="88963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Genu </a:t>
            </a:r>
            <a:r>
              <a:rPr lang="en-US" dirty="0" err="1" smtClean="0"/>
              <a:t>Varum</a:t>
            </a:r>
            <a:r>
              <a:rPr lang="en-US" dirty="0" smtClean="0"/>
              <a:t>/ </a:t>
            </a:r>
            <a:r>
              <a:rPr lang="en-US" dirty="0" err="1" smtClean="0"/>
              <a:t>Valgum</a:t>
            </a:r>
            <a:r>
              <a:rPr lang="en-US" dirty="0" smtClean="0"/>
              <a:t>: </a:t>
            </a:r>
            <a:r>
              <a:rPr lang="en-US" dirty="0" smtClean="0"/>
              <a:t>Differential Diagnosis</a:t>
            </a:r>
            <a:endParaRPr lang="en-US" dirty="0"/>
          </a:p>
        </p:txBody>
      </p:sp>
      <p:pic>
        <p:nvPicPr>
          <p:cNvPr id="4" name="Picture 3" descr="Screen shot 2014-08-14 at 15.07.40.png"/>
          <p:cNvPicPr>
            <a:picLocks noChangeAspect="1"/>
          </p:cNvPicPr>
          <p:nvPr/>
        </p:nvPicPr>
        <p:blipFill>
          <a:blip r:embed="rId3"/>
          <a:stretch>
            <a:fillRect/>
          </a:stretch>
        </p:blipFill>
        <p:spPr>
          <a:xfrm>
            <a:off x="1524000" y="1981200"/>
            <a:ext cx="2269525" cy="2895600"/>
          </a:xfrm>
          <a:prstGeom prst="rect">
            <a:avLst/>
          </a:prstGeom>
        </p:spPr>
      </p:pic>
      <p:pic>
        <p:nvPicPr>
          <p:cNvPr id="5" name="Picture 4" descr="Screen shot 2014-08-14 at 15.14.32.png"/>
          <p:cNvPicPr>
            <a:picLocks noChangeAspect="1"/>
          </p:cNvPicPr>
          <p:nvPr/>
        </p:nvPicPr>
        <p:blipFill>
          <a:blip r:embed="rId4"/>
          <a:stretch>
            <a:fillRect/>
          </a:stretch>
        </p:blipFill>
        <p:spPr>
          <a:xfrm>
            <a:off x="5334000" y="1981200"/>
            <a:ext cx="1811533" cy="2895600"/>
          </a:xfrm>
          <a:prstGeom prst="rect">
            <a:avLst/>
          </a:prstGeom>
        </p:spPr>
      </p:pic>
      <p:sp>
        <p:nvSpPr>
          <p:cNvPr id="6" name="TextBox 5"/>
          <p:cNvSpPr txBox="1"/>
          <p:nvPr/>
        </p:nvSpPr>
        <p:spPr>
          <a:xfrm>
            <a:off x="1524000" y="5029200"/>
            <a:ext cx="2743200" cy="923330"/>
          </a:xfrm>
          <a:prstGeom prst="rect">
            <a:avLst/>
          </a:prstGeom>
          <a:noFill/>
        </p:spPr>
        <p:txBody>
          <a:bodyPr wrap="square" rtlCol="0">
            <a:spAutoFit/>
          </a:bodyPr>
          <a:lstStyle/>
          <a:p>
            <a:r>
              <a:rPr lang="en-US" dirty="0" smtClean="0"/>
              <a:t>Blount’s Disease:</a:t>
            </a:r>
          </a:p>
          <a:p>
            <a:r>
              <a:rPr lang="en-US" dirty="0" smtClean="0"/>
              <a:t>Fragmentation of medial </a:t>
            </a:r>
          </a:p>
          <a:p>
            <a:r>
              <a:rPr lang="en-US" dirty="0" err="1" smtClean="0"/>
              <a:t>tibial</a:t>
            </a:r>
            <a:r>
              <a:rPr lang="en-US" dirty="0" smtClean="0"/>
              <a:t> epiphysis   </a:t>
            </a:r>
            <a:endParaRPr lang="en-US" dirty="0"/>
          </a:p>
        </p:txBody>
      </p:sp>
      <p:sp>
        <p:nvSpPr>
          <p:cNvPr id="7" name="TextBox 6"/>
          <p:cNvSpPr txBox="1"/>
          <p:nvPr/>
        </p:nvSpPr>
        <p:spPr>
          <a:xfrm>
            <a:off x="5334000" y="5029200"/>
            <a:ext cx="3200400" cy="1200329"/>
          </a:xfrm>
          <a:prstGeom prst="rect">
            <a:avLst/>
          </a:prstGeom>
          <a:noFill/>
        </p:spPr>
        <p:txBody>
          <a:bodyPr wrap="square" rtlCol="0">
            <a:spAutoFit/>
          </a:bodyPr>
          <a:lstStyle/>
          <a:p>
            <a:r>
              <a:rPr lang="en-US" dirty="0" smtClean="0"/>
              <a:t>Rickets:</a:t>
            </a:r>
          </a:p>
          <a:p>
            <a:r>
              <a:rPr lang="en-US" dirty="0" smtClean="0"/>
              <a:t>Decreased bone opacity, suggesting poor bone </a:t>
            </a:r>
            <a:r>
              <a:rPr lang="en-US" dirty="0" err="1" smtClean="0"/>
              <a:t>mineralisation</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Genu </a:t>
            </a:r>
            <a:r>
              <a:rPr lang="en-US" dirty="0" err="1" smtClean="0"/>
              <a:t>Valgum</a:t>
            </a:r>
            <a:r>
              <a:rPr lang="en-US" dirty="0" smtClean="0"/>
              <a:t>: </a:t>
            </a:r>
            <a:r>
              <a:rPr lang="en-US" dirty="0" smtClean="0"/>
              <a:t>Surgical Management</a:t>
            </a:r>
            <a:endParaRPr lang="en-US" dirty="0"/>
          </a:p>
        </p:txBody>
      </p:sp>
      <p:pic>
        <p:nvPicPr>
          <p:cNvPr id="4" name="Content Placeholder 3" descr="Screen shot 2014-08-16 at 11.48.29.png"/>
          <p:cNvPicPr>
            <a:picLocks noGrp="1" noChangeAspect="1"/>
          </p:cNvPicPr>
          <p:nvPr>
            <p:ph idx="1"/>
          </p:nvPr>
        </p:nvPicPr>
        <p:blipFill>
          <a:blip r:embed="rId2"/>
          <a:stretch>
            <a:fillRect/>
          </a:stretch>
        </p:blipFill>
        <p:spPr>
          <a:xfrm>
            <a:off x="3733800" y="1676400"/>
            <a:ext cx="1527894" cy="3476738"/>
          </a:xfrm>
        </p:spPr>
      </p:pic>
      <p:sp>
        <p:nvSpPr>
          <p:cNvPr id="5" name="TextBox 4"/>
          <p:cNvSpPr txBox="1"/>
          <p:nvPr/>
        </p:nvSpPr>
        <p:spPr>
          <a:xfrm>
            <a:off x="2514600" y="5153138"/>
            <a:ext cx="3810301" cy="646331"/>
          </a:xfrm>
          <a:prstGeom prst="rect">
            <a:avLst/>
          </a:prstGeom>
          <a:noFill/>
        </p:spPr>
        <p:txBody>
          <a:bodyPr wrap="square" rtlCol="0">
            <a:spAutoFit/>
          </a:bodyPr>
          <a:lstStyle/>
          <a:p>
            <a:r>
              <a:rPr lang="en-US" dirty="0" smtClean="0"/>
              <a:t>      </a:t>
            </a:r>
            <a:r>
              <a:rPr lang="en-US" dirty="0" err="1" smtClean="0"/>
              <a:t>Hemiepiphysodesis</a:t>
            </a:r>
            <a:r>
              <a:rPr lang="en-US" dirty="0" smtClean="0"/>
              <a:t> with 8 plates</a:t>
            </a:r>
          </a:p>
          <a:p>
            <a:r>
              <a:rPr lang="en-US" dirty="0" smtClean="0"/>
              <a:t>Another option: Corrective </a:t>
            </a:r>
            <a:r>
              <a:rPr lang="en-US" dirty="0" err="1" smtClean="0"/>
              <a:t>osteotomy</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Traction </a:t>
            </a:r>
            <a:r>
              <a:rPr lang="en-US" dirty="0" err="1" smtClean="0"/>
              <a:t>Apophysitis</a:t>
            </a:r>
            <a:endParaRPr lang="en-US" dirty="0"/>
          </a:p>
        </p:txBody>
      </p:sp>
      <p:pic>
        <p:nvPicPr>
          <p:cNvPr id="5" name="Picture 4" descr="Screen shot 2014-08-14 at 18.13.05.png"/>
          <p:cNvPicPr>
            <a:picLocks noChangeAspect="1"/>
          </p:cNvPicPr>
          <p:nvPr/>
        </p:nvPicPr>
        <p:blipFill>
          <a:blip r:embed="rId3"/>
          <a:stretch>
            <a:fillRect/>
          </a:stretch>
        </p:blipFill>
        <p:spPr>
          <a:xfrm>
            <a:off x="4648200" y="1921431"/>
            <a:ext cx="1981200" cy="3219450"/>
          </a:xfrm>
          <a:prstGeom prst="rect">
            <a:avLst/>
          </a:prstGeom>
        </p:spPr>
      </p:pic>
      <p:pic>
        <p:nvPicPr>
          <p:cNvPr id="6" name="Picture 5" descr="Screen shot 2014-08-14 at 18.15.39.png"/>
          <p:cNvPicPr>
            <a:picLocks noChangeAspect="1"/>
          </p:cNvPicPr>
          <p:nvPr/>
        </p:nvPicPr>
        <p:blipFill>
          <a:blip r:embed="rId4"/>
          <a:stretch>
            <a:fillRect/>
          </a:stretch>
        </p:blipFill>
        <p:spPr>
          <a:xfrm>
            <a:off x="1524000" y="2288699"/>
            <a:ext cx="2842071" cy="2482850"/>
          </a:xfrm>
          <a:prstGeom prst="rect">
            <a:avLst/>
          </a:prstGeom>
        </p:spPr>
      </p:pic>
      <p:sp>
        <p:nvSpPr>
          <p:cNvPr id="7" name="Oval 6"/>
          <p:cNvSpPr/>
          <p:nvPr/>
        </p:nvSpPr>
        <p:spPr>
          <a:xfrm>
            <a:off x="5524500" y="4219099"/>
            <a:ext cx="533400" cy="552450"/>
          </a:xfrm>
          <a:prstGeom prst="ellipse">
            <a:avLst/>
          </a:prstGeom>
          <a:noFill/>
          <a:ln w="19050">
            <a:solidFill>
              <a:srgbClr val="D93F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524000" y="3978831"/>
            <a:ext cx="574229" cy="609600"/>
          </a:xfrm>
          <a:prstGeom prst="ellipse">
            <a:avLst/>
          </a:prstGeom>
          <a:noFill/>
          <a:ln w="19050">
            <a:solidFill>
              <a:srgbClr val="D93F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019800" y="4403765"/>
            <a:ext cx="2667000" cy="369332"/>
          </a:xfrm>
          <a:prstGeom prst="rect">
            <a:avLst/>
          </a:prstGeom>
          <a:noFill/>
        </p:spPr>
        <p:txBody>
          <a:bodyPr wrap="square" rtlCol="0">
            <a:spAutoFit/>
          </a:bodyPr>
          <a:lstStyle/>
          <a:p>
            <a:r>
              <a:rPr lang="en-US" dirty="0" smtClean="0"/>
              <a:t>Osgood </a:t>
            </a:r>
            <a:r>
              <a:rPr lang="en-US" dirty="0" err="1" smtClean="0"/>
              <a:t>Schlatter’s</a:t>
            </a:r>
            <a:r>
              <a:rPr lang="en-US" dirty="0" smtClean="0"/>
              <a:t> Disease     </a:t>
            </a:r>
            <a:endParaRPr lang="en-US" dirty="0"/>
          </a:p>
        </p:txBody>
      </p:sp>
      <p:sp>
        <p:nvSpPr>
          <p:cNvPr id="11" name="TextBox 10"/>
          <p:cNvSpPr txBox="1"/>
          <p:nvPr/>
        </p:nvSpPr>
        <p:spPr>
          <a:xfrm>
            <a:off x="674464" y="4771549"/>
            <a:ext cx="1699071" cy="369332"/>
          </a:xfrm>
          <a:prstGeom prst="rect">
            <a:avLst/>
          </a:prstGeom>
          <a:noFill/>
        </p:spPr>
        <p:txBody>
          <a:bodyPr wrap="square" rtlCol="0">
            <a:spAutoFit/>
          </a:bodyPr>
          <a:lstStyle/>
          <a:p>
            <a:r>
              <a:rPr lang="en-US" dirty="0" err="1" smtClean="0"/>
              <a:t>Sever’s</a:t>
            </a:r>
            <a:r>
              <a:rPr lang="en-US" dirty="0" smtClean="0"/>
              <a:t> Disease     </a:t>
            </a:r>
            <a:endParaRPr lang="en-US" dirty="0"/>
          </a:p>
        </p:txBody>
      </p:sp>
      <p:sp>
        <p:nvSpPr>
          <p:cNvPr id="12" name="TextBox 11"/>
          <p:cNvSpPr txBox="1"/>
          <p:nvPr/>
        </p:nvSpPr>
        <p:spPr>
          <a:xfrm>
            <a:off x="6629400" y="3086100"/>
            <a:ext cx="2514600" cy="646331"/>
          </a:xfrm>
          <a:prstGeom prst="rect">
            <a:avLst/>
          </a:prstGeom>
          <a:noFill/>
        </p:spPr>
        <p:txBody>
          <a:bodyPr wrap="square" rtlCol="0">
            <a:spAutoFit/>
          </a:bodyPr>
          <a:lstStyle/>
          <a:p>
            <a:r>
              <a:rPr lang="en-US" dirty="0" err="1" smtClean="0"/>
              <a:t>Sindig</a:t>
            </a:r>
            <a:r>
              <a:rPr lang="en-US" dirty="0" smtClean="0"/>
              <a:t>- Larsen- </a:t>
            </a:r>
            <a:r>
              <a:rPr lang="en-US" dirty="0" err="1" smtClean="0"/>
              <a:t>Johannsen</a:t>
            </a:r>
            <a:r>
              <a:rPr lang="en-US" dirty="0" smtClean="0"/>
              <a:t> Disease     </a:t>
            </a:r>
            <a:endParaRPr lang="en-US" dirty="0"/>
          </a:p>
        </p:txBody>
      </p:sp>
      <p:sp>
        <p:nvSpPr>
          <p:cNvPr id="13" name="Oval 12"/>
          <p:cNvSpPr/>
          <p:nvPr/>
        </p:nvSpPr>
        <p:spPr>
          <a:xfrm>
            <a:off x="6019800" y="2831068"/>
            <a:ext cx="609600" cy="628650"/>
          </a:xfrm>
          <a:prstGeom prst="ellipse">
            <a:avLst/>
          </a:prstGeom>
          <a:noFill/>
          <a:ln w="19050">
            <a:solidFill>
              <a:srgbClr val="D93F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Traction </a:t>
            </a:r>
            <a:r>
              <a:rPr lang="en-US" dirty="0" err="1" smtClean="0"/>
              <a:t>Apophysitis</a:t>
            </a:r>
            <a:endParaRPr lang="en-US" dirty="0"/>
          </a:p>
        </p:txBody>
      </p:sp>
      <p:pic>
        <p:nvPicPr>
          <p:cNvPr id="4" name="Picture 3" descr="Screen shot 2014-08-14 at 18.11.15.png"/>
          <p:cNvPicPr>
            <a:picLocks noChangeAspect="1"/>
          </p:cNvPicPr>
          <p:nvPr/>
        </p:nvPicPr>
        <p:blipFill>
          <a:blip r:embed="rId3"/>
          <a:stretch>
            <a:fillRect/>
          </a:stretch>
        </p:blipFill>
        <p:spPr>
          <a:xfrm>
            <a:off x="3048000" y="2438400"/>
            <a:ext cx="3022600" cy="25527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Traction </a:t>
            </a:r>
            <a:r>
              <a:rPr lang="en-US" dirty="0" err="1" smtClean="0"/>
              <a:t>Apophysitis</a:t>
            </a:r>
            <a:r>
              <a:rPr lang="en-US" dirty="0" smtClean="0"/>
              <a:t>: Management</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Usually self limiting</a:t>
            </a:r>
          </a:p>
          <a:p>
            <a:pPr>
              <a:buNone/>
            </a:pPr>
            <a:r>
              <a:rPr lang="en-US" dirty="0" smtClean="0"/>
              <a:t>Resolves after skeletal maturity</a:t>
            </a:r>
          </a:p>
          <a:p>
            <a:pPr>
              <a:buNone/>
            </a:pPr>
            <a:r>
              <a:rPr lang="en-US" dirty="0" smtClean="0"/>
              <a:t>Improves with: </a:t>
            </a:r>
          </a:p>
          <a:p>
            <a:pPr>
              <a:buNone/>
            </a:pPr>
            <a:r>
              <a:rPr lang="en-US" sz="2000" dirty="0" smtClean="0"/>
              <a:t>        Modification of activities</a:t>
            </a:r>
          </a:p>
          <a:p>
            <a:pPr>
              <a:buNone/>
            </a:pPr>
            <a:r>
              <a:rPr lang="en-US" sz="2000" dirty="0" smtClean="0"/>
              <a:t>        Anti-</a:t>
            </a:r>
            <a:r>
              <a:rPr lang="en-US" sz="2000" dirty="0" err="1" smtClean="0"/>
              <a:t>inflammatories</a:t>
            </a:r>
            <a:endParaRPr lang="en-US" sz="2000" dirty="0" smtClean="0"/>
          </a:p>
          <a:p>
            <a:pPr>
              <a:buNone/>
            </a:pPr>
            <a:r>
              <a:rPr lang="en-US" sz="2000" dirty="0" smtClean="0"/>
              <a:t>        Stretches/ </a:t>
            </a:r>
            <a:r>
              <a:rPr lang="en-US" sz="2000" dirty="0" err="1" smtClean="0"/>
              <a:t>Physio</a:t>
            </a:r>
            <a:endParaRPr lang="en-US" sz="2000" dirty="0" smtClean="0"/>
          </a:p>
          <a:p>
            <a:pPr>
              <a:buNone/>
            </a:pPr>
            <a:r>
              <a:rPr lang="en-US" dirty="0" smtClean="0"/>
              <a:t>Surgery is rarely necessary:</a:t>
            </a:r>
          </a:p>
          <a:p>
            <a:pPr>
              <a:buNone/>
            </a:pPr>
            <a:r>
              <a:rPr lang="en-US" sz="2000" dirty="0" smtClean="0"/>
              <a:t>       To remove </a:t>
            </a:r>
            <a:r>
              <a:rPr lang="en-US" sz="2000" dirty="0" err="1" smtClean="0"/>
              <a:t>ossciles</a:t>
            </a:r>
            <a:r>
              <a:rPr lang="en-US" sz="2000" dirty="0" smtClean="0"/>
              <a:t> after skeletal maturity</a:t>
            </a:r>
          </a:p>
          <a:p>
            <a:pPr>
              <a:buNone/>
            </a:pPr>
            <a:endParaRPr lang="en-US" dirty="0"/>
          </a:p>
        </p:txBody>
      </p:sp>
      <p:pic>
        <p:nvPicPr>
          <p:cNvPr id="4" name="Picture 3" descr="Screen shot 2014-08-16 at 15.21.18.png"/>
          <p:cNvPicPr>
            <a:picLocks noChangeAspect="1"/>
          </p:cNvPicPr>
          <p:nvPr/>
        </p:nvPicPr>
        <p:blipFill>
          <a:blip r:embed="rId2"/>
          <a:stretch>
            <a:fillRect/>
          </a:stretch>
        </p:blipFill>
        <p:spPr>
          <a:xfrm>
            <a:off x="6395481" y="1417638"/>
            <a:ext cx="2291320" cy="1630362"/>
          </a:xfrm>
          <a:prstGeom prst="rect">
            <a:avLst/>
          </a:prstGeom>
        </p:spPr>
      </p:pic>
      <p:pic>
        <p:nvPicPr>
          <p:cNvPr id="5" name="Picture 4" descr="Screen shot 2014-08-16 at 15.21.31.png"/>
          <p:cNvPicPr>
            <a:picLocks noChangeAspect="1"/>
          </p:cNvPicPr>
          <p:nvPr/>
        </p:nvPicPr>
        <p:blipFill>
          <a:blip r:embed="rId3"/>
          <a:stretch>
            <a:fillRect/>
          </a:stretch>
        </p:blipFill>
        <p:spPr>
          <a:xfrm>
            <a:off x="6395481" y="3048000"/>
            <a:ext cx="2291319" cy="1681145"/>
          </a:xfrm>
          <a:prstGeom prst="rect">
            <a:avLst/>
          </a:prstGeom>
        </p:spPr>
      </p:pic>
      <p:pic>
        <p:nvPicPr>
          <p:cNvPr id="6" name="Picture 5" descr="Screen shot 2014-08-16 at 15.21.39.png"/>
          <p:cNvPicPr>
            <a:picLocks noChangeAspect="1"/>
          </p:cNvPicPr>
          <p:nvPr/>
        </p:nvPicPr>
        <p:blipFill>
          <a:blip r:embed="rId4"/>
          <a:stretch>
            <a:fillRect/>
          </a:stretch>
        </p:blipFill>
        <p:spPr>
          <a:xfrm>
            <a:off x="6395482" y="4729145"/>
            <a:ext cx="2291319" cy="1478635"/>
          </a:xfrm>
          <a:prstGeom prst="rect">
            <a:avLst/>
          </a:prstGeom>
        </p:spPr>
      </p:pic>
      <p:sp>
        <p:nvSpPr>
          <p:cNvPr id="7" name="TextBox 6"/>
          <p:cNvSpPr txBox="1"/>
          <p:nvPr/>
        </p:nvSpPr>
        <p:spPr>
          <a:xfrm>
            <a:off x="6248400" y="6324600"/>
            <a:ext cx="3048000" cy="369332"/>
          </a:xfrm>
          <a:prstGeom prst="rect">
            <a:avLst/>
          </a:prstGeom>
          <a:noFill/>
        </p:spPr>
        <p:txBody>
          <a:bodyPr wrap="square" rtlCol="0">
            <a:spAutoFit/>
          </a:bodyPr>
          <a:lstStyle/>
          <a:p>
            <a:r>
              <a:rPr lang="en-US" dirty="0" smtClean="0"/>
              <a:t>Quads and IT band stretches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Pains</a:t>
            </a:r>
            <a:endParaRPr lang="en-US" dirty="0"/>
          </a:p>
        </p:txBody>
      </p:sp>
      <p:sp>
        <p:nvSpPr>
          <p:cNvPr id="5" name="Content Placeholder 4"/>
          <p:cNvSpPr>
            <a:spLocks noGrp="1"/>
          </p:cNvSpPr>
          <p:nvPr>
            <p:ph idx="1"/>
          </p:nvPr>
        </p:nvSpPr>
        <p:spPr/>
        <p:txBody>
          <a:bodyPr>
            <a:normAutofit/>
          </a:bodyPr>
          <a:lstStyle/>
          <a:p>
            <a:pPr>
              <a:buNone/>
            </a:pPr>
            <a:r>
              <a:rPr lang="en-US" dirty="0" smtClean="0"/>
              <a:t>Affects </a:t>
            </a:r>
            <a:r>
              <a:rPr lang="en-US" dirty="0" smtClean="0"/>
              <a:t>up to 1/3 Children</a:t>
            </a:r>
          </a:p>
          <a:p>
            <a:pPr>
              <a:buNone/>
            </a:pPr>
            <a:r>
              <a:rPr lang="en-US" dirty="0" smtClean="0"/>
              <a:t>Typical age group:</a:t>
            </a:r>
            <a:r>
              <a:rPr lang="en-US" dirty="0" smtClean="0"/>
              <a:t> 4-14 </a:t>
            </a:r>
            <a:r>
              <a:rPr lang="en-US" dirty="0" smtClean="0"/>
              <a:t>years; F&gt;M</a:t>
            </a:r>
          </a:p>
          <a:p>
            <a:pPr>
              <a:buNone/>
            </a:pPr>
            <a:r>
              <a:rPr lang="en-US" dirty="0" smtClean="0"/>
              <a:t>Unknown </a:t>
            </a:r>
            <a:r>
              <a:rPr lang="en-US" dirty="0" err="1" smtClean="0"/>
              <a:t>aetiology</a:t>
            </a:r>
            <a:endParaRPr lang="en-US" dirty="0" smtClean="0"/>
          </a:p>
          <a:p>
            <a:pPr>
              <a:buNone/>
            </a:pPr>
            <a:r>
              <a:rPr lang="en-US" dirty="0" smtClean="0"/>
              <a:t>Not due to “growing”</a:t>
            </a:r>
            <a:endParaRPr lang="en-US" dirty="0" smtClean="0"/>
          </a:p>
          <a:p>
            <a:pPr>
              <a:buNone/>
            </a:pPr>
            <a:r>
              <a:rPr lang="en-US" dirty="0" smtClean="0"/>
              <a:t>AKA</a:t>
            </a:r>
            <a:r>
              <a:rPr lang="en-US" dirty="0" smtClean="0"/>
              <a:t>: </a:t>
            </a:r>
          </a:p>
          <a:p>
            <a:pPr>
              <a:buNone/>
            </a:pPr>
            <a:r>
              <a:rPr lang="en-US" sz="2595" dirty="0" smtClean="0"/>
              <a:t>“Benign idiopathic nocturnal limb pains of childhood”</a:t>
            </a:r>
          </a:p>
          <a:p>
            <a:pPr>
              <a:buNone/>
            </a:pPr>
            <a:r>
              <a:rPr lang="en-US" sz="2595" dirty="0" smtClean="0"/>
              <a:t>“Non-inflammatory pain syndrome of early childhood’</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Pains: Diagnosis</a:t>
            </a:r>
            <a:endParaRPr lang="en-US" dirty="0"/>
          </a:p>
        </p:txBody>
      </p:sp>
      <p:sp>
        <p:nvSpPr>
          <p:cNvPr id="3" name="Content Placeholder 2"/>
          <p:cNvSpPr>
            <a:spLocks noGrp="1"/>
          </p:cNvSpPr>
          <p:nvPr>
            <p:ph idx="1"/>
          </p:nvPr>
        </p:nvSpPr>
        <p:spPr/>
        <p:txBody>
          <a:bodyPr/>
          <a:lstStyle/>
          <a:p>
            <a:pPr>
              <a:buNone/>
            </a:pPr>
            <a:r>
              <a:rPr lang="en-US" dirty="0" smtClean="0"/>
              <a:t>Diagnosis of exclusion</a:t>
            </a:r>
          </a:p>
          <a:p>
            <a:pPr>
              <a:buNone/>
            </a:pPr>
            <a:r>
              <a:rPr lang="en-US" dirty="0" smtClean="0"/>
              <a:t>Pain at night time </a:t>
            </a:r>
          </a:p>
          <a:p>
            <a:pPr>
              <a:buNone/>
            </a:pPr>
            <a:r>
              <a:rPr lang="en-US" dirty="0" smtClean="0"/>
              <a:t>Relieved by rubbing</a:t>
            </a:r>
          </a:p>
          <a:p>
            <a:pPr>
              <a:buNone/>
            </a:pPr>
            <a:r>
              <a:rPr lang="en-US" dirty="0" smtClean="0"/>
              <a:t>Insidious onset, long history</a:t>
            </a:r>
          </a:p>
          <a:p>
            <a:pPr>
              <a:buNone/>
            </a:pPr>
            <a:r>
              <a:rPr lang="en-US" dirty="0" smtClean="0"/>
              <a:t>No day time symptoms</a:t>
            </a:r>
          </a:p>
          <a:p>
            <a:pPr>
              <a:buNone/>
            </a:pPr>
            <a:r>
              <a:rPr lang="en-US" dirty="0" smtClean="0"/>
              <a:t>Normal clinical examination</a:t>
            </a:r>
          </a:p>
          <a:p>
            <a:pPr>
              <a:buNone/>
            </a:pPr>
            <a:endParaRPr lang="en-US" dirty="0"/>
          </a:p>
        </p:txBody>
      </p:sp>
      <p:sp>
        <p:nvSpPr>
          <p:cNvPr id="4" name="Rectangle 3"/>
          <p:cNvSpPr/>
          <p:nvPr/>
        </p:nvSpPr>
        <p:spPr>
          <a:xfrm>
            <a:off x="457200" y="5486400"/>
            <a:ext cx="806489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3200" dirty="0">
                <a:solidFill>
                  <a:srgbClr val="FF0000"/>
                </a:solidFill>
              </a:rPr>
              <a:t>RED FLAGS: </a:t>
            </a:r>
            <a:r>
              <a:rPr lang="en-AU" sz="3200" dirty="0"/>
              <a:t>Unilateral – Osteoid </a:t>
            </a:r>
            <a:r>
              <a:rPr lang="en-AU" sz="3200" dirty="0" err="1"/>
              <a:t>Osteoma</a:t>
            </a:r>
            <a:endParaRPr lang="en-AU" sz="3200" dirty="0"/>
          </a:p>
          <a:p>
            <a:r>
              <a:rPr lang="en-AU" sz="3200" dirty="0"/>
              <a:t>Abnormal FBC/ESR &amp; Bilateral- Leukaemia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pains: Management</a:t>
            </a:r>
            <a:endParaRPr lang="en-US" dirty="0"/>
          </a:p>
        </p:txBody>
      </p:sp>
      <p:sp>
        <p:nvSpPr>
          <p:cNvPr id="3" name="Content Placeholder 2"/>
          <p:cNvSpPr>
            <a:spLocks noGrp="1"/>
          </p:cNvSpPr>
          <p:nvPr>
            <p:ph idx="1"/>
          </p:nvPr>
        </p:nvSpPr>
        <p:spPr>
          <a:xfrm>
            <a:off x="457200" y="1600201"/>
            <a:ext cx="8229600" cy="3200400"/>
          </a:xfrm>
        </p:spPr>
        <p:txBody>
          <a:bodyPr>
            <a:normAutofit fontScale="92500" lnSpcReduction="10000"/>
          </a:bodyPr>
          <a:lstStyle/>
          <a:p>
            <a:pPr>
              <a:buNone/>
            </a:pPr>
            <a:endParaRPr lang="en-US" dirty="0" smtClean="0"/>
          </a:p>
          <a:p>
            <a:pPr>
              <a:buNone/>
            </a:pPr>
            <a:r>
              <a:rPr lang="en-US" dirty="0" smtClean="0"/>
              <a:t>In most cases it is a self-limiting condition</a:t>
            </a:r>
          </a:p>
          <a:p>
            <a:pPr>
              <a:buNone/>
            </a:pPr>
            <a:r>
              <a:rPr lang="en-US" dirty="0" smtClean="0"/>
              <a:t>Reassure and educate the parents</a:t>
            </a:r>
          </a:p>
          <a:p>
            <a:pPr>
              <a:buNone/>
            </a:pPr>
            <a:r>
              <a:rPr lang="en-US" dirty="0" smtClean="0"/>
              <a:t>Symptomatic treatment </a:t>
            </a:r>
          </a:p>
          <a:p>
            <a:pPr>
              <a:buNone/>
            </a:pPr>
            <a:r>
              <a:rPr lang="en-US" dirty="0" smtClean="0"/>
              <a:t>Mild painkillers at night</a:t>
            </a:r>
          </a:p>
          <a:p>
            <a:pPr>
              <a:buNone/>
            </a:pPr>
            <a:r>
              <a:rPr lang="en-US" dirty="0" smtClean="0"/>
              <a:t>Stretches/ Physiotherapy</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Curly </a:t>
            </a:r>
            <a:r>
              <a:rPr lang="en-US" dirty="0" smtClean="0"/>
              <a:t>toes</a:t>
            </a:r>
            <a:endParaRPr lang="en-US" dirty="0"/>
          </a:p>
        </p:txBody>
      </p:sp>
      <p:pic>
        <p:nvPicPr>
          <p:cNvPr id="4" name="Content Placeholder 3" descr="Screen shot 2014-08-14 at 18.44.10.png"/>
          <p:cNvPicPr>
            <a:picLocks noChangeAspect="1"/>
          </p:cNvPicPr>
          <p:nvPr/>
        </p:nvPicPr>
        <p:blipFill>
          <a:blip r:embed="rId3"/>
          <a:stretch>
            <a:fillRect/>
          </a:stretch>
        </p:blipFill>
        <p:spPr>
          <a:xfrm>
            <a:off x="5029200" y="3352800"/>
            <a:ext cx="3416300" cy="2108386"/>
          </a:xfrm>
          <a:prstGeom prst="rect">
            <a:avLst/>
          </a:prstGeom>
        </p:spPr>
      </p:pic>
      <p:sp>
        <p:nvSpPr>
          <p:cNvPr id="6" name="Content Placeholder 2"/>
          <p:cNvSpPr>
            <a:spLocks noGrp="1"/>
          </p:cNvSpPr>
          <p:nvPr>
            <p:ph idx="1"/>
          </p:nvPr>
        </p:nvSpPr>
        <p:spPr>
          <a:xfrm>
            <a:off x="457200" y="1600200"/>
            <a:ext cx="8229600" cy="4525963"/>
          </a:xfrm>
        </p:spPr>
        <p:txBody>
          <a:bodyPr>
            <a:normAutofit/>
          </a:bodyPr>
          <a:lstStyle/>
          <a:p>
            <a:pPr>
              <a:buNone/>
            </a:pPr>
            <a:endParaRPr lang="en-US" dirty="0" smtClean="0"/>
          </a:p>
          <a:p>
            <a:pPr>
              <a:buNone/>
            </a:pPr>
            <a:r>
              <a:rPr lang="en-US" dirty="0" smtClean="0"/>
              <a:t>Usually the</a:t>
            </a:r>
            <a:r>
              <a:rPr lang="en-US" dirty="0" smtClean="0"/>
              <a:t> </a:t>
            </a:r>
            <a:r>
              <a:rPr lang="en-US" dirty="0" smtClean="0"/>
              <a:t>lateral three</a:t>
            </a:r>
            <a:r>
              <a:rPr lang="en-US" dirty="0" smtClean="0"/>
              <a:t> toes; Usually bilateral</a:t>
            </a:r>
          </a:p>
          <a:p>
            <a:pPr>
              <a:buNone/>
            </a:pPr>
            <a:r>
              <a:rPr lang="en-US" dirty="0" smtClean="0"/>
              <a:t>Familial: AD mode of transmission</a:t>
            </a:r>
          </a:p>
          <a:p>
            <a:pPr>
              <a:buNone/>
            </a:pPr>
            <a:r>
              <a:rPr lang="en-US" dirty="0" smtClean="0"/>
              <a:t>Conservative measures:</a:t>
            </a:r>
          </a:p>
          <a:p>
            <a:pPr>
              <a:buNone/>
            </a:pPr>
            <a:r>
              <a:rPr lang="en-US" sz="2000" dirty="0" smtClean="0"/>
              <a:t>Well-fitting shoes</a:t>
            </a:r>
          </a:p>
          <a:p>
            <a:pPr>
              <a:buNone/>
            </a:pPr>
            <a:r>
              <a:rPr lang="en-US" sz="2000" dirty="0" smtClean="0"/>
              <a:t>Spacers</a:t>
            </a:r>
          </a:p>
          <a:p>
            <a:pPr>
              <a:buNone/>
            </a:pPr>
            <a:r>
              <a:rPr lang="en-US" sz="2000" dirty="0" smtClean="0"/>
              <a:t>Taping does NOT work</a:t>
            </a:r>
          </a:p>
          <a:p>
            <a:pPr>
              <a:buNone/>
            </a:pPr>
            <a:endParaRPr lang="en-US" dirty="0" smtClean="0"/>
          </a:p>
          <a:p>
            <a:pPr>
              <a:buNone/>
            </a:pPr>
            <a:r>
              <a:rPr lang="en-US" sz="2595" dirty="0" smtClean="0"/>
              <a:t>Flexor </a:t>
            </a:r>
            <a:r>
              <a:rPr lang="en-US" sz="2595" dirty="0" err="1" smtClean="0"/>
              <a:t>tenotomy</a:t>
            </a:r>
            <a:r>
              <a:rPr lang="en-US" sz="2595" dirty="0" smtClean="0"/>
              <a:t> after </a:t>
            </a:r>
            <a:r>
              <a:rPr lang="en-US" sz="2595" dirty="0" smtClean="0"/>
              <a:t>2/3 </a:t>
            </a:r>
            <a:r>
              <a:rPr lang="en-US" sz="2595" dirty="0" smtClean="0"/>
              <a:t>years of age if</a:t>
            </a:r>
            <a:r>
              <a:rPr lang="en-US" sz="2595" dirty="0" smtClean="0"/>
              <a:t> </a:t>
            </a:r>
            <a:r>
              <a:rPr lang="en-US" sz="2595" dirty="0" smtClean="0"/>
              <a:t>complications</a:t>
            </a:r>
            <a:endParaRPr lang="en-US" sz="2595"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variants of the lower limbs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solidFill>
                  <a:srgbClr val="0000FF"/>
                </a:solidFill>
              </a:rPr>
              <a:t>In-toeing</a:t>
            </a:r>
            <a:r>
              <a:rPr lang="en-US" dirty="0" smtClean="0"/>
              <a:t>/ Out-toeing </a:t>
            </a:r>
          </a:p>
          <a:p>
            <a:pPr>
              <a:buNone/>
            </a:pPr>
            <a:r>
              <a:rPr lang="en-US" dirty="0" smtClean="0"/>
              <a:t>Genu </a:t>
            </a:r>
            <a:r>
              <a:rPr lang="en-US" dirty="0" err="1" smtClean="0"/>
              <a:t>varum</a:t>
            </a:r>
            <a:r>
              <a:rPr lang="en-US" dirty="0" smtClean="0"/>
              <a:t>/ </a:t>
            </a:r>
            <a:r>
              <a:rPr lang="en-US" dirty="0" err="1" smtClean="0"/>
              <a:t>valgum</a:t>
            </a:r>
            <a:endParaRPr lang="en-US" dirty="0" smtClean="0"/>
          </a:p>
          <a:p>
            <a:pPr>
              <a:buNone/>
            </a:pPr>
            <a:r>
              <a:rPr lang="en-US" dirty="0" smtClean="0">
                <a:solidFill>
                  <a:srgbClr val="0000FF"/>
                </a:solidFill>
              </a:rPr>
              <a:t>Flat feet </a:t>
            </a:r>
          </a:p>
          <a:p>
            <a:pPr>
              <a:buNone/>
            </a:pPr>
            <a:r>
              <a:rPr lang="en-US" dirty="0" smtClean="0"/>
              <a:t>Curly toes</a:t>
            </a:r>
          </a:p>
          <a:p>
            <a:pPr>
              <a:buNone/>
            </a:pPr>
            <a:r>
              <a:rPr lang="en-US" dirty="0" smtClean="0"/>
              <a:t>Growing pains</a:t>
            </a:r>
          </a:p>
          <a:p>
            <a:pPr>
              <a:buNone/>
            </a:pPr>
            <a:r>
              <a:rPr lang="en-US" dirty="0" smtClean="0"/>
              <a:t>Traction </a:t>
            </a:r>
            <a:r>
              <a:rPr lang="en-US" dirty="0" err="1" smtClean="0"/>
              <a:t>apophysitis</a:t>
            </a:r>
            <a:endParaRPr lang="en-US" dirty="0" smtClean="0"/>
          </a:p>
          <a:p>
            <a:pPr>
              <a:buNone/>
            </a:pPr>
            <a:endParaRPr lang="en-US" sz="2000" dirty="0" smtClean="0"/>
          </a:p>
          <a:p>
            <a:pPr>
              <a:buNone/>
            </a:pPr>
            <a:endParaRPr lang="en-US" sz="20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Plagiocephaly</a:t>
            </a:r>
            <a:endParaRPr lang="en-US" dirty="0"/>
          </a:p>
        </p:txBody>
      </p:sp>
      <p:pic>
        <p:nvPicPr>
          <p:cNvPr id="4" name="Content Placeholder 3" descr="Screen shot 2014-08-16 at 17.17.15.png"/>
          <p:cNvPicPr>
            <a:picLocks noGrp="1" noChangeAspect="1"/>
          </p:cNvPicPr>
          <p:nvPr>
            <p:ph idx="1"/>
          </p:nvPr>
        </p:nvPicPr>
        <p:blipFill>
          <a:blip r:embed="rId3"/>
          <a:stretch>
            <a:fillRect/>
          </a:stretch>
        </p:blipFill>
        <p:spPr>
          <a:xfrm>
            <a:off x="2362200" y="1295400"/>
            <a:ext cx="4165209" cy="2895600"/>
          </a:xfrm>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641209" y="3962400"/>
            <a:ext cx="3886200" cy="1200329"/>
          </a:xfrm>
          <a:prstGeom prst="rect">
            <a:avLst/>
          </a:prstGeom>
          <a:noFill/>
        </p:spPr>
        <p:txBody>
          <a:bodyPr wrap="square" rtlCol="0">
            <a:spAutoFit/>
          </a:bodyPr>
          <a:lstStyle/>
          <a:p>
            <a:r>
              <a:rPr lang="en-US" dirty="0" smtClean="0"/>
              <a:t>Forehead protrudes to one side</a:t>
            </a:r>
          </a:p>
          <a:p>
            <a:r>
              <a:rPr lang="en-US" dirty="0" smtClean="0"/>
              <a:t>Back of the head flattened on one side</a:t>
            </a:r>
          </a:p>
          <a:p>
            <a:r>
              <a:rPr lang="en-US" dirty="0" smtClean="0"/>
              <a:t>Eyes and ears may be misaligned</a:t>
            </a:r>
          </a:p>
          <a:p>
            <a:r>
              <a:rPr lang="en-US" dirty="0" smtClean="0"/>
              <a:t>These features can be mild or extreme    </a:t>
            </a:r>
            <a:endParaRPr lang="en-US" dirty="0"/>
          </a:p>
        </p:txBody>
      </p:sp>
      <p:sp>
        <p:nvSpPr>
          <p:cNvPr id="7" name="TextBox 6"/>
          <p:cNvSpPr txBox="1"/>
          <p:nvPr/>
        </p:nvSpPr>
        <p:spPr>
          <a:xfrm>
            <a:off x="2641209" y="5486400"/>
            <a:ext cx="3962400" cy="369332"/>
          </a:xfrm>
          <a:prstGeom prst="rect">
            <a:avLst/>
          </a:prstGeom>
          <a:noFill/>
        </p:spPr>
        <p:txBody>
          <a:bodyPr wrap="square" rtlCol="0">
            <a:spAutoFit/>
          </a:bodyPr>
          <a:lstStyle/>
          <a:p>
            <a:r>
              <a:rPr lang="en-US" dirty="0" smtClean="0"/>
              <a:t>85% have Congenital Muscular Torticollis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Muscular Torticollis</a:t>
            </a:r>
            <a:endParaRPr lang="en-US" dirty="0"/>
          </a:p>
        </p:txBody>
      </p:sp>
      <p:pic>
        <p:nvPicPr>
          <p:cNvPr id="4" name="Picture 3" descr="Screen shot 2014-08-16 at 18.25.51.png"/>
          <p:cNvPicPr>
            <a:picLocks noChangeAspect="1"/>
          </p:cNvPicPr>
          <p:nvPr/>
        </p:nvPicPr>
        <p:blipFill>
          <a:blip r:embed="rId3"/>
          <a:stretch>
            <a:fillRect/>
          </a:stretch>
        </p:blipFill>
        <p:spPr>
          <a:xfrm>
            <a:off x="5334000" y="2133600"/>
            <a:ext cx="2971800" cy="3364625"/>
          </a:xfrm>
          <a:prstGeom prst="rect">
            <a:avLst/>
          </a:prstGeom>
        </p:spPr>
      </p:pic>
      <p:sp>
        <p:nvSpPr>
          <p:cNvPr id="6" name="Content Placeholder 2"/>
          <p:cNvSpPr>
            <a:spLocks noGrp="1"/>
          </p:cNvSpPr>
          <p:nvPr>
            <p:ph idx="1"/>
          </p:nvPr>
        </p:nvSpPr>
        <p:spPr>
          <a:xfrm>
            <a:off x="457200" y="1600200"/>
            <a:ext cx="8229600" cy="4343399"/>
          </a:xfrm>
        </p:spPr>
        <p:txBody>
          <a:bodyPr>
            <a:normAutofit/>
          </a:bodyPr>
          <a:lstStyle/>
          <a:p>
            <a:pPr>
              <a:buNone/>
            </a:pPr>
            <a:r>
              <a:rPr lang="en-US" sz="3459" dirty="0" smtClean="0"/>
              <a:t>Contracture of SCM</a:t>
            </a:r>
          </a:p>
          <a:p>
            <a:pPr>
              <a:buNone/>
            </a:pPr>
            <a:r>
              <a:rPr lang="en-US" sz="3459" dirty="0" smtClean="0"/>
              <a:t>?Compartment syndrome of SCM</a:t>
            </a:r>
          </a:p>
          <a:p>
            <a:pPr>
              <a:buNone/>
            </a:pPr>
            <a:r>
              <a:rPr lang="en-US" sz="3459" dirty="0" smtClean="0"/>
              <a:t>Non-SCM causes:</a:t>
            </a:r>
          </a:p>
          <a:p>
            <a:pPr>
              <a:buNone/>
            </a:pPr>
            <a:r>
              <a:rPr lang="en-US" sz="3459" dirty="0" smtClean="0"/>
              <a:t>Ophthalmologic </a:t>
            </a:r>
          </a:p>
          <a:p>
            <a:pPr>
              <a:buNone/>
            </a:pPr>
            <a:r>
              <a:rPr lang="en-US" sz="3459" dirty="0" smtClean="0"/>
              <a:t>Vestibular</a:t>
            </a:r>
          </a:p>
          <a:p>
            <a:pPr>
              <a:buNone/>
            </a:pPr>
            <a:r>
              <a:rPr lang="en-US" sz="3459" dirty="0" smtClean="0"/>
              <a:t>Traumatic/ </a:t>
            </a:r>
            <a:r>
              <a:rPr lang="en-US" sz="3459" dirty="0" err="1" smtClean="0"/>
              <a:t>Tumour</a:t>
            </a:r>
            <a:endParaRPr lang="en-US" sz="3459" dirty="0" smtClean="0"/>
          </a:p>
          <a:p>
            <a:pPr>
              <a:buNone/>
            </a:pP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Torticollis: Diagnosis</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r>
              <a:rPr lang="en-US" dirty="0" smtClean="0"/>
              <a:t>Reduced rotation + bending to the opposite side</a:t>
            </a:r>
          </a:p>
          <a:p>
            <a:pPr>
              <a:buNone/>
            </a:pPr>
            <a:endParaRPr lang="en-US" dirty="0" smtClean="0"/>
          </a:p>
          <a:p>
            <a:pPr>
              <a:buNone/>
            </a:pPr>
            <a:r>
              <a:rPr lang="en-US" dirty="0" smtClean="0"/>
              <a:t>A mass may be </a:t>
            </a:r>
            <a:r>
              <a:rPr lang="en-US" dirty="0" err="1" smtClean="0"/>
              <a:t>papable</a:t>
            </a:r>
            <a:r>
              <a:rPr lang="en-US" dirty="0" smtClean="0"/>
              <a:t> in the first 4 weeks</a:t>
            </a:r>
          </a:p>
          <a:p>
            <a:pPr>
              <a:buNone/>
            </a:pPr>
            <a:endParaRPr lang="en-US" dirty="0" smtClean="0"/>
          </a:p>
          <a:p>
            <a:pPr>
              <a:buNone/>
            </a:pPr>
            <a:r>
              <a:rPr lang="en-US" dirty="0" smtClean="0"/>
              <a:t>Radiographs/ USS: To assess osseous and soft tissue structures for other conditions</a:t>
            </a:r>
          </a:p>
          <a:p>
            <a:pPr>
              <a:buNone/>
            </a:pPr>
            <a:endParaRPr lang="en-US" dirty="0" smtClean="0"/>
          </a:p>
          <a:p>
            <a:pPr>
              <a:buNone/>
            </a:pPr>
            <a:r>
              <a:rPr lang="en-US" dirty="0" smtClean="0"/>
              <a:t> Screen for DDH (5-20% association)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Torticollis: Management</a:t>
            </a:r>
            <a:endParaRPr lang="en-US" dirty="0"/>
          </a:p>
        </p:txBody>
      </p:sp>
      <p:sp>
        <p:nvSpPr>
          <p:cNvPr id="3" name="Content Placeholder 2"/>
          <p:cNvSpPr>
            <a:spLocks noGrp="1"/>
          </p:cNvSpPr>
          <p:nvPr>
            <p:ph idx="1"/>
          </p:nvPr>
        </p:nvSpPr>
        <p:spPr/>
        <p:txBody>
          <a:bodyPr>
            <a:normAutofit/>
          </a:bodyPr>
          <a:lstStyle/>
          <a:p>
            <a:pPr>
              <a:buNone/>
            </a:pPr>
            <a:r>
              <a:rPr lang="en-US" dirty="0" smtClean="0"/>
              <a:t>90% respond to stretching exercises by one year</a:t>
            </a:r>
          </a:p>
          <a:p>
            <a:pPr>
              <a:buNone/>
            </a:pPr>
            <a:r>
              <a:rPr lang="en-US" dirty="0" smtClean="0"/>
              <a:t> </a:t>
            </a:r>
          </a:p>
          <a:p>
            <a:pPr>
              <a:buNone/>
            </a:pPr>
            <a:r>
              <a:rPr lang="en-US" dirty="0" smtClean="0"/>
              <a:t>Z </a:t>
            </a:r>
            <a:r>
              <a:rPr lang="en-US" dirty="0" err="1" smtClean="0"/>
              <a:t>Plasty</a:t>
            </a:r>
            <a:r>
              <a:rPr lang="en-US" dirty="0" smtClean="0"/>
              <a:t> lengthening/ Distal bipolar release:</a:t>
            </a:r>
          </a:p>
          <a:p>
            <a:pPr>
              <a:buNone/>
            </a:pPr>
            <a:r>
              <a:rPr lang="en-US" dirty="0" smtClean="0"/>
              <a:t>Condition present for &gt;12 months</a:t>
            </a:r>
          </a:p>
          <a:p>
            <a:pPr>
              <a:buNone/>
            </a:pPr>
            <a:r>
              <a:rPr lang="en-US" dirty="0" smtClean="0"/>
              <a:t>Limitation &gt;30 degrees </a:t>
            </a:r>
          </a:p>
          <a:p>
            <a:pPr>
              <a:buNone/>
            </a:pP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Pectus </a:t>
            </a:r>
            <a:r>
              <a:rPr lang="en-US" dirty="0" err="1" smtClean="0"/>
              <a:t>Excavatum</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Incidence 1:400-1000 children</a:t>
            </a:r>
          </a:p>
          <a:p>
            <a:pPr>
              <a:buNone/>
            </a:pPr>
            <a:r>
              <a:rPr lang="en-US" dirty="0" smtClean="0"/>
              <a:t>M&gt;&gt;F 3-5:1</a:t>
            </a:r>
          </a:p>
          <a:p>
            <a:pPr>
              <a:buNone/>
            </a:pPr>
            <a:r>
              <a:rPr lang="en-US" dirty="0" smtClean="0"/>
              <a:t>Runs in families</a:t>
            </a:r>
          </a:p>
          <a:p>
            <a:pPr>
              <a:buNone/>
            </a:pPr>
            <a:r>
              <a:rPr lang="en-US" dirty="0" smtClean="0"/>
              <a:t>Presents early</a:t>
            </a:r>
          </a:p>
          <a:p>
            <a:pPr>
              <a:buNone/>
            </a:pPr>
            <a:r>
              <a:rPr lang="en-US" dirty="0" smtClean="0"/>
              <a:t>Associated with scoliosis, </a:t>
            </a:r>
            <a:r>
              <a:rPr lang="en-US" dirty="0" err="1" smtClean="0"/>
              <a:t>kyphosis</a:t>
            </a:r>
            <a:r>
              <a:rPr lang="en-US" dirty="0" smtClean="0"/>
              <a:t> </a:t>
            </a:r>
          </a:p>
          <a:p>
            <a:pPr>
              <a:buNone/>
            </a:pPr>
            <a:r>
              <a:rPr lang="en-US" dirty="0" smtClean="0"/>
              <a:t>and </a:t>
            </a:r>
            <a:r>
              <a:rPr lang="en-US" dirty="0" err="1" smtClean="0"/>
              <a:t>Marfans</a:t>
            </a:r>
            <a:endParaRPr lang="en-US" dirty="0" smtClean="0"/>
          </a:p>
          <a:p>
            <a:pPr>
              <a:buNone/>
            </a:pPr>
            <a:r>
              <a:rPr lang="en-US" dirty="0" smtClean="0"/>
              <a:t>Deformity usually gets worse</a:t>
            </a:r>
          </a:p>
          <a:p>
            <a:pPr>
              <a:buNone/>
            </a:pPr>
            <a:r>
              <a:rPr lang="en-US" dirty="0" smtClean="0"/>
              <a:t>Thoracic surgeons   </a:t>
            </a:r>
          </a:p>
        </p:txBody>
      </p:sp>
      <p:pic>
        <p:nvPicPr>
          <p:cNvPr id="4" name="Picture 3" descr="Screen shot 2014-08-16 at 21.30.11.png"/>
          <p:cNvPicPr>
            <a:picLocks noChangeAspect="1"/>
          </p:cNvPicPr>
          <p:nvPr/>
        </p:nvPicPr>
        <p:blipFill>
          <a:blip r:embed="rId3"/>
          <a:stretch>
            <a:fillRect/>
          </a:stretch>
        </p:blipFill>
        <p:spPr>
          <a:xfrm>
            <a:off x="6477000" y="1981200"/>
            <a:ext cx="2499282" cy="32004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Screen shot 2014-08-16 at 21.41.27.png"/>
          <p:cNvPicPr>
            <a:picLocks noGrp="1" noChangeAspect="1"/>
          </p:cNvPicPr>
          <p:nvPr>
            <p:ph idx="1"/>
          </p:nvPr>
        </p:nvPicPr>
        <p:blipFill>
          <a:blip r:embed="rId2"/>
          <a:stretch>
            <a:fillRect/>
          </a:stretch>
        </p:blipFill>
        <p:spPr>
          <a:xfrm>
            <a:off x="6653599" y="2362200"/>
            <a:ext cx="2033201" cy="2514600"/>
          </a:xfrm>
        </p:spPr>
      </p:pic>
      <p:sp>
        <p:nvSpPr>
          <p:cNvPr id="4" name="Title 1"/>
          <p:cNvSpPr>
            <a:spLocks noGrp="1"/>
          </p:cNvSpPr>
          <p:nvPr>
            <p:ph type="title"/>
          </p:nvPr>
        </p:nvSpPr>
        <p:spPr/>
        <p:txBody>
          <a:bodyPr>
            <a:normAutofit/>
          </a:bodyPr>
          <a:lstStyle/>
          <a:p>
            <a:r>
              <a:rPr lang="en-US" dirty="0" smtClean="0"/>
              <a:t>Pectus </a:t>
            </a:r>
            <a:r>
              <a:rPr lang="en-US" dirty="0" err="1" smtClean="0"/>
              <a:t>Excarinatum</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Incidence 1:1, 500 children</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M&gt;&gt;F 4:1</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Runs in families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Presents at</a:t>
            </a:r>
            <a:r>
              <a:rPr kumimoji="0" lang="en-US" sz="3200" b="0" i="0" u="none" strike="noStrike" kern="1200" cap="none" spc="0" normalizeH="0" noProof="0" dirty="0" smtClean="0">
                <a:ln>
                  <a:noFill/>
                </a:ln>
                <a:solidFill>
                  <a:schemeClr val="tx1"/>
                </a:solidFill>
                <a:effectLst/>
                <a:uLnTx/>
                <a:uFillTx/>
                <a:latin typeface="+mn-lt"/>
                <a:ea typeface="+mn-ea"/>
                <a:cs typeface="+mn-cs"/>
              </a:rPr>
              <a:t> puberty</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smtClean="0"/>
              <a:t>15% develop</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scoliosis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Deformity usually gets worse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Pectus </a:t>
            </a:r>
            <a:r>
              <a:rPr lang="en-US" dirty="0" err="1" smtClean="0"/>
              <a:t>Excarinatum</a:t>
            </a:r>
            <a:r>
              <a:rPr lang="en-US" dirty="0" smtClean="0"/>
              <a:t>: Management</a:t>
            </a:r>
            <a:endParaRPr lang="en-US" dirty="0"/>
          </a:p>
        </p:txBody>
      </p:sp>
      <p:pic>
        <p:nvPicPr>
          <p:cNvPr id="4" name="Picture 3" descr="Screen shot 2014-08-16 at 21.49.20.png"/>
          <p:cNvPicPr>
            <a:picLocks noChangeAspect="1"/>
          </p:cNvPicPr>
          <p:nvPr/>
        </p:nvPicPr>
        <p:blipFill>
          <a:blip r:embed="rId2"/>
          <a:stretch>
            <a:fillRect/>
          </a:stretch>
        </p:blipFill>
        <p:spPr>
          <a:xfrm>
            <a:off x="2133600" y="2514600"/>
            <a:ext cx="4546600" cy="1879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S’s of normal variants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Symmetrical </a:t>
            </a:r>
          </a:p>
          <a:p>
            <a:pPr>
              <a:buNone/>
            </a:pPr>
            <a:r>
              <a:rPr lang="en-US" dirty="0" smtClean="0"/>
              <a:t>Symptom </a:t>
            </a:r>
            <a:r>
              <a:rPr lang="en-US" dirty="0" smtClean="0"/>
              <a:t>free</a:t>
            </a:r>
          </a:p>
          <a:p>
            <a:pPr>
              <a:buNone/>
            </a:pPr>
            <a:r>
              <a:rPr lang="en-US" dirty="0" smtClean="0"/>
              <a:t>Lack of stiffness</a:t>
            </a:r>
          </a:p>
          <a:p>
            <a:pPr>
              <a:buNone/>
            </a:pPr>
            <a:r>
              <a:rPr lang="en-US" dirty="0" smtClean="0"/>
              <a:t>Lack of systemic disease</a:t>
            </a:r>
          </a:p>
          <a:p>
            <a:pPr>
              <a:buNone/>
            </a:pPr>
            <a:r>
              <a:rPr lang="en-US" dirty="0" smtClean="0"/>
              <a:t>Lack of skeletal </a:t>
            </a:r>
            <a:r>
              <a:rPr lang="en-US" dirty="0" err="1" smtClean="0"/>
              <a:t>dysplasia</a:t>
            </a:r>
            <a:endParaRPr lang="en-US" dirty="0" smtClean="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In-toeing</a:t>
            </a:r>
            <a:endParaRPr lang="en-US" dirty="0"/>
          </a:p>
        </p:txBody>
      </p:sp>
      <p:pic>
        <p:nvPicPr>
          <p:cNvPr id="5" name="Picture 4" descr="Screen shot 2014-08-14 at 12.05.36.png"/>
          <p:cNvPicPr>
            <a:picLocks noChangeAspect="1"/>
          </p:cNvPicPr>
          <p:nvPr/>
        </p:nvPicPr>
        <p:blipFill>
          <a:blip r:embed="rId3"/>
          <a:stretch>
            <a:fillRect/>
          </a:stretch>
        </p:blipFill>
        <p:spPr>
          <a:xfrm>
            <a:off x="1371600" y="2133600"/>
            <a:ext cx="6192129" cy="2895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In-toeing</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p>
          <a:p>
            <a:pPr>
              <a:buNone/>
            </a:pPr>
            <a:endParaRPr lang="en-US" dirty="0"/>
          </a:p>
        </p:txBody>
      </p:sp>
      <p:graphicFrame>
        <p:nvGraphicFramePr>
          <p:cNvPr id="4" name="Table 3"/>
          <p:cNvGraphicFramePr>
            <a:graphicFrameLocks noGrp="1"/>
          </p:cNvGraphicFramePr>
          <p:nvPr/>
        </p:nvGraphicFramePr>
        <p:xfrm>
          <a:off x="1143000" y="1981200"/>
          <a:ext cx="6705600" cy="3124201"/>
        </p:xfrm>
        <a:graphic>
          <a:graphicData uri="http://schemas.openxmlformats.org/drawingml/2006/table">
            <a:tbl>
              <a:tblPr firstRow="1" bandRow="1">
                <a:tableStyleId>{5940675A-B579-460E-94D1-54222C63F5DA}</a:tableStyleId>
              </a:tblPr>
              <a:tblGrid>
                <a:gridCol w="2362200"/>
                <a:gridCol w="4343400"/>
              </a:tblGrid>
              <a:tr h="978913">
                <a:tc>
                  <a:txBody>
                    <a:bodyPr/>
                    <a:lstStyle/>
                    <a:p>
                      <a:pPr algn="ctr"/>
                      <a:r>
                        <a:rPr lang="en-US" sz="2400" dirty="0" smtClean="0"/>
                        <a:t>Age of presentation</a:t>
                      </a:r>
                      <a:endParaRPr lang="en-US" sz="2400" dirty="0"/>
                    </a:p>
                  </a:txBody>
                  <a:tcPr/>
                </a:tc>
                <a:tc>
                  <a:txBody>
                    <a:bodyPr/>
                    <a:lstStyle/>
                    <a:p>
                      <a:pPr algn="ctr"/>
                      <a:r>
                        <a:rPr lang="en-US" sz="2400" dirty="0" smtClean="0"/>
                        <a:t>Cause</a:t>
                      </a:r>
                      <a:endParaRPr lang="en-US" sz="2400" dirty="0"/>
                    </a:p>
                  </a:txBody>
                  <a:tcPr/>
                </a:tc>
              </a:tr>
              <a:tr h="715096">
                <a:tc>
                  <a:txBody>
                    <a:bodyPr/>
                    <a:lstStyle/>
                    <a:p>
                      <a:pPr algn="ctr"/>
                      <a:r>
                        <a:rPr lang="en-US" sz="2400" dirty="0" smtClean="0"/>
                        <a:t>&lt;1 Year</a:t>
                      </a:r>
                    </a:p>
                  </a:txBody>
                  <a:tcPr/>
                </a:tc>
                <a:tc>
                  <a:txBody>
                    <a:bodyPr/>
                    <a:lstStyle/>
                    <a:p>
                      <a:pPr algn="ctr"/>
                      <a:r>
                        <a:rPr lang="en-US" sz="2400" dirty="0" smtClean="0"/>
                        <a:t>Metatarsus </a:t>
                      </a:r>
                      <a:r>
                        <a:rPr lang="en-US" sz="2400" dirty="0" err="1" smtClean="0"/>
                        <a:t>adductus</a:t>
                      </a:r>
                      <a:endParaRPr lang="en-US" sz="2400" dirty="0"/>
                    </a:p>
                  </a:txBody>
                  <a:tcPr/>
                </a:tc>
              </a:tr>
              <a:tr h="715096">
                <a:tc>
                  <a:txBody>
                    <a:bodyPr/>
                    <a:lstStyle/>
                    <a:p>
                      <a:pPr algn="ctr"/>
                      <a:r>
                        <a:rPr lang="en-US" sz="2400" dirty="0" smtClean="0"/>
                        <a:t>1-4 Years</a:t>
                      </a:r>
                    </a:p>
                  </a:txBody>
                  <a:tcPr/>
                </a:tc>
                <a:tc>
                  <a:txBody>
                    <a:bodyPr/>
                    <a:lstStyle/>
                    <a:p>
                      <a:pPr algn="ctr"/>
                      <a:r>
                        <a:rPr lang="en-US" sz="2400" dirty="0" smtClean="0"/>
                        <a:t>Internal</a:t>
                      </a:r>
                      <a:r>
                        <a:rPr lang="en-US" sz="2400" baseline="0" dirty="0" smtClean="0"/>
                        <a:t> </a:t>
                      </a:r>
                      <a:r>
                        <a:rPr lang="en-US" sz="2400" baseline="0" dirty="0" err="1" smtClean="0"/>
                        <a:t>Tibial</a:t>
                      </a:r>
                      <a:r>
                        <a:rPr lang="en-US" sz="2400" baseline="0" dirty="0" smtClean="0"/>
                        <a:t> Torsion</a:t>
                      </a:r>
                      <a:endParaRPr lang="en-US" sz="2400" dirty="0"/>
                    </a:p>
                  </a:txBody>
                  <a:tcPr/>
                </a:tc>
              </a:tr>
              <a:tr h="715096">
                <a:tc>
                  <a:txBody>
                    <a:bodyPr/>
                    <a:lstStyle/>
                    <a:p>
                      <a:pPr algn="ctr"/>
                      <a:r>
                        <a:rPr lang="en-US" sz="2400" dirty="0" smtClean="0"/>
                        <a:t>4-7 Years</a:t>
                      </a:r>
                    </a:p>
                  </a:txBody>
                  <a:tcPr/>
                </a:tc>
                <a:tc>
                  <a:txBody>
                    <a:bodyPr/>
                    <a:lstStyle/>
                    <a:p>
                      <a:pPr algn="ctr"/>
                      <a:r>
                        <a:rPr lang="en-US" sz="2400" dirty="0" smtClean="0"/>
                        <a:t>Persistent Femoral </a:t>
                      </a:r>
                      <a:r>
                        <a:rPr lang="en-US" sz="2400" dirty="0" err="1" smtClean="0"/>
                        <a:t>Anteversion</a:t>
                      </a:r>
                      <a:endParaRPr lang="en-US" sz="24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8-10 at 15.49.22.png"/>
          <p:cNvPicPr>
            <a:picLocks noChangeAspect="1"/>
          </p:cNvPicPr>
          <p:nvPr/>
        </p:nvPicPr>
        <p:blipFill>
          <a:blip r:embed="rId3"/>
          <a:stretch>
            <a:fillRect/>
          </a:stretch>
        </p:blipFill>
        <p:spPr>
          <a:xfrm>
            <a:off x="1752600" y="2209800"/>
            <a:ext cx="5537200" cy="2159000"/>
          </a:xfrm>
          <a:prstGeom prst="rect">
            <a:avLst/>
          </a:prstGeom>
        </p:spPr>
      </p:pic>
      <p:sp>
        <p:nvSpPr>
          <p:cNvPr id="7" name="Title 1"/>
          <p:cNvSpPr>
            <a:spLocks noGrp="1"/>
          </p:cNvSpPr>
          <p:nvPr>
            <p:ph type="title"/>
          </p:nvPr>
        </p:nvSpPr>
        <p:spPr/>
        <p:txBody>
          <a:bodyPr/>
          <a:lstStyle/>
          <a:p>
            <a:r>
              <a:rPr lang="en-US" dirty="0" smtClean="0"/>
              <a:t>In-Toeing: Metatarsus </a:t>
            </a:r>
            <a:r>
              <a:rPr lang="en-US" dirty="0" err="1" smtClean="0"/>
              <a:t>Adductus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Metatarsus </a:t>
            </a:r>
            <a:r>
              <a:rPr lang="en-US" dirty="0" err="1" smtClean="0"/>
              <a:t>Adductus</a:t>
            </a:r>
            <a:r>
              <a:rPr lang="en-US" dirty="0" smtClean="0"/>
              <a:t>: Diagnosis</a:t>
            </a:r>
            <a:endParaRPr lang="en-US" dirty="0"/>
          </a:p>
        </p:txBody>
      </p:sp>
      <p:pic>
        <p:nvPicPr>
          <p:cNvPr id="5" name="Picture 4" descr="Screen shot 2014-08-13 at 17.51.37.png"/>
          <p:cNvPicPr>
            <a:picLocks noChangeAspect="1"/>
          </p:cNvPicPr>
          <p:nvPr/>
        </p:nvPicPr>
        <p:blipFill>
          <a:blip r:embed="rId3"/>
          <a:stretch>
            <a:fillRect/>
          </a:stretch>
        </p:blipFill>
        <p:spPr>
          <a:xfrm>
            <a:off x="2895600" y="1524000"/>
            <a:ext cx="2908483" cy="4629150"/>
          </a:xfrm>
          <a:prstGeom prst="rect">
            <a:avLst/>
          </a:prstGeom>
        </p:spPr>
      </p:pic>
      <p:sp>
        <p:nvSpPr>
          <p:cNvPr id="7" name="Rectangle 6"/>
          <p:cNvSpPr/>
          <p:nvPr/>
        </p:nvSpPr>
        <p:spPr>
          <a:xfrm>
            <a:off x="2819400" y="3962400"/>
            <a:ext cx="3276600" cy="2362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creen shot 2014-08-13 at 17.55.14.png"/>
          <p:cNvPicPr>
            <a:picLocks noChangeAspect="1"/>
          </p:cNvPicPr>
          <p:nvPr/>
        </p:nvPicPr>
        <p:blipFill>
          <a:blip r:embed="rId4"/>
          <a:stretch>
            <a:fillRect/>
          </a:stretch>
        </p:blipFill>
        <p:spPr>
          <a:xfrm>
            <a:off x="3657600" y="4343400"/>
            <a:ext cx="1549400" cy="1587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5183</TotalTime>
  <Words>3186</Words>
  <Application>Microsoft Macintosh PowerPoint</Application>
  <PresentationFormat>On-screen Show (4:3)</PresentationFormat>
  <Paragraphs>375</Paragraphs>
  <Slides>46</Slides>
  <Notes>37</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Office Theme</vt:lpstr>
      <vt:lpstr>Approaches to assessment and management of normal variants </vt:lpstr>
      <vt:lpstr>Normal Variants</vt:lpstr>
      <vt:lpstr>Normal Variants</vt:lpstr>
      <vt:lpstr>Normal variants of the lower limbs</vt:lpstr>
      <vt:lpstr>The 5 S’s of normal variants</vt:lpstr>
      <vt:lpstr>In-toeing</vt:lpstr>
      <vt:lpstr>In-toeing</vt:lpstr>
      <vt:lpstr>In-Toeing: Metatarsus Adductus</vt:lpstr>
      <vt:lpstr>Metatarsus Adductus: Diagnosis</vt:lpstr>
      <vt:lpstr>Metatarsus Adductus: Diagnosis</vt:lpstr>
      <vt:lpstr>Metatarsus Adductus: Management</vt:lpstr>
      <vt:lpstr>In-Toeing: Internal Tibial Torsion</vt:lpstr>
      <vt:lpstr>Internal Tibial Torsion: Diagnosis</vt:lpstr>
      <vt:lpstr>Internal Tibial Torsion: Diagnosis</vt:lpstr>
      <vt:lpstr>Internal Tibial Torsion: Management </vt:lpstr>
      <vt:lpstr>In-toeing: Persistent Femoral Anteversion </vt:lpstr>
      <vt:lpstr>Slide 17</vt:lpstr>
      <vt:lpstr>P F A: Diagnosis</vt:lpstr>
      <vt:lpstr>P F A: Diagnosis</vt:lpstr>
      <vt:lpstr>P F A: Management</vt:lpstr>
      <vt:lpstr>Out-toeing </vt:lpstr>
      <vt:lpstr>Out-toeing: Infantile ER Hip Contracture </vt:lpstr>
      <vt:lpstr>Slide 23</vt:lpstr>
      <vt:lpstr>Flat Foot</vt:lpstr>
      <vt:lpstr>Flat foot: Diagnosis</vt:lpstr>
      <vt:lpstr>Rigid Flat Foot: Differential Diagnosis</vt:lpstr>
      <vt:lpstr>Rigid Flat Foot: Differential Diagnosis</vt:lpstr>
      <vt:lpstr>Flexible Flat Foot: Management</vt:lpstr>
      <vt:lpstr>Genu Varum/ Valgum</vt:lpstr>
      <vt:lpstr>Genu Varum/ Valgum: Diagnosis</vt:lpstr>
      <vt:lpstr>Genu Varum/ Valgum: Differential Diagnosis</vt:lpstr>
      <vt:lpstr>Genu Valgum: Surgical Management</vt:lpstr>
      <vt:lpstr>Traction Apophysitis</vt:lpstr>
      <vt:lpstr>Traction Apophysitis</vt:lpstr>
      <vt:lpstr>Traction Apophysitis: Management</vt:lpstr>
      <vt:lpstr>Growing Pains</vt:lpstr>
      <vt:lpstr>Growing Pains: Diagnosis</vt:lpstr>
      <vt:lpstr>Growing pains: Management</vt:lpstr>
      <vt:lpstr>Congenital Curly toes</vt:lpstr>
      <vt:lpstr>Plagiocephaly</vt:lpstr>
      <vt:lpstr>Congenital Muscular Torticollis</vt:lpstr>
      <vt:lpstr>Torticollis: Diagnosis</vt:lpstr>
      <vt:lpstr>Torticollis: Management</vt:lpstr>
      <vt:lpstr>Pectus Excavatum</vt:lpstr>
      <vt:lpstr>Pectus Excarinatum</vt:lpstr>
      <vt:lpstr>Pectus Excarinatum: Management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assessment and management of normal variants </dc:title>
  <dc:creator>Sheraz Malik</dc:creator>
  <cp:lastModifiedBy>Sheraz Malik</cp:lastModifiedBy>
  <cp:revision>309</cp:revision>
  <dcterms:created xsi:type="dcterms:W3CDTF">2014-08-18T16:06:41Z</dcterms:created>
  <dcterms:modified xsi:type="dcterms:W3CDTF">2014-08-19T11:26:15Z</dcterms:modified>
</cp:coreProperties>
</file>