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2" r:id="rId3"/>
    <p:sldId id="257" r:id="rId4"/>
    <p:sldId id="263" r:id="rId5"/>
    <p:sldId id="264" r:id="rId6"/>
    <p:sldId id="269" r:id="rId7"/>
    <p:sldId id="272" r:id="rId8"/>
    <p:sldId id="278" r:id="rId9"/>
    <p:sldId id="273" r:id="rId10"/>
    <p:sldId id="274" r:id="rId11"/>
    <p:sldId id="275" r:id="rId12"/>
    <p:sldId id="276" r:id="rId13"/>
    <p:sldId id="277" r:id="rId14"/>
    <p:sldId id="279" r:id="rId15"/>
    <p:sldId id="265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60" r:id="rId27"/>
    <p:sldId id="258" r:id="rId28"/>
    <p:sldId id="259" r:id="rId29"/>
    <p:sldId id="26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6B23-2FF1-4DDB-97C6-70E70B88EC29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7796-1866-45C4-A947-0DEE1E6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4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Higher ASA in NHS</a:t>
            </a:r>
            <a:r>
              <a:rPr lang="en-GB" baseline="0" dirty="0" smtClean="0"/>
              <a:t> hospitals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independent hospitals </a:t>
            </a:r>
          </a:p>
          <a:p>
            <a:r>
              <a:rPr lang="en-GB" baseline="0" dirty="0" smtClean="0"/>
              <a:t>ASA III – 20% v 7%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7796-1866-45C4-A947-0DEE1E63C5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54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F8C-477E-4932-9441-D737E0C34F1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C29F-E13D-429C-AA1D-D7459B08B4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F8C-477E-4932-9441-D737E0C34F1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C29F-E13D-429C-AA1D-D7459B08B4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F8C-477E-4932-9441-D737E0C34F1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C29F-E13D-429C-AA1D-D7459B08B4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F8C-477E-4932-9441-D737E0C34F1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C29F-E13D-429C-AA1D-D7459B08B4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F8C-477E-4932-9441-D737E0C34F1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C29F-E13D-429C-AA1D-D7459B08B4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F8C-477E-4932-9441-D737E0C34F1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C29F-E13D-429C-AA1D-D7459B08B4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F8C-477E-4932-9441-D737E0C34F1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C29F-E13D-429C-AA1D-D7459B08B4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F8C-477E-4932-9441-D737E0C34F1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C29F-E13D-429C-AA1D-D7459B08B4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F8C-477E-4932-9441-D737E0C34F1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C29F-E13D-429C-AA1D-D7459B08B4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F8C-477E-4932-9441-D737E0C34F1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C29F-E13D-429C-AA1D-D7459B08B4D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F8C-477E-4932-9441-D737E0C34F1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91C29F-E13D-429C-AA1D-D7459B08B4D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F91C29F-E13D-429C-AA1D-D7459B08B4D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47C0F8C-477E-4932-9441-D737E0C34F10}" type="datetimeFigureOut">
              <a:rPr lang="en-GB" smtClean="0"/>
              <a:t>29/04/2013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National Joint Registry - THR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Dennis </a:t>
            </a:r>
            <a:r>
              <a:rPr lang="en-GB" dirty="0" err="1" smtClean="0"/>
              <a:t>Kosuge</a:t>
            </a:r>
            <a:endParaRPr lang="en-GB" dirty="0" smtClean="0"/>
          </a:p>
          <a:p>
            <a:r>
              <a:rPr lang="en-GB" dirty="0" smtClean="0"/>
              <a:t>Orthopaedic Specialist Registrar</a:t>
            </a:r>
          </a:p>
          <a:p>
            <a:r>
              <a:rPr lang="en-GB" dirty="0" smtClean="0"/>
              <a:t>The Royal London Hospital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 – Clinical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048672" cy="475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 – Clinical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0" y="1585913"/>
            <a:ext cx="6898974" cy="465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 – Clinical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694069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4" y="1556792"/>
            <a:ext cx="700760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6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 – Clinical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768752" cy="433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9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 – Clinical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Surgical Technique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53" y="2008456"/>
            <a:ext cx="5865227" cy="444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3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 – Clinical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endParaRPr lang="en-GB" dirty="0"/>
          </a:p>
          <a:p>
            <a:r>
              <a:rPr lang="en-GB" dirty="0" smtClean="0"/>
              <a:t>Brand of implants</a:t>
            </a:r>
          </a:p>
          <a:p>
            <a:pPr lvl="1"/>
            <a:r>
              <a:rPr lang="en-GB" dirty="0" smtClean="0"/>
              <a:t>Femoral stem – 142</a:t>
            </a:r>
          </a:p>
          <a:p>
            <a:pPr lvl="1"/>
            <a:r>
              <a:rPr lang="en-GB" dirty="0" err="1" smtClean="0"/>
              <a:t>Acetabular</a:t>
            </a:r>
            <a:r>
              <a:rPr lang="en-GB" dirty="0" smtClean="0"/>
              <a:t> cup – 119</a:t>
            </a:r>
          </a:p>
          <a:p>
            <a:pPr lvl="1"/>
            <a:r>
              <a:rPr lang="en-GB" dirty="0" smtClean="0"/>
              <a:t>Resurfacing cups – 10</a:t>
            </a:r>
          </a:p>
          <a:p>
            <a:pPr lvl="1"/>
            <a:endParaRPr lang="en-GB" dirty="0"/>
          </a:p>
          <a:p>
            <a:r>
              <a:rPr lang="en-GB" dirty="0" smtClean="0"/>
              <a:t>ODEP compliance (10A rating)</a:t>
            </a:r>
          </a:p>
          <a:p>
            <a:pPr lvl="1"/>
            <a:r>
              <a:rPr lang="en-GB" dirty="0" smtClean="0"/>
              <a:t>Cemented stems – 85%</a:t>
            </a:r>
          </a:p>
          <a:p>
            <a:pPr lvl="1"/>
            <a:r>
              <a:rPr lang="en-GB" dirty="0" err="1" smtClean="0"/>
              <a:t>Uncemented</a:t>
            </a:r>
            <a:r>
              <a:rPr lang="en-GB" dirty="0" smtClean="0"/>
              <a:t> stems – 72%</a:t>
            </a:r>
          </a:p>
          <a:p>
            <a:pPr lvl="1"/>
            <a:r>
              <a:rPr lang="en-GB" dirty="0" smtClean="0"/>
              <a:t>Cemented cups – 40%</a:t>
            </a:r>
          </a:p>
          <a:p>
            <a:pPr lvl="1"/>
            <a:r>
              <a:rPr lang="en-GB" dirty="0" err="1" smtClean="0"/>
              <a:t>Uncemented</a:t>
            </a:r>
            <a:r>
              <a:rPr lang="en-GB" dirty="0" smtClean="0"/>
              <a:t> cups – 3%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5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 – Clinical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26678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9" y="1773006"/>
            <a:ext cx="7241102" cy="424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1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 – Clinical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4038"/>
            <a:ext cx="7381440" cy="434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3" y="1824038"/>
            <a:ext cx="7355676" cy="434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0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 – Clinical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81162"/>
            <a:ext cx="7351213" cy="470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 – Clinical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7325"/>
            <a:ext cx="7200800" cy="471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1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on hip and knee replacements collected from 1</a:t>
            </a:r>
            <a:r>
              <a:rPr lang="en-GB" baseline="30000" dirty="0" smtClean="0"/>
              <a:t>st</a:t>
            </a:r>
            <a:r>
              <a:rPr lang="en-GB" dirty="0" smtClean="0"/>
              <a:t> April 2003</a:t>
            </a:r>
          </a:p>
          <a:p>
            <a:r>
              <a:rPr lang="en-GB" dirty="0" smtClean="0"/>
              <a:t>Data on ankle replacements from 1</a:t>
            </a:r>
            <a:r>
              <a:rPr lang="en-GB" baseline="30000" dirty="0" smtClean="0"/>
              <a:t>st</a:t>
            </a:r>
            <a:r>
              <a:rPr lang="en-GB" dirty="0" smtClean="0"/>
              <a:t> April 2010</a:t>
            </a:r>
          </a:p>
          <a:p>
            <a:r>
              <a:rPr lang="en-GB" dirty="0" smtClean="0"/>
              <a:t>Data on shoulder and elbow replacements – 1</a:t>
            </a:r>
            <a:r>
              <a:rPr lang="en-GB" baseline="30000" dirty="0" smtClean="0"/>
              <a:t>st</a:t>
            </a:r>
            <a:r>
              <a:rPr lang="en-GB" dirty="0" smtClean="0"/>
              <a:t> April 2012</a:t>
            </a:r>
          </a:p>
          <a:p>
            <a:r>
              <a:rPr lang="en-GB" dirty="0" smtClean="0"/>
              <a:t>Four parts</a:t>
            </a:r>
          </a:p>
          <a:p>
            <a:pPr lvl="1"/>
            <a:r>
              <a:rPr lang="en-GB" dirty="0" smtClean="0"/>
              <a:t>Part 1 – Annual Progress</a:t>
            </a:r>
          </a:p>
          <a:p>
            <a:pPr lvl="1"/>
            <a:r>
              <a:rPr lang="en-GB" dirty="0" smtClean="0"/>
              <a:t>Part 2 – Clinical Activity</a:t>
            </a:r>
          </a:p>
          <a:p>
            <a:pPr lvl="1"/>
            <a:r>
              <a:rPr lang="en-GB" dirty="0" smtClean="0"/>
              <a:t>Part 3 – Outcomes after joint replacements from 2003 onwards</a:t>
            </a:r>
          </a:p>
          <a:p>
            <a:pPr lvl="1"/>
            <a:r>
              <a:rPr lang="en-GB" dirty="0" smtClean="0"/>
              <a:t>Part 4 – Trust, Health </a:t>
            </a:r>
            <a:r>
              <a:rPr lang="en-GB" dirty="0"/>
              <a:t>B</a:t>
            </a:r>
            <a:r>
              <a:rPr lang="en-GB" dirty="0" smtClean="0"/>
              <a:t>oard- and unit-level activity and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4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3 -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212"/>
            <a:ext cx="7555241" cy="475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9263"/>
            <a:ext cx="7569242" cy="47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9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3 -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33836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3 -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1074"/>
            <a:ext cx="7056784" cy="43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1"/>
            <a:ext cx="6912768" cy="39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5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3 -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38516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2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3 -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5874"/>
            <a:ext cx="8029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7" y="3614142"/>
            <a:ext cx="79914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6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NJR – Public &amp; Patient Guide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17203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1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BOA/BHS/BASK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Individual surgeon data to be published by end June 2013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6782"/>
            <a:ext cx="78867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BOA/BHS/BASK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6178"/>
            <a:ext cx="739174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7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BOA/BHS/BASK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200800" cy="426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NJR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3" y="4437112"/>
            <a:ext cx="6638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4" y="1772816"/>
            <a:ext cx="71723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494437" y="4581128"/>
            <a:ext cx="2520280" cy="359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71600" y="5517232"/>
            <a:ext cx="6769978" cy="4724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NJR – 9</a:t>
            </a:r>
            <a:r>
              <a:rPr lang="en-GB" baseline="30000" dirty="0" smtClean="0"/>
              <a:t>th</a:t>
            </a:r>
            <a:r>
              <a:rPr lang="en-GB" dirty="0" smtClean="0"/>
              <a:t> Annual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Published 2012</a:t>
            </a:r>
          </a:p>
          <a:p>
            <a:r>
              <a:rPr lang="en-GB" dirty="0" smtClean="0"/>
              <a:t>Data up to December </a:t>
            </a:r>
            <a:r>
              <a:rPr lang="en-GB" dirty="0" smtClean="0"/>
              <a:t>2011</a:t>
            </a:r>
          </a:p>
          <a:p>
            <a:r>
              <a:rPr lang="en-GB" dirty="0"/>
              <a:t>Total activity since 2003 – 1.2 </a:t>
            </a:r>
            <a:r>
              <a:rPr lang="en-GB" dirty="0" smtClean="0"/>
              <a:t>million</a:t>
            </a:r>
            <a:endParaRPr lang="en-GB" dirty="0" smtClean="0"/>
          </a:p>
          <a:p>
            <a:r>
              <a:rPr lang="en-GB" dirty="0" smtClean="0"/>
              <a:t>Four-parts</a:t>
            </a:r>
          </a:p>
          <a:p>
            <a:pPr lvl="1"/>
            <a:r>
              <a:rPr lang="en-GB" dirty="0" smtClean="0"/>
              <a:t>Part 1 – Annual Progress</a:t>
            </a:r>
          </a:p>
          <a:p>
            <a:pPr lvl="1"/>
            <a:r>
              <a:rPr lang="en-GB" dirty="0" smtClean="0"/>
              <a:t>Part 2 – Clinical activity 2011</a:t>
            </a:r>
          </a:p>
          <a:p>
            <a:pPr lvl="1"/>
            <a:r>
              <a:rPr lang="en-GB" dirty="0" smtClean="0"/>
              <a:t>Part 3 – Outcomes after joint replacement 2003 to 2011</a:t>
            </a:r>
          </a:p>
          <a:p>
            <a:pPr lvl="1"/>
            <a:r>
              <a:rPr lang="en-GB" dirty="0" smtClean="0"/>
              <a:t>Part 4 - </a:t>
            </a:r>
            <a:r>
              <a:rPr lang="en-GB" dirty="0"/>
              <a:t>Trust, Health Board- and unit-level activity and </a:t>
            </a:r>
            <a:r>
              <a:rPr lang="en-GB" dirty="0" smtClean="0"/>
              <a:t>outcomes 	         2011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1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1 – Annual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Total activity since 2003 – 1.2 million</a:t>
            </a:r>
          </a:p>
          <a:p>
            <a:r>
              <a:rPr lang="en-GB" dirty="0" smtClean="0"/>
              <a:t>Patient </a:t>
            </a:r>
            <a:r>
              <a:rPr lang="en-GB" dirty="0" smtClean="0"/>
              <a:t>consent 2011/12</a:t>
            </a:r>
          </a:p>
          <a:p>
            <a:pPr lvl="1"/>
            <a:r>
              <a:rPr lang="en-GB" dirty="0" smtClean="0"/>
              <a:t>90.4% compared to 88.9% in 2010/11</a:t>
            </a:r>
          </a:p>
          <a:p>
            <a:r>
              <a:rPr lang="en-GB" dirty="0" err="1" smtClean="0"/>
              <a:t>Linkability</a:t>
            </a:r>
            <a:r>
              <a:rPr lang="en-GB" dirty="0" smtClean="0"/>
              <a:t> 2011/12</a:t>
            </a:r>
          </a:p>
          <a:p>
            <a:pPr lvl="1"/>
            <a:r>
              <a:rPr lang="en-GB" dirty="0" smtClean="0"/>
              <a:t>95.5% compared to 91.7% in </a:t>
            </a:r>
            <a:r>
              <a:rPr lang="en-GB" dirty="0" smtClean="0"/>
              <a:t>2007/08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413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 – Clinical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Total Hip Replacements – 80 314</a:t>
            </a:r>
          </a:p>
          <a:p>
            <a:pPr lvl="1"/>
            <a:r>
              <a:rPr lang="en-GB" dirty="0" smtClean="0"/>
              <a:t>Primary – 71 672 (increase in 5% over 2010)</a:t>
            </a:r>
          </a:p>
          <a:p>
            <a:pPr lvl="1"/>
            <a:r>
              <a:rPr lang="en-GB" dirty="0" smtClean="0"/>
              <a:t>Revision – 8 641 (similar at 11%)</a:t>
            </a:r>
          </a:p>
          <a:p>
            <a:r>
              <a:rPr lang="en-GB" dirty="0" smtClean="0"/>
              <a:t>Demographics</a:t>
            </a:r>
          </a:p>
          <a:p>
            <a:pPr lvl="1"/>
            <a:r>
              <a:rPr lang="en-GB" dirty="0" smtClean="0"/>
              <a:t>Age – 67.2 years; Females – 60%</a:t>
            </a:r>
          </a:p>
          <a:p>
            <a:pPr lvl="1"/>
            <a:r>
              <a:rPr lang="en-GB" dirty="0" smtClean="0"/>
              <a:t>ASA I – 15% ; BMI – 28.5</a:t>
            </a:r>
            <a:endParaRPr lang="en-GB" dirty="0"/>
          </a:p>
          <a:p>
            <a:r>
              <a:rPr lang="en-GB" dirty="0" smtClean="0"/>
              <a:t>Primary Total Hip Replacements</a:t>
            </a:r>
          </a:p>
          <a:p>
            <a:pPr lvl="1"/>
            <a:r>
              <a:rPr lang="en-GB" dirty="0" smtClean="0"/>
              <a:t>Cemented – 35%</a:t>
            </a:r>
          </a:p>
          <a:p>
            <a:pPr lvl="1"/>
            <a:r>
              <a:rPr lang="en-GB" dirty="0" err="1" smtClean="0"/>
              <a:t>Uncemented</a:t>
            </a:r>
            <a:r>
              <a:rPr lang="en-GB" dirty="0" smtClean="0"/>
              <a:t> – 44%</a:t>
            </a:r>
          </a:p>
          <a:p>
            <a:pPr lvl="1"/>
            <a:r>
              <a:rPr lang="en-GB" dirty="0" smtClean="0"/>
              <a:t>Hybrid/</a:t>
            </a:r>
            <a:r>
              <a:rPr lang="en-GB" dirty="0" err="1" smtClean="0"/>
              <a:t>revervse</a:t>
            </a:r>
            <a:r>
              <a:rPr lang="en-GB" dirty="0" smtClean="0"/>
              <a:t> hybrid – 18%</a:t>
            </a:r>
          </a:p>
          <a:p>
            <a:pPr lvl="1"/>
            <a:r>
              <a:rPr lang="en-GB" dirty="0" smtClean="0"/>
              <a:t>Resurfacing – 2%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1 – Annual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Total </a:t>
            </a:r>
            <a:r>
              <a:rPr lang="en-GB" dirty="0"/>
              <a:t>Hip Replacements</a:t>
            </a:r>
          </a:p>
          <a:p>
            <a:pPr lvl="1"/>
            <a:r>
              <a:rPr lang="en-GB" dirty="0"/>
              <a:t>Wales – 4564 (5.4</a:t>
            </a:r>
            <a:r>
              <a:rPr lang="en-GB" dirty="0" smtClean="0"/>
              <a:t>%); England </a:t>
            </a:r>
            <a:r>
              <a:rPr lang="en-GB" dirty="0"/>
              <a:t>– 84 420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4578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1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 – Clinical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ASA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17149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8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 – Clinical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BMI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778119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0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 – Clinical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Primary and Revision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15580"/>
            <a:ext cx="7444408" cy="363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1" y="2226195"/>
            <a:ext cx="7468669" cy="62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3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319</TotalTime>
  <Words>424</Words>
  <Application>Microsoft Office PowerPoint</Application>
  <PresentationFormat>On-screen Show (4:3)</PresentationFormat>
  <Paragraphs>94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Adjacency</vt:lpstr>
      <vt:lpstr>National Joint Registry - THR</vt:lpstr>
      <vt:lpstr>History</vt:lpstr>
      <vt:lpstr>NJR – 9th Annual Report</vt:lpstr>
      <vt:lpstr>Part 1 – Annual Progress</vt:lpstr>
      <vt:lpstr>Part 2 – Clinical Activity</vt:lpstr>
      <vt:lpstr>Part 1 – Annual Progress</vt:lpstr>
      <vt:lpstr>Part 2 – Clinical Activity</vt:lpstr>
      <vt:lpstr>Part 2 – Clinical Activity</vt:lpstr>
      <vt:lpstr>Part 2 – Clinical Activity</vt:lpstr>
      <vt:lpstr>Part 2 – Clinical Activity</vt:lpstr>
      <vt:lpstr>Part 2 – Clinical Activity</vt:lpstr>
      <vt:lpstr>Part 2 – Clinical Activity</vt:lpstr>
      <vt:lpstr>Part 2 – Clinical Activity</vt:lpstr>
      <vt:lpstr>Part 2 – Clinical Activity</vt:lpstr>
      <vt:lpstr>Part 2 – Clinical Activity</vt:lpstr>
      <vt:lpstr>Part 2 – Clinical Activity</vt:lpstr>
      <vt:lpstr>Part 2 – Clinical Activity</vt:lpstr>
      <vt:lpstr>Part 2 – Clinical Activity</vt:lpstr>
      <vt:lpstr>Part 2 – Clinical Activity</vt:lpstr>
      <vt:lpstr>Part 3 - Outcomes</vt:lpstr>
      <vt:lpstr>Part 3 - Outcomes</vt:lpstr>
      <vt:lpstr>Part 3 - Outcomes</vt:lpstr>
      <vt:lpstr>Part 3 - Outcomes</vt:lpstr>
      <vt:lpstr>Part 3 - Outcomes</vt:lpstr>
      <vt:lpstr>NJR – Public &amp; Patient Guide</vt:lpstr>
      <vt:lpstr>BOA/BHS/BASK</vt:lpstr>
      <vt:lpstr>BOA/BHS/BASK</vt:lpstr>
      <vt:lpstr>BOA/BHS/BASK</vt:lpstr>
      <vt:lpstr>NJR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Joint Registry - THR</dc:title>
  <dc:creator>Dennis Kosuge</dc:creator>
  <cp:lastModifiedBy>Dennis Kosuge</cp:lastModifiedBy>
  <cp:revision>54</cp:revision>
  <dcterms:created xsi:type="dcterms:W3CDTF">2013-04-28T20:44:07Z</dcterms:created>
  <dcterms:modified xsi:type="dcterms:W3CDTF">2013-04-29T20:18:12Z</dcterms:modified>
</cp:coreProperties>
</file>