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Default Extension="fntdata" ContentType="application/x-fontdata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Default Extension="pict" ContentType="image/pict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media/audio1.bin" ContentType="audio/unknown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embeddings/oleObject4.bin" ContentType="application/vnd.openxmlformats-officedocument.oleObject"/>
  <Override PartName="/docProps/app.xml" ContentType="application/vnd.openxmlformats-officedocument.extended-properties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doc" ContentType="application/msword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embedTrueTypeFonts="1">
  <p:sldMasterIdLst>
    <p:sldMasterId id="2147483650" r:id="rId1"/>
    <p:sldMasterId id="2147483652" r:id="rId2"/>
  </p:sldMasterIdLst>
  <p:notesMasterIdLst>
    <p:notesMasterId r:id="rId43"/>
  </p:notesMasterIdLst>
  <p:sldIdLst>
    <p:sldId id="327" r:id="rId3"/>
    <p:sldId id="324" r:id="rId4"/>
    <p:sldId id="326" r:id="rId5"/>
    <p:sldId id="424" r:id="rId6"/>
    <p:sldId id="328" r:id="rId7"/>
    <p:sldId id="335" r:id="rId8"/>
    <p:sldId id="423" r:id="rId9"/>
    <p:sldId id="412" r:id="rId10"/>
    <p:sldId id="414" r:id="rId11"/>
    <p:sldId id="337" r:id="rId12"/>
    <p:sldId id="338" r:id="rId13"/>
    <p:sldId id="422" r:id="rId14"/>
    <p:sldId id="339" r:id="rId15"/>
    <p:sldId id="336" r:id="rId16"/>
    <p:sldId id="409" r:id="rId17"/>
    <p:sldId id="341" r:id="rId18"/>
    <p:sldId id="377" r:id="rId19"/>
    <p:sldId id="384" r:id="rId20"/>
    <p:sldId id="343" r:id="rId21"/>
    <p:sldId id="344" r:id="rId22"/>
    <p:sldId id="408" r:id="rId23"/>
    <p:sldId id="417" r:id="rId24"/>
    <p:sldId id="345" r:id="rId25"/>
    <p:sldId id="418" r:id="rId26"/>
    <p:sldId id="348" r:id="rId27"/>
    <p:sldId id="378" r:id="rId28"/>
    <p:sldId id="385" r:id="rId29"/>
    <p:sldId id="411" r:id="rId30"/>
    <p:sldId id="416" r:id="rId31"/>
    <p:sldId id="400" r:id="rId32"/>
    <p:sldId id="413" r:id="rId33"/>
    <p:sldId id="362" r:id="rId34"/>
    <p:sldId id="397" r:id="rId35"/>
    <p:sldId id="402" r:id="rId36"/>
    <p:sldId id="399" r:id="rId37"/>
    <p:sldId id="410" r:id="rId38"/>
    <p:sldId id="419" r:id="rId39"/>
    <p:sldId id="405" r:id="rId40"/>
    <p:sldId id="421" r:id="rId41"/>
    <p:sldId id="420" r:id="rId42"/>
  </p:sldIdLst>
  <p:sldSz cx="9144000" cy="6858000" type="screen4x3"/>
  <p:notesSz cx="6858000" cy="9144000"/>
  <p:embeddedFontLst>
    <p:embeddedFont>
      <p:font typeface="Comic Sans MS"/>
      <p:regular r:id="rId44"/>
      <p:bold r:id="rId45"/>
    </p:embeddedFont>
    <p:embeddedFont>
      <p:font typeface="MS PGothic"/>
      <p:regular r:id="rId46"/>
    </p:embeddedFont>
    <p:embeddedFont>
      <p:font typeface="Times"/>
      <p:regular r:id="rId47"/>
      <p:bold r:id="rId48"/>
      <p:italic r:id="rId49"/>
      <p:boldItalic r:id="rId50"/>
    </p:embeddedFont>
    <p:embeddedFont>
      <p:font typeface="Century Gothic"/>
      <p:regular r:id="rId51"/>
      <p:bold r:id="rId52"/>
      <p:italic r:id="rId53"/>
      <p:boldItalic r:id="rId54"/>
    </p:embeddedFont>
    <p:embeddedFont>
      <p:font typeface="Calibri"/>
      <p:regular r:id="rId55"/>
      <p:bold r:id="rId56"/>
      <p:italic r:id="rId57"/>
      <p:boldItalic r:id="rId58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0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0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0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0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0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0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0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0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rgbClr val="FF0000"/>
    </p:penClr>
  </p:showPr>
  <p:clrMru>
    <a:srgbClr val="000000"/>
    <a:srgbClr val="F6FDA1"/>
    <a:srgbClr val="F8971D"/>
    <a:srgbClr val="003876"/>
    <a:srgbClr val="BA90A5"/>
    <a:srgbClr val="69193D"/>
    <a:srgbClr val="C1DEE5"/>
    <a:srgbClr val="1C3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 vertBarState="minimized" horzBarState="maximized">
    <p:restoredLeft sz="17137" autoAdjust="0"/>
    <p:restoredTop sz="94705" autoAdjust="0"/>
  </p:normalViewPr>
  <p:slideViewPr>
    <p:cSldViewPr snapToGrid="0">
      <p:cViewPr>
        <p:scale>
          <a:sx n="70" d="100"/>
          <a:sy n="70" d="100"/>
        </p:scale>
        <p:origin x="-4608" y="-2608"/>
      </p:cViewPr>
      <p:guideLst>
        <p:guide orient="horz" pos="649"/>
        <p:guide orient="horz" pos="4184"/>
        <p:guide orient="horz" pos="1260"/>
        <p:guide pos="394"/>
        <p:guide pos="558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ableStyles" Target="tableStyles.xml"/><Relationship Id="rId50" Type="http://schemas.openxmlformats.org/officeDocument/2006/relationships/font" Target="fonts/font7.fntdata"/><Relationship Id="rId51" Type="http://schemas.openxmlformats.org/officeDocument/2006/relationships/font" Target="fonts/font8.fntdata"/><Relationship Id="rId52" Type="http://schemas.openxmlformats.org/officeDocument/2006/relationships/font" Target="fonts/font9.fntdata"/><Relationship Id="rId53" Type="http://schemas.openxmlformats.org/officeDocument/2006/relationships/font" Target="fonts/font10.fntdata"/><Relationship Id="rId54" Type="http://schemas.openxmlformats.org/officeDocument/2006/relationships/font" Target="fonts/font11.fntdata"/><Relationship Id="rId55" Type="http://schemas.openxmlformats.org/officeDocument/2006/relationships/font" Target="fonts/font12.fntdata"/><Relationship Id="rId56" Type="http://schemas.openxmlformats.org/officeDocument/2006/relationships/font" Target="fonts/font13.fntdata"/><Relationship Id="rId57" Type="http://schemas.openxmlformats.org/officeDocument/2006/relationships/font" Target="fonts/font14.fntdata"/><Relationship Id="rId58" Type="http://schemas.openxmlformats.org/officeDocument/2006/relationships/font" Target="fonts/font15.fntdata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font" Target="fonts/font1.fntdata"/><Relationship Id="rId45" Type="http://schemas.openxmlformats.org/officeDocument/2006/relationships/font" Target="fonts/font2.fntdata"/><Relationship Id="rId46" Type="http://schemas.openxmlformats.org/officeDocument/2006/relationships/font" Target="fonts/font3.fntdata"/><Relationship Id="rId47" Type="http://schemas.openxmlformats.org/officeDocument/2006/relationships/font" Target="fonts/font4.fntdata"/><Relationship Id="rId48" Type="http://schemas.openxmlformats.org/officeDocument/2006/relationships/font" Target="fonts/font5.fntdata"/><Relationship Id="rId4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ict"/><Relationship Id="rId2" Type="http://schemas.openxmlformats.org/officeDocument/2006/relationships/image" Target="../media/image35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98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198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F3E1F5-462D-2444-BC96-71622D798964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10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10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10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10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478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>
                <a:latin typeface="Arial" pitchFamily="-100" charset="0"/>
              </a:rPr>
              <a:t>Clin p6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CF7F2-A20B-8F4A-8B6A-5A9AD07547DC}" type="slidenum">
              <a:rPr lang="en-US"/>
              <a:pPr/>
              <a:t>26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pitchFamily="-100" charset="0"/>
              </a:rPr>
              <a:t>28 for NL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FD6E3F8-7D4F-8D4D-965D-233BB0F1800A}" type="slidenum">
              <a:rPr lang="en-US" sz="1200">
                <a:solidFill>
                  <a:srgbClr val="000000"/>
                </a:solidFill>
              </a:rPr>
              <a:pPr algn="r"/>
              <a:t>39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8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8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pitchFamily="-100" charset="0"/>
              </a:rPr>
              <a:t>Introduction 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Holding slide back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 descr="White bar (Holding slide)"/>
          <p:cNvPicPr>
            <a:picLocks noChangeAspect="1" noChangeArrowheads="1"/>
          </p:cNvPicPr>
          <p:nvPr userDrawn="1"/>
        </p:nvPicPr>
        <p:blipFill>
          <a:blip r:embed="rId3"/>
          <a:srcRect t="24809" b="24345"/>
          <a:stretch>
            <a:fillRect/>
          </a:stretch>
        </p:blipFill>
        <p:spPr bwMode="auto">
          <a:xfrm>
            <a:off x="0" y="1701800"/>
            <a:ext cx="9144000" cy="34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6"/>
          <p:cNvSpPr>
            <a:spLocks noChangeArrowheads="1"/>
          </p:cNvSpPr>
          <p:nvPr userDrawn="1"/>
        </p:nvSpPr>
        <p:spPr bwMode="auto">
          <a:xfrm>
            <a:off x="0" y="3911600"/>
            <a:ext cx="9144000" cy="619125"/>
          </a:xfrm>
          <a:prstGeom prst="rect">
            <a:avLst/>
          </a:prstGeom>
          <a:gradFill rotWithShape="1">
            <a:gsLst>
              <a:gs pos="0">
                <a:srgbClr val="4596D1"/>
              </a:gs>
              <a:gs pos="50000">
                <a:schemeClr val="hlink"/>
              </a:gs>
              <a:gs pos="100000">
                <a:srgbClr val="4596D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7" name="Line 18"/>
          <p:cNvSpPr>
            <a:spLocks noChangeShapeType="1"/>
          </p:cNvSpPr>
          <p:nvPr userDrawn="1"/>
        </p:nvSpPr>
        <p:spPr bwMode="auto">
          <a:xfrm>
            <a:off x="0" y="2322513"/>
            <a:ext cx="9144000" cy="0"/>
          </a:xfrm>
          <a:prstGeom prst="line">
            <a:avLst/>
          </a:prstGeom>
          <a:noFill/>
          <a:ln w="50800">
            <a:solidFill>
              <a:srgbClr val="BB8632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GB">
              <a:latin typeface="Arial" pitchFamily="34" charset="0"/>
            </a:endParaRPr>
          </a:p>
        </p:txBody>
      </p:sp>
      <p:sp>
        <p:nvSpPr>
          <p:cNvPr id="8" name="Line 19"/>
          <p:cNvSpPr>
            <a:spLocks noChangeShapeType="1"/>
          </p:cNvSpPr>
          <p:nvPr userDrawn="1"/>
        </p:nvSpPr>
        <p:spPr bwMode="auto">
          <a:xfrm>
            <a:off x="0" y="4538663"/>
            <a:ext cx="9144000" cy="0"/>
          </a:xfrm>
          <a:prstGeom prst="line">
            <a:avLst/>
          </a:prstGeom>
          <a:noFill/>
          <a:ln w="50800">
            <a:solidFill>
              <a:srgbClr val="BB8632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GB">
              <a:latin typeface="Arial" pitchFamily="34" charset="0"/>
            </a:endParaRPr>
          </a:p>
        </p:txBody>
      </p:sp>
      <p:sp>
        <p:nvSpPr>
          <p:cNvPr id="9" name="Line 20"/>
          <p:cNvSpPr>
            <a:spLocks noChangeShapeType="1"/>
          </p:cNvSpPr>
          <p:nvPr userDrawn="1"/>
        </p:nvSpPr>
        <p:spPr bwMode="auto">
          <a:xfrm>
            <a:off x="0" y="3900488"/>
            <a:ext cx="9144000" cy="0"/>
          </a:xfrm>
          <a:prstGeom prst="line">
            <a:avLst/>
          </a:prstGeom>
          <a:noFill/>
          <a:ln w="50800">
            <a:solidFill>
              <a:srgbClr val="BB8632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GB">
              <a:latin typeface="Arial" pitchFamily="34" charset="0"/>
            </a:endParaRPr>
          </a:p>
        </p:txBody>
      </p:sp>
      <p:pic>
        <p:nvPicPr>
          <p:cNvPr id="10" name="Picture 21" descr="pfizer 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070350" y="5721350"/>
            <a:ext cx="10033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473075" y="2387600"/>
            <a:ext cx="8177213" cy="1485900"/>
          </a:xfrm>
          <a:ln algn="ctr"/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473075" y="3873500"/>
            <a:ext cx="8183563" cy="709613"/>
          </a:xfrm>
          <a:ln algn="ctr"/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61925"/>
            <a:ext cx="2036762" cy="59293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1925"/>
            <a:ext cx="5957888" cy="59293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584200"/>
            <a:ext cx="3997325" cy="5902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075" y="584200"/>
            <a:ext cx="3997325" cy="5902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61925"/>
            <a:ext cx="2036762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1925"/>
            <a:ext cx="5957888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362075"/>
            <a:ext cx="3997325" cy="472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075" y="1362075"/>
            <a:ext cx="3997325" cy="472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gradFill rotWithShape="0">
          <a:gsLst>
            <a:gs pos="0">
              <a:srgbClr val="C1DEE5"/>
            </a:gs>
            <a:gs pos="100000">
              <a:srgbClr val="C1DEE5">
                <a:gamma/>
                <a:tint val="16863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2" descr="White back with watermark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3" descr="Top Bar copy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34" descr="Bottom Bar copy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627856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 bwMode="white">
          <a:xfrm>
            <a:off x="514350" y="161925"/>
            <a:ext cx="8121650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362075"/>
            <a:ext cx="8147050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1" name="Line 25"/>
          <p:cNvSpPr>
            <a:spLocks noChangeShapeType="1"/>
          </p:cNvSpPr>
          <p:nvPr userDrawn="1"/>
        </p:nvSpPr>
        <p:spPr bwMode="auto">
          <a:xfrm>
            <a:off x="0" y="1193800"/>
            <a:ext cx="9144000" cy="0"/>
          </a:xfrm>
          <a:prstGeom prst="line">
            <a:avLst/>
          </a:prstGeom>
          <a:noFill/>
          <a:ln w="50800">
            <a:solidFill>
              <a:srgbClr val="BB8632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GB">
              <a:latin typeface="Arial" pitchFamily="34" charset="0"/>
            </a:endParaRPr>
          </a:p>
        </p:txBody>
      </p:sp>
      <p:sp>
        <p:nvSpPr>
          <p:cNvPr id="1032" name="Line 26"/>
          <p:cNvSpPr>
            <a:spLocks noChangeShapeType="1"/>
          </p:cNvSpPr>
          <p:nvPr userDrawn="1"/>
        </p:nvSpPr>
        <p:spPr bwMode="auto">
          <a:xfrm>
            <a:off x="0" y="6275388"/>
            <a:ext cx="9144000" cy="0"/>
          </a:xfrm>
          <a:prstGeom prst="line">
            <a:avLst/>
          </a:prstGeom>
          <a:noFill/>
          <a:ln w="50800">
            <a:solidFill>
              <a:srgbClr val="BB8632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GB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58" r:id="rId2"/>
    <p:sldLayoutId id="2147484057" r:id="rId3"/>
    <p:sldLayoutId id="2147484056" r:id="rId4"/>
    <p:sldLayoutId id="2147484055" r:id="rId5"/>
    <p:sldLayoutId id="2147484054" r:id="rId6"/>
    <p:sldLayoutId id="2147484053" r:id="rId7"/>
    <p:sldLayoutId id="2147484052" r:id="rId8"/>
    <p:sldLayoutId id="2147484051" r:id="rId9"/>
    <p:sldLayoutId id="2147484050" r:id="rId10"/>
    <p:sldLayoutId id="214748404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9pPr>
    </p:titleStyle>
    <p:bodyStyle>
      <a:lvl1pPr marL="231775" indent="-2317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10000"/>
        </a:spcBef>
        <a:spcAft>
          <a:spcPct val="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  <a:ea typeface="ＭＳ Ｐゴシック" pitchFamily="-10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pitchFamily="-10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1600">
          <a:solidFill>
            <a:schemeClr val="tx1"/>
          </a:solidFill>
          <a:latin typeface="+mn-lt"/>
          <a:ea typeface="ＭＳ Ｐゴシック" pitchFamily="-10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1600">
          <a:solidFill>
            <a:schemeClr val="tx1"/>
          </a:solidFill>
          <a:latin typeface="+mn-lt"/>
          <a:ea typeface="ＭＳ Ｐゴシック" pitchFamily="-10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gradFill rotWithShape="0">
          <a:gsLst>
            <a:gs pos="0">
              <a:srgbClr val="C1DEE5"/>
            </a:gs>
            <a:gs pos="100000">
              <a:srgbClr val="C1DEE5">
                <a:gamma/>
                <a:tint val="16863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hite back with watermark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white">
          <a:xfrm>
            <a:off x="514350" y="161925"/>
            <a:ext cx="8121650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584200"/>
            <a:ext cx="8147050" cy="590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68" r:id="rId2"/>
    <p:sldLayoutId id="2147484067" r:id="rId3"/>
    <p:sldLayoutId id="2147484066" r:id="rId4"/>
    <p:sldLayoutId id="2147484065" r:id="rId5"/>
    <p:sldLayoutId id="2147484064" r:id="rId6"/>
    <p:sldLayoutId id="2147484063" r:id="rId7"/>
    <p:sldLayoutId id="2147484062" r:id="rId8"/>
    <p:sldLayoutId id="2147484061" r:id="rId9"/>
    <p:sldLayoutId id="2147484060" r:id="rId10"/>
    <p:sldLayoutId id="21474840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9pPr>
    </p:titleStyle>
    <p:bodyStyle>
      <a:lvl1pPr marL="231775" indent="-2317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10000"/>
        </a:spcBef>
        <a:spcAft>
          <a:spcPct val="0"/>
        </a:spcAft>
        <a:buClr>
          <a:schemeClr val="accent1"/>
        </a:buClr>
        <a:buChar char="–"/>
        <a:defRPr sz="2200">
          <a:solidFill>
            <a:schemeClr val="tx1"/>
          </a:solidFill>
          <a:latin typeface="+mn-lt"/>
          <a:ea typeface="ＭＳ Ｐゴシック" pitchFamily="-10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pitchFamily="-10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1600">
          <a:solidFill>
            <a:schemeClr val="tx1"/>
          </a:solidFill>
          <a:latin typeface="+mn-lt"/>
          <a:ea typeface="ＭＳ Ｐゴシック" pitchFamily="-10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1600">
          <a:solidFill>
            <a:schemeClr val="tx1"/>
          </a:solidFill>
          <a:latin typeface="+mn-lt"/>
          <a:ea typeface="ＭＳ Ｐゴシック" pitchFamily="-10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oleObject" Target="../embeddings/Microsoft_Word_97_-_2004_Document2.doc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oleObject" Target="My%20Passport:PaperSNLPGB2011:Manuscript:Results32.doc!OLE_LINK6" TargetMode="External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Word_97_-_2004_Document3.doc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62.png"/><Relationship Id="rId6" Type="http://schemas.openxmlformats.org/officeDocument/2006/relationships/image" Target="../media/image63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ncbi.nlm.nih.gov/pubmed/21745713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ict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DSC_7826 mod.jpg                                               000865FEMacintosh HD                   C385BF77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27338"/>
            <a:ext cx="2686050" cy="4030662"/>
          </a:xfrm>
          <a:prstGeom prst="rect">
            <a:avLst/>
          </a:prstGeom>
          <a:noFill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2668588" cy="2235200"/>
          </a:xfrm>
          <a:prstGeom prst="rect">
            <a:avLst/>
          </a:prstGeom>
          <a:noFill/>
        </p:spPr>
      </p:pic>
      <p:sp>
        <p:nvSpPr>
          <p:cNvPr id="30726" name="Rectangle 6"/>
          <p:cNvSpPr>
            <a:spLocks noGrp="1" noChangeArrowheads="1"/>
          </p:cNvSpPr>
          <p:nvPr/>
        </p:nvSpPr>
        <p:spPr bwMode="auto">
          <a:xfrm>
            <a:off x="1789113" y="1962150"/>
            <a:ext cx="6119812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400" b="1">
              <a:solidFill>
                <a:srgbClr val="FFFF00"/>
              </a:solidFill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797175" y="5537200"/>
            <a:ext cx="3997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400" b="1">
                <a:solidFill>
                  <a:srgbClr val="FF9933"/>
                </a:solidFill>
                <a:latin typeface="Comic Sans MS" pitchFamily="-100" charset="0"/>
              </a:rPr>
              <a:t>University College London</a:t>
            </a:r>
            <a:endParaRPr lang="en-GB" b="1">
              <a:solidFill>
                <a:srgbClr val="FF9933"/>
              </a:solidFill>
            </a:endParaRPr>
          </a:p>
        </p:txBody>
      </p:sp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4338" y="0"/>
            <a:ext cx="2379662" cy="2287588"/>
          </a:xfrm>
          <a:prstGeom prst="rect">
            <a:avLst/>
          </a:prstGeom>
          <a:noFill/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7188" y="4376738"/>
            <a:ext cx="2436812" cy="2481262"/>
          </a:xfrm>
          <a:prstGeom prst="rect">
            <a:avLst/>
          </a:prstGeom>
          <a:noFill/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3081338" y="4975225"/>
            <a:ext cx="24447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400" b="1">
                <a:solidFill>
                  <a:srgbClr val="FF9933"/>
                </a:solidFill>
                <a:latin typeface="Comic Sans MS" pitchFamily="-100" charset="0"/>
              </a:rPr>
              <a:t>Tony Dickenson</a:t>
            </a:r>
            <a:endParaRPr lang="en-GB" b="1">
              <a:solidFill>
                <a:srgbClr val="FF9933"/>
              </a:solidFill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2747963" y="2647950"/>
            <a:ext cx="31496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Calibri" pitchFamily="-100" charset="0"/>
              </a:rPr>
              <a:t>Mechanisms of 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415925" y="3367088"/>
            <a:ext cx="8658225" cy="6334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</a:rPr>
              <a:t>  Calcium channels                                           Potassium channels                             Sodium channels</a:t>
            </a:r>
          </a:p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</a:rPr>
              <a:t>  Release of transmitter                   	 Brakes	                         Accelerator -  action potentials 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92125" y="5573713"/>
            <a:ext cx="6259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>
                <a:solidFill>
                  <a:schemeClr val="bg1"/>
                </a:solidFill>
                <a:ea typeface="Arial" pitchFamily="-100" charset="0"/>
                <a:cs typeface="Arial" pitchFamily="-100" charset="0"/>
              </a:rPr>
              <a:t>Problem of driving without brakes or transmission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t="4607" b="4626"/>
          <a:stretch>
            <a:fillRect/>
          </a:stretch>
        </p:blipFill>
        <p:spPr bwMode="auto">
          <a:xfrm>
            <a:off x="436563" y="1417638"/>
            <a:ext cx="2859087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413125" y="1417638"/>
            <a:ext cx="2546350" cy="48101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261938">
              <a:spcBef>
                <a:spcPct val="50000"/>
              </a:spcBef>
            </a:pPr>
            <a:r>
              <a:rPr lang="en-GB" sz="2000" b="1">
                <a:solidFill>
                  <a:schemeClr val="bg1"/>
                </a:solidFill>
              </a:rPr>
              <a:t>Diabetes</a:t>
            </a:r>
          </a:p>
          <a:p>
            <a:pPr algn="ctr" defTabSz="261938">
              <a:spcBef>
                <a:spcPct val="50000"/>
              </a:spcBef>
            </a:pPr>
            <a:r>
              <a:rPr lang="en-GB" sz="2000" b="1">
                <a:solidFill>
                  <a:schemeClr val="bg1"/>
                </a:solidFill>
              </a:rPr>
              <a:t>Trauma</a:t>
            </a:r>
          </a:p>
          <a:p>
            <a:pPr algn="ctr" defTabSz="261938">
              <a:spcBef>
                <a:spcPct val="50000"/>
              </a:spcBef>
            </a:pPr>
            <a:r>
              <a:rPr lang="en-GB" sz="2000" b="1">
                <a:solidFill>
                  <a:schemeClr val="bg1"/>
                </a:solidFill>
              </a:rPr>
              <a:t>HIV</a:t>
            </a:r>
          </a:p>
          <a:p>
            <a:pPr algn="ctr" defTabSz="261938">
              <a:spcBef>
                <a:spcPct val="50000"/>
              </a:spcBef>
            </a:pPr>
            <a:r>
              <a:rPr lang="en-GB" sz="2000" b="1">
                <a:solidFill>
                  <a:schemeClr val="bg1"/>
                </a:solidFill>
              </a:rPr>
              <a:t>Shingles</a:t>
            </a:r>
          </a:p>
          <a:p>
            <a:pPr algn="ctr" defTabSz="261938">
              <a:spcBef>
                <a:spcPct val="50000"/>
              </a:spcBef>
            </a:pPr>
            <a:r>
              <a:rPr lang="en-GB" sz="2000" b="1">
                <a:solidFill>
                  <a:schemeClr val="bg1"/>
                </a:solidFill>
              </a:rPr>
              <a:t>Treatments..</a:t>
            </a:r>
          </a:p>
          <a:p>
            <a:pPr algn="ctr" defTabSz="261938">
              <a:spcBef>
                <a:spcPct val="50000"/>
              </a:spcBef>
            </a:pPr>
            <a:r>
              <a:rPr lang="en-GB" sz="2000" b="1">
                <a:solidFill>
                  <a:schemeClr val="bg1"/>
                </a:solidFill>
              </a:rPr>
              <a:t>Alcohol</a:t>
            </a:r>
          </a:p>
          <a:p>
            <a:pPr algn="ctr" defTabSz="261938">
              <a:spcBef>
                <a:spcPct val="50000"/>
              </a:spcBef>
            </a:pPr>
            <a:endParaRPr lang="en-GB" sz="2400"/>
          </a:p>
          <a:p>
            <a:pPr algn="ctr" defTabSz="261938">
              <a:spcBef>
                <a:spcPct val="30000"/>
              </a:spcBef>
            </a:pPr>
            <a:r>
              <a:rPr lang="en-GB" sz="2200" b="1">
                <a:solidFill>
                  <a:schemeClr val="accent2"/>
                </a:solidFill>
              </a:rPr>
              <a:t>Changes and accumulations </a:t>
            </a:r>
            <a:br>
              <a:rPr lang="en-GB" sz="2200" b="1">
                <a:solidFill>
                  <a:schemeClr val="accent2"/>
                </a:solidFill>
              </a:rPr>
            </a:br>
            <a:r>
              <a:rPr lang="en-GB" sz="2200" b="1">
                <a:solidFill>
                  <a:schemeClr val="accent2"/>
                </a:solidFill>
              </a:rPr>
              <a:t>of channels</a:t>
            </a:r>
          </a:p>
          <a:p>
            <a:pPr algn="ctr" defTabSz="261938">
              <a:spcBef>
                <a:spcPct val="30000"/>
              </a:spcBef>
            </a:pPr>
            <a:endParaRPr lang="en-GB" sz="2400"/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 rot="20294574">
            <a:off x="1620838" y="3800475"/>
            <a:ext cx="838200" cy="533400"/>
          </a:xfrm>
          <a:prstGeom prst="leftRightArrow">
            <a:avLst>
              <a:gd name="adj1" fmla="val 50000"/>
              <a:gd name="adj2" fmla="val 31429"/>
            </a:avLst>
          </a:prstGeom>
          <a:gradFill rotWithShape="0">
            <a:gsLst>
              <a:gs pos="0">
                <a:srgbClr val="CCCCFF"/>
              </a:gs>
              <a:gs pos="50000">
                <a:schemeClr val="bg2"/>
              </a:gs>
              <a:gs pos="100000">
                <a:srgbClr val="CCCC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223963" y="2970213"/>
            <a:ext cx="1338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>
                <a:solidFill>
                  <a:schemeClr val="bg1"/>
                </a:solidFill>
              </a:rPr>
              <a:t>Damage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white">
          <a:xfrm>
            <a:off x="485775" y="563563"/>
            <a:ext cx="8077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GB" sz="3200" b="1"/>
              <a:t>Neuropathy - nerves tend not to heal…</a:t>
            </a:r>
          </a:p>
        </p:txBody>
      </p: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3"/>
          <a:srcRect b="2245"/>
          <a:stretch>
            <a:fillRect/>
          </a:stretch>
        </p:blipFill>
        <p:spPr bwMode="auto">
          <a:xfrm>
            <a:off x="6043613" y="1417638"/>
            <a:ext cx="2774950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8" descr="pedals_installed.jpg                                           00000010Macintosh HD                   B191BFFC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5363" y="39624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6089650" y="5640388"/>
            <a:ext cx="2779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tx2"/>
                </a:solidFill>
              </a:rPr>
              <a:t>Calcium  Potassium  Sodium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 descr="Rat pain detec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7813"/>
            <a:ext cx="8221663" cy="6159500"/>
          </a:xfrm>
          <a:prstGeom prst="rect">
            <a:avLst/>
          </a:prstGeom>
          <a:noFill/>
        </p:spPr>
      </p:pic>
      <p:pic>
        <p:nvPicPr>
          <p:cNvPr id="384003" name="Picture 3" descr="m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500" y="1165225"/>
            <a:ext cx="1616075" cy="1820863"/>
          </a:xfrm>
          <a:prstGeom prst="rect">
            <a:avLst/>
          </a:prstGeom>
          <a:noFill/>
        </p:spPr>
      </p:pic>
      <p:sp>
        <p:nvSpPr>
          <p:cNvPr id="384004" name="Text Box 4"/>
          <p:cNvSpPr txBox="1">
            <a:spLocks noChangeArrowheads="1"/>
          </p:cNvSpPr>
          <p:nvPr/>
        </p:nvSpPr>
        <p:spPr bwMode="auto">
          <a:xfrm>
            <a:off x="8204200" y="1776413"/>
            <a:ext cx="184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3200">
              <a:latin typeface="Times" pitchFamily="-100" charset="0"/>
            </a:endParaRPr>
          </a:p>
        </p:txBody>
      </p:sp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Channelopathic pain syndromes</a:t>
            </a:r>
          </a:p>
        </p:txBody>
      </p:sp>
      <p:graphicFrame>
        <p:nvGraphicFramePr>
          <p:cNvPr id="45086" name="Group 30"/>
          <p:cNvGraphicFramePr>
            <a:graphicFrameLocks noGrp="1"/>
          </p:cNvGraphicFramePr>
          <p:nvPr/>
        </p:nvGraphicFramePr>
        <p:xfrm>
          <a:off x="519113" y="1792288"/>
          <a:ext cx="8031162" cy="4165284"/>
        </p:xfrm>
        <a:graphic>
          <a:graphicData uri="http://schemas.openxmlformats.org/drawingml/2006/table">
            <a:tbl>
              <a:tblPr/>
              <a:tblGrid>
                <a:gridCol w="2008187"/>
                <a:gridCol w="1427163"/>
                <a:gridCol w="2325687"/>
                <a:gridCol w="2270125"/>
              </a:tblGrid>
              <a:tr h="992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0" charset="0"/>
                          <a:ea typeface="Arial" pitchFamily="-100" charset="0"/>
                          <a:cs typeface="Arial" pitchFamily="-100" charset="0"/>
                        </a:rPr>
                        <a:t>Inherited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0" charset="0"/>
                          <a:ea typeface="Arial" pitchFamily="-100" charset="0"/>
                          <a:cs typeface="Arial" pitchFamily="-100" charset="0"/>
                        </a:rPr>
                        <a:t>erythromyalgia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0" charset="0"/>
                          <a:ea typeface="Arial" pitchFamily="-100" charset="0"/>
                          <a:cs typeface="Arial" pitchFamily="-100" charset="0"/>
                        </a:rPr>
                        <a:t>Nav 1.7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0" charset="0"/>
                          <a:ea typeface="Arial" pitchFamily="-100" charset="0"/>
                          <a:cs typeface="Arial" pitchFamily="-100" charset="0"/>
                        </a:rPr>
                        <a:t>Lower threshold, enhanced responses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0" charset="0"/>
                          <a:ea typeface="Arial" pitchFamily="-100" charset="0"/>
                          <a:cs typeface="Arial" pitchFamily="-100" charset="0"/>
                        </a:rPr>
                        <a:t>Attacks of burning pain and redness in extremities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4F1"/>
                    </a:solidFill>
                  </a:tcPr>
                </a:tc>
              </a:tr>
              <a:tr h="992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0" charset="0"/>
                          <a:ea typeface="Arial" pitchFamily="-100" charset="0"/>
                          <a:cs typeface="Arial" pitchFamily="-100" charset="0"/>
                        </a:rPr>
                        <a:t>Paroxysmal extreme pain disorder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0" charset="0"/>
                          <a:ea typeface="Arial" pitchFamily="-100" charset="0"/>
                          <a:cs typeface="Arial" pitchFamily="-100" charset="0"/>
                        </a:rPr>
                        <a:t>Nav 1.7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0" charset="0"/>
                          <a:ea typeface="Arial" pitchFamily="-100" charset="0"/>
                          <a:cs typeface="Arial" pitchFamily="-100" charset="0"/>
                        </a:rPr>
                        <a:t>Impaired inactivation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0" charset="0"/>
                          <a:ea typeface="Arial" pitchFamily="-100" charset="0"/>
                          <a:cs typeface="Arial" pitchFamily="-100" charset="0"/>
                        </a:rPr>
                        <a:t>Enhanced response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0" charset="0"/>
                          <a:ea typeface="Arial" pitchFamily="-100" charset="0"/>
                          <a:cs typeface="Arial" pitchFamily="-100" charset="0"/>
                        </a:rPr>
                        <a:t>Episodic lower body ocular, jaw pain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9"/>
                    </a:solidFill>
                  </a:tcPr>
                </a:tc>
              </a:tr>
              <a:tr h="992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0" charset="0"/>
                          <a:ea typeface="Arial" pitchFamily="-100" charset="0"/>
                          <a:cs typeface="Arial" pitchFamily="-100" charset="0"/>
                        </a:rPr>
                        <a:t>Channelopathy associated insensitivity to pain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0" charset="0"/>
                          <a:ea typeface="Arial" pitchFamily="-100" charset="0"/>
                          <a:cs typeface="Arial" pitchFamily="-100" charset="0"/>
                        </a:rPr>
                        <a:t>Nav 1.7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0" charset="0"/>
                          <a:ea typeface="Arial" pitchFamily="-100" charset="0"/>
                          <a:cs typeface="Arial" pitchFamily="-100" charset="0"/>
                        </a:rPr>
                        <a:t>Loss of function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0" charset="0"/>
                          <a:ea typeface="Arial" pitchFamily="-100" charset="0"/>
                          <a:cs typeface="Arial" pitchFamily="-100" charset="0"/>
                        </a:rPr>
                        <a:t>Inability to sense pain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4F1"/>
                    </a:solidFill>
                  </a:tcPr>
                </a:tc>
              </a:tr>
              <a:tr h="992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0" charset="0"/>
                          <a:ea typeface="Arial" pitchFamily="-100" charset="0"/>
                          <a:cs typeface="Arial" pitchFamily="-100" charset="0"/>
                        </a:rPr>
                        <a:t>Familial episodic pain syndrome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0" charset="0"/>
                          <a:ea typeface="Arial" pitchFamily="-100" charset="0"/>
                          <a:cs typeface="Arial" pitchFamily="-100" charset="0"/>
                        </a:rPr>
                        <a:t>TRPA1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0" charset="0"/>
                          <a:ea typeface="Arial" pitchFamily="-100" charset="0"/>
                          <a:cs typeface="Arial" pitchFamily="-100" charset="0"/>
                        </a:rPr>
                        <a:t>Enhanced response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0" charset="0"/>
                          <a:ea typeface="Arial" pitchFamily="-100" charset="0"/>
                          <a:cs typeface="Arial" pitchFamily="-100" charset="0"/>
                        </a:rPr>
                        <a:t>Episodic upper body pain, triggered by fasting, cold, fatigue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3582988" y="2262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pic>
        <p:nvPicPr>
          <p:cNvPr id="41987" name="Picture 3" descr="Peripheral Receptors.jpg                                       00000002OTPM Chapter 20/11/06          C187537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100" y="220663"/>
            <a:ext cx="56134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988" name="Group 10"/>
          <p:cNvGrpSpPr>
            <a:grpSpLocks/>
          </p:cNvGrpSpPr>
          <p:nvPr/>
        </p:nvGrpSpPr>
        <p:grpSpPr bwMode="auto">
          <a:xfrm>
            <a:off x="2720975" y="3165475"/>
            <a:ext cx="5024438" cy="2981325"/>
            <a:chOff x="2789238" y="3149600"/>
            <a:chExt cx="5635625" cy="3344863"/>
          </a:xfrm>
        </p:grpSpPr>
        <p:pic>
          <p:nvPicPr>
            <p:cNvPr id="41993" name="Picture 4" descr="nfgz001.gif                                                    00086F21Macintosh HD                   C385BF77: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89238" y="3149600"/>
              <a:ext cx="5635625" cy="3344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4" name="Oval 5"/>
            <p:cNvSpPr>
              <a:spLocks noChangeArrowheads="1"/>
            </p:cNvSpPr>
            <p:nvPr/>
          </p:nvSpPr>
          <p:spPr bwMode="auto">
            <a:xfrm>
              <a:off x="2794000" y="4051300"/>
              <a:ext cx="2032000" cy="19431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41995" name="Oval 6"/>
            <p:cNvSpPr>
              <a:spLocks noChangeArrowheads="1"/>
            </p:cNvSpPr>
            <p:nvPr/>
          </p:nvSpPr>
          <p:spPr bwMode="auto">
            <a:xfrm>
              <a:off x="5549900" y="4203700"/>
              <a:ext cx="2032000" cy="19431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41989" name="Oval 7"/>
          <p:cNvSpPr>
            <a:spLocks noChangeArrowheads="1"/>
          </p:cNvSpPr>
          <p:nvPr/>
        </p:nvSpPr>
        <p:spPr bwMode="auto">
          <a:xfrm>
            <a:off x="152400" y="1231900"/>
            <a:ext cx="1409700" cy="10541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3594100" y="1968500"/>
            <a:ext cx="723900" cy="1689100"/>
          </a:xfrm>
          <a:prstGeom prst="downArrow">
            <a:avLst>
              <a:gd name="adj1" fmla="val 50000"/>
              <a:gd name="adj2" fmla="val 58333"/>
            </a:avLst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pic>
        <p:nvPicPr>
          <p:cNvPr id="14345" name="Picture 9" descr="Drosophila_bifurca.jpg                                         0003498B Tonybrain                      BCFB952A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8" y="3787775"/>
            <a:ext cx="22733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10"/>
          <p:cNvSpPr txBox="1">
            <a:spLocks noChangeArrowheads="1"/>
          </p:cNvSpPr>
          <p:nvPr/>
        </p:nvSpPr>
        <p:spPr bwMode="auto">
          <a:xfrm>
            <a:off x="5805488" y="1335088"/>
            <a:ext cx="3327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/>
              <a:t>Inflammation - chemical</a:t>
            </a:r>
          </a:p>
          <a:p>
            <a:pPr algn="ctr">
              <a:spcBef>
                <a:spcPts val="600"/>
              </a:spcBef>
            </a:pPr>
            <a:r>
              <a:rPr lang="en-US" sz="2000"/>
              <a:t>activation in the periphery</a:t>
            </a:r>
          </a:p>
          <a:p>
            <a:pPr algn="ctr">
              <a:spcBef>
                <a:spcPts val="600"/>
              </a:spcBef>
            </a:pPr>
            <a:endParaRPr lang="en-US" sz="2000"/>
          </a:p>
          <a:p>
            <a:pPr algn="ctr">
              <a:spcBef>
                <a:spcPts val="600"/>
              </a:spcBef>
            </a:pPr>
            <a:r>
              <a:rPr lang="en-US" sz="2000"/>
              <a:t>Neuropathy – abnormal</a:t>
            </a:r>
          </a:p>
          <a:p>
            <a:pPr algn="ctr">
              <a:spcBef>
                <a:spcPts val="600"/>
              </a:spcBef>
            </a:pPr>
            <a:r>
              <a:rPr lang="en-US" sz="2000"/>
              <a:t>nerve activity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93"/>
          <p:cNvSpPr>
            <a:spLocks noChangeArrowheads="1"/>
          </p:cNvSpPr>
          <p:nvPr/>
        </p:nvSpPr>
        <p:spPr bwMode="white">
          <a:xfrm>
            <a:off x="530225" y="531813"/>
            <a:ext cx="86995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FF"/>
                </a:solidFill>
                <a:ea typeface="Arial" pitchFamily="-100" charset="0"/>
                <a:cs typeface="Arial" pitchFamily="-100" charset="0"/>
              </a:rPr>
              <a:t>A gain-of-function mutation in TRPA1 causes familial episodic pain syndrome</a:t>
            </a:r>
          </a:p>
        </p:txBody>
      </p:sp>
      <p:graphicFrame>
        <p:nvGraphicFramePr>
          <p:cNvPr id="346115" name="Object 6"/>
          <p:cNvGraphicFramePr>
            <a:graphicFrameLocks noChangeAspect="1"/>
          </p:cNvGraphicFramePr>
          <p:nvPr/>
        </p:nvGraphicFramePr>
        <p:xfrm>
          <a:off x="381000" y="4002088"/>
          <a:ext cx="4975225" cy="2319337"/>
        </p:xfrm>
        <a:graphic>
          <a:graphicData uri="http://schemas.openxmlformats.org/presentationml/2006/ole">
            <p:oleObj spid="_x0000_s346115" name="Document" r:id="rId3" imgW="4885944" imgH="3002280" progId="Word.Document.8">
              <p:embed/>
            </p:oleObj>
          </a:graphicData>
        </a:graphic>
      </p:graphicFrame>
      <p:graphicFrame>
        <p:nvGraphicFramePr>
          <p:cNvPr id="346116" name="Object 7"/>
          <p:cNvGraphicFramePr>
            <a:graphicFrameLocks noChangeAspect="1"/>
          </p:cNvGraphicFramePr>
          <p:nvPr/>
        </p:nvGraphicFramePr>
        <p:xfrm>
          <a:off x="406400" y="1712913"/>
          <a:ext cx="5037138" cy="1770062"/>
        </p:xfrm>
        <a:graphic>
          <a:graphicData uri="http://schemas.openxmlformats.org/presentationml/2006/ole">
            <p:oleObj spid="_x0000_s346116" name="Document" r:id="rId4" imgW="5087332" imgH="1801429" progId="Word.Document.8">
              <p:embed/>
            </p:oleObj>
          </a:graphicData>
        </a:graphic>
      </p:graphicFrame>
      <p:sp>
        <p:nvSpPr>
          <p:cNvPr id="346117" name="Text Box 5"/>
          <p:cNvSpPr txBox="1">
            <a:spLocks noChangeArrowheads="1"/>
          </p:cNvSpPr>
          <p:nvPr/>
        </p:nvSpPr>
        <p:spPr bwMode="auto">
          <a:xfrm>
            <a:off x="5922963" y="2187575"/>
            <a:ext cx="2800350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193675" indent="-193675">
              <a:spcBef>
                <a:spcPts val="600"/>
              </a:spcBef>
            </a:pPr>
            <a:r>
              <a:rPr lang="en-US" sz="2800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Upper body pain</a:t>
            </a:r>
          </a:p>
          <a:p>
            <a:pPr marL="193675" indent="-193675">
              <a:spcBef>
                <a:spcPts val="600"/>
              </a:spcBef>
            </a:pPr>
            <a:endParaRPr lang="en-US" sz="2800">
              <a:solidFill>
                <a:srgbClr val="002060"/>
              </a:solidFill>
              <a:ea typeface="Arial" pitchFamily="-100" charset="0"/>
              <a:cs typeface="Arial" pitchFamily="-100" charset="0"/>
            </a:endParaRPr>
          </a:p>
          <a:p>
            <a:pPr marL="193675" indent="-193675">
              <a:spcBef>
                <a:spcPts val="600"/>
              </a:spcBef>
            </a:pPr>
            <a:r>
              <a:rPr lang="en-US" sz="2800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Triggered by</a:t>
            </a:r>
          </a:p>
          <a:p>
            <a:pPr marL="573088" lvl="1" indent="-188913">
              <a:spcBef>
                <a:spcPts val="600"/>
              </a:spcBef>
              <a:buClr>
                <a:srgbClr val="0F6FC6"/>
              </a:buClr>
              <a:buFontTx/>
              <a:buChar char="–"/>
            </a:pPr>
            <a:r>
              <a:rPr lang="en-US" sz="2800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 cold</a:t>
            </a:r>
          </a:p>
          <a:p>
            <a:pPr marL="573088" lvl="1" indent="-188913">
              <a:spcBef>
                <a:spcPts val="600"/>
              </a:spcBef>
              <a:buClr>
                <a:srgbClr val="0F6FC6"/>
              </a:buClr>
              <a:buFontTx/>
              <a:buChar char="–"/>
            </a:pPr>
            <a:r>
              <a:rPr lang="en-US" sz="2800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 hunger</a:t>
            </a:r>
          </a:p>
          <a:p>
            <a:pPr marL="573088" lvl="1" indent="-188913">
              <a:spcBef>
                <a:spcPts val="600"/>
              </a:spcBef>
              <a:buClr>
                <a:srgbClr val="0F6FC6"/>
              </a:buClr>
              <a:buFontTx/>
              <a:buChar char="–"/>
            </a:pPr>
            <a:r>
              <a:rPr lang="en-US" sz="2800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 fatigue</a:t>
            </a:r>
          </a:p>
          <a:p>
            <a:pPr marL="573088" lvl="1" indent="-188913">
              <a:spcBef>
                <a:spcPts val="600"/>
              </a:spcBef>
              <a:buClr>
                <a:srgbClr val="0F6FC6"/>
              </a:buClr>
              <a:buFontTx/>
              <a:buChar char="–"/>
            </a:pPr>
            <a:r>
              <a:rPr lang="en-US" sz="2800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 exertion</a:t>
            </a:r>
          </a:p>
        </p:txBody>
      </p:sp>
      <p:sp>
        <p:nvSpPr>
          <p:cNvPr id="346118" name="Text Box 6"/>
          <p:cNvSpPr txBox="1">
            <a:spLocks noChangeArrowheads="1"/>
          </p:cNvSpPr>
          <p:nvPr/>
        </p:nvSpPr>
        <p:spPr bwMode="auto">
          <a:xfrm>
            <a:off x="1406525" y="1781175"/>
            <a:ext cx="20653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Irritant sensor</a:t>
            </a:r>
          </a:p>
        </p:txBody>
      </p:sp>
      <p:sp>
        <p:nvSpPr>
          <p:cNvPr id="346119" name="Text Box 7"/>
          <p:cNvSpPr txBox="1">
            <a:spLocks noChangeArrowheads="1"/>
          </p:cNvSpPr>
          <p:nvPr/>
        </p:nvSpPr>
        <p:spPr bwMode="auto">
          <a:xfrm>
            <a:off x="376238" y="3565525"/>
            <a:ext cx="483076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Prodermal……pain 1.5 hrs…..sleep</a:t>
            </a:r>
          </a:p>
        </p:txBody>
      </p:sp>
      <p:sp>
        <p:nvSpPr>
          <p:cNvPr id="346120" name="Text Box 8"/>
          <p:cNvSpPr txBox="1">
            <a:spLocks noChangeArrowheads="1"/>
          </p:cNvSpPr>
          <p:nvPr/>
        </p:nvSpPr>
        <p:spPr bwMode="auto">
          <a:xfrm>
            <a:off x="1011238" y="6294438"/>
            <a:ext cx="26098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Normal acute pain</a:t>
            </a:r>
          </a:p>
        </p:txBody>
      </p:sp>
      <p:sp>
        <p:nvSpPr>
          <p:cNvPr id="346121" name="Rectangle 9"/>
          <p:cNvSpPr>
            <a:spLocks noChangeArrowheads="1"/>
          </p:cNvSpPr>
          <p:nvPr/>
        </p:nvSpPr>
        <p:spPr bwMode="auto">
          <a:xfrm>
            <a:off x="3811588" y="6146800"/>
            <a:ext cx="5083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Kremeyer B et al. </a:t>
            </a:r>
            <a:br>
              <a:rPr lang="en-US" sz="1600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</a:br>
            <a:r>
              <a:rPr lang="en-US" sz="1600" i="1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Neuron</a:t>
            </a:r>
            <a:r>
              <a:rPr lang="en-US" sz="1600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 2010;66(5):671-80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4. Spinal cord junctions.jpg                                   0001EE0AMacintosh HD                   B191BFFC:"/>
          <p:cNvPicPr>
            <a:picLocks noChangeAspect="1" noChangeArrowheads="1"/>
          </p:cNvPicPr>
          <p:nvPr/>
        </p:nvPicPr>
        <p:blipFill>
          <a:blip r:embed="rId2"/>
          <a:srcRect l="3125" t="3125" r="3125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620963" y="1219200"/>
            <a:ext cx="5799137" cy="47625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>
                <a:solidFill>
                  <a:schemeClr val="bg1"/>
                </a:solidFill>
              </a:rPr>
              <a:t>Major spinal increases in excitability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237163" y="5527675"/>
            <a:ext cx="2203450" cy="862013"/>
          </a:xfrm>
          <a:prstGeom prst="rect">
            <a:avLst/>
          </a:prstGeom>
          <a:solidFill>
            <a:schemeClr val="tx1">
              <a:alpha val="8392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115000"/>
              </a:lnSpc>
              <a:spcBef>
                <a:spcPct val="50000"/>
              </a:spcBef>
            </a:pPr>
            <a:r>
              <a:rPr lang="en-GB" b="1">
                <a:solidFill>
                  <a:schemeClr val="bg1"/>
                </a:solidFill>
              </a:rPr>
              <a:t>Carbamazepine</a:t>
            </a:r>
            <a:br>
              <a:rPr lang="en-GB" b="1">
                <a:solidFill>
                  <a:schemeClr val="bg1"/>
                </a:solidFill>
              </a:rPr>
            </a:br>
            <a:r>
              <a:rPr lang="en-GB" b="1">
                <a:solidFill>
                  <a:schemeClr val="bg1"/>
                </a:solidFill>
              </a:rPr>
              <a:t>Lidocaine</a:t>
            </a:r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5711825" y="4846638"/>
            <a:ext cx="2978150" cy="12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629275" y="1809750"/>
            <a:ext cx="2209800" cy="44608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E3E35B"/>
              </a:gs>
            </a:gsLst>
            <a:lin ang="5400000" scaled="1"/>
          </a:gra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200" b="1"/>
              <a:t>Damaged Zone</a:t>
            </a:r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V="1">
            <a:off x="8032750" y="4465638"/>
            <a:ext cx="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8" name="Oval 8"/>
          <p:cNvSpPr>
            <a:spLocks noChangeArrowheads="1"/>
          </p:cNvSpPr>
          <p:nvPr/>
        </p:nvSpPr>
        <p:spPr bwMode="auto">
          <a:xfrm>
            <a:off x="7851775" y="4084638"/>
            <a:ext cx="357188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5702300" y="2335213"/>
            <a:ext cx="2062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>
                <a:solidFill>
                  <a:schemeClr val="bg1"/>
                </a:solidFill>
              </a:rPr>
              <a:t>Electrical activity</a:t>
            </a:r>
            <a:endParaRPr lang="en-GB" sz="2000"/>
          </a:p>
        </p:txBody>
      </p:sp>
      <p:sp>
        <p:nvSpPr>
          <p:cNvPr id="46090" name="AutoShape 10"/>
          <p:cNvSpPr>
            <a:spLocks noChangeArrowheads="1"/>
          </p:cNvSpPr>
          <p:nvPr/>
        </p:nvSpPr>
        <p:spPr bwMode="auto">
          <a:xfrm flipH="1">
            <a:off x="6415088" y="3140075"/>
            <a:ext cx="527050" cy="1249363"/>
          </a:xfrm>
          <a:prstGeom prst="lightningBolt">
            <a:avLst/>
          </a:prstGeom>
          <a:solidFill>
            <a:srgbClr val="FF0000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6091" name="AutoShape 11"/>
          <p:cNvSpPr>
            <a:spLocks noChangeArrowheads="1"/>
          </p:cNvSpPr>
          <p:nvPr/>
        </p:nvSpPr>
        <p:spPr bwMode="auto">
          <a:xfrm flipH="1">
            <a:off x="6030913" y="3327400"/>
            <a:ext cx="558800" cy="1347788"/>
          </a:xfrm>
          <a:prstGeom prst="lightningBolt">
            <a:avLst/>
          </a:prstGeom>
          <a:solidFill>
            <a:srgbClr val="FF0000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1756" name="Freeform 12"/>
          <p:cNvSpPr>
            <a:spLocks/>
          </p:cNvSpPr>
          <p:nvPr/>
        </p:nvSpPr>
        <p:spPr bwMode="auto">
          <a:xfrm>
            <a:off x="7027863" y="4375150"/>
            <a:ext cx="749300" cy="660400"/>
          </a:xfrm>
          <a:custGeom>
            <a:avLst/>
            <a:gdLst>
              <a:gd name="T0" fmla="*/ 0 w 484"/>
              <a:gd name="T1" fmla="*/ 2147483647 h 416"/>
              <a:gd name="T2" fmla="*/ 2147483647 w 484"/>
              <a:gd name="T3" fmla="*/ 2147483647 h 416"/>
              <a:gd name="T4" fmla="*/ 2147483647 w 484"/>
              <a:gd name="T5" fmla="*/ 2147483647 h 416"/>
              <a:gd name="T6" fmla="*/ 2147483647 w 484"/>
              <a:gd name="T7" fmla="*/ 2147483647 h 416"/>
              <a:gd name="T8" fmla="*/ 2147483647 w 484"/>
              <a:gd name="T9" fmla="*/ 2147483647 h 416"/>
              <a:gd name="T10" fmla="*/ 2147483647 w 484"/>
              <a:gd name="T11" fmla="*/ 2147483647 h 4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4"/>
              <a:gd name="T19" fmla="*/ 0 h 416"/>
              <a:gd name="T20" fmla="*/ 484 w 484"/>
              <a:gd name="T21" fmla="*/ 416 h 4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4" h="416">
                <a:moveTo>
                  <a:pt x="0" y="244"/>
                </a:moveTo>
                <a:cubicBezTo>
                  <a:pt x="88" y="262"/>
                  <a:pt x="177" y="280"/>
                  <a:pt x="221" y="244"/>
                </a:cubicBezTo>
                <a:cubicBezTo>
                  <a:pt x="264" y="207"/>
                  <a:pt x="252" y="0"/>
                  <a:pt x="263" y="23"/>
                </a:cubicBezTo>
                <a:cubicBezTo>
                  <a:pt x="273" y="45"/>
                  <a:pt x="275" y="346"/>
                  <a:pt x="284" y="381"/>
                </a:cubicBezTo>
                <a:cubicBezTo>
                  <a:pt x="292" y="416"/>
                  <a:pt x="282" y="264"/>
                  <a:pt x="316" y="233"/>
                </a:cubicBezTo>
                <a:cubicBezTo>
                  <a:pt x="349" y="201"/>
                  <a:pt x="416" y="196"/>
                  <a:pt x="484" y="191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6093" name="Group 13"/>
          <p:cNvGrpSpPr>
            <a:grpSpLocks/>
          </p:cNvGrpSpPr>
          <p:nvPr/>
        </p:nvGrpSpPr>
        <p:grpSpPr bwMode="auto">
          <a:xfrm>
            <a:off x="6172200" y="4568825"/>
            <a:ext cx="531813" cy="512763"/>
            <a:chOff x="1972" y="2773"/>
            <a:chExt cx="387" cy="323"/>
          </a:xfrm>
        </p:grpSpPr>
        <p:sp>
          <p:nvSpPr>
            <p:cNvPr id="46340" name="Freeform 14"/>
            <p:cNvSpPr>
              <a:spLocks/>
            </p:cNvSpPr>
            <p:nvPr/>
          </p:nvSpPr>
          <p:spPr bwMode="auto">
            <a:xfrm>
              <a:off x="1972" y="2821"/>
              <a:ext cx="299" cy="275"/>
            </a:xfrm>
            <a:custGeom>
              <a:avLst/>
              <a:gdLst>
                <a:gd name="T0" fmla="*/ 0 w 417"/>
                <a:gd name="T1" fmla="*/ 53 h 322"/>
                <a:gd name="T2" fmla="*/ 9 w 417"/>
                <a:gd name="T3" fmla="*/ 92 h 322"/>
                <a:gd name="T4" fmla="*/ 81 w 417"/>
                <a:gd name="T5" fmla="*/ 172 h 322"/>
                <a:gd name="T6" fmla="*/ 139 w 417"/>
                <a:gd name="T7" fmla="*/ 143 h 322"/>
                <a:gd name="T8" fmla="*/ 144 w 417"/>
                <a:gd name="T9" fmla="*/ 68 h 322"/>
                <a:gd name="T10" fmla="*/ 130 w 417"/>
                <a:gd name="T11" fmla="*/ 58 h 322"/>
                <a:gd name="T12" fmla="*/ 92 w 417"/>
                <a:gd name="T13" fmla="*/ 63 h 322"/>
                <a:gd name="T14" fmla="*/ 90 w 417"/>
                <a:gd name="T15" fmla="*/ 83 h 322"/>
                <a:gd name="T16" fmla="*/ 98 w 417"/>
                <a:gd name="T17" fmla="*/ 132 h 322"/>
                <a:gd name="T18" fmla="*/ 127 w 417"/>
                <a:gd name="T19" fmla="*/ 127 h 322"/>
                <a:gd name="T20" fmla="*/ 127 w 417"/>
                <a:gd name="T21" fmla="*/ 63 h 322"/>
                <a:gd name="T22" fmla="*/ 115 w 417"/>
                <a:gd name="T23" fmla="*/ 49 h 322"/>
                <a:gd name="T24" fmla="*/ 61 w 417"/>
                <a:gd name="T25" fmla="*/ 0 h 322"/>
                <a:gd name="T26" fmla="*/ 32 w 417"/>
                <a:gd name="T27" fmla="*/ 44 h 322"/>
                <a:gd name="T28" fmla="*/ 61 w 417"/>
                <a:gd name="T29" fmla="*/ 102 h 322"/>
                <a:gd name="T30" fmla="*/ 78 w 417"/>
                <a:gd name="T31" fmla="*/ 113 h 322"/>
                <a:gd name="T32" fmla="*/ 58 w 417"/>
                <a:gd name="T33" fmla="*/ 68 h 322"/>
                <a:gd name="T34" fmla="*/ 34 w 417"/>
                <a:gd name="T35" fmla="*/ 132 h 322"/>
                <a:gd name="T36" fmla="*/ 52 w 417"/>
                <a:gd name="T37" fmla="*/ 167 h 322"/>
                <a:gd name="T38" fmla="*/ 70 w 417"/>
                <a:gd name="T39" fmla="*/ 176 h 322"/>
                <a:gd name="T40" fmla="*/ 84 w 417"/>
                <a:gd name="T41" fmla="*/ 172 h 322"/>
                <a:gd name="T42" fmla="*/ 81 w 417"/>
                <a:gd name="T43" fmla="*/ 118 h 322"/>
                <a:gd name="T44" fmla="*/ 72 w 417"/>
                <a:gd name="T45" fmla="*/ 113 h 322"/>
                <a:gd name="T46" fmla="*/ 58 w 417"/>
                <a:gd name="T47" fmla="*/ 118 h 322"/>
                <a:gd name="T48" fmla="*/ 66 w 417"/>
                <a:gd name="T49" fmla="*/ 167 h 322"/>
                <a:gd name="T50" fmla="*/ 110 w 417"/>
                <a:gd name="T51" fmla="*/ 201 h 322"/>
                <a:gd name="T52" fmla="*/ 121 w 417"/>
                <a:gd name="T53" fmla="*/ 147 h 32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17"/>
                <a:gd name="T82" fmla="*/ 0 h 322"/>
                <a:gd name="T83" fmla="*/ 417 w 417"/>
                <a:gd name="T84" fmla="*/ 322 h 32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17" h="322">
                  <a:moveTo>
                    <a:pt x="0" y="86"/>
                  </a:moveTo>
                  <a:cubicBezTo>
                    <a:pt x="10" y="106"/>
                    <a:pt x="13" y="129"/>
                    <a:pt x="24" y="149"/>
                  </a:cubicBezTo>
                  <a:cubicBezTo>
                    <a:pt x="62" y="218"/>
                    <a:pt x="145" y="260"/>
                    <a:pt x="220" y="275"/>
                  </a:cubicBezTo>
                  <a:cubicBezTo>
                    <a:pt x="297" y="262"/>
                    <a:pt x="319" y="264"/>
                    <a:pt x="376" y="228"/>
                  </a:cubicBezTo>
                  <a:cubicBezTo>
                    <a:pt x="384" y="201"/>
                    <a:pt x="417" y="143"/>
                    <a:pt x="392" y="110"/>
                  </a:cubicBezTo>
                  <a:cubicBezTo>
                    <a:pt x="383" y="98"/>
                    <a:pt x="366" y="99"/>
                    <a:pt x="353" y="94"/>
                  </a:cubicBezTo>
                  <a:cubicBezTo>
                    <a:pt x="319" y="96"/>
                    <a:pt x="283" y="90"/>
                    <a:pt x="251" y="102"/>
                  </a:cubicBezTo>
                  <a:cubicBezTo>
                    <a:pt x="240" y="105"/>
                    <a:pt x="243" y="122"/>
                    <a:pt x="243" y="133"/>
                  </a:cubicBezTo>
                  <a:cubicBezTo>
                    <a:pt x="243" y="183"/>
                    <a:pt x="245" y="179"/>
                    <a:pt x="267" y="212"/>
                  </a:cubicBezTo>
                  <a:cubicBezTo>
                    <a:pt x="293" y="209"/>
                    <a:pt x="320" y="213"/>
                    <a:pt x="345" y="204"/>
                  </a:cubicBezTo>
                  <a:cubicBezTo>
                    <a:pt x="392" y="185"/>
                    <a:pt x="357" y="123"/>
                    <a:pt x="345" y="102"/>
                  </a:cubicBezTo>
                  <a:cubicBezTo>
                    <a:pt x="338" y="90"/>
                    <a:pt x="323" y="87"/>
                    <a:pt x="314" y="79"/>
                  </a:cubicBezTo>
                  <a:cubicBezTo>
                    <a:pt x="263" y="34"/>
                    <a:pt x="232" y="13"/>
                    <a:pt x="165" y="0"/>
                  </a:cubicBezTo>
                  <a:cubicBezTo>
                    <a:pt x="127" y="12"/>
                    <a:pt x="107" y="38"/>
                    <a:pt x="86" y="71"/>
                  </a:cubicBezTo>
                  <a:cubicBezTo>
                    <a:pt x="101" y="116"/>
                    <a:pt x="119" y="144"/>
                    <a:pt x="165" y="165"/>
                  </a:cubicBezTo>
                  <a:cubicBezTo>
                    <a:pt x="180" y="171"/>
                    <a:pt x="212" y="181"/>
                    <a:pt x="212" y="181"/>
                  </a:cubicBezTo>
                  <a:cubicBezTo>
                    <a:pt x="191" y="118"/>
                    <a:pt x="210" y="141"/>
                    <a:pt x="157" y="110"/>
                  </a:cubicBezTo>
                  <a:cubicBezTo>
                    <a:pt x="99" y="129"/>
                    <a:pt x="70" y="143"/>
                    <a:pt x="94" y="212"/>
                  </a:cubicBezTo>
                  <a:cubicBezTo>
                    <a:pt x="101" y="234"/>
                    <a:pt x="118" y="256"/>
                    <a:pt x="141" y="267"/>
                  </a:cubicBezTo>
                  <a:cubicBezTo>
                    <a:pt x="156" y="273"/>
                    <a:pt x="188" y="282"/>
                    <a:pt x="188" y="282"/>
                  </a:cubicBezTo>
                  <a:cubicBezTo>
                    <a:pt x="201" y="279"/>
                    <a:pt x="216" y="283"/>
                    <a:pt x="227" y="275"/>
                  </a:cubicBezTo>
                  <a:cubicBezTo>
                    <a:pt x="242" y="261"/>
                    <a:pt x="232" y="200"/>
                    <a:pt x="220" y="188"/>
                  </a:cubicBezTo>
                  <a:cubicBezTo>
                    <a:pt x="214" y="182"/>
                    <a:pt x="204" y="183"/>
                    <a:pt x="196" y="181"/>
                  </a:cubicBezTo>
                  <a:cubicBezTo>
                    <a:pt x="183" y="183"/>
                    <a:pt x="168" y="181"/>
                    <a:pt x="157" y="188"/>
                  </a:cubicBezTo>
                  <a:cubicBezTo>
                    <a:pt x="119" y="209"/>
                    <a:pt x="160" y="252"/>
                    <a:pt x="180" y="267"/>
                  </a:cubicBezTo>
                  <a:cubicBezTo>
                    <a:pt x="225" y="300"/>
                    <a:pt x="250" y="305"/>
                    <a:pt x="298" y="322"/>
                  </a:cubicBezTo>
                  <a:cubicBezTo>
                    <a:pt x="352" y="307"/>
                    <a:pt x="372" y="278"/>
                    <a:pt x="329" y="23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41" name="Freeform 15"/>
            <p:cNvSpPr>
              <a:spLocks/>
            </p:cNvSpPr>
            <p:nvPr/>
          </p:nvSpPr>
          <p:spPr bwMode="auto">
            <a:xfrm>
              <a:off x="2060" y="2773"/>
              <a:ext cx="299" cy="275"/>
            </a:xfrm>
            <a:custGeom>
              <a:avLst/>
              <a:gdLst>
                <a:gd name="T0" fmla="*/ 0 w 417"/>
                <a:gd name="T1" fmla="*/ 53 h 322"/>
                <a:gd name="T2" fmla="*/ 9 w 417"/>
                <a:gd name="T3" fmla="*/ 92 h 322"/>
                <a:gd name="T4" fmla="*/ 81 w 417"/>
                <a:gd name="T5" fmla="*/ 172 h 322"/>
                <a:gd name="T6" fmla="*/ 139 w 417"/>
                <a:gd name="T7" fmla="*/ 143 h 322"/>
                <a:gd name="T8" fmla="*/ 144 w 417"/>
                <a:gd name="T9" fmla="*/ 68 h 322"/>
                <a:gd name="T10" fmla="*/ 130 w 417"/>
                <a:gd name="T11" fmla="*/ 58 h 322"/>
                <a:gd name="T12" fmla="*/ 92 w 417"/>
                <a:gd name="T13" fmla="*/ 63 h 322"/>
                <a:gd name="T14" fmla="*/ 90 w 417"/>
                <a:gd name="T15" fmla="*/ 83 h 322"/>
                <a:gd name="T16" fmla="*/ 98 w 417"/>
                <a:gd name="T17" fmla="*/ 132 h 322"/>
                <a:gd name="T18" fmla="*/ 127 w 417"/>
                <a:gd name="T19" fmla="*/ 127 h 322"/>
                <a:gd name="T20" fmla="*/ 127 w 417"/>
                <a:gd name="T21" fmla="*/ 63 h 322"/>
                <a:gd name="T22" fmla="*/ 115 w 417"/>
                <a:gd name="T23" fmla="*/ 49 h 322"/>
                <a:gd name="T24" fmla="*/ 61 w 417"/>
                <a:gd name="T25" fmla="*/ 0 h 322"/>
                <a:gd name="T26" fmla="*/ 32 w 417"/>
                <a:gd name="T27" fmla="*/ 44 h 322"/>
                <a:gd name="T28" fmla="*/ 61 w 417"/>
                <a:gd name="T29" fmla="*/ 102 h 322"/>
                <a:gd name="T30" fmla="*/ 78 w 417"/>
                <a:gd name="T31" fmla="*/ 113 h 322"/>
                <a:gd name="T32" fmla="*/ 58 w 417"/>
                <a:gd name="T33" fmla="*/ 68 h 322"/>
                <a:gd name="T34" fmla="*/ 34 w 417"/>
                <a:gd name="T35" fmla="*/ 132 h 322"/>
                <a:gd name="T36" fmla="*/ 52 w 417"/>
                <a:gd name="T37" fmla="*/ 167 h 322"/>
                <a:gd name="T38" fmla="*/ 70 w 417"/>
                <a:gd name="T39" fmla="*/ 176 h 322"/>
                <a:gd name="T40" fmla="*/ 84 w 417"/>
                <a:gd name="T41" fmla="*/ 172 h 322"/>
                <a:gd name="T42" fmla="*/ 81 w 417"/>
                <a:gd name="T43" fmla="*/ 118 h 322"/>
                <a:gd name="T44" fmla="*/ 72 w 417"/>
                <a:gd name="T45" fmla="*/ 113 h 322"/>
                <a:gd name="T46" fmla="*/ 58 w 417"/>
                <a:gd name="T47" fmla="*/ 118 h 322"/>
                <a:gd name="T48" fmla="*/ 66 w 417"/>
                <a:gd name="T49" fmla="*/ 167 h 322"/>
                <a:gd name="T50" fmla="*/ 110 w 417"/>
                <a:gd name="T51" fmla="*/ 201 h 322"/>
                <a:gd name="T52" fmla="*/ 121 w 417"/>
                <a:gd name="T53" fmla="*/ 147 h 32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17"/>
                <a:gd name="T82" fmla="*/ 0 h 322"/>
                <a:gd name="T83" fmla="*/ 417 w 417"/>
                <a:gd name="T84" fmla="*/ 322 h 32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17" h="322">
                  <a:moveTo>
                    <a:pt x="0" y="86"/>
                  </a:moveTo>
                  <a:cubicBezTo>
                    <a:pt x="10" y="106"/>
                    <a:pt x="13" y="129"/>
                    <a:pt x="24" y="149"/>
                  </a:cubicBezTo>
                  <a:cubicBezTo>
                    <a:pt x="62" y="218"/>
                    <a:pt x="145" y="260"/>
                    <a:pt x="220" y="275"/>
                  </a:cubicBezTo>
                  <a:cubicBezTo>
                    <a:pt x="297" y="262"/>
                    <a:pt x="319" y="264"/>
                    <a:pt x="376" y="228"/>
                  </a:cubicBezTo>
                  <a:cubicBezTo>
                    <a:pt x="384" y="201"/>
                    <a:pt x="417" y="143"/>
                    <a:pt x="392" y="110"/>
                  </a:cubicBezTo>
                  <a:cubicBezTo>
                    <a:pt x="383" y="98"/>
                    <a:pt x="366" y="99"/>
                    <a:pt x="353" y="94"/>
                  </a:cubicBezTo>
                  <a:cubicBezTo>
                    <a:pt x="319" y="96"/>
                    <a:pt x="283" y="90"/>
                    <a:pt x="251" y="102"/>
                  </a:cubicBezTo>
                  <a:cubicBezTo>
                    <a:pt x="240" y="105"/>
                    <a:pt x="243" y="122"/>
                    <a:pt x="243" y="133"/>
                  </a:cubicBezTo>
                  <a:cubicBezTo>
                    <a:pt x="243" y="183"/>
                    <a:pt x="245" y="179"/>
                    <a:pt x="267" y="212"/>
                  </a:cubicBezTo>
                  <a:cubicBezTo>
                    <a:pt x="293" y="209"/>
                    <a:pt x="320" y="213"/>
                    <a:pt x="345" y="204"/>
                  </a:cubicBezTo>
                  <a:cubicBezTo>
                    <a:pt x="392" y="185"/>
                    <a:pt x="357" y="123"/>
                    <a:pt x="345" y="102"/>
                  </a:cubicBezTo>
                  <a:cubicBezTo>
                    <a:pt x="338" y="90"/>
                    <a:pt x="323" y="87"/>
                    <a:pt x="314" y="79"/>
                  </a:cubicBezTo>
                  <a:cubicBezTo>
                    <a:pt x="263" y="34"/>
                    <a:pt x="232" y="13"/>
                    <a:pt x="165" y="0"/>
                  </a:cubicBezTo>
                  <a:cubicBezTo>
                    <a:pt x="127" y="12"/>
                    <a:pt x="107" y="38"/>
                    <a:pt x="86" y="71"/>
                  </a:cubicBezTo>
                  <a:cubicBezTo>
                    <a:pt x="101" y="116"/>
                    <a:pt x="119" y="144"/>
                    <a:pt x="165" y="165"/>
                  </a:cubicBezTo>
                  <a:cubicBezTo>
                    <a:pt x="180" y="171"/>
                    <a:pt x="212" y="181"/>
                    <a:pt x="212" y="181"/>
                  </a:cubicBezTo>
                  <a:cubicBezTo>
                    <a:pt x="191" y="118"/>
                    <a:pt x="210" y="141"/>
                    <a:pt x="157" y="110"/>
                  </a:cubicBezTo>
                  <a:cubicBezTo>
                    <a:pt x="99" y="129"/>
                    <a:pt x="70" y="143"/>
                    <a:pt x="94" y="212"/>
                  </a:cubicBezTo>
                  <a:cubicBezTo>
                    <a:pt x="101" y="234"/>
                    <a:pt x="118" y="256"/>
                    <a:pt x="141" y="267"/>
                  </a:cubicBezTo>
                  <a:cubicBezTo>
                    <a:pt x="156" y="273"/>
                    <a:pt x="188" y="282"/>
                    <a:pt x="188" y="282"/>
                  </a:cubicBezTo>
                  <a:cubicBezTo>
                    <a:pt x="201" y="279"/>
                    <a:pt x="216" y="283"/>
                    <a:pt x="227" y="275"/>
                  </a:cubicBezTo>
                  <a:cubicBezTo>
                    <a:pt x="242" y="261"/>
                    <a:pt x="232" y="200"/>
                    <a:pt x="220" y="188"/>
                  </a:cubicBezTo>
                  <a:cubicBezTo>
                    <a:pt x="214" y="182"/>
                    <a:pt x="204" y="183"/>
                    <a:pt x="196" y="181"/>
                  </a:cubicBezTo>
                  <a:cubicBezTo>
                    <a:pt x="183" y="183"/>
                    <a:pt x="168" y="181"/>
                    <a:pt x="157" y="188"/>
                  </a:cubicBezTo>
                  <a:cubicBezTo>
                    <a:pt x="119" y="209"/>
                    <a:pt x="160" y="252"/>
                    <a:pt x="180" y="267"/>
                  </a:cubicBezTo>
                  <a:cubicBezTo>
                    <a:pt x="225" y="300"/>
                    <a:pt x="250" y="305"/>
                    <a:pt x="298" y="322"/>
                  </a:cubicBezTo>
                  <a:cubicBezTo>
                    <a:pt x="352" y="307"/>
                    <a:pt x="372" y="278"/>
                    <a:pt x="329" y="23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094" name="Rectangle 16"/>
          <p:cNvSpPr>
            <a:spLocks noChangeArrowheads="1"/>
          </p:cNvSpPr>
          <p:nvPr/>
        </p:nvSpPr>
        <p:spPr bwMode="auto">
          <a:xfrm flipV="1">
            <a:off x="6869113" y="4791075"/>
            <a:ext cx="100012" cy="11271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6095" name="Rectangle 17"/>
          <p:cNvSpPr>
            <a:spLocks noChangeArrowheads="1"/>
          </p:cNvSpPr>
          <p:nvPr/>
        </p:nvSpPr>
        <p:spPr bwMode="auto">
          <a:xfrm>
            <a:off x="7977188" y="4281488"/>
            <a:ext cx="100012" cy="101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6096" name="Rectangle 18"/>
          <p:cNvSpPr>
            <a:spLocks noChangeArrowheads="1"/>
          </p:cNvSpPr>
          <p:nvPr/>
        </p:nvSpPr>
        <p:spPr bwMode="auto">
          <a:xfrm flipV="1">
            <a:off x="6726238" y="4791075"/>
            <a:ext cx="100012" cy="11271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6097" name="Line 19"/>
          <p:cNvSpPr>
            <a:spLocks noChangeShapeType="1"/>
          </p:cNvSpPr>
          <p:nvPr/>
        </p:nvSpPr>
        <p:spPr bwMode="auto">
          <a:xfrm flipV="1">
            <a:off x="6702425" y="4962525"/>
            <a:ext cx="0" cy="5715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8" name="AutoShape 259"/>
          <p:cNvSpPr>
            <a:spLocks noChangeArrowheads="1"/>
          </p:cNvSpPr>
          <p:nvPr/>
        </p:nvSpPr>
        <p:spPr bwMode="auto">
          <a:xfrm rot="-4563372">
            <a:off x="2478087" y="2266951"/>
            <a:ext cx="434975" cy="47625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6099" name="Rectangle 260"/>
          <p:cNvSpPr>
            <a:spLocks noChangeArrowheads="1"/>
          </p:cNvSpPr>
          <p:nvPr/>
        </p:nvSpPr>
        <p:spPr bwMode="auto">
          <a:xfrm>
            <a:off x="625475" y="5688013"/>
            <a:ext cx="2365375" cy="927100"/>
          </a:xfrm>
          <a:prstGeom prst="rect">
            <a:avLst/>
          </a:prstGeom>
          <a:solidFill>
            <a:schemeClr val="tx1">
              <a:alpha val="8392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chemeClr val="bg1"/>
                </a:solidFill>
              </a:rPr>
              <a:t>Release of</a:t>
            </a:r>
            <a:br>
              <a:rPr lang="en-GB" b="1">
                <a:solidFill>
                  <a:schemeClr val="bg1"/>
                </a:solidFill>
              </a:rPr>
            </a:br>
            <a:r>
              <a:rPr lang="en-GB" b="1">
                <a:solidFill>
                  <a:schemeClr val="bg1"/>
                </a:solidFill>
              </a:rPr>
              <a:t>transmitters</a:t>
            </a:r>
          </a:p>
        </p:txBody>
      </p:sp>
      <p:sp>
        <p:nvSpPr>
          <p:cNvPr id="46100" name="Line 20"/>
          <p:cNvSpPr>
            <a:spLocks noChangeShapeType="1"/>
          </p:cNvSpPr>
          <p:nvPr/>
        </p:nvSpPr>
        <p:spPr bwMode="auto">
          <a:xfrm>
            <a:off x="1798638" y="2551113"/>
            <a:ext cx="0" cy="3070225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01" name="Oval 21"/>
          <p:cNvSpPr>
            <a:spLocks noChangeArrowheads="1"/>
          </p:cNvSpPr>
          <p:nvPr/>
        </p:nvSpPr>
        <p:spPr bwMode="auto">
          <a:xfrm>
            <a:off x="2119313" y="2774950"/>
            <a:ext cx="1217612" cy="8001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 sz="2800">
              <a:ea typeface="MS PGothic" charset="-128"/>
              <a:cs typeface="MS PGothic" charset="-128"/>
            </a:endParaRPr>
          </a:p>
        </p:txBody>
      </p: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4763" y="3733800"/>
            <a:ext cx="1276350" cy="854075"/>
            <a:chOff x="0" y="1773"/>
            <a:chExt cx="1411" cy="992"/>
          </a:xfrm>
        </p:grpSpPr>
        <p:grpSp>
          <p:nvGrpSpPr>
            <p:cNvPr id="46240" name="Group 23"/>
            <p:cNvGrpSpPr>
              <a:grpSpLocks/>
            </p:cNvGrpSpPr>
            <p:nvPr/>
          </p:nvGrpSpPr>
          <p:grpSpPr bwMode="auto">
            <a:xfrm>
              <a:off x="0" y="1773"/>
              <a:ext cx="1411" cy="473"/>
              <a:chOff x="1363" y="1764"/>
              <a:chExt cx="1411" cy="473"/>
            </a:xfrm>
          </p:grpSpPr>
          <p:grpSp>
            <p:nvGrpSpPr>
              <p:cNvPr id="46291" name="Group 24"/>
              <p:cNvGrpSpPr>
                <a:grpSpLocks/>
              </p:cNvGrpSpPr>
              <p:nvPr/>
            </p:nvGrpSpPr>
            <p:grpSpPr bwMode="auto">
              <a:xfrm>
                <a:off x="1363" y="1764"/>
                <a:ext cx="148" cy="473"/>
                <a:chOff x="1363" y="1768"/>
                <a:chExt cx="148" cy="473"/>
              </a:xfrm>
            </p:grpSpPr>
            <p:sp>
              <p:nvSpPr>
                <p:cNvPr id="46336" name="Oval 25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337" name="Line 26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38" name="Line 27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39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292" name="Group 29"/>
              <p:cNvGrpSpPr>
                <a:grpSpLocks/>
              </p:cNvGrpSpPr>
              <p:nvPr/>
            </p:nvGrpSpPr>
            <p:grpSpPr bwMode="auto">
              <a:xfrm>
                <a:off x="1517" y="1764"/>
                <a:ext cx="148" cy="458"/>
                <a:chOff x="1539" y="1764"/>
                <a:chExt cx="148" cy="458"/>
              </a:xfrm>
            </p:grpSpPr>
            <p:sp>
              <p:nvSpPr>
                <p:cNvPr id="46331" name="Oval 30"/>
                <p:cNvSpPr>
                  <a:spLocks noChangeArrowheads="1"/>
                </p:cNvSpPr>
                <p:nvPr/>
              </p:nvSpPr>
              <p:spPr bwMode="auto">
                <a:xfrm>
                  <a:off x="1539" y="1764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332" name="Freeform 31"/>
                <p:cNvSpPr>
                  <a:spLocks/>
                </p:cNvSpPr>
                <p:nvPr/>
              </p:nvSpPr>
              <p:spPr bwMode="auto">
                <a:xfrm>
                  <a:off x="1573" y="1916"/>
                  <a:ext cx="46" cy="306"/>
                </a:xfrm>
                <a:custGeom>
                  <a:avLst/>
                  <a:gdLst>
                    <a:gd name="T0" fmla="*/ 7 w 46"/>
                    <a:gd name="T1" fmla="*/ 0 h 237"/>
                    <a:gd name="T2" fmla="*/ 7 w 46"/>
                    <a:gd name="T3" fmla="*/ 405 h 237"/>
                    <a:gd name="T4" fmla="*/ 46 w 46"/>
                    <a:gd name="T5" fmla="*/ 510 h 237"/>
                    <a:gd name="T6" fmla="*/ 0 60000 65536"/>
                    <a:gd name="T7" fmla="*/ 0 60000 65536"/>
                    <a:gd name="T8" fmla="*/ 0 60000 65536"/>
                    <a:gd name="T9" fmla="*/ 0 w 46"/>
                    <a:gd name="T10" fmla="*/ 0 h 237"/>
                    <a:gd name="T11" fmla="*/ 46 w 46"/>
                    <a:gd name="T12" fmla="*/ 237 h 2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" h="237">
                      <a:moveTo>
                        <a:pt x="7" y="0"/>
                      </a:moveTo>
                      <a:cubicBezTo>
                        <a:pt x="3" y="74"/>
                        <a:pt x="0" y="148"/>
                        <a:pt x="7" y="188"/>
                      </a:cubicBezTo>
                      <a:cubicBezTo>
                        <a:pt x="13" y="227"/>
                        <a:pt x="36" y="232"/>
                        <a:pt x="46" y="23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33" name="Line 32"/>
                <p:cNvSpPr>
                  <a:spLocks noChangeShapeType="1"/>
                </p:cNvSpPr>
                <p:nvPr/>
              </p:nvSpPr>
              <p:spPr bwMode="auto">
                <a:xfrm>
                  <a:off x="1629" y="1916"/>
                  <a:ext cx="0" cy="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34" name="Freeform 33"/>
                <p:cNvSpPr>
                  <a:spLocks/>
                </p:cNvSpPr>
                <p:nvPr/>
              </p:nvSpPr>
              <p:spPr bwMode="auto">
                <a:xfrm rot="5400000" flipH="1">
                  <a:off x="1620" y="2025"/>
                  <a:ext cx="47" cy="25"/>
                </a:xfrm>
                <a:custGeom>
                  <a:avLst/>
                  <a:gdLst>
                    <a:gd name="T0" fmla="*/ 0 w 50"/>
                    <a:gd name="T1" fmla="*/ 0 h 39"/>
                    <a:gd name="T2" fmla="*/ 41 w 50"/>
                    <a:gd name="T3" fmla="*/ 10 h 39"/>
                    <a:gd name="T4" fmla="*/ 0 60000 65536"/>
                    <a:gd name="T5" fmla="*/ 0 60000 65536"/>
                    <a:gd name="T6" fmla="*/ 0 w 50"/>
                    <a:gd name="T7" fmla="*/ 0 h 39"/>
                    <a:gd name="T8" fmla="*/ 50 w 50"/>
                    <a:gd name="T9" fmla="*/ 39 h 3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0" h="39">
                      <a:moveTo>
                        <a:pt x="0" y="0"/>
                      </a:moveTo>
                      <a:lnTo>
                        <a:pt x="50" y="3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35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649" y="2064"/>
                  <a:ext cx="20" cy="1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293" name="Group 35"/>
              <p:cNvGrpSpPr>
                <a:grpSpLocks/>
              </p:cNvGrpSpPr>
              <p:nvPr/>
            </p:nvGrpSpPr>
            <p:grpSpPr bwMode="auto">
              <a:xfrm flipH="1">
                <a:off x="1835" y="1764"/>
                <a:ext cx="148" cy="458"/>
                <a:chOff x="1539" y="1764"/>
                <a:chExt cx="148" cy="458"/>
              </a:xfrm>
            </p:grpSpPr>
            <p:sp>
              <p:nvSpPr>
                <p:cNvPr id="46326" name="Oval 36"/>
                <p:cNvSpPr>
                  <a:spLocks noChangeArrowheads="1"/>
                </p:cNvSpPr>
                <p:nvPr/>
              </p:nvSpPr>
              <p:spPr bwMode="auto">
                <a:xfrm>
                  <a:off x="1539" y="1764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327" name="Freeform 37"/>
                <p:cNvSpPr>
                  <a:spLocks/>
                </p:cNvSpPr>
                <p:nvPr/>
              </p:nvSpPr>
              <p:spPr bwMode="auto">
                <a:xfrm>
                  <a:off x="1573" y="1916"/>
                  <a:ext cx="46" cy="306"/>
                </a:xfrm>
                <a:custGeom>
                  <a:avLst/>
                  <a:gdLst>
                    <a:gd name="T0" fmla="*/ 7 w 46"/>
                    <a:gd name="T1" fmla="*/ 0 h 237"/>
                    <a:gd name="T2" fmla="*/ 7 w 46"/>
                    <a:gd name="T3" fmla="*/ 405 h 237"/>
                    <a:gd name="T4" fmla="*/ 46 w 46"/>
                    <a:gd name="T5" fmla="*/ 510 h 237"/>
                    <a:gd name="T6" fmla="*/ 0 60000 65536"/>
                    <a:gd name="T7" fmla="*/ 0 60000 65536"/>
                    <a:gd name="T8" fmla="*/ 0 60000 65536"/>
                    <a:gd name="T9" fmla="*/ 0 w 46"/>
                    <a:gd name="T10" fmla="*/ 0 h 237"/>
                    <a:gd name="T11" fmla="*/ 46 w 46"/>
                    <a:gd name="T12" fmla="*/ 237 h 2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" h="237">
                      <a:moveTo>
                        <a:pt x="7" y="0"/>
                      </a:moveTo>
                      <a:cubicBezTo>
                        <a:pt x="3" y="74"/>
                        <a:pt x="0" y="148"/>
                        <a:pt x="7" y="188"/>
                      </a:cubicBezTo>
                      <a:cubicBezTo>
                        <a:pt x="13" y="227"/>
                        <a:pt x="36" y="232"/>
                        <a:pt x="46" y="23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28" name="Line 38"/>
                <p:cNvSpPr>
                  <a:spLocks noChangeShapeType="1"/>
                </p:cNvSpPr>
                <p:nvPr/>
              </p:nvSpPr>
              <p:spPr bwMode="auto">
                <a:xfrm>
                  <a:off x="1629" y="1916"/>
                  <a:ext cx="0" cy="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29" name="Freeform 39"/>
                <p:cNvSpPr>
                  <a:spLocks/>
                </p:cNvSpPr>
                <p:nvPr/>
              </p:nvSpPr>
              <p:spPr bwMode="auto">
                <a:xfrm rot="5400000" flipH="1">
                  <a:off x="1620" y="2025"/>
                  <a:ext cx="47" cy="25"/>
                </a:xfrm>
                <a:custGeom>
                  <a:avLst/>
                  <a:gdLst>
                    <a:gd name="T0" fmla="*/ 0 w 50"/>
                    <a:gd name="T1" fmla="*/ 0 h 39"/>
                    <a:gd name="T2" fmla="*/ 41 w 50"/>
                    <a:gd name="T3" fmla="*/ 10 h 39"/>
                    <a:gd name="T4" fmla="*/ 0 60000 65536"/>
                    <a:gd name="T5" fmla="*/ 0 60000 65536"/>
                    <a:gd name="T6" fmla="*/ 0 w 50"/>
                    <a:gd name="T7" fmla="*/ 0 h 39"/>
                    <a:gd name="T8" fmla="*/ 50 w 50"/>
                    <a:gd name="T9" fmla="*/ 39 h 3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0" h="39">
                      <a:moveTo>
                        <a:pt x="0" y="0"/>
                      </a:moveTo>
                      <a:lnTo>
                        <a:pt x="50" y="3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3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649" y="2064"/>
                  <a:ext cx="20" cy="1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294" name="Group 41"/>
              <p:cNvGrpSpPr>
                <a:grpSpLocks/>
              </p:cNvGrpSpPr>
              <p:nvPr/>
            </p:nvGrpSpPr>
            <p:grpSpPr bwMode="auto">
              <a:xfrm flipH="1">
                <a:off x="2153" y="1764"/>
                <a:ext cx="148" cy="458"/>
                <a:chOff x="1539" y="1764"/>
                <a:chExt cx="148" cy="458"/>
              </a:xfrm>
            </p:grpSpPr>
            <p:sp>
              <p:nvSpPr>
                <p:cNvPr id="46321" name="Oval 42"/>
                <p:cNvSpPr>
                  <a:spLocks noChangeArrowheads="1"/>
                </p:cNvSpPr>
                <p:nvPr/>
              </p:nvSpPr>
              <p:spPr bwMode="auto">
                <a:xfrm>
                  <a:off x="1539" y="1764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322" name="Freeform 43"/>
                <p:cNvSpPr>
                  <a:spLocks/>
                </p:cNvSpPr>
                <p:nvPr/>
              </p:nvSpPr>
              <p:spPr bwMode="auto">
                <a:xfrm>
                  <a:off x="1573" y="1916"/>
                  <a:ext cx="46" cy="306"/>
                </a:xfrm>
                <a:custGeom>
                  <a:avLst/>
                  <a:gdLst>
                    <a:gd name="T0" fmla="*/ 7 w 46"/>
                    <a:gd name="T1" fmla="*/ 0 h 237"/>
                    <a:gd name="T2" fmla="*/ 7 w 46"/>
                    <a:gd name="T3" fmla="*/ 405 h 237"/>
                    <a:gd name="T4" fmla="*/ 46 w 46"/>
                    <a:gd name="T5" fmla="*/ 510 h 237"/>
                    <a:gd name="T6" fmla="*/ 0 60000 65536"/>
                    <a:gd name="T7" fmla="*/ 0 60000 65536"/>
                    <a:gd name="T8" fmla="*/ 0 60000 65536"/>
                    <a:gd name="T9" fmla="*/ 0 w 46"/>
                    <a:gd name="T10" fmla="*/ 0 h 237"/>
                    <a:gd name="T11" fmla="*/ 46 w 46"/>
                    <a:gd name="T12" fmla="*/ 237 h 2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" h="237">
                      <a:moveTo>
                        <a:pt x="7" y="0"/>
                      </a:moveTo>
                      <a:cubicBezTo>
                        <a:pt x="3" y="74"/>
                        <a:pt x="0" y="148"/>
                        <a:pt x="7" y="188"/>
                      </a:cubicBezTo>
                      <a:cubicBezTo>
                        <a:pt x="13" y="227"/>
                        <a:pt x="36" y="232"/>
                        <a:pt x="46" y="23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23" name="Line 44"/>
                <p:cNvSpPr>
                  <a:spLocks noChangeShapeType="1"/>
                </p:cNvSpPr>
                <p:nvPr/>
              </p:nvSpPr>
              <p:spPr bwMode="auto">
                <a:xfrm>
                  <a:off x="1629" y="1916"/>
                  <a:ext cx="0" cy="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24" name="Freeform 45"/>
                <p:cNvSpPr>
                  <a:spLocks/>
                </p:cNvSpPr>
                <p:nvPr/>
              </p:nvSpPr>
              <p:spPr bwMode="auto">
                <a:xfrm rot="5400000" flipH="1">
                  <a:off x="1620" y="2025"/>
                  <a:ext cx="47" cy="25"/>
                </a:xfrm>
                <a:custGeom>
                  <a:avLst/>
                  <a:gdLst>
                    <a:gd name="T0" fmla="*/ 0 w 50"/>
                    <a:gd name="T1" fmla="*/ 0 h 39"/>
                    <a:gd name="T2" fmla="*/ 41 w 50"/>
                    <a:gd name="T3" fmla="*/ 10 h 39"/>
                    <a:gd name="T4" fmla="*/ 0 60000 65536"/>
                    <a:gd name="T5" fmla="*/ 0 60000 65536"/>
                    <a:gd name="T6" fmla="*/ 0 w 50"/>
                    <a:gd name="T7" fmla="*/ 0 h 39"/>
                    <a:gd name="T8" fmla="*/ 50 w 50"/>
                    <a:gd name="T9" fmla="*/ 39 h 3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0" h="39">
                      <a:moveTo>
                        <a:pt x="0" y="0"/>
                      </a:moveTo>
                      <a:lnTo>
                        <a:pt x="50" y="3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25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649" y="2064"/>
                  <a:ext cx="20" cy="1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295" name="Group 47"/>
              <p:cNvGrpSpPr>
                <a:grpSpLocks/>
              </p:cNvGrpSpPr>
              <p:nvPr/>
            </p:nvGrpSpPr>
            <p:grpSpPr bwMode="auto">
              <a:xfrm>
                <a:off x="2472" y="1764"/>
                <a:ext cx="148" cy="458"/>
                <a:chOff x="1539" y="1764"/>
                <a:chExt cx="148" cy="458"/>
              </a:xfrm>
            </p:grpSpPr>
            <p:sp>
              <p:nvSpPr>
                <p:cNvPr id="46316" name="Oval 48"/>
                <p:cNvSpPr>
                  <a:spLocks noChangeArrowheads="1"/>
                </p:cNvSpPr>
                <p:nvPr/>
              </p:nvSpPr>
              <p:spPr bwMode="auto">
                <a:xfrm>
                  <a:off x="1539" y="1764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317" name="Freeform 49"/>
                <p:cNvSpPr>
                  <a:spLocks/>
                </p:cNvSpPr>
                <p:nvPr/>
              </p:nvSpPr>
              <p:spPr bwMode="auto">
                <a:xfrm>
                  <a:off x="1573" y="1916"/>
                  <a:ext cx="46" cy="306"/>
                </a:xfrm>
                <a:custGeom>
                  <a:avLst/>
                  <a:gdLst>
                    <a:gd name="T0" fmla="*/ 7 w 46"/>
                    <a:gd name="T1" fmla="*/ 0 h 237"/>
                    <a:gd name="T2" fmla="*/ 7 w 46"/>
                    <a:gd name="T3" fmla="*/ 405 h 237"/>
                    <a:gd name="T4" fmla="*/ 46 w 46"/>
                    <a:gd name="T5" fmla="*/ 510 h 237"/>
                    <a:gd name="T6" fmla="*/ 0 60000 65536"/>
                    <a:gd name="T7" fmla="*/ 0 60000 65536"/>
                    <a:gd name="T8" fmla="*/ 0 60000 65536"/>
                    <a:gd name="T9" fmla="*/ 0 w 46"/>
                    <a:gd name="T10" fmla="*/ 0 h 237"/>
                    <a:gd name="T11" fmla="*/ 46 w 46"/>
                    <a:gd name="T12" fmla="*/ 237 h 2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" h="237">
                      <a:moveTo>
                        <a:pt x="7" y="0"/>
                      </a:moveTo>
                      <a:cubicBezTo>
                        <a:pt x="3" y="74"/>
                        <a:pt x="0" y="148"/>
                        <a:pt x="7" y="188"/>
                      </a:cubicBezTo>
                      <a:cubicBezTo>
                        <a:pt x="13" y="227"/>
                        <a:pt x="36" y="232"/>
                        <a:pt x="46" y="23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18" name="Line 50"/>
                <p:cNvSpPr>
                  <a:spLocks noChangeShapeType="1"/>
                </p:cNvSpPr>
                <p:nvPr/>
              </p:nvSpPr>
              <p:spPr bwMode="auto">
                <a:xfrm>
                  <a:off x="1629" y="1916"/>
                  <a:ext cx="0" cy="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19" name="Freeform 51"/>
                <p:cNvSpPr>
                  <a:spLocks/>
                </p:cNvSpPr>
                <p:nvPr/>
              </p:nvSpPr>
              <p:spPr bwMode="auto">
                <a:xfrm rot="5400000" flipH="1">
                  <a:off x="1620" y="2025"/>
                  <a:ext cx="47" cy="25"/>
                </a:xfrm>
                <a:custGeom>
                  <a:avLst/>
                  <a:gdLst>
                    <a:gd name="T0" fmla="*/ 0 w 50"/>
                    <a:gd name="T1" fmla="*/ 0 h 39"/>
                    <a:gd name="T2" fmla="*/ 41 w 50"/>
                    <a:gd name="T3" fmla="*/ 10 h 39"/>
                    <a:gd name="T4" fmla="*/ 0 60000 65536"/>
                    <a:gd name="T5" fmla="*/ 0 60000 65536"/>
                    <a:gd name="T6" fmla="*/ 0 w 50"/>
                    <a:gd name="T7" fmla="*/ 0 h 39"/>
                    <a:gd name="T8" fmla="*/ 50 w 50"/>
                    <a:gd name="T9" fmla="*/ 39 h 3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0" h="39">
                      <a:moveTo>
                        <a:pt x="0" y="0"/>
                      </a:moveTo>
                      <a:lnTo>
                        <a:pt x="50" y="3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2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649" y="2064"/>
                  <a:ext cx="20" cy="1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296" name="Group 53"/>
              <p:cNvGrpSpPr>
                <a:grpSpLocks/>
              </p:cNvGrpSpPr>
              <p:nvPr/>
            </p:nvGrpSpPr>
            <p:grpSpPr bwMode="auto">
              <a:xfrm>
                <a:off x="1681" y="1764"/>
                <a:ext cx="148" cy="473"/>
                <a:chOff x="1363" y="1768"/>
                <a:chExt cx="148" cy="473"/>
              </a:xfrm>
            </p:grpSpPr>
            <p:sp>
              <p:nvSpPr>
                <p:cNvPr id="46312" name="Oval 54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313" name="Line 55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14" name="Line 56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15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297" name="Group 58"/>
              <p:cNvGrpSpPr>
                <a:grpSpLocks/>
              </p:cNvGrpSpPr>
              <p:nvPr/>
            </p:nvGrpSpPr>
            <p:grpSpPr bwMode="auto">
              <a:xfrm>
                <a:off x="1999" y="1764"/>
                <a:ext cx="148" cy="473"/>
                <a:chOff x="1363" y="1768"/>
                <a:chExt cx="148" cy="473"/>
              </a:xfrm>
            </p:grpSpPr>
            <p:sp>
              <p:nvSpPr>
                <p:cNvPr id="46308" name="Oval 59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309" name="Line 60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10" name="Line 61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11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298" name="Group 63"/>
              <p:cNvGrpSpPr>
                <a:grpSpLocks/>
              </p:cNvGrpSpPr>
              <p:nvPr/>
            </p:nvGrpSpPr>
            <p:grpSpPr bwMode="auto">
              <a:xfrm>
                <a:off x="2626" y="1764"/>
                <a:ext cx="148" cy="473"/>
                <a:chOff x="1363" y="1768"/>
                <a:chExt cx="148" cy="473"/>
              </a:xfrm>
            </p:grpSpPr>
            <p:sp>
              <p:nvSpPr>
                <p:cNvPr id="46304" name="Oval 64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305" name="Line 65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06" name="Line 66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07" name="Line 67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299" name="Group 68"/>
              <p:cNvGrpSpPr>
                <a:grpSpLocks/>
              </p:cNvGrpSpPr>
              <p:nvPr/>
            </p:nvGrpSpPr>
            <p:grpSpPr bwMode="auto">
              <a:xfrm flipH="1">
                <a:off x="2308" y="1764"/>
                <a:ext cx="148" cy="473"/>
                <a:chOff x="1363" y="1768"/>
                <a:chExt cx="148" cy="473"/>
              </a:xfrm>
            </p:grpSpPr>
            <p:sp>
              <p:nvSpPr>
                <p:cNvPr id="46300" name="Oval 69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301" name="Line 70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02" name="Line 71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03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46241" name="Group 73"/>
            <p:cNvGrpSpPr>
              <a:grpSpLocks/>
            </p:cNvGrpSpPr>
            <p:nvPr/>
          </p:nvGrpSpPr>
          <p:grpSpPr bwMode="auto">
            <a:xfrm flipV="1">
              <a:off x="0" y="2292"/>
              <a:ext cx="1411" cy="473"/>
              <a:chOff x="1363" y="1764"/>
              <a:chExt cx="1411" cy="473"/>
            </a:xfrm>
          </p:grpSpPr>
          <p:grpSp>
            <p:nvGrpSpPr>
              <p:cNvPr id="46242" name="Group 74"/>
              <p:cNvGrpSpPr>
                <a:grpSpLocks/>
              </p:cNvGrpSpPr>
              <p:nvPr/>
            </p:nvGrpSpPr>
            <p:grpSpPr bwMode="auto">
              <a:xfrm>
                <a:off x="1363" y="1764"/>
                <a:ext cx="148" cy="473"/>
                <a:chOff x="1363" y="1768"/>
                <a:chExt cx="148" cy="473"/>
              </a:xfrm>
            </p:grpSpPr>
            <p:sp>
              <p:nvSpPr>
                <p:cNvPr id="46287" name="Oval 75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288" name="Line 76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89" name="Line 77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90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243" name="Group 79"/>
              <p:cNvGrpSpPr>
                <a:grpSpLocks/>
              </p:cNvGrpSpPr>
              <p:nvPr/>
            </p:nvGrpSpPr>
            <p:grpSpPr bwMode="auto">
              <a:xfrm>
                <a:off x="1517" y="1764"/>
                <a:ext cx="148" cy="458"/>
                <a:chOff x="1539" y="1764"/>
                <a:chExt cx="148" cy="458"/>
              </a:xfrm>
            </p:grpSpPr>
            <p:sp>
              <p:nvSpPr>
                <p:cNvPr id="46282" name="Oval 80"/>
                <p:cNvSpPr>
                  <a:spLocks noChangeArrowheads="1"/>
                </p:cNvSpPr>
                <p:nvPr/>
              </p:nvSpPr>
              <p:spPr bwMode="auto">
                <a:xfrm>
                  <a:off x="1539" y="1764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283" name="Freeform 81"/>
                <p:cNvSpPr>
                  <a:spLocks/>
                </p:cNvSpPr>
                <p:nvPr/>
              </p:nvSpPr>
              <p:spPr bwMode="auto">
                <a:xfrm>
                  <a:off x="1573" y="1916"/>
                  <a:ext cx="46" cy="306"/>
                </a:xfrm>
                <a:custGeom>
                  <a:avLst/>
                  <a:gdLst>
                    <a:gd name="T0" fmla="*/ 7 w 46"/>
                    <a:gd name="T1" fmla="*/ 0 h 237"/>
                    <a:gd name="T2" fmla="*/ 7 w 46"/>
                    <a:gd name="T3" fmla="*/ 405 h 237"/>
                    <a:gd name="T4" fmla="*/ 46 w 46"/>
                    <a:gd name="T5" fmla="*/ 510 h 237"/>
                    <a:gd name="T6" fmla="*/ 0 60000 65536"/>
                    <a:gd name="T7" fmla="*/ 0 60000 65536"/>
                    <a:gd name="T8" fmla="*/ 0 60000 65536"/>
                    <a:gd name="T9" fmla="*/ 0 w 46"/>
                    <a:gd name="T10" fmla="*/ 0 h 237"/>
                    <a:gd name="T11" fmla="*/ 46 w 46"/>
                    <a:gd name="T12" fmla="*/ 237 h 2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" h="237">
                      <a:moveTo>
                        <a:pt x="7" y="0"/>
                      </a:moveTo>
                      <a:cubicBezTo>
                        <a:pt x="3" y="74"/>
                        <a:pt x="0" y="148"/>
                        <a:pt x="7" y="188"/>
                      </a:cubicBezTo>
                      <a:cubicBezTo>
                        <a:pt x="13" y="227"/>
                        <a:pt x="36" y="232"/>
                        <a:pt x="46" y="23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84" name="Line 82"/>
                <p:cNvSpPr>
                  <a:spLocks noChangeShapeType="1"/>
                </p:cNvSpPr>
                <p:nvPr/>
              </p:nvSpPr>
              <p:spPr bwMode="auto">
                <a:xfrm>
                  <a:off x="1629" y="1916"/>
                  <a:ext cx="0" cy="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85" name="Freeform 83"/>
                <p:cNvSpPr>
                  <a:spLocks/>
                </p:cNvSpPr>
                <p:nvPr/>
              </p:nvSpPr>
              <p:spPr bwMode="auto">
                <a:xfrm rot="5400000" flipH="1">
                  <a:off x="1620" y="2025"/>
                  <a:ext cx="47" cy="25"/>
                </a:xfrm>
                <a:custGeom>
                  <a:avLst/>
                  <a:gdLst>
                    <a:gd name="T0" fmla="*/ 0 w 50"/>
                    <a:gd name="T1" fmla="*/ 0 h 39"/>
                    <a:gd name="T2" fmla="*/ 41 w 50"/>
                    <a:gd name="T3" fmla="*/ 10 h 39"/>
                    <a:gd name="T4" fmla="*/ 0 60000 65536"/>
                    <a:gd name="T5" fmla="*/ 0 60000 65536"/>
                    <a:gd name="T6" fmla="*/ 0 w 50"/>
                    <a:gd name="T7" fmla="*/ 0 h 39"/>
                    <a:gd name="T8" fmla="*/ 50 w 50"/>
                    <a:gd name="T9" fmla="*/ 39 h 3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0" h="39">
                      <a:moveTo>
                        <a:pt x="0" y="0"/>
                      </a:moveTo>
                      <a:lnTo>
                        <a:pt x="50" y="3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86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1649" y="2064"/>
                  <a:ext cx="20" cy="1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244" name="Group 85"/>
              <p:cNvGrpSpPr>
                <a:grpSpLocks/>
              </p:cNvGrpSpPr>
              <p:nvPr/>
            </p:nvGrpSpPr>
            <p:grpSpPr bwMode="auto">
              <a:xfrm flipH="1">
                <a:off x="1835" y="1764"/>
                <a:ext cx="148" cy="458"/>
                <a:chOff x="1539" y="1764"/>
                <a:chExt cx="148" cy="458"/>
              </a:xfrm>
            </p:grpSpPr>
            <p:sp>
              <p:nvSpPr>
                <p:cNvPr id="46277" name="Oval 86"/>
                <p:cNvSpPr>
                  <a:spLocks noChangeArrowheads="1"/>
                </p:cNvSpPr>
                <p:nvPr/>
              </p:nvSpPr>
              <p:spPr bwMode="auto">
                <a:xfrm>
                  <a:off x="1539" y="1764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278" name="Freeform 87"/>
                <p:cNvSpPr>
                  <a:spLocks/>
                </p:cNvSpPr>
                <p:nvPr/>
              </p:nvSpPr>
              <p:spPr bwMode="auto">
                <a:xfrm>
                  <a:off x="1573" y="1916"/>
                  <a:ext cx="46" cy="306"/>
                </a:xfrm>
                <a:custGeom>
                  <a:avLst/>
                  <a:gdLst>
                    <a:gd name="T0" fmla="*/ 7 w 46"/>
                    <a:gd name="T1" fmla="*/ 0 h 237"/>
                    <a:gd name="T2" fmla="*/ 7 w 46"/>
                    <a:gd name="T3" fmla="*/ 405 h 237"/>
                    <a:gd name="T4" fmla="*/ 46 w 46"/>
                    <a:gd name="T5" fmla="*/ 510 h 237"/>
                    <a:gd name="T6" fmla="*/ 0 60000 65536"/>
                    <a:gd name="T7" fmla="*/ 0 60000 65536"/>
                    <a:gd name="T8" fmla="*/ 0 60000 65536"/>
                    <a:gd name="T9" fmla="*/ 0 w 46"/>
                    <a:gd name="T10" fmla="*/ 0 h 237"/>
                    <a:gd name="T11" fmla="*/ 46 w 46"/>
                    <a:gd name="T12" fmla="*/ 237 h 2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" h="237">
                      <a:moveTo>
                        <a:pt x="7" y="0"/>
                      </a:moveTo>
                      <a:cubicBezTo>
                        <a:pt x="3" y="74"/>
                        <a:pt x="0" y="148"/>
                        <a:pt x="7" y="188"/>
                      </a:cubicBezTo>
                      <a:cubicBezTo>
                        <a:pt x="13" y="227"/>
                        <a:pt x="36" y="232"/>
                        <a:pt x="46" y="23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79" name="Line 88"/>
                <p:cNvSpPr>
                  <a:spLocks noChangeShapeType="1"/>
                </p:cNvSpPr>
                <p:nvPr/>
              </p:nvSpPr>
              <p:spPr bwMode="auto">
                <a:xfrm>
                  <a:off x="1629" y="1916"/>
                  <a:ext cx="0" cy="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80" name="Freeform 89"/>
                <p:cNvSpPr>
                  <a:spLocks/>
                </p:cNvSpPr>
                <p:nvPr/>
              </p:nvSpPr>
              <p:spPr bwMode="auto">
                <a:xfrm rot="5400000" flipH="1">
                  <a:off x="1620" y="2025"/>
                  <a:ext cx="47" cy="25"/>
                </a:xfrm>
                <a:custGeom>
                  <a:avLst/>
                  <a:gdLst>
                    <a:gd name="T0" fmla="*/ 0 w 50"/>
                    <a:gd name="T1" fmla="*/ 0 h 39"/>
                    <a:gd name="T2" fmla="*/ 41 w 50"/>
                    <a:gd name="T3" fmla="*/ 10 h 39"/>
                    <a:gd name="T4" fmla="*/ 0 60000 65536"/>
                    <a:gd name="T5" fmla="*/ 0 60000 65536"/>
                    <a:gd name="T6" fmla="*/ 0 w 50"/>
                    <a:gd name="T7" fmla="*/ 0 h 39"/>
                    <a:gd name="T8" fmla="*/ 50 w 50"/>
                    <a:gd name="T9" fmla="*/ 39 h 3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0" h="39">
                      <a:moveTo>
                        <a:pt x="0" y="0"/>
                      </a:moveTo>
                      <a:lnTo>
                        <a:pt x="50" y="3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81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1649" y="2064"/>
                  <a:ext cx="20" cy="1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245" name="Group 91"/>
              <p:cNvGrpSpPr>
                <a:grpSpLocks/>
              </p:cNvGrpSpPr>
              <p:nvPr/>
            </p:nvGrpSpPr>
            <p:grpSpPr bwMode="auto">
              <a:xfrm flipH="1">
                <a:off x="2153" y="1764"/>
                <a:ext cx="148" cy="458"/>
                <a:chOff x="1539" y="1764"/>
                <a:chExt cx="148" cy="458"/>
              </a:xfrm>
            </p:grpSpPr>
            <p:sp>
              <p:nvSpPr>
                <p:cNvPr id="46272" name="Oval 92"/>
                <p:cNvSpPr>
                  <a:spLocks noChangeArrowheads="1"/>
                </p:cNvSpPr>
                <p:nvPr/>
              </p:nvSpPr>
              <p:spPr bwMode="auto">
                <a:xfrm>
                  <a:off x="1539" y="1764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273" name="Freeform 93"/>
                <p:cNvSpPr>
                  <a:spLocks/>
                </p:cNvSpPr>
                <p:nvPr/>
              </p:nvSpPr>
              <p:spPr bwMode="auto">
                <a:xfrm>
                  <a:off x="1573" y="1916"/>
                  <a:ext cx="46" cy="306"/>
                </a:xfrm>
                <a:custGeom>
                  <a:avLst/>
                  <a:gdLst>
                    <a:gd name="T0" fmla="*/ 7 w 46"/>
                    <a:gd name="T1" fmla="*/ 0 h 237"/>
                    <a:gd name="T2" fmla="*/ 7 w 46"/>
                    <a:gd name="T3" fmla="*/ 405 h 237"/>
                    <a:gd name="T4" fmla="*/ 46 w 46"/>
                    <a:gd name="T5" fmla="*/ 510 h 237"/>
                    <a:gd name="T6" fmla="*/ 0 60000 65536"/>
                    <a:gd name="T7" fmla="*/ 0 60000 65536"/>
                    <a:gd name="T8" fmla="*/ 0 60000 65536"/>
                    <a:gd name="T9" fmla="*/ 0 w 46"/>
                    <a:gd name="T10" fmla="*/ 0 h 237"/>
                    <a:gd name="T11" fmla="*/ 46 w 46"/>
                    <a:gd name="T12" fmla="*/ 237 h 2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" h="237">
                      <a:moveTo>
                        <a:pt x="7" y="0"/>
                      </a:moveTo>
                      <a:cubicBezTo>
                        <a:pt x="3" y="74"/>
                        <a:pt x="0" y="148"/>
                        <a:pt x="7" y="188"/>
                      </a:cubicBezTo>
                      <a:cubicBezTo>
                        <a:pt x="13" y="227"/>
                        <a:pt x="36" y="232"/>
                        <a:pt x="46" y="23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74" name="Line 94"/>
                <p:cNvSpPr>
                  <a:spLocks noChangeShapeType="1"/>
                </p:cNvSpPr>
                <p:nvPr/>
              </p:nvSpPr>
              <p:spPr bwMode="auto">
                <a:xfrm>
                  <a:off x="1629" y="1916"/>
                  <a:ext cx="0" cy="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75" name="Freeform 95"/>
                <p:cNvSpPr>
                  <a:spLocks/>
                </p:cNvSpPr>
                <p:nvPr/>
              </p:nvSpPr>
              <p:spPr bwMode="auto">
                <a:xfrm rot="5400000" flipH="1">
                  <a:off x="1620" y="2025"/>
                  <a:ext cx="47" cy="25"/>
                </a:xfrm>
                <a:custGeom>
                  <a:avLst/>
                  <a:gdLst>
                    <a:gd name="T0" fmla="*/ 0 w 50"/>
                    <a:gd name="T1" fmla="*/ 0 h 39"/>
                    <a:gd name="T2" fmla="*/ 41 w 50"/>
                    <a:gd name="T3" fmla="*/ 10 h 39"/>
                    <a:gd name="T4" fmla="*/ 0 60000 65536"/>
                    <a:gd name="T5" fmla="*/ 0 60000 65536"/>
                    <a:gd name="T6" fmla="*/ 0 w 50"/>
                    <a:gd name="T7" fmla="*/ 0 h 39"/>
                    <a:gd name="T8" fmla="*/ 50 w 50"/>
                    <a:gd name="T9" fmla="*/ 39 h 3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0" h="39">
                      <a:moveTo>
                        <a:pt x="0" y="0"/>
                      </a:moveTo>
                      <a:lnTo>
                        <a:pt x="50" y="3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76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1649" y="2064"/>
                  <a:ext cx="20" cy="1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246" name="Group 97"/>
              <p:cNvGrpSpPr>
                <a:grpSpLocks/>
              </p:cNvGrpSpPr>
              <p:nvPr/>
            </p:nvGrpSpPr>
            <p:grpSpPr bwMode="auto">
              <a:xfrm>
                <a:off x="2472" y="1764"/>
                <a:ext cx="148" cy="458"/>
                <a:chOff x="1539" y="1764"/>
                <a:chExt cx="148" cy="458"/>
              </a:xfrm>
            </p:grpSpPr>
            <p:sp>
              <p:nvSpPr>
                <p:cNvPr id="46267" name="Oval 98"/>
                <p:cNvSpPr>
                  <a:spLocks noChangeArrowheads="1"/>
                </p:cNvSpPr>
                <p:nvPr/>
              </p:nvSpPr>
              <p:spPr bwMode="auto">
                <a:xfrm>
                  <a:off x="1539" y="1764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268" name="Freeform 99"/>
                <p:cNvSpPr>
                  <a:spLocks/>
                </p:cNvSpPr>
                <p:nvPr/>
              </p:nvSpPr>
              <p:spPr bwMode="auto">
                <a:xfrm>
                  <a:off x="1573" y="1916"/>
                  <a:ext cx="46" cy="306"/>
                </a:xfrm>
                <a:custGeom>
                  <a:avLst/>
                  <a:gdLst>
                    <a:gd name="T0" fmla="*/ 7 w 46"/>
                    <a:gd name="T1" fmla="*/ 0 h 237"/>
                    <a:gd name="T2" fmla="*/ 7 w 46"/>
                    <a:gd name="T3" fmla="*/ 405 h 237"/>
                    <a:gd name="T4" fmla="*/ 46 w 46"/>
                    <a:gd name="T5" fmla="*/ 510 h 237"/>
                    <a:gd name="T6" fmla="*/ 0 60000 65536"/>
                    <a:gd name="T7" fmla="*/ 0 60000 65536"/>
                    <a:gd name="T8" fmla="*/ 0 60000 65536"/>
                    <a:gd name="T9" fmla="*/ 0 w 46"/>
                    <a:gd name="T10" fmla="*/ 0 h 237"/>
                    <a:gd name="T11" fmla="*/ 46 w 46"/>
                    <a:gd name="T12" fmla="*/ 237 h 2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" h="237">
                      <a:moveTo>
                        <a:pt x="7" y="0"/>
                      </a:moveTo>
                      <a:cubicBezTo>
                        <a:pt x="3" y="74"/>
                        <a:pt x="0" y="148"/>
                        <a:pt x="7" y="188"/>
                      </a:cubicBezTo>
                      <a:cubicBezTo>
                        <a:pt x="13" y="227"/>
                        <a:pt x="36" y="232"/>
                        <a:pt x="46" y="23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69" name="Line 100"/>
                <p:cNvSpPr>
                  <a:spLocks noChangeShapeType="1"/>
                </p:cNvSpPr>
                <p:nvPr/>
              </p:nvSpPr>
              <p:spPr bwMode="auto">
                <a:xfrm>
                  <a:off x="1629" y="1916"/>
                  <a:ext cx="0" cy="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70" name="Freeform 101"/>
                <p:cNvSpPr>
                  <a:spLocks/>
                </p:cNvSpPr>
                <p:nvPr/>
              </p:nvSpPr>
              <p:spPr bwMode="auto">
                <a:xfrm rot="5400000" flipH="1">
                  <a:off x="1620" y="2025"/>
                  <a:ext cx="47" cy="25"/>
                </a:xfrm>
                <a:custGeom>
                  <a:avLst/>
                  <a:gdLst>
                    <a:gd name="T0" fmla="*/ 0 w 50"/>
                    <a:gd name="T1" fmla="*/ 0 h 39"/>
                    <a:gd name="T2" fmla="*/ 41 w 50"/>
                    <a:gd name="T3" fmla="*/ 10 h 39"/>
                    <a:gd name="T4" fmla="*/ 0 60000 65536"/>
                    <a:gd name="T5" fmla="*/ 0 60000 65536"/>
                    <a:gd name="T6" fmla="*/ 0 w 50"/>
                    <a:gd name="T7" fmla="*/ 0 h 39"/>
                    <a:gd name="T8" fmla="*/ 50 w 50"/>
                    <a:gd name="T9" fmla="*/ 39 h 3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0" h="39">
                      <a:moveTo>
                        <a:pt x="0" y="0"/>
                      </a:moveTo>
                      <a:lnTo>
                        <a:pt x="50" y="3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71" name="Line 102"/>
                <p:cNvSpPr>
                  <a:spLocks noChangeShapeType="1"/>
                </p:cNvSpPr>
                <p:nvPr/>
              </p:nvSpPr>
              <p:spPr bwMode="auto">
                <a:xfrm flipH="1">
                  <a:off x="1649" y="2064"/>
                  <a:ext cx="20" cy="1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247" name="Group 103"/>
              <p:cNvGrpSpPr>
                <a:grpSpLocks/>
              </p:cNvGrpSpPr>
              <p:nvPr/>
            </p:nvGrpSpPr>
            <p:grpSpPr bwMode="auto">
              <a:xfrm>
                <a:off x="1681" y="1764"/>
                <a:ext cx="148" cy="473"/>
                <a:chOff x="1363" y="1768"/>
                <a:chExt cx="148" cy="473"/>
              </a:xfrm>
            </p:grpSpPr>
            <p:sp>
              <p:nvSpPr>
                <p:cNvPr id="46263" name="Oval 104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264" name="Line 105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65" name="Line 106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66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248" name="Group 108"/>
              <p:cNvGrpSpPr>
                <a:grpSpLocks/>
              </p:cNvGrpSpPr>
              <p:nvPr/>
            </p:nvGrpSpPr>
            <p:grpSpPr bwMode="auto">
              <a:xfrm>
                <a:off x="1999" y="1764"/>
                <a:ext cx="148" cy="473"/>
                <a:chOff x="1363" y="1768"/>
                <a:chExt cx="148" cy="473"/>
              </a:xfrm>
            </p:grpSpPr>
            <p:sp>
              <p:nvSpPr>
                <p:cNvPr id="46259" name="Oval 109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260" name="Line 110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61" name="Line 111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62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249" name="Group 113"/>
              <p:cNvGrpSpPr>
                <a:grpSpLocks/>
              </p:cNvGrpSpPr>
              <p:nvPr/>
            </p:nvGrpSpPr>
            <p:grpSpPr bwMode="auto">
              <a:xfrm>
                <a:off x="2626" y="1764"/>
                <a:ext cx="148" cy="473"/>
                <a:chOff x="1363" y="1768"/>
                <a:chExt cx="148" cy="473"/>
              </a:xfrm>
            </p:grpSpPr>
            <p:sp>
              <p:nvSpPr>
                <p:cNvPr id="46255" name="Oval 114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256" name="Line 115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57" name="Line 116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58" name="Line 117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250" name="Group 118"/>
              <p:cNvGrpSpPr>
                <a:grpSpLocks/>
              </p:cNvGrpSpPr>
              <p:nvPr/>
            </p:nvGrpSpPr>
            <p:grpSpPr bwMode="auto">
              <a:xfrm flipH="1">
                <a:off x="2308" y="1764"/>
                <a:ext cx="148" cy="473"/>
                <a:chOff x="1363" y="1768"/>
                <a:chExt cx="148" cy="473"/>
              </a:xfrm>
            </p:grpSpPr>
            <p:sp>
              <p:nvSpPr>
                <p:cNvPr id="46251" name="Oval 119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252" name="Line 120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53" name="Line 121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54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46103" name="Group 123"/>
          <p:cNvGrpSpPr>
            <a:grpSpLocks/>
          </p:cNvGrpSpPr>
          <p:nvPr/>
        </p:nvGrpSpPr>
        <p:grpSpPr bwMode="auto">
          <a:xfrm>
            <a:off x="2671763" y="3733800"/>
            <a:ext cx="1273175" cy="854075"/>
            <a:chOff x="3533" y="1783"/>
            <a:chExt cx="1411" cy="992"/>
          </a:xfrm>
        </p:grpSpPr>
        <p:grpSp>
          <p:nvGrpSpPr>
            <p:cNvPr id="46140" name="Group 124"/>
            <p:cNvGrpSpPr>
              <a:grpSpLocks/>
            </p:cNvGrpSpPr>
            <p:nvPr/>
          </p:nvGrpSpPr>
          <p:grpSpPr bwMode="auto">
            <a:xfrm flipH="1">
              <a:off x="3533" y="1783"/>
              <a:ext cx="1411" cy="473"/>
              <a:chOff x="1363" y="1764"/>
              <a:chExt cx="1411" cy="473"/>
            </a:xfrm>
          </p:grpSpPr>
          <p:grpSp>
            <p:nvGrpSpPr>
              <p:cNvPr id="46191" name="Group 125"/>
              <p:cNvGrpSpPr>
                <a:grpSpLocks/>
              </p:cNvGrpSpPr>
              <p:nvPr/>
            </p:nvGrpSpPr>
            <p:grpSpPr bwMode="auto">
              <a:xfrm>
                <a:off x="1363" y="1764"/>
                <a:ext cx="148" cy="473"/>
                <a:chOff x="1363" y="1768"/>
                <a:chExt cx="148" cy="473"/>
              </a:xfrm>
            </p:grpSpPr>
            <p:sp>
              <p:nvSpPr>
                <p:cNvPr id="46236" name="Oval 126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237" name="Line 127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38" name="Line 128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39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192" name="Group 130"/>
              <p:cNvGrpSpPr>
                <a:grpSpLocks/>
              </p:cNvGrpSpPr>
              <p:nvPr/>
            </p:nvGrpSpPr>
            <p:grpSpPr bwMode="auto">
              <a:xfrm>
                <a:off x="1517" y="1764"/>
                <a:ext cx="148" cy="458"/>
                <a:chOff x="1539" y="1764"/>
                <a:chExt cx="148" cy="458"/>
              </a:xfrm>
            </p:grpSpPr>
            <p:sp>
              <p:nvSpPr>
                <p:cNvPr id="46231" name="Oval 131"/>
                <p:cNvSpPr>
                  <a:spLocks noChangeArrowheads="1"/>
                </p:cNvSpPr>
                <p:nvPr/>
              </p:nvSpPr>
              <p:spPr bwMode="auto">
                <a:xfrm>
                  <a:off x="1539" y="1764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232" name="Freeform 132"/>
                <p:cNvSpPr>
                  <a:spLocks/>
                </p:cNvSpPr>
                <p:nvPr/>
              </p:nvSpPr>
              <p:spPr bwMode="auto">
                <a:xfrm>
                  <a:off x="1573" y="1916"/>
                  <a:ext cx="46" cy="306"/>
                </a:xfrm>
                <a:custGeom>
                  <a:avLst/>
                  <a:gdLst>
                    <a:gd name="T0" fmla="*/ 7 w 46"/>
                    <a:gd name="T1" fmla="*/ 0 h 237"/>
                    <a:gd name="T2" fmla="*/ 7 w 46"/>
                    <a:gd name="T3" fmla="*/ 405 h 237"/>
                    <a:gd name="T4" fmla="*/ 46 w 46"/>
                    <a:gd name="T5" fmla="*/ 510 h 237"/>
                    <a:gd name="T6" fmla="*/ 0 60000 65536"/>
                    <a:gd name="T7" fmla="*/ 0 60000 65536"/>
                    <a:gd name="T8" fmla="*/ 0 60000 65536"/>
                    <a:gd name="T9" fmla="*/ 0 w 46"/>
                    <a:gd name="T10" fmla="*/ 0 h 237"/>
                    <a:gd name="T11" fmla="*/ 46 w 46"/>
                    <a:gd name="T12" fmla="*/ 237 h 2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" h="237">
                      <a:moveTo>
                        <a:pt x="7" y="0"/>
                      </a:moveTo>
                      <a:cubicBezTo>
                        <a:pt x="3" y="74"/>
                        <a:pt x="0" y="148"/>
                        <a:pt x="7" y="188"/>
                      </a:cubicBezTo>
                      <a:cubicBezTo>
                        <a:pt x="13" y="227"/>
                        <a:pt x="36" y="232"/>
                        <a:pt x="46" y="23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33" name="Line 133"/>
                <p:cNvSpPr>
                  <a:spLocks noChangeShapeType="1"/>
                </p:cNvSpPr>
                <p:nvPr/>
              </p:nvSpPr>
              <p:spPr bwMode="auto">
                <a:xfrm>
                  <a:off x="1629" y="1916"/>
                  <a:ext cx="0" cy="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34" name="Freeform 134"/>
                <p:cNvSpPr>
                  <a:spLocks/>
                </p:cNvSpPr>
                <p:nvPr/>
              </p:nvSpPr>
              <p:spPr bwMode="auto">
                <a:xfrm rot="5400000" flipH="1">
                  <a:off x="1620" y="2025"/>
                  <a:ext cx="47" cy="25"/>
                </a:xfrm>
                <a:custGeom>
                  <a:avLst/>
                  <a:gdLst>
                    <a:gd name="T0" fmla="*/ 0 w 50"/>
                    <a:gd name="T1" fmla="*/ 0 h 39"/>
                    <a:gd name="T2" fmla="*/ 41 w 50"/>
                    <a:gd name="T3" fmla="*/ 10 h 39"/>
                    <a:gd name="T4" fmla="*/ 0 60000 65536"/>
                    <a:gd name="T5" fmla="*/ 0 60000 65536"/>
                    <a:gd name="T6" fmla="*/ 0 w 50"/>
                    <a:gd name="T7" fmla="*/ 0 h 39"/>
                    <a:gd name="T8" fmla="*/ 50 w 50"/>
                    <a:gd name="T9" fmla="*/ 39 h 3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0" h="39">
                      <a:moveTo>
                        <a:pt x="0" y="0"/>
                      </a:moveTo>
                      <a:lnTo>
                        <a:pt x="50" y="3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35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1649" y="2064"/>
                  <a:ext cx="20" cy="1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193" name="Group 136"/>
              <p:cNvGrpSpPr>
                <a:grpSpLocks/>
              </p:cNvGrpSpPr>
              <p:nvPr/>
            </p:nvGrpSpPr>
            <p:grpSpPr bwMode="auto">
              <a:xfrm flipH="1">
                <a:off x="1835" y="1764"/>
                <a:ext cx="148" cy="458"/>
                <a:chOff x="1539" y="1764"/>
                <a:chExt cx="148" cy="458"/>
              </a:xfrm>
            </p:grpSpPr>
            <p:sp>
              <p:nvSpPr>
                <p:cNvPr id="46226" name="Oval 137"/>
                <p:cNvSpPr>
                  <a:spLocks noChangeArrowheads="1"/>
                </p:cNvSpPr>
                <p:nvPr/>
              </p:nvSpPr>
              <p:spPr bwMode="auto">
                <a:xfrm>
                  <a:off x="1539" y="1764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227" name="Freeform 138"/>
                <p:cNvSpPr>
                  <a:spLocks/>
                </p:cNvSpPr>
                <p:nvPr/>
              </p:nvSpPr>
              <p:spPr bwMode="auto">
                <a:xfrm>
                  <a:off x="1573" y="1916"/>
                  <a:ext cx="46" cy="306"/>
                </a:xfrm>
                <a:custGeom>
                  <a:avLst/>
                  <a:gdLst>
                    <a:gd name="T0" fmla="*/ 7 w 46"/>
                    <a:gd name="T1" fmla="*/ 0 h 237"/>
                    <a:gd name="T2" fmla="*/ 7 w 46"/>
                    <a:gd name="T3" fmla="*/ 405 h 237"/>
                    <a:gd name="T4" fmla="*/ 46 w 46"/>
                    <a:gd name="T5" fmla="*/ 510 h 237"/>
                    <a:gd name="T6" fmla="*/ 0 60000 65536"/>
                    <a:gd name="T7" fmla="*/ 0 60000 65536"/>
                    <a:gd name="T8" fmla="*/ 0 60000 65536"/>
                    <a:gd name="T9" fmla="*/ 0 w 46"/>
                    <a:gd name="T10" fmla="*/ 0 h 237"/>
                    <a:gd name="T11" fmla="*/ 46 w 46"/>
                    <a:gd name="T12" fmla="*/ 237 h 2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" h="237">
                      <a:moveTo>
                        <a:pt x="7" y="0"/>
                      </a:moveTo>
                      <a:cubicBezTo>
                        <a:pt x="3" y="74"/>
                        <a:pt x="0" y="148"/>
                        <a:pt x="7" y="188"/>
                      </a:cubicBezTo>
                      <a:cubicBezTo>
                        <a:pt x="13" y="227"/>
                        <a:pt x="36" y="232"/>
                        <a:pt x="46" y="23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28" name="Line 139"/>
                <p:cNvSpPr>
                  <a:spLocks noChangeShapeType="1"/>
                </p:cNvSpPr>
                <p:nvPr/>
              </p:nvSpPr>
              <p:spPr bwMode="auto">
                <a:xfrm>
                  <a:off x="1629" y="1916"/>
                  <a:ext cx="0" cy="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29" name="Freeform 140"/>
                <p:cNvSpPr>
                  <a:spLocks/>
                </p:cNvSpPr>
                <p:nvPr/>
              </p:nvSpPr>
              <p:spPr bwMode="auto">
                <a:xfrm rot="5400000" flipH="1">
                  <a:off x="1620" y="2025"/>
                  <a:ext cx="47" cy="25"/>
                </a:xfrm>
                <a:custGeom>
                  <a:avLst/>
                  <a:gdLst>
                    <a:gd name="T0" fmla="*/ 0 w 50"/>
                    <a:gd name="T1" fmla="*/ 0 h 39"/>
                    <a:gd name="T2" fmla="*/ 41 w 50"/>
                    <a:gd name="T3" fmla="*/ 10 h 39"/>
                    <a:gd name="T4" fmla="*/ 0 60000 65536"/>
                    <a:gd name="T5" fmla="*/ 0 60000 65536"/>
                    <a:gd name="T6" fmla="*/ 0 w 50"/>
                    <a:gd name="T7" fmla="*/ 0 h 39"/>
                    <a:gd name="T8" fmla="*/ 50 w 50"/>
                    <a:gd name="T9" fmla="*/ 39 h 3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0" h="39">
                      <a:moveTo>
                        <a:pt x="0" y="0"/>
                      </a:moveTo>
                      <a:lnTo>
                        <a:pt x="50" y="3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30" name="Line 141"/>
                <p:cNvSpPr>
                  <a:spLocks noChangeShapeType="1"/>
                </p:cNvSpPr>
                <p:nvPr/>
              </p:nvSpPr>
              <p:spPr bwMode="auto">
                <a:xfrm flipH="1">
                  <a:off x="1649" y="2064"/>
                  <a:ext cx="20" cy="1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194" name="Group 142"/>
              <p:cNvGrpSpPr>
                <a:grpSpLocks/>
              </p:cNvGrpSpPr>
              <p:nvPr/>
            </p:nvGrpSpPr>
            <p:grpSpPr bwMode="auto">
              <a:xfrm flipH="1">
                <a:off x="2153" y="1764"/>
                <a:ext cx="148" cy="458"/>
                <a:chOff x="1539" y="1764"/>
                <a:chExt cx="148" cy="458"/>
              </a:xfrm>
            </p:grpSpPr>
            <p:sp>
              <p:nvSpPr>
                <p:cNvPr id="46221" name="Oval 143"/>
                <p:cNvSpPr>
                  <a:spLocks noChangeArrowheads="1"/>
                </p:cNvSpPr>
                <p:nvPr/>
              </p:nvSpPr>
              <p:spPr bwMode="auto">
                <a:xfrm>
                  <a:off x="1539" y="1764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222" name="Freeform 144"/>
                <p:cNvSpPr>
                  <a:spLocks/>
                </p:cNvSpPr>
                <p:nvPr/>
              </p:nvSpPr>
              <p:spPr bwMode="auto">
                <a:xfrm>
                  <a:off x="1573" y="1916"/>
                  <a:ext cx="46" cy="306"/>
                </a:xfrm>
                <a:custGeom>
                  <a:avLst/>
                  <a:gdLst>
                    <a:gd name="T0" fmla="*/ 7 w 46"/>
                    <a:gd name="T1" fmla="*/ 0 h 237"/>
                    <a:gd name="T2" fmla="*/ 7 w 46"/>
                    <a:gd name="T3" fmla="*/ 405 h 237"/>
                    <a:gd name="T4" fmla="*/ 46 w 46"/>
                    <a:gd name="T5" fmla="*/ 510 h 237"/>
                    <a:gd name="T6" fmla="*/ 0 60000 65536"/>
                    <a:gd name="T7" fmla="*/ 0 60000 65536"/>
                    <a:gd name="T8" fmla="*/ 0 60000 65536"/>
                    <a:gd name="T9" fmla="*/ 0 w 46"/>
                    <a:gd name="T10" fmla="*/ 0 h 237"/>
                    <a:gd name="T11" fmla="*/ 46 w 46"/>
                    <a:gd name="T12" fmla="*/ 237 h 2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" h="237">
                      <a:moveTo>
                        <a:pt x="7" y="0"/>
                      </a:moveTo>
                      <a:cubicBezTo>
                        <a:pt x="3" y="74"/>
                        <a:pt x="0" y="148"/>
                        <a:pt x="7" y="188"/>
                      </a:cubicBezTo>
                      <a:cubicBezTo>
                        <a:pt x="13" y="227"/>
                        <a:pt x="36" y="232"/>
                        <a:pt x="46" y="23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23" name="Line 145"/>
                <p:cNvSpPr>
                  <a:spLocks noChangeShapeType="1"/>
                </p:cNvSpPr>
                <p:nvPr/>
              </p:nvSpPr>
              <p:spPr bwMode="auto">
                <a:xfrm>
                  <a:off x="1629" y="1916"/>
                  <a:ext cx="0" cy="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24" name="Freeform 146"/>
                <p:cNvSpPr>
                  <a:spLocks/>
                </p:cNvSpPr>
                <p:nvPr/>
              </p:nvSpPr>
              <p:spPr bwMode="auto">
                <a:xfrm rot="5400000" flipH="1">
                  <a:off x="1620" y="2025"/>
                  <a:ext cx="47" cy="25"/>
                </a:xfrm>
                <a:custGeom>
                  <a:avLst/>
                  <a:gdLst>
                    <a:gd name="T0" fmla="*/ 0 w 50"/>
                    <a:gd name="T1" fmla="*/ 0 h 39"/>
                    <a:gd name="T2" fmla="*/ 41 w 50"/>
                    <a:gd name="T3" fmla="*/ 10 h 39"/>
                    <a:gd name="T4" fmla="*/ 0 60000 65536"/>
                    <a:gd name="T5" fmla="*/ 0 60000 65536"/>
                    <a:gd name="T6" fmla="*/ 0 w 50"/>
                    <a:gd name="T7" fmla="*/ 0 h 39"/>
                    <a:gd name="T8" fmla="*/ 50 w 50"/>
                    <a:gd name="T9" fmla="*/ 39 h 3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0" h="39">
                      <a:moveTo>
                        <a:pt x="0" y="0"/>
                      </a:moveTo>
                      <a:lnTo>
                        <a:pt x="50" y="3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25" name="Line 147"/>
                <p:cNvSpPr>
                  <a:spLocks noChangeShapeType="1"/>
                </p:cNvSpPr>
                <p:nvPr/>
              </p:nvSpPr>
              <p:spPr bwMode="auto">
                <a:xfrm flipH="1">
                  <a:off x="1649" y="2064"/>
                  <a:ext cx="20" cy="1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195" name="Group 148"/>
              <p:cNvGrpSpPr>
                <a:grpSpLocks/>
              </p:cNvGrpSpPr>
              <p:nvPr/>
            </p:nvGrpSpPr>
            <p:grpSpPr bwMode="auto">
              <a:xfrm>
                <a:off x="2472" y="1764"/>
                <a:ext cx="148" cy="458"/>
                <a:chOff x="1539" y="1764"/>
                <a:chExt cx="148" cy="458"/>
              </a:xfrm>
            </p:grpSpPr>
            <p:sp>
              <p:nvSpPr>
                <p:cNvPr id="46216" name="Oval 149"/>
                <p:cNvSpPr>
                  <a:spLocks noChangeArrowheads="1"/>
                </p:cNvSpPr>
                <p:nvPr/>
              </p:nvSpPr>
              <p:spPr bwMode="auto">
                <a:xfrm>
                  <a:off x="1539" y="1764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217" name="Freeform 150"/>
                <p:cNvSpPr>
                  <a:spLocks/>
                </p:cNvSpPr>
                <p:nvPr/>
              </p:nvSpPr>
              <p:spPr bwMode="auto">
                <a:xfrm>
                  <a:off x="1573" y="1916"/>
                  <a:ext cx="46" cy="306"/>
                </a:xfrm>
                <a:custGeom>
                  <a:avLst/>
                  <a:gdLst>
                    <a:gd name="T0" fmla="*/ 7 w 46"/>
                    <a:gd name="T1" fmla="*/ 0 h 237"/>
                    <a:gd name="T2" fmla="*/ 7 w 46"/>
                    <a:gd name="T3" fmla="*/ 405 h 237"/>
                    <a:gd name="T4" fmla="*/ 46 w 46"/>
                    <a:gd name="T5" fmla="*/ 510 h 237"/>
                    <a:gd name="T6" fmla="*/ 0 60000 65536"/>
                    <a:gd name="T7" fmla="*/ 0 60000 65536"/>
                    <a:gd name="T8" fmla="*/ 0 60000 65536"/>
                    <a:gd name="T9" fmla="*/ 0 w 46"/>
                    <a:gd name="T10" fmla="*/ 0 h 237"/>
                    <a:gd name="T11" fmla="*/ 46 w 46"/>
                    <a:gd name="T12" fmla="*/ 237 h 2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" h="237">
                      <a:moveTo>
                        <a:pt x="7" y="0"/>
                      </a:moveTo>
                      <a:cubicBezTo>
                        <a:pt x="3" y="74"/>
                        <a:pt x="0" y="148"/>
                        <a:pt x="7" y="188"/>
                      </a:cubicBezTo>
                      <a:cubicBezTo>
                        <a:pt x="13" y="227"/>
                        <a:pt x="36" y="232"/>
                        <a:pt x="46" y="23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18" name="Line 151"/>
                <p:cNvSpPr>
                  <a:spLocks noChangeShapeType="1"/>
                </p:cNvSpPr>
                <p:nvPr/>
              </p:nvSpPr>
              <p:spPr bwMode="auto">
                <a:xfrm>
                  <a:off x="1629" y="1916"/>
                  <a:ext cx="0" cy="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19" name="Freeform 152"/>
                <p:cNvSpPr>
                  <a:spLocks/>
                </p:cNvSpPr>
                <p:nvPr/>
              </p:nvSpPr>
              <p:spPr bwMode="auto">
                <a:xfrm rot="5400000" flipH="1">
                  <a:off x="1620" y="2025"/>
                  <a:ext cx="47" cy="25"/>
                </a:xfrm>
                <a:custGeom>
                  <a:avLst/>
                  <a:gdLst>
                    <a:gd name="T0" fmla="*/ 0 w 50"/>
                    <a:gd name="T1" fmla="*/ 0 h 39"/>
                    <a:gd name="T2" fmla="*/ 41 w 50"/>
                    <a:gd name="T3" fmla="*/ 10 h 39"/>
                    <a:gd name="T4" fmla="*/ 0 60000 65536"/>
                    <a:gd name="T5" fmla="*/ 0 60000 65536"/>
                    <a:gd name="T6" fmla="*/ 0 w 50"/>
                    <a:gd name="T7" fmla="*/ 0 h 39"/>
                    <a:gd name="T8" fmla="*/ 50 w 50"/>
                    <a:gd name="T9" fmla="*/ 39 h 3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0" h="39">
                      <a:moveTo>
                        <a:pt x="0" y="0"/>
                      </a:moveTo>
                      <a:lnTo>
                        <a:pt x="50" y="3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20" name="Line 153"/>
                <p:cNvSpPr>
                  <a:spLocks noChangeShapeType="1"/>
                </p:cNvSpPr>
                <p:nvPr/>
              </p:nvSpPr>
              <p:spPr bwMode="auto">
                <a:xfrm flipH="1">
                  <a:off x="1649" y="2064"/>
                  <a:ext cx="20" cy="1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196" name="Group 154"/>
              <p:cNvGrpSpPr>
                <a:grpSpLocks/>
              </p:cNvGrpSpPr>
              <p:nvPr/>
            </p:nvGrpSpPr>
            <p:grpSpPr bwMode="auto">
              <a:xfrm>
                <a:off x="1681" y="1764"/>
                <a:ext cx="148" cy="473"/>
                <a:chOff x="1363" y="1768"/>
                <a:chExt cx="148" cy="473"/>
              </a:xfrm>
            </p:grpSpPr>
            <p:sp>
              <p:nvSpPr>
                <p:cNvPr id="46212" name="Oval 155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213" name="Line 156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14" name="Line 157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15" name="Line 158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197" name="Group 159"/>
              <p:cNvGrpSpPr>
                <a:grpSpLocks/>
              </p:cNvGrpSpPr>
              <p:nvPr/>
            </p:nvGrpSpPr>
            <p:grpSpPr bwMode="auto">
              <a:xfrm>
                <a:off x="1999" y="1764"/>
                <a:ext cx="148" cy="473"/>
                <a:chOff x="1363" y="1768"/>
                <a:chExt cx="148" cy="473"/>
              </a:xfrm>
            </p:grpSpPr>
            <p:sp>
              <p:nvSpPr>
                <p:cNvPr id="46208" name="Oval 160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209" name="Line 161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10" name="Line 162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11" name="Line 163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198" name="Group 164"/>
              <p:cNvGrpSpPr>
                <a:grpSpLocks/>
              </p:cNvGrpSpPr>
              <p:nvPr/>
            </p:nvGrpSpPr>
            <p:grpSpPr bwMode="auto">
              <a:xfrm>
                <a:off x="2626" y="1764"/>
                <a:ext cx="148" cy="473"/>
                <a:chOff x="1363" y="1768"/>
                <a:chExt cx="148" cy="473"/>
              </a:xfrm>
            </p:grpSpPr>
            <p:sp>
              <p:nvSpPr>
                <p:cNvPr id="46204" name="Oval 165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205" name="Line 166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06" name="Line 167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07" name="Line 168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199" name="Group 169"/>
              <p:cNvGrpSpPr>
                <a:grpSpLocks/>
              </p:cNvGrpSpPr>
              <p:nvPr/>
            </p:nvGrpSpPr>
            <p:grpSpPr bwMode="auto">
              <a:xfrm flipH="1">
                <a:off x="2308" y="1764"/>
                <a:ext cx="148" cy="473"/>
                <a:chOff x="1363" y="1768"/>
                <a:chExt cx="148" cy="473"/>
              </a:xfrm>
            </p:grpSpPr>
            <p:sp>
              <p:nvSpPr>
                <p:cNvPr id="46200" name="Oval 170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201" name="Line 171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02" name="Line 172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03" name="Line 173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46141" name="Group 174"/>
            <p:cNvGrpSpPr>
              <a:grpSpLocks/>
            </p:cNvGrpSpPr>
            <p:nvPr/>
          </p:nvGrpSpPr>
          <p:grpSpPr bwMode="auto">
            <a:xfrm flipV="1">
              <a:off x="3533" y="2302"/>
              <a:ext cx="1411" cy="473"/>
              <a:chOff x="1363" y="1764"/>
              <a:chExt cx="1411" cy="473"/>
            </a:xfrm>
          </p:grpSpPr>
          <p:grpSp>
            <p:nvGrpSpPr>
              <p:cNvPr id="46142" name="Group 175"/>
              <p:cNvGrpSpPr>
                <a:grpSpLocks/>
              </p:cNvGrpSpPr>
              <p:nvPr/>
            </p:nvGrpSpPr>
            <p:grpSpPr bwMode="auto">
              <a:xfrm>
                <a:off x="1363" y="1764"/>
                <a:ext cx="148" cy="473"/>
                <a:chOff x="1363" y="1768"/>
                <a:chExt cx="148" cy="473"/>
              </a:xfrm>
            </p:grpSpPr>
            <p:sp>
              <p:nvSpPr>
                <p:cNvPr id="46187" name="Oval 176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188" name="Line 177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89" name="Line 178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90" name="Line 179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143" name="Group 180"/>
              <p:cNvGrpSpPr>
                <a:grpSpLocks/>
              </p:cNvGrpSpPr>
              <p:nvPr/>
            </p:nvGrpSpPr>
            <p:grpSpPr bwMode="auto">
              <a:xfrm>
                <a:off x="1517" y="1764"/>
                <a:ext cx="148" cy="458"/>
                <a:chOff x="1539" y="1764"/>
                <a:chExt cx="148" cy="458"/>
              </a:xfrm>
            </p:grpSpPr>
            <p:sp>
              <p:nvSpPr>
                <p:cNvPr id="46182" name="Oval 181"/>
                <p:cNvSpPr>
                  <a:spLocks noChangeArrowheads="1"/>
                </p:cNvSpPr>
                <p:nvPr/>
              </p:nvSpPr>
              <p:spPr bwMode="auto">
                <a:xfrm>
                  <a:off x="1539" y="1764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183" name="Freeform 182"/>
                <p:cNvSpPr>
                  <a:spLocks/>
                </p:cNvSpPr>
                <p:nvPr/>
              </p:nvSpPr>
              <p:spPr bwMode="auto">
                <a:xfrm>
                  <a:off x="1573" y="1916"/>
                  <a:ext cx="46" cy="306"/>
                </a:xfrm>
                <a:custGeom>
                  <a:avLst/>
                  <a:gdLst>
                    <a:gd name="T0" fmla="*/ 7 w 46"/>
                    <a:gd name="T1" fmla="*/ 0 h 237"/>
                    <a:gd name="T2" fmla="*/ 7 w 46"/>
                    <a:gd name="T3" fmla="*/ 405 h 237"/>
                    <a:gd name="T4" fmla="*/ 46 w 46"/>
                    <a:gd name="T5" fmla="*/ 510 h 237"/>
                    <a:gd name="T6" fmla="*/ 0 60000 65536"/>
                    <a:gd name="T7" fmla="*/ 0 60000 65536"/>
                    <a:gd name="T8" fmla="*/ 0 60000 65536"/>
                    <a:gd name="T9" fmla="*/ 0 w 46"/>
                    <a:gd name="T10" fmla="*/ 0 h 237"/>
                    <a:gd name="T11" fmla="*/ 46 w 46"/>
                    <a:gd name="T12" fmla="*/ 237 h 2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" h="237">
                      <a:moveTo>
                        <a:pt x="7" y="0"/>
                      </a:moveTo>
                      <a:cubicBezTo>
                        <a:pt x="3" y="74"/>
                        <a:pt x="0" y="148"/>
                        <a:pt x="7" y="188"/>
                      </a:cubicBezTo>
                      <a:cubicBezTo>
                        <a:pt x="13" y="227"/>
                        <a:pt x="36" y="232"/>
                        <a:pt x="46" y="23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84" name="Line 183"/>
                <p:cNvSpPr>
                  <a:spLocks noChangeShapeType="1"/>
                </p:cNvSpPr>
                <p:nvPr/>
              </p:nvSpPr>
              <p:spPr bwMode="auto">
                <a:xfrm>
                  <a:off x="1629" y="1916"/>
                  <a:ext cx="0" cy="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85" name="Freeform 184"/>
                <p:cNvSpPr>
                  <a:spLocks/>
                </p:cNvSpPr>
                <p:nvPr/>
              </p:nvSpPr>
              <p:spPr bwMode="auto">
                <a:xfrm rot="5400000" flipH="1">
                  <a:off x="1620" y="2025"/>
                  <a:ext cx="47" cy="25"/>
                </a:xfrm>
                <a:custGeom>
                  <a:avLst/>
                  <a:gdLst>
                    <a:gd name="T0" fmla="*/ 0 w 50"/>
                    <a:gd name="T1" fmla="*/ 0 h 39"/>
                    <a:gd name="T2" fmla="*/ 41 w 50"/>
                    <a:gd name="T3" fmla="*/ 10 h 39"/>
                    <a:gd name="T4" fmla="*/ 0 60000 65536"/>
                    <a:gd name="T5" fmla="*/ 0 60000 65536"/>
                    <a:gd name="T6" fmla="*/ 0 w 50"/>
                    <a:gd name="T7" fmla="*/ 0 h 39"/>
                    <a:gd name="T8" fmla="*/ 50 w 50"/>
                    <a:gd name="T9" fmla="*/ 39 h 3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0" h="39">
                      <a:moveTo>
                        <a:pt x="0" y="0"/>
                      </a:moveTo>
                      <a:lnTo>
                        <a:pt x="50" y="3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86" name="Line 185"/>
                <p:cNvSpPr>
                  <a:spLocks noChangeShapeType="1"/>
                </p:cNvSpPr>
                <p:nvPr/>
              </p:nvSpPr>
              <p:spPr bwMode="auto">
                <a:xfrm flipH="1">
                  <a:off x="1649" y="2064"/>
                  <a:ext cx="20" cy="1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144" name="Group 186"/>
              <p:cNvGrpSpPr>
                <a:grpSpLocks/>
              </p:cNvGrpSpPr>
              <p:nvPr/>
            </p:nvGrpSpPr>
            <p:grpSpPr bwMode="auto">
              <a:xfrm flipH="1">
                <a:off x="1835" y="1764"/>
                <a:ext cx="148" cy="458"/>
                <a:chOff x="1539" y="1764"/>
                <a:chExt cx="148" cy="458"/>
              </a:xfrm>
            </p:grpSpPr>
            <p:sp>
              <p:nvSpPr>
                <p:cNvPr id="46177" name="Oval 187"/>
                <p:cNvSpPr>
                  <a:spLocks noChangeArrowheads="1"/>
                </p:cNvSpPr>
                <p:nvPr/>
              </p:nvSpPr>
              <p:spPr bwMode="auto">
                <a:xfrm>
                  <a:off x="1539" y="1764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178" name="Freeform 188"/>
                <p:cNvSpPr>
                  <a:spLocks/>
                </p:cNvSpPr>
                <p:nvPr/>
              </p:nvSpPr>
              <p:spPr bwMode="auto">
                <a:xfrm>
                  <a:off x="1573" y="1916"/>
                  <a:ext cx="46" cy="306"/>
                </a:xfrm>
                <a:custGeom>
                  <a:avLst/>
                  <a:gdLst>
                    <a:gd name="T0" fmla="*/ 7 w 46"/>
                    <a:gd name="T1" fmla="*/ 0 h 237"/>
                    <a:gd name="T2" fmla="*/ 7 w 46"/>
                    <a:gd name="T3" fmla="*/ 405 h 237"/>
                    <a:gd name="T4" fmla="*/ 46 w 46"/>
                    <a:gd name="T5" fmla="*/ 510 h 237"/>
                    <a:gd name="T6" fmla="*/ 0 60000 65536"/>
                    <a:gd name="T7" fmla="*/ 0 60000 65536"/>
                    <a:gd name="T8" fmla="*/ 0 60000 65536"/>
                    <a:gd name="T9" fmla="*/ 0 w 46"/>
                    <a:gd name="T10" fmla="*/ 0 h 237"/>
                    <a:gd name="T11" fmla="*/ 46 w 46"/>
                    <a:gd name="T12" fmla="*/ 237 h 2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" h="237">
                      <a:moveTo>
                        <a:pt x="7" y="0"/>
                      </a:moveTo>
                      <a:cubicBezTo>
                        <a:pt x="3" y="74"/>
                        <a:pt x="0" y="148"/>
                        <a:pt x="7" y="188"/>
                      </a:cubicBezTo>
                      <a:cubicBezTo>
                        <a:pt x="13" y="227"/>
                        <a:pt x="36" y="232"/>
                        <a:pt x="46" y="23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79" name="Line 189"/>
                <p:cNvSpPr>
                  <a:spLocks noChangeShapeType="1"/>
                </p:cNvSpPr>
                <p:nvPr/>
              </p:nvSpPr>
              <p:spPr bwMode="auto">
                <a:xfrm>
                  <a:off x="1629" y="1916"/>
                  <a:ext cx="0" cy="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80" name="Freeform 190"/>
                <p:cNvSpPr>
                  <a:spLocks/>
                </p:cNvSpPr>
                <p:nvPr/>
              </p:nvSpPr>
              <p:spPr bwMode="auto">
                <a:xfrm rot="5400000" flipH="1">
                  <a:off x="1620" y="2025"/>
                  <a:ext cx="47" cy="25"/>
                </a:xfrm>
                <a:custGeom>
                  <a:avLst/>
                  <a:gdLst>
                    <a:gd name="T0" fmla="*/ 0 w 50"/>
                    <a:gd name="T1" fmla="*/ 0 h 39"/>
                    <a:gd name="T2" fmla="*/ 41 w 50"/>
                    <a:gd name="T3" fmla="*/ 10 h 39"/>
                    <a:gd name="T4" fmla="*/ 0 60000 65536"/>
                    <a:gd name="T5" fmla="*/ 0 60000 65536"/>
                    <a:gd name="T6" fmla="*/ 0 w 50"/>
                    <a:gd name="T7" fmla="*/ 0 h 39"/>
                    <a:gd name="T8" fmla="*/ 50 w 50"/>
                    <a:gd name="T9" fmla="*/ 39 h 3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0" h="39">
                      <a:moveTo>
                        <a:pt x="0" y="0"/>
                      </a:moveTo>
                      <a:lnTo>
                        <a:pt x="50" y="3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81" name="Line 191"/>
                <p:cNvSpPr>
                  <a:spLocks noChangeShapeType="1"/>
                </p:cNvSpPr>
                <p:nvPr/>
              </p:nvSpPr>
              <p:spPr bwMode="auto">
                <a:xfrm flipH="1">
                  <a:off x="1649" y="2064"/>
                  <a:ext cx="20" cy="1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145" name="Group 192"/>
              <p:cNvGrpSpPr>
                <a:grpSpLocks/>
              </p:cNvGrpSpPr>
              <p:nvPr/>
            </p:nvGrpSpPr>
            <p:grpSpPr bwMode="auto">
              <a:xfrm flipH="1">
                <a:off x="2153" y="1764"/>
                <a:ext cx="148" cy="458"/>
                <a:chOff x="1539" y="1764"/>
                <a:chExt cx="148" cy="458"/>
              </a:xfrm>
            </p:grpSpPr>
            <p:sp>
              <p:nvSpPr>
                <p:cNvPr id="46172" name="Oval 193"/>
                <p:cNvSpPr>
                  <a:spLocks noChangeArrowheads="1"/>
                </p:cNvSpPr>
                <p:nvPr/>
              </p:nvSpPr>
              <p:spPr bwMode="auto">
                <a:xfrm>
                  <a:off x="1539" y="1764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173" name="Freeform 194"/>
                <p:cNvSpPr>
                  <a:spLocks/>
                </p:cNvSpPr>
                <p:nvPr/>
              </p:nvSpPr>
              <p:spPr bwMode="auto">
                <a:xfrm>
                  <a:off x="1573" y="1916"/>
                  <a:ext cx="46" cy="306"/>
                </a:xfrm>
                <a:custGeom>
                  <a:avLst/>
                  <a:gdLst>
                    <a:gd name="T0" fmla="*/ 7 w 46"/>
                    <a:gd name="T1" fmla="*/ 0 h 237"/>
                    <a:gd name="T2" fmla="*/ 7 w 46"/>
                    <a:gd name="T3" fmla="*/ 405 h 237"/>
                    <a:gd name="T4" fmla="*/ 46 w 46"/>
                    <a:gd name="T5" fmla="*/ 510 h 237"/>
                    <a:gd name="T6" fmla="*/ 0 60000 65536"/>
                    <a:gd name="T7" fmla="*/ 0 60000 65536"/>
                    <a:gd name="T8" fmla="*/ 0 60000 65536"/>
                    <a:gd name="T9" fmla="*/ 0 w 46"/>
                    <a:gd name="T10" fmla="*/ 0 h 237"/>
                    <a:gd name="T11" fmla="*/ 46 w 46"/>
                    <a:gd name="T12" fmla="*/ 237 h 2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" h="237">
                      <a:moveTo>
                        <a:pt x="7" y="0"/>
                      </a:moveTo>
                      <a:cubicBezTo>
                        <a:pt x="3" y="74"/>
                        <a:pt x="0" y="148"/>
                        <a:pt x="7" y="188"/>
                      </a:cubicBezTo>
                      <a:cubicBezTo>
                        <a:pt x="13" y="227"/>
                        <a:pt x="36" y="232"/>
                        <a:pt x="46" y="23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74" name="Line 195"/>
                <p:cNvSpPr>
                  <a:spLocks noChangeShapeType="1"/>
                </p:cNvSpPr>
                <p:nvPr/>
              </p:nvSpPr>
              <p:spPr bwMode="auto">
                <a:xfrm>
                  <a:off x="1629" y="1916"/>
                  <a:ext cx="0" cy="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75" name="Freeform 196"/>
                <p:cNvSpPr>
                  <a:spLocks/>
                </p:cNvSpPr>
                <p:nvPr/>
              </p:nvSpPr>
              <p:spPr bwMode="auto">
                <a:xfrm rot="5400000" flipH="1">
                  <a:off x="1620" y="2025"/>
                  <a:ext cx="47" cy="25"/>
                </a:xfrm>
                <a:custGeom>
                  <a:avLst/>
                  <a:gdLst>
                    <a:gd name="T0" fmla="*/ 0 w 50"/>
                    <a:gd name="T1" fmla="*/ 0 h 39"/>
                    <a:gd name="T2" fmla="*/ 41 w 50"/>
                    <a:gd name="T3" fmla="*/ 10 h 39"/>
                    <a:gd name="T4" fmla="*/ 0 60000 65536"/>
                    <a:gd name="T5" fmla="*/ 0 60000 65536"/>
                    <a:gd name="T6" fmla="*/ 0 w 50"/>
                    <a:gd name="T7" fmla="*/ 0 h 39"/>
                    <a:gd name="T8" fmla="*/ 50 w 50"/>
                    <a:gd name="T9" fmla="*/ 39 h 3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0" h="39">
                      <a:moveTo>
                        <a:pt x="0" y="0"/>
                      </a:moveTo>
                      <a:lnTo>
                        <a:pt x="50" y="3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76" name="Line 197"/>
                <p:cNvSpPr>
                  <a:spLocks noChangeShapeType="1"/>
                </p:cNvSpPr>
                <p:nvPr/>
              </p:nvSpPr>
              <p:spPr bwMode="auto">
                <a:xfrm flipH="1">
                  <a:off x="1649" y="2064"/>
                  <a:ext cx="20" cy="1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146" name="Group 198"/>
              <p:cNvGrpSpPr>
                <a:grpSpLocks/>
              </p:cNvGrpSpPr>
              <p:nvPr/>
            </p:nvGrpSpPr>
            <p:grpSpPr bwMode="auto">
              <a:xfrm>
                <a:off x="2472" y="1764"/>
                <a:ext cx="148" cy="458"/>
                <a:chOff x="1539" y="1764"/>
                <a:chExt cx="148" cy="458"/>
              </a:xfrm>
            </p:grpSpPr>
            <p:sp>
              <p:nvSpPr>
                <p:cNvPr id="46167" name="Oval 199"/>
                <p:cNvSpPr>
                  <a:spLocks noChangeArrowheads="1"/>
                </p:cNvSpPr>
                <p:nvPr/>
              </p:nvSpPr>
              <p:spPr bwMode="auto">
                <a:xfrm>
                  <a:off x="1539" y="1764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168" name="Freeform 200"/>
                <p:cNvSpPr>
                  <a:spLocks/>
                </p:cNvSpPr>
                <p:nvPr/>
              </p:nvSpPr>
              <p:spPr bwMode="auto">
                <a:xfrm>
                  <a:off x="1573" y="1916"/>
                  <a:ext cx="46" cy="306"/>
                </a:xfrm>
                <a:custGeom>
                  <a:avLst/>
                  <a:gdLst>
                    <a:gd name="T0" fmla="*/ 7 w 46"/>
                    <a:gd name="T1" fmla="*/ 0 h 237"/>
                    <a:gd name="T2" fmla="*/ 7 w 46"/>
                    <a:gd name="T3" fmla="*/ 405 h 237"/>
                    <a:gd name="T4" fmla="*/ 46 w 46"/>
                    <a:gd name="T5" fmla="*/ 510 h 237"/>
                    <a:gd name="T6" fmla="*/ 0 60000 65536"/>
                    <a:gd name="T7" fmla="*/ 0 60000 65536"/>
                    <a:gd name="T8" fmla="*/ 0 60000 65536"/>
                    <a:gd name="T9" fmla="*/ 0 w 46"/>
                    <a:gd name="T10" fmla="*/ 0 h 237"/>
                    <a:gd name="T11" fmla="*/ 46 w 46"/>
                    <a:gd name="T12" fmla="*/ 237 h 2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" h="237">
                      <a:moveTo>
                        <a:pt x="7" y="0"/>
                      </a:moveTo>
                      <a:cubicBezTo>
                        <a:pt x="3" y="74"/>
                        <a:pt x="0" y="148"/>
                        <a:pt x="7" y="188"/>
                      </a:cubicBezTo>
                      <a:cubicBezTo>
                        <a:pt x="13" y="227"/>
                        <a:pt x="36" y="232"/>
                        <a:pt x="46" y="23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69" name="Line 201"/>
                <p:cNvSpPr>
                  <a:spLocks noChangeShapeType="1"/>
                </p:cNvSpPr>
                <p:nvPr/>
              </p:nvSpPr>
              <p:spPr bwMode="auto">
                <a:xfrm>
                  <a:off x="1629" y="1916"/>
                  <a:ext cx="0" cy="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70" name="Freeform 202"/>
                <p:cNvSpPr>
                  <a:spLocks/>
                </p:cNvSpPr>
                <p:nvPr/>
              </p:nvSpPr>
              <p:spPr bwMode="auto">
                <a:xfrm rot="5400000" flipH="1">
                  <a:off x="1620" y="2025"/>
                  <a:ext cx="47" cy="25"/>
                </a:xfrm>
                <a:custGeom>
                  <a:avLst/>
                  <a:gdLst>
                    <a:gd name="T0" fmla="*/ 0 w 50"/>
                    <a:gd name="T1" fmla="*/ 0 h 39"/>
                    <a:gd name="T2" fmla="*/ 41 w 50"/>
                    <a:gd name="T3" fmla="*/ 10 h 39"/>
                    <a:gd name="T4" fmla="*/ 0 60000 65536"/>
                    <a:gd name="T5" fmla="*/ 0 60000 65536"/>
                    <a:gd name="T6" fmla="*/ 0 w 50"/>
                    <a:gd name="T7" fmla="*/ 0 h 39"/>
                    <a:gd name="T8" fmla="*/ 50 w 50"/>
                    <a:gd name="T9" fmla="*/ 39 h 3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0" h="39">
                      <a:moveTo>
                        <a:pt x="0" y="0"/>
                      </a:moveTo>
                      <a:lnTo>
                        <a:pt x="50" y="3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71" name="Line 203"/>
                <p:cNvSpPr>
                  <a:spLocks noChangeShapeType="1"/>
                </p:cNvSpPr>
                <p:nvPr/>
              </p:nvSpPr>
              <p:spPr bwMode="auto">
                <a:xfrm flipH="1">
                  <a:off x="1649" y="2064"/>
                  <a:ext cx="20" cy="1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147" name="Group 204"/>
              <p:cNvGrpSpPr>
                <a:grpSpLocks/>
              </p:cNvGrpSpPr>
              <p:nvPr/>
            </p:nvGrpSpPr>
            <p:grpSpPr bwMode="auto">
              <a:xfrm>
                <a:off x="1681" y="1764"/>
                <a:ext cx="148" cy="473"/>
                <a:chOff x="1363" y="1768"/>
                <a:chExt cx="148" cy="473"/>
              </a:xfrm>
            </p:grpSpPr>
            <p:sp>
              <p:nvSpPr>
                <p:cNvPr id="46163" name="Oval 205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164" name="Line 206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65" name="Line 207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66" name="Line 208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148" name="Group 209"/>
              <p:cNvGrpSpPr>
                <a:grpSpLocks/>
              </p:cNvGrpSpPr>
              <p:nvPr/>
            </p:nvGrpSpPr>
            <p:grpSpPr bwMode="auto">
              <a:xfrm>
                <a:off x="1999" y="1764"/>
                <a:ext cx="148" cy="473"/>
                <a:chOff x="1363" y="1768"/>
                <a:chExt cx="148" cy="473"/>
              </a:xfrm>
            </p:grpSpPr>
            <p:sp>
              <p:nvSpPr>
                <p:cNvPr id="46159" name="Oval 210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160" name="Line 211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61" name="Line 212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62" name="Line 213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149" name="Group 214"/>
              <p:cNvGrpSpPr>
                <a:grpSpLocks/>
              </p:cNvGrpSpPr>
              <p:nvPr/>
            </p:nvGrpSpPr>
            <p:grpSpPr bwMode="auto">
              <a:xfrm>
                <a:off x="2626" y="1764"/>
                <a:ext cx="148" cy="473"/>
                <a:chOff x="1363" y="1768"/>
                <a:chExt cx="148" cy="473"/>
              </a:xfrm>
            </p:grpSpPr>
            <p:sp>
              <p:nvSpPr>
                <p:cNvPr id="46155" name="Oval 215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156" name="Line 216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57" name="Line 217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58" name="Line 218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150" name="Group 219"/>
              <p:cNvGrpSpPr>
                <a:grpSpLocks/>
              </p:cNvGrpSpPr>
              <p:nvPr/>
            </p:nvGrpSpPr>
            <p:grpSpPr bwMode="auto">
              <a:xfrm flipH="1">
                <a:off x="2308" y="1764"/>
                <a:ext cx="148" cy="473"/>
                <a:chOff x="1363" y="1768"/>
                <a:chExt cx="148" cy="473"/>
              </a:xfrm>
            </p:grpSpPr>
            <p:sp>
              <p:nvSpPr>
                <p:cNvPr id="46151" name="Oval 220"/>
                <p:cNvSpPr>
                  <a:spLocks noChangeArrowheads="1"/>
                </p:cNvSpPr>
                <p:nvPr/>
              </p:nvSpPr>
              <p:spPr bwMode="auto">
                <a:xfrm>
                  <a:off x="1363" y="1768"/>
                  <a:ext cx="148" cy="148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46152" name="Line 221"/>
                <p:cNvSpPr>
                  <a:spLocks noChangeShapeType="1"/>
                </p:cNvSpPr>
                <p:nvPr/>
              </p:nvSpPr>
              <p:spPr bwMode="auto">
                <a:xfrm>
                  <a:off x="1412" y="1926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53" name="Line 222"/>
                <p:cNvSpPr>
                  <a:spLocks noChangeShapeType="1"/>
                </p:cNvSpPr>
                <p:nvPr/>
              </p:nvSpPr>
              <p:spPr bwMode="auto">
                <a:xfrm>
                  <a:off x="1472" y="1916"/>
                  <a:ext cx="19" cy="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54" name="Line 223"/>
                <p:cNvSpPr>
                  <a:spLocks noChangeShapeType="1"/>
                </p:cNvSpPr>
                <p:nvPr/>
              </p:nvSpPr>
              <p:spPr bwMode="auto">
                <a:xfrm flipH="1">
                  <a:off x="1462" y="1975"/>
                  <a:ext cx="29" cy="2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6104" name="Oval 224"/>
          <p:cNvSpPr>
            <a:spLocks noChangeArrowheads="1"/>
          </p:cNvSpPr>
          <p:nvPr/>
        </p:nvSpPr>
        <p:spPr bwMode="auto">
          <a:xfrm>
            <a:off x="2389188" y="3297238"/>
            <a:ext cx="307975" cy="1727200"/>
          </a:xfrm>
          <a:prstGeom prst="ellipse">
            <a:avLst/>
          </a:prstGeom>
          <a:solidFill>
            <a:srgbClr val="ECF61C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ea typeface="MS PGothic" charset="-128"/>
              <a:cs typeface="MS PGothic" charset="-128"/>
            </a:endParaRPr>
          </a:p>
        </p:txBody>
      </p:sp>
      <p:sp>
        <p:nvSpPr>
          <p:cNvPr id="46105" name="Oval 225"/>
          <p:cNvSpPr>
            <a:spLocks noChangeArrowheads="1"/>
          </p:cNvSpPr>
          <p:nvPr/>
        </p:nvSpPr>
        <p:spPr bwMode="auto">
          <a:xfrm>
            <a:off x="1277938" y="3070225"/>
            <a:ext cx="1093787" cy="2181225"/>
          </a:xfrm>
          <a:prstGeom prst="ellipse">
            <a:avLst/>
          </a:prstGeom>
          <a:gradFill rotWithShape="0">
            <a:gsLst>
              <a:gs pos="0">
                <a:srgbClr val="FFCCFF"/>
              </a:gs>
              <a:gs pos="100000">
                <a:srgbClr val="FF138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ea typeface="MS PGothic" charset="-128"/>
              <a:cs typeface="MS PGothic" charset="-128"/>
            </a:endParaRPr>
          </a:p>
        </p:txBody>
      </p:sp>
      <p:sp>
        <p:nvSpPr>
          <p:cNvPr id="46106" name="Oval 226"/>
          <p:cNvSpPr>
            <a:spLocks noChangeArrowheads="1"/>
          </p:cNvSpPr>
          <p:nvPr/>
        </p:nvSpPr>
        <p:spPr bwMode="auto">
          <a:xfrm>
            <a:off x="2006600" y="4846638"/>
            <a:ext cx="814388" cy="608012"/>
          </a:xfrm>
          <a:prstGeom prst="ellipse">
            <a:avLst/>
          </a:prstGeom>
          <a:gradFill rotWithShape="0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ea typeface="MS PGothic" charset="-128"/>
              <a:cs typeface="MS PGothic" charset="-128"/>
            </a:endParaRPr>
          </a:p>
        </p:txBody>
      </p:sp>
      <p:sp>
        <p:nvSpPr>
          <p:cNvPr id="46107" name="Text Box 227"/>
          <p:cNvSpPr txBox="1">
            <a:spLocks noChangeArrowheads="1"/>
          </p:cNvSpPr>
          <p:nvPr/>
        </p:nvSpPr>
        <p:spPr bwMode="auto">
          <a:xfrm>
            <a:off x="2682875" y="3113088"/>
            <a:ext cx="282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>
                <a:latin typeface="Times" pitchFamily="-100" charset="0"/>
                <a:ea typeface="MS PGothic" charset="-128"/>
                <a:cs typeface="MS PGothic" charset="-128"/>
              </a:rPr>
              <a:t>s</a:t>
            </a:r>
          </a:p>
        </p:txBody>
      </p:sp>
      <p:sp>
        <p:nvSpPr>
          <p:cNvPr id="46108" name="Text Box 228"/>
          <p:cNvSpPr txBox="1">
            <a:spLocks noChangeArrowheads="1"/>
          </p:cNvSpPr>
          <p:nvPr/>
        </p:nvSpPr>
        <p:spPr bwMode="auto">
          <a:xfrm>
            <a:off x="2673350" y="2797175"/>
            <a:ext cx="282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>
                <a:latin typeface="Times" pitchFamily="-100" charset="0"/>
                <a:ea typeface="MS PGothic" charset="-128"/>
                <a:cs typeface="MS PGothic" charset="-128"/>
              </a:rPr>
              <a:t>s</a:t>
            </a:r>
          </a:p>
        </p:txBody>
      </p:sp>
      <p:sp>
        <p:nvSpPr>
          <p:cNvPr id="46109" name="Line 229"/>
          <p:cNvSpPr>
            <a:spLocks noChangeShapeType="1"/>
          </p:cNvSpPr>
          <p:nvPr/>
        </p:nvSpPr>
        <p:spPr bwMode="auto">
          <a:xfrm rot="16200000" flipV="1">
            <a:off x="2795587" y="3195638"/>
            <a:ext cx="73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10" name="Line 230"/>
          <p:cNvSpPr>
            <a:spLocks noChangeShapeType="1"/>
          </p:cNvSpPr>
          <p:nvPr/>
        </p:nvSpPr>
        <p:spPr bwMode="auto">
          <a:xfrm flipV="1">
            <a:off x="2692400" y="3392488"/>
            <a:ext cx="77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11" name="Text Box 231"/>
          <p:cNvSpPr txBox="1">
            <a:spLocks noChangeArrowheads="1"/>
          </p:cNvSpPr>
          <p:nvPr/>
        </p:nvSpPr>
        <p:spPr bwMode="auto">
          <a:xfrm>
            <a:off x="1408113" y="3825875"/>
            <a:ext cx="90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>
                <a:latin typeface="Symbol" pitchFamily="-100" charset="2"/>
                <a:ea typeface="MS PGothic" charset="-128"/>
                <a:cs typeface="MS PGothic" charset="-128"/>
              </a:rPr>
              <a:t>a</a:t>
            </a:r>
            <a:r>
              <a:rPr lang="en-GB" sz="3200" b="1">
                <a:latin typeface="Times" pitchFamily="-100" charset="0"/>
                <a:ea typeface="MS PGothic" charset="-128"/>
                <a:cs typeface="MS PGothic" charset="-128"/>
              </a:rPr>
              <a:t>1</a:t>
            </a:r>
          </a:p>
        </p:txBody>
      </p:sp>
      <p:sp>
        <p:nvSpPr>
          <p:cNvPr id="46112" name="Text Box 232"/>
          <p:cNvSpPr txBox="1">
            <a:spLocks noChangeArrowheads="1"/>
          </p:cNvSpPr>
          <p:nvPr/>
        </p:nvSpPr>
        <p:spPr bwMode="auto">
          <a:xfrm>
            <a:off x="2257425" y="2892425"/>
            <a:ext cx="674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>
                <a:latin typeface="Symbol" pitchFamily="-100" charset="2"/>
                <a:ea typeface="MS PGothic" charset="-128"/>
                <a:cs typeface="MS PGothic" charset="-128"/>
              </a:rPr>
              <a:t>a</a:t>
            </a:r>
            <a:r>
              <a:rPr lang="en-GB" sz="2000" b="1">
                <a:latin typeface="Times" pitchFamily="-100" charset="0"/>
                <a:ea typeface="MS PGothic" charset="-128"/>
                <a:cs typeface="MS PGothic" charset="-128"/>
              </a:rPr>
              <a:t>2</a:t>
            </a:r>
          </a:p>
        </p:txBody>
      </p:sp>
      <p:sp>
        <p:nvSpPr>
          <p:cNvPr id="46113" name="Text Box 233"/>
          <p:cNvSpPr txBox="1">
            <a:spLocks noChangeArrowheads="1"/>
          </p:cNvSpPr>
          <p:nvPr/>
        </p:nvSpPr>
        <p:spPr bwMode="auto">
          <a:xfrm>
            <a:off x="2365375" y="3911600"/>
            <a:ext cx="296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latin typeface="Symbol" pitchFamily="-100" charset="2"/>
                <a:ea typeface="MS PGothic" charset="-128"/>
                <a:cs typeface="MS PGothic" charset="-128"/>
              </a:rPr>
              <a:t>d</a:t>
            </a:r>
            <a:endParaRPr lang="en-GB" b="1">
              <a:latin typeface="Times" pitchFamily="-100" charset="0"/>
              <a:ea typeface="MS PGothic" charset="-128"/>
              <a:cs typeface="MS PGothic" charset="-128"/>
            </a:endParaRPr>
          </a:p>
        </p:txBody>
      </p:sp>
      <p:sp>
        <p:nvSpPr>
          <p:cNvPr id="46114" name="Text Box 234"/>
          <p:cNvSpPr txBox="1">
            <a:spLocks noChangeArrowheads="1"/>
          </p:cNvSpPr>
          <p:nvPr/>
        </p:nvSpPr>
        <p:spPr bwMode="auto">
          <a:xfrm>
            <a:off x="2227263" y="4970463"/>
            <a:ext cx="32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>
                <a:latin typeface="Symbol" pitchFamily="-100" charset="2"/>
                <a:ea typeface="MS PGothic" charset="-128"/>
                <a:cs typeface="MS PGothic" charset="-128"/>
              </a:rPr>
              <a:t>b</a:t>
            </a:r>
            <a:endParaRPr lang="en-GB" sz="2000" b="1">
              <a:latin typeface="Times" pitchFamily="-100" charset="0"/>
              <a:ea typeface="MS PGothic" charset="-128"/>
              <a:cs typeface="MS PGothic" charset="-128"/>
            </a:endParaRPr>
          </a:p>
        </p:txBody>
      </p:sp>
      <p:sp>
        <p:nvSpPr>
          <p:cNvPr id="46115" name="Line 235"/>
          <p:cNvSpPr>
            <a:spLocks noChangeShapeType="1"/>
          </p:cNvSpPr>
          <p:nvPr/>
        </p:nvSpPr>
        <p:spPr bwMode="auto">
          <a:xfrm rot="16200000" flipV="1">
            <a:off x="2782094" y="2886869"/>
            <a:ext cx="71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6116" name="Group 236"/>
          <p:cNvGrpSpPr>
            <a:grpSpLocks/>
          </p:cNvGrpSpPr>
          <p:nvPr/>
        </p:nvGrpSpPr>
        <p:grpSpPr bwMode="auto">
          <a:xfrm>
            <a:off x="3248025" y="2774950"/>
            <a:ext cx="303213" cy="207963"/>
            <a:chOff x="4536" y="505"/>
            <a:chExt cx="505" cy="274"/>
          </a:xfrm>
        </p:grpSpPr>
        <p:sp>
          <p:nvSpPr>
            <p:cNvPr id="46134" name="Line 237"/>
            <p:cNvSpPr>
              <a:spLocks noChangeShapeType="1"/>
            </p:cNvSpPr>
            <p:nvPr/>
          </p:nvSpPr>
          <p:spPr bwMode="auto">
            <a:xfrm flipV="1">
              <a:off x="4536" y="674"/>
              <a:ext cx="253" cy="8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5" name="Line 238"/>
            <p:cNvSpPr>
              <a:spLocks noChangeShapeType="1"/>
            </p:cNvSpPr>
            <p:nvPr/>
          </p:nvSpPr>
          <p:spPr bwMode="auto">
            <a:xfrm>
              <a:off x="4789" y="673"/>
              <a:ext cx="242" cy="10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6" name="Line 239"/>
            <p:cNvSpPr>
              <a:spLocks noChangeShapeType="1"/>
            </p:cNvSpPr>
            <p:nvPr/>
          </p:nvSpPr>
          <p:spPr bwMode="auto">
            <a:xfrm flipV="1">
              <a:off x="4789" y="505"/>
              <a:ext cx="94" cy="17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7" name="Line 240"/>
            <p:cNvSpPr>
              <a:spLocks noChangeShapeType="1"/>
            </p:cNvSpPr>
            <p:nvPr/>
          </p:nvSpPr>
          <p:spPr bwMode="auto">
            <a:xfrm flipV="1">
              <a:off x="4872" y="516"/>
              <a:ext cx="73" cy="2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8" name="Line 241"/>
            <p:cNvSpPr>
              <a:spLocks noChangeShapeType="1"/>
            </p:cNvSpPr>
            <p:nvPr/>
          </p:nvSpPr>
          <p:spPr bwMode="auto">
            <a:xfrm>
              <a:off x="4872" y="558"/>
              <a:ext cx="63" cy="4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9" name="Line 242"/>
            <p:cNvSpPr>
              <a:spLocks noChangeShapeType="1"/>
            </p:cNvSpPr>
            <p:nvPr/>
          </p:nvSpPr>
          <p:spPr bwMode="auto">
            <a:xfrm flipV="1">
              <a:off x="4925" y="684"/>
              <a:ext cx="116" cy="4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117" name="Group 243"/>
          <p:cNvGrpSpPr>
            <a:grpSpLocks/>
          </p:cNvGrpSpPr>
          <p:nvPr/>
        </p:nvGrpSpPr>
        <p:grpSpPr bwMode="auto">
          <a:xfrm rot="-1964609">
            <a:off x="3114675" y="2674938"/>
            <a:ext cx="303213" cy="176212"/>
            <a:chOff x="4536" y="505"/>
            <a:chExt cx="505" cy="274"/>
          </a:xfrm>
        </p:grpSpPr>
        <p:sp>
          <p:nvSpPr>
            <p:cNvPr id="46128" name="Line 244"/>
            <p:cNvSpPr>
              <a:spLocks noChangeShapeType="1"/>
            </p:cNvSpPr>
            <p:nvPr/>
          </p:nvSpPr>
          <p:spPr bwMode="auto">
            <a:xfrm flipV="1">
              <a:off x="4536" y="674"/>
              <a:ext cx="253" cy="8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9" name="Line 245"/>
            <p:cNvSpPr>
              <a:spLocks noChangeShapeType="1"/>
            </p:cNvSpPr>
            <p:nvPr/>
          </p:nvSpPr>
          <p:spPr bwMode="auto">
            <a:xfrm>
              <a:off x="4789" y="673"/>
              <a:ext cx="242" cy="10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0" name="Line 246"/>
            <p:cNvSpPr>
              <a:spLocks noChangeShapeType="1"/>
            </p:cNvSpPr>
            <p:nvPr/>
          </p:nvSpPr>
          <p:spPr bwMode="auto">
            <a:xfrm flipV="1">
              <a:off x="4789" y="505"/>
              <a:ext cx="94" cy="17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1" name="Line 247"/>
            <p:cNvSpPr>
              <a:spLocks noChangeShapeType="1"/>
            </p:cNvSpPr>
            <p:nvPr/>
          </p:nvSpPr>
          <p:spPr bwMode="auto">
            <a:xfrm flipV="1">
              <a:off x="4872" y="516"/>
              <a:ext cx="73" cy="2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2" name="Line 248"/>
            <p:cNvSpPr>
              <a:spLocks noChangeShapeType="1"/>
            </p:cNvSpPr>
            <p:nvPr/>
          </p:nvSpPr>
          <p:spPr bwMode="auto">
            <a:xfrm>
              <a:off x="4872" y="558"/>
              <a:ext cx="63" cy="4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3" name="Line 249"/>
            <p:cNvSpPr>
              <a:spLocks noChangeShapeType="1"/>
            </p:cNvSpPr>
            <p:nvPr/>
          </p:nvSpPr>
          <p:spPr bwMode="auto">
            <a:xfrm flipV="1">
              <a:off x="4925" y="684"/>
              <a:ext cx="116" cy="4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118" name="Group 250"/>
          <p:cNvGrpSpPr>
            <a:grpSpLocks/>
          </p:cNvGrpSpPr>
          <p:nvPr/>
        </p:nvGrpSpPr>
        <p:grpSpPr bwMode="auto">
          <a:xfrm rot="-1912321">
            <a:off x="2954338" y="2573338"/>
            <a:ext cx="301625" cy="207962"/>
            <a:chOff x="4536" y="505"/>
            <a:chExt cx="505" cy="274"/>
          </a:xfrm>
        </p:grpSpPr>
        <p:sp>
          <p:nvSpPr>
            <p:cNvPr id="46122" name="Line 251"/>
            <p:cNvSpPr>
              <a:spLocks noChangeShapeType="1"/>
            </p:cNvSpPr>
            <p:nvPr/>
          </p:nvSpPr>
          <p:spPr bwMode="auto">
            <a:xfrm flipV="1">
              <a:off x="4536" y="674"/>
              <a:ext cx="253" cy="8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3" name="Line 252"/>
            <p:cNvSpPr>
              <a:spLocks noChangeShapeType="1"/>
            </p:cNvSpPr>
            <p:nvPr/>
          </p:nvSpPr>
          <p:spPr bwMode="auto">
            <a:xfrm>
              <a:off x="4789" y="673"/>
              <a:ext cx="242" cy="10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4" name="Line 253"/>
            <p:cNvSpPr>
              <a:spLocks noChangeShapeType="1"/>
            </p:cNvSpPr>
            <p:nvPr/>
          </p:nvSpPr>
          <p:spPr bwMode="auto">
            <a:xfrm flipV="1">
              <a:off x="4789" y="505"/>
              <a:ext cx="94" cy="17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5" name="Line 254"/>
            <p:cNvSpPr>
              <a:spLocks noChangeShapeType="1"/>
            </p:cNvSpPr>
            <p:nvPr/>
          </p:nvSpPr>
          <p:spPr bwMode="auto">
            <a:xfrm flipV="1">
              <a:off x="4872" y="516"/>
              <a:ext cx="73" cy="2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6" name="Line 255"/>
            <p:cNvSpPr>
              <a:spLocks noChangeShapeType="1"/>
            </p:cNvSpPr>
            <p:nvPr/>
          </p:nvSpPr>
          <p:spPr bwMode="auto">
            <a:xfrm>
              <a:off x="4872" y="558"/>
              <a:ext cx="63" cy="4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7" name="Line 256"/>
            <p:cNvSpPr>
              <a:spLocks noChangeShapeType="1"/>
            </p:cNvSpPr>
            <p:nvPr/>
          </p:nvSpPr>
          <p:spPr bwMode="auto">
            <a:xfrm flipV="1">
              <a:off x="4925" y="684"/>
              <a:ext cx="116" cy="4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119" name="Text Box 257"/>
          <p:cNvSpPr txBox="1">
            <a:spLocks noChangeArrowheads="1"/>
          </p:cNvSpPr>
          <p:nvPr/>
        </p:nvSpPr>
        <p:spPr bwMode="auto">
          <a:xfrm>
            <a:off x="3705225" y="4649788"/>
            <a:ext cx="25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>
                <a:solidFill>
                  <a:srgbClr val="00CC00"/>
                </a:solidFill>
                <a:ea typeface="MS PGothic" charset="-128"/>
                <a:cs typeface="MS PGothic" charset="-128"/>
              </a:rPr>
              <a:t>i</a:t>
            </a:r>
          </a:p>
        </p:txBody>
      </p:sp>
      <p:sp>
        <p:nvSpPr>
          <p:cNvPr id="46120" name="Text Box 258"/>
          <p:cNvSpPr txBox="1">
            <a:spLocks noChangeArrowheads="1"/>
          </p:cNvSpPr>
          <p:nvPr/>
        </p:nvSpPr>
        <p:spPr bwMode="auto">
          <a:xfrm>
            <a:off x="2633663" y="1778000"/>
            <a:ext cx="1789112" cy="476250"/>
          </a:xfrm>
          <a:prstGeom prst="rect">
            <a:avLst/>
          </a:prstGeom>
          <a:solidFill>
            <a:schemeClr val="accent1">
              <a:alpha val="8392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>
                <a:solidFill>
                  <a:schemeClr val="tx2"/>
                </a:solidFill>
                <a:latin typeface="Symbol" pitchFamily="-100" charset="2"/>
                <a:ea typeface="MS PGothic" charset="-128"/>
                <a:cs typeface="MS PGothic" charset="-128"/>
              </a:rPr>
              <a:t>a</a:t>
            </a:r>
            <a:r>
              <a:rPr lang="en-GB" sz="2400" b="1" baseline="-25000">
                <a:solidFill>
                  <a:schemeClr val="tx2"/>
                </a:solidFill>
                <a:latin typeface="Symbol" pitchFamily="-100" charset="2"/>
                <a:ea typeface="MS PGothic" charset="-128"/>
                <a:cs typeface="MS PGothic" charset="-128"/>
              </a:rPr>
              <a:t>2</a:t>
            </a:r>
            <a:r>
              <a:rPr lang="en-GB" sz="2400" b="1">
                <a:solidFill>
                  <a:schemeClr val="tx2"/>
                </a:solidFill>
                <a:latin typeface="Symbol" pitchFamily="-100" charset="2"/>
                <a:ea typeface="MS PGothic" charset="-128"/>
                <a:cs typeface="MS PGothic" charset="-128"/>
              </a:rPr>
              <a:t>d </a:t>
            </a:r>
            <a:r>
              <a:rPr lang="en-GB" sz="2400" b="1">
                <a:solidFill>
                  <a:schemeClr val="tx2"/>
                </a:solidFill>
                <a:ea typeface="MS PGothic" charset="-128"/>
                <a:cs typeface="MS PGothic" charset="-128"/>
              </a:rPr>
              <a:t>ligands</a:t>
            </a:r>
          </a:p>
        </p:txBody>
      </p:sp>
      <p:sp>
        <p:nvSpPr>
          <p:cNvPr id="46121" name="Rectangle 2"/>
          <p:cNvSpPr>
            <a:spLocks noChangeArrowheads="1"/>
          </p:cNvSpPr>
          <p:nvPr/>
        </p:nvSpPr>
        <p:spPr bwMode="white">
          <a:xfrm>
            <a:off x="498475" y="369888"/>
            <a:ext cx="7889875" cy="785812"/>
          </a:xfrm>
          <a:prstGeom prst="rect">
            <a:avLst/>
          </a:prstGeom>
          <a:solidFill>
            <a:srgbClr val="00000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</a:rPr>
              <a:t>Channels are key to neuropathic 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778"/>
          <p:cNvSpPr txBox="1">
            <a:spLocks noChangeArrowheads="1"/>
          </p:cNvSpPr>
          <p:nvPr/>
        </p:nvSpPr>
        <p:spPr bwMode="auto">
          <a:xfrm>
            <a:off x="1103313" y="0"/>
            <a:ext cx="68929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3200" b="1"/>
              <a:t>Peripheral activity causes central hyperexcitability …</a:t>
            </a:r>
            <a:endParaRPr lang="en-GB" sz="4000" b="1"/>
          </a:p>
        </p:txBody>
      </p:sp>
      <p:sp>
        <p:nvSpPr>
          <p:cNvPr id="47107" name="Freeform 2"/>
          <p:cNvSpPr>
            <a:spLocks/>
          </p:cNvSpPr>
          <p:nvPr/>
        </p:nvSpPr>
        <p:spPr bwMode="auto">
          <a:xfrm>
            <a:off x="5299075" y="2095500"/>
            <a:ext cx="3001963" cy="4081463"/>
          </a:xfrm>
          <a:custGeom>
            <a:avLst/>
            <a:gdLst>
              <a:gd name="T0" fmla="*/ 2147483647 w 2385"/>
              <a:gd name="T1" fmla="*/ 2147483647 h 2993"/>
              <a:gd name="T2" fmla="*/ 2147483647 w 2385"/>
              <a:gd name="T3" fmla="*/ 2147483647 h 2993"/>
              <a:gd name="T4" fmla="*/ 2147483647 w 2385"/>
              <a:gd name="T5" fmla="*/ 2147483647 h 2993"/>
              <a:gd name="T6" fmla="*/ 2147483647 w 2385"/>
              <a:gd name="T7" fmla="*/ 2147483647 h 2993"/>
              <a:gd name="T8" fmla="*/ 2147483647 w 2385"/>
              <a:gd name="T9" fmla="*/ 2147483647 h 2993"/>
              <a:gd name="T10" fmla="*/ 2129423441 w 2385"/>
              <a:gd name="T11" fmla="*/ 2147483647 h 2993"/>
              <a:gd name="T12" fmla="*/ 1683259021 w 2385"/>
              <a:gd name="T13" fmla="*/ 2147483647 h 2993"/>
              <a:gd name="T14" fmla="*/ 927359258 w 2385"/>
              <a:gd name="T15" fmla="*/ 2147483647 h 2993"/>
              <a:gd name="T16" fmla="*/ 377949252 w 2385"/>
              <a:gd name="T17" fmla="*/ 2147483647 h 2993"/>
              <a:gd name="T18" fmla="*/ 171459574 w 2385"/>
              <a:gd name="T19" fmla="*/ 2147483647 h 2993"/>
              <a:gd name="T20" fmla="*/ 33185232 w 2385"/>
              <a:gd name="T21" fmla="*/ 2147483647 h 2993"/>
              <a:gd name="T22" fmla="*/ 411135732 w 2385"/>
              <a:gd name="T23" fmla="*/ 2147483647 h 2993"/>
              <a:gd name="T24" fmla="*/ 755899763 w 2385"/>
              <a:gd name="T25" fmla="*/ 2147483647 h 2993"/>
              <a:gd name="T26" fmla="*/ 755899763 w 2385"/>
              <a:gd name="T27" fmla="*/ 2147483647 h 2993"/>
              <a:gd name="T28" fmla="*/ 755899763 w 2385"/>
              <a:gd name="T29" fmla="*/ 2147483647 h 2993"/>
              <a:gd name="T30" fmla="*/ 755899763 w 2385"/>
              <a:gd name="T31" fmla="*/ 1714517919 h 2993"/>
              <a:gd name="T32" fmla="*/ 617625332 w 2385"/>
              <a:gd name="T33" fmla="*/ 1156000599 h 2993"/>
              <a:gd name="T34" fmla="*/ 274705003 w 2385"/>
              <a:gd name="T35" fmla="*/ 671086463 h 2993"/>
              <a:gd name="T36" fmla="*/ 239674900 w 2385"/>
              <a:gd name="T37" fmla="*/ 558517149 h 2993"/>
              <a:gd name="T38" fmla="*/ 342920407 w 2385"/>
              <a:gd name="T39" fmla="*/ 186172411 h 2993"/>
              <a:gd name="T40" fmla="*/ 514379903 w 2385"/>
              <a:gd name="T41" fmla="*/ 38966311 h 2993"/>
              <a:gd name="T42" fmla="*/ 755899763 w 2385"/>
              <a:gd name="T43" fmla="*/ 0 h 2993"/>
              <a:gd name="T44" fmla="*/ 1716444243 w 2385"/>
              <a:gd name="T45" fmla="*/ 0 h 2993"/>
              <a:gd name="T46" fmla="*/ 2147483647 w 2385"/>
              <a:gd name="T47" fmla="*/ 112569356 h 2993"/>
              <a:gd name="T48" fmla="*/ 2147483647 w 2385"/>
              <a:gd name="T49" fmla="*/ 448113312 h 2993"/>
              <a:gd name="T50" fmla="*/ 2147483647 w 2385"/>
              <a:gd name="T51" fmla="*/ 1601948605 h 2993"/>
              <a:gd name="T52" fmla="*/ 2147483647 w 2385"/>
              <a:gd name="T53" fmla="*/ 2147483647 h 2993"/>
              <a:gd name="T54" fmla="*/ 2147483647 w 2385"/>
              <a:gd name="T55" fmla="*/ 2147483647 h 2993"/>
              <a:gd name="T56" fmla="*/ 2147483647 w 2385"/>
              <a:gd name="T57" fmla="*/ 2147483647 h 2993"/>
              <a:gd name="T58" fmla="*/ 2147483647 w 2385"/>
              <a:gd name="T59" fmla="*/ 2147483647 h 2993"/>
              <a:gd name="T60" fmla="*/ 2147483647 w 2385"/>
              <a:gd name="T61" fmla="*/ 2147483647 h 2993"/>
              <a:gd name="T62" fmla="*/ 2147483647 w 2385"/>
              <a:gd name="T63" fmla="*/ 2147483647 h 2993"/>
              <a:gd name="T64" fmla="*/ 2147483647 w 2385"/>
              <a:gd name="T65" fmla="*/ 2147483647 h 29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385"/>
              <a:gd name="T100" fmla="*/ 0 h 2993"/>
              <a:gd name="T101" fmla="*/ 2385 w 2385"/>
              <a:gd name="T102" fmla="*/ 2993 h 299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385" h="2993">
                <a:moveTo>
                  <a:pt x="2366" y="2236"/>
                </a:moveTo>
                <a:lnTo>
                  <a:pt x="2217" y="2236"/>
                </a:lnTo>
                <a:lnTo>
                  <a:pt x="2217" y="2254"/>
                </a:lnTo>
                <a:lnTo>
                  <a:pt x="2068" y="2254"/>
                </a:lnTo>
                <a:lnTo>
                  <a:pt x="2012" y="2236"/>
                </a:lnTo>
                <a:lnTo>
                  <a:pt x="1863" y="2219"/>
                </a:lnTo>
                <a:lnTo>
                  <a:pt x="1695" y="2254"/>
                </a:lnTo>
                <a:lnTo>
                  <a:pt x="1584" y="2322"/>
                </a:lnTo>
                <a:lnTo>
                  <a:pt x="1509" y="2391"/>
                </a:lnTo>
                <a:lnTo>
                  <a:pt x="1416" y="2512"/>
                </a:lnTo>
                <a:lnTo>
                  <a:pt x="1267" y="2752"/>
                </a:lnTo>
                <a:lnTo>
                  <a:pt x="1155" y="2873"/>
                </a:lnTo>
                <a:lnTo>
                  <a:pt x="1043" y="2959"/>
                </a:lnTo>
                <a:lnTo>
                  <a:pt x="913" y="2993"/>
                </a:lnTo>
                <a:lnTo>
                  <a:pt x="764" y="2993"/>
                </a:lnTo>
                <a:lnTo>
                  <a:pt x="503" y="2942"/>
                </a:lnTo>
                <a:lnTo>
                  <a:pt x="317" y="2821"/>
                </a:lnTo>
                <a:lnTo>
                  <a:pt x="205" y="2684"/>
                </a:lnTo>
                <a:lnTo>
                  <a:pt x="168" y="2615"/>
                </a:lnTo>
                <a:lnTo>
                  <a:pt x="93" y="2460"/>
                </a:lnTo>
                <a:lnTo>
                  <a:pt x="0" y="2202"/>
                </a:lnTo>
                <a:lnTo>
                  <a:pt x="18" y="2082"/>
                </a:lnTo>
                <a:lnTo>
                  <a:pt x="74" y="1978"/>
                </a:lnTo>
                <a:lnTo>
                  <a:pt x="223" y="1789"/>
                </a:lnTo>
                <a:lnTo>
                  <a:pt x="372" y="1617"/>
                </a:lnTo>
                <a:lnTo>
                  <a:pt x="410" y="1548"/>
                </a:lnTo>
                <a:lnTo>
                  <a:pt x="410" y="1497"/>
                </a:lnTo>
                <a:lnTo>
                  <a:pt x="410" y="1428"/>
                </a:lnTo>
                <a:lnTo>
                  <a:pt x="410" y="1170"/>
                </a:lnTo>
                <a:lnTo>
                  <a:pt x="410" y="998"/>
                </a:lnTo>
                <a:lnTo>
                  <a:pt x="410" y="981"/>
                </a:lnTo>
                <a:lnTo>
                  <a:pt x="410" y="792"/>
                </a:lnTo>
                <a:lnTo>
                  <a:pt x="391" y="654"/>
                </a:lnTo>
                <a:lnTo>
                  <a:pt x="335" y="534"/>
                </a:lnTo>
                <a:lnTo>
                  <a:pt x="223" y="448"/>
                </a:lnTo>
                <a:lnTo>
                  <a:pt x="149" y="310"/>
                </a:lnTo>
                <a:lnTo>
                  <a:pt x="130" y="258"/>
                </a:lnTo>
                <a:lnTo>
                  <a:pt x="130" y="207"/>
                </a:lnTo>
                <a:lnTo>
                  <a:pt x="186" y="86"/>
                </a:lnTo>
                <a:lnTo>
                  <a:pt x="223" y="35"/>
                </a:lnTo>
                <a:lnTo>
                  <a:pt x="279" y="18"/>
                </a:lnTo>
                <a:lnTo>
                  <a:pt x="317" y="0"/>
                </a:lnTo>
                <a:lnTo>
                  <a:pt x="410" y="0"/>
                </a:lnTo>
                <a:lnTo>
                  <a:pt x="782" y="0"/>
                </a:lnTo>
                <a:lnTo>
                  <a:pt x="931" y="0"/>
                </a:lnTo>
                <a:lnTo>
                  <a:pt x="1379" y="0"/>
                </a:lnTo>
                <a:lnTo>
                  <a:pt x="1528" y="52"/>
                </a:lnTo>
                <a:lnTo>
                  <a:pt x="1602" y="138"/>
                </a:lnTo>
                <a:lnTo>
                  <a:pt x="1621" y="207"/>
                </a:lnTo>
                <a:lnTo>
                  <a:pt x="1621" y="671"/>
                </a:lnTo>
                <a:lnTo>
                  <a:pt x="1621" y="740"/>
                </a:lnTo>
                <a:lnTo>
                  <a:pt x="1621" y="826"/>
                </a:lnTo>
                <a:lnTo>
                  <a:pt x="1621" y="1118"/>
                </a:lnTo>
                <a:lnTo>
                  <a:pt x="1639" y="1239"/>
                </a:lnTo>
                <a:lnTo>
                  <a:pt x="1695" y="1394"/>
                </a:lnTo>
                <a:lnTo>
                  <a:pt x="1789" y="1514"/>
                </a:lnTo>
                <a:lnTo>
                  <a:pt x="1882" y="1566"/>
                </a:lnTo>
                <a:lnTo>
                  <a:pt x="1975" y="1583"/>
                </a:lnTo>
                <a:lnTo>
                  <a:pt x="2161" y="1583"/>
                </a:lnTo>
                <a:lnTo>
                  <a:pt x="2254" y="1566"/>
                </a:lnTo>
                <a:lnTo>
                  <a:pt x="2385" y="1531"/>
                </a:lnTo>
                <a:lnTo>
                  <a:pt x="2366" y="1531"/>
                </a:lnTo>
                <a:lnTo>
                  <a:pt x="2366" y="2254"/>
                </a:lnTo>
                <a:lnTo>
                  <a:pt x="2366" y="22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8" name="Freeform 3"/>
          <p:cNvSpPr>
            <a:spLocks/>
          </p:cNvSpPr>
          <p:nvPr/>
        </p:nvSpPr>
        <p:spPr bwMode="auto">
          <a:xfrm>
            <a:off x="5299075" y="2095500"/>
            <a:ext cx="3001963" cy="4081463"/>
          </a:xfrm>
          <a:custGeom>
            <a:avLst/>
            <a:gdLst>
              <a:gd name="T0" fmla="*/ 2147483647 w 2385"/>
              <a:gd name="T1" fmla="*/ 2147483647 h 2993"/>
              <a:gd name="T2" fmla="*/ 2147483647 w 2385"/>
              <a:gd name="T3" fmla="*/ 2147483647 h 2993"/>
              <a:gd name="T4" fmla="*/ 2147483647 w 2385"/>
              <a:gd name="T5" fmla="*/ 2147483647 h 2993"/>
              <a:gd name="T6" fmla="*/ 2147483647 w 2385"/>
              <a:gd name="T7" fmla="*/ 2147483647 h 2993"/>
              <a:gd name="T8" fmla="*/ 2147483647 w 2385"/>
              <a:gd name="T9" fmla="*/ 2147483647 h 2993"/>
              <a:gd name="T10" fmla="*/ 2129423441 w 2385"/>
              <a:gd name="T11" fmla="*/ 2147483647 h 2993"/>
              <a:gd name="T12" fmla="*/ 1683259021 w 2385"/>
              <a:gd name="T13" fmla="*/ 2147483647 h 2993"/>
              <a:gd name="T14" fmla="*/ 927359258 w 2385"/>
              <a:gd name="T15" fmla="*/ 2147483647 h 2993"/>
              <a:gd name="T16" fmla="*/ 377949252 w 2385"/>
              <a:gd name="T17" fmla="*/ 2147483647 h 2993"/>
              <a:gd name="T18" fmla="*/ 171459574 w 2385"/>
              <a:gd name="T19" fmla="*/ 2147483647 h 2993"/>
              <a:gd name="T20" fmla="*/ 33185232 w 2385"/>
              <a:gd name="T21" fmla="*/ 2147483647 h 2993"/>
              <a:gd name="T22" fmla="*/ 411135732 w 2385"/>
              <a:gd name="T23" fmla="*/ 2147483647 h 2993"/>
              <a:gd name="T24" fmla="*/ 755899763 w 2385"/>
              <a:gd name="T25" fmla="*/ 2147483647 h 2993"/>
              <a:gd name="T26" fmla="*/ 755899763 w 2385"/>
              <a:gd name="T27" fmla="*/ 2147483647 h 2993"/>
              <a:gd name="T28" fmla="*/ 755899763 w 2385"/>
              <a:gd name="T29" fmla="*/ 2147483647 h 2993"/>
              <a:gd name="T30" fmla="*/ 755899763 w 2385"/>
              <a:gd name="T31" fmla="*/ 1714517919 h 2993"/>
              <a:gd name="T32" fmla="*/ 617625332 w 2385"/>
              <a:gd name="T33" fmla="*/ 1156000599 h 2993"/>
              <a:gd name="T34" fmla="*/ 274705003 w 2385"/>
              <a:gd name="T35" fmla="*/ 671086463 h 2993"/>
              <a:gd name="T36" fmla="*/ 239674900 w 2385"/>
              <a:gd name="T37" fmla="*/ 558517149 h 2993"/>
              <a:gd name="T38" fmla="*/ 342920407 w 2385"/>
              <a:gd name="T39" fmla="*/ 186172411 h 2993"/>
              <a:gd name="T40" fmla="*/ 514379903 w 2385"/>
              <a:gd name="T41" fmla="*/ 38966311 h 2993"/>
              <a:gd name="T42" fmla="*/ 755899763 w 2385"/>
              <a:gd name="T43" fmla="*/ 0 h 2993"/>
              <a:gd name="T44" fmla="*/ 1716444243 w 2385"/>
              <a:gd name="T45" fmla="*/ 0 h 2993"/>
              <a:gd name="T46" fmla="*/ 2147483647 w 2385"/>
              <a:gd name="T47" fmla="*/ 112569356 h 2993"/>
              <a:gd name="T48" fmla="*/ 2147483647 w 2385"/>
              <a:gd name="T49" fmla="*/ 448113312 h 2993"/>
              <a:gd name="T50" fmla="*/ 2147483647 w 2385"/>
              <a:gd name="T51" fmla="*/ 1601948605 h 2993"/>
              <a:gd name="T52" fmla="*/ 2147483647 w 2385"/>
              <a:gd name="T53" fmla="*/ 2147483647 h 2993"/>
              <a:gd name="T54" fmla="*/ 2147483647 w 2385"/>
              <a:gd name="T55" fmla="*/ 2147483647 h 2993"/>
              <a:gd name="T56" fmla="*/ 2147483647 w 2385"/>
              <a:gd name="T57" fmla="*/ 2147483647 h 2993"/>
              <a:gd name="T58" fmla="*/ 2147483647 w 2385"/>
              <a:gd name="T59" fmla="*/ 2147483647 h 2993"/>
              <a:gd name="T60" fmla="*/ 2147483647 w 2385"/>
              <a:gd name="T61" fmla="*/ 2147483647 h 2993"/>
              <a:gd name="T62" fmla="*/ 2147483647 w 2385"/>
              <a:gd name="T63" fmla="*/ 2147483647 h 2993"/>
              <a:gd name="T64" fmla="*/ 2147483647 w 2385"/>
              <a:gd name="T65" fmla="*/ 2147483647 h 29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385"/>
              <a:gd name="T100" fmla="*/ 0 h 2993"/>
              <a:gd name="T101" fmla="*/ 2385 w 2385"/>
              <a:gd name="T102" fmla="*/ 2993 h 299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385" h="2993">
                <a:moveTo>
                  <a:pt x="2366" y="2236"/>
                </a:moveTo>
                <a:lnTo>
                  <a:pt x="2217" y="2236"/>
                </a:lnTo>
                <a:lnTo>
                  <a:pt x="2217" y="2254"/>
                </a:lnTo>
                <a:lnTo>
                  <a:pt x="2068" y="2254"/>
                </a:lnTo>
                <a:lnTo>
                  <a:pt x="2012" y="2236"/>
                </a:lnTo>
                <a:lnTo>
                  <a:pt x="1863" y="2219"/>
                </a:lnTo>
                <a:lnTo>
                  <a:pt x="1695" y="2254"/>
                </a:lnTo>
                <a:lnTo>
                  <a:pt x="1584" y="2322"/>
                </a:lnTo>
                <a:lnTo>
                  <a:pt x="1509" y="2391"/>
                </a:lnTo>
                <a:lnTo>
                  <a:pt x="1416" y="2512"/>
                </a:lnTo>
                <a:lnTo>
                  <a:pt x="1267" y="2752"/>
                </a:lnTo>
                <a:lnTo>
                  <a:pt x="1155" y="2873"/>
                </a:lnTo>
                <a:lnTo>
                  <a:pt x="1043" y="2959"/>
                </a:lnTo>
                <a:lnTo>
                  <a:pt x="913" y="2993"/>
                </a:lnTo>
                <a:lnTo>
                  <a:pt x="764" y="2993"/>
                </a:lnTo>
                <a:lnTo>
                  <a:pt x="503" y="2942"/>
                </a:lnTo>
                <a:lnTo>
                  <a:pt x="317" y="2821"/>
                </a:lnTo>
                <a:lnTo>
                  <a:pt x="205" y="2684"/>
                </a:lnTo>
                <a:lnTo>
                  <a:pt x="168" y="2615"/>
                </a:lnTo>
                <a:lnTo>
                  <a:pt x="93" y="2460"/>
                </a:lnTo>
                <a:lnTo>
                  <a:pt x="0" y="2202"/>
                </a:lnTo>
                <a:lnTo>
                  <a:pt x="18" y="2082"/>
                </a:lnTo>
                <a:lnTo>
                  <a:pt x="74" y="1978"/>
                </a:lnTo>
                <a:lnTo>
                  <a:pt x="223" y="1789"/>
                </a:lnTo>
                <a:lnTo>
                  <a:pt x="372" y="1617"/>
                </a:lnTo>
                <a:lnTo>
                  <a:pt x="410" y="1548"/>
                </a:lnTo>
                <a:lnTo>
                  <a:pt x="410" y="1497"/>
                </a:lnTo>
                <a:lnTo>
                  <a:pt x="410" y="1428"/>
                </a:lnTo>
                <a:lnTo>
                  <a:pt x="410" y="1170"/>
                </a:lnTo>
                <a:lnTo>
                  <a:pt x="410" y="998"/>
                </a:lnTo>
                <a:lnTo>
                  <a:pt x="410" y="981"/>
                </a:lnTo>
                <a:lnTo>
                  <a:pt x="410" y="792"/>
                </a:lnTo>
                <a:lnTo>
                  <a:pt x="391" y="654"/>
                </a:lnTo>
                <a:lnTo>
                  <a:pt x="335" y="534"/>
                </a:lnTo>
                <a:lnTo>
                  <a:pt x="223" y="448"/>
                </a:lnTo>
                <a:lnTo>
                  <a:pt x="149" y="310"/>
                </a:lnTo>
                <a:lnTo>
                  <a:pt x="130" y="258"/>
                </a:lnTo>
                <a:lnTo>
                  <a:pt x="130" y="207"/>
                </a:lnTo>
                <a:lnTo>
                  <a:pt x="186" y="86"/>
                </a:lnTo>
                <a:lnTo>
                  <a:pt x="223" y="35"/>
                </a:lnTo>
                <a:lnTo>
                  <a:pt x="279" y="18"/>
                </a:lnTo>
                <a:lnTo>
                  <a:pt x="317" y="0"/>
                </a:lnTo>
                <a:lnTo>
                  <a:pt x="410" y="0"/>
                </a:lnTo>
                <a:lnTo>
                  <a:pt x="782" y="0"/>
                </a:lnTo>
                <a:lnTo>
                  <a:pt x="931" y="0"/>
                </a:lnTo>
                <a:lnTo>
                  <a:pt x="1379" y="0"/>
                </a:lnTo>
                <a:lnTo>
                  <a:pt x="1528" y="52"/>
                </a:lnTo>
                <a:lnTo>
                  <a:pt x="1602" y="138"/>
                </a:lnTo>
                <a:lnTo>
                  <a:pt x="1621" y="207"/>
                </a:lnTo>
                <a:lnTo>
                  <a:pt x="1621" y="671"/>
                </a:lnTo>
                <a:lnTo>
                  <a:pt x="1621" y="740"/>
                </a:lnTo>
                <a:lnTo>
                  <a:pt x="1621" y="826"/>
                </a:lnTo>
                <a:lnTo>
                  <a:pt x="1621" y="1118"/>
                </a:lnTo>
                <a:lnTo>
                  <a:pt x="1639" y="1239"/>
                </a:lnTo>
                <a:lnTo>
                  <a:pt x="1695" y="1394"/>
                </a:lnTo>
                <a:lnTo>
                  <a:pt x="1789" y="1514"/>
                </a:lnTo>
                <a:lnTo>
                  <a:pt x="1882" y="1566"/>
                </a:lnTo>
                <a:lnTo>
                  <a:pt x="1975" y="1583"/>
                </a:lnTo>
                <a:lnTo>
                  <a:pt x="2161" y="1583"/>
                </a:lnTo>
                <a:lnTo>
                  <a:pt x="2254" y="1566"/>
                </a:lnTo>
                <a:lnTo>
                  <a:pt x="2385" y="1531"/>
                </a:lnTo>
                <a:lnTo>
                  <a:pt x="2366" y="1531"/>
                </a:lnTo>
                <a:lnTo>
                  <a:pt x="2366" y="2254"/>
                </a:lnTo>
                <a:lnTo>
                  <a:pt x="2366" y="2236"/>
                </a:lnTo>
                <a:close/>
              </a:path>
            </a:pathLst>
          </a:custGeom>
          <a:noFill/>
          <a:ln w="58738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9" name="Line 4"/>
          <p:cNvSpPr>
            <a:spLocks noChangeShapeType="1"/>
          </p:cNvSpPr>
          <p:nvPr/>
        </p:nvSpPr>
        <p:spPr bwMode="auto">
          <a:xfrm>
            <a:off x="5578475" y="1931988"/>
            <a:ext cx="1588" cy="1587"/>
          </a:xfrm>
          <a:prstGeom prst="line">
            <a:avLst/>
          </a:prstGeom>
          <a:noFill/>
          <a:ln w="587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7410450" y="2071688"/>
            <a:ext cx="69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7419975" y="2360613"/>
            <a:ext cx="139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="1">
                <a:solidFill>
                  <a:srgbClr val="FF0000"/>
                </a:solidFill>
              </a:rPr>
              <a:t>II</a:t>
            </a:r>
          </a:p>
        </p:txBody>
      </p:sp>
      <p:sp>
        <p:nvSpPr>
          <p:cNvPr id="47112" name="Rectangle 14"/>
          <p:cNvSpPr>
            <a:spLocks noChangeArrowheads="1"/>
          </p:cNvSpPr>
          <p:nvPr/>
        </p:nvSpPr>
        <p:spPr bwMode="auto">
          <a:xfrm>
            <a:off x="7056438" y="4324350"/>
            <a:ext cx="185737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 b="1">
                <a:solidFill>
                  <a:srgbClr val="CC0000"/>
                </a:solidFill>
              </a:rPr>
              <a:t>V</a:t>
            </a:r>
            <a:endParaRPr lang="en-US" sz="2400" b="1">
              <a:solidFill>
                <a:srgbClr val="CC0000"/>
              </a:solidFill>
            </a:endParaRPr>
          </a:p>
        </p:txBody>
      </p:sp>
      <p:sp>
        <p:nvSpPr>
          <p:cNvPr id="47113" name="Rectangle 15"/>
          <p:cNvSpPr>
            <a:spLocks noChangeArrowheads="1"/>
          </p:cNvSpPr>
          <p:nvPr/>
        </p:nvSpPr>
        <p:spPr bwMode="auto">
          <a:xfrm>
            <a:off x="7221538" y="4324350"/>
            <a:ext cx="77787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 b="1">
                <a:solidFill>
                  <a:srgbClr val="CC0000"/>
                </a:solidFill>
              </a:rPr>
              <a:t>I</a:t>
            </a:r>
            <a:endParaRPr lang="en-US" sz="2400" b="1">
              <a:solidFill>
                <a:srgbClr val="CC0000"/>
              </a:solidFill>
            </a:endParaRPr>
          </a:p>
        </p:txBody>
      </p:sp>
      <p:sp>
        <p:nvSpPr>
          <p:cNvPr id="47114" name="Rectangle 16"/>
          <p:cNvSpPr>
            <a:spLocks noChangeArrowheads="1"/>
          </p:cNvSpPr>
          <p:nvPr/>
        </p:nvSpPr>
        <p:spPr bwMode="auto">
          <a:xfrm>
            <a:off x="7877175" y="4324350"/>
            <a:ext cx="1857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 b="1">
                <a:solidFill>
                  <a:srgbClr val="CC0000"/>
                </a:solidFill>
              </a:rPr>
              <a:t>X</a:t>
            </a:r>
            <a:endParaRPr lang="en-US" sz="2400" b="1">
              <a:solidFill>
                <a:srgbClr val="CC0000"/>
              </a:solidFill>
            </a:endParaRPr>
          </a:p>
        </p:txBody>
      </p:sp>
      <p:sp>
        <p:nvSpPr>
          <p:cNvPr id="47115" name="Rectangle 17"/>
          <p:cNvSpPr>
            <a:spLocks noChangeArrowheads="1"/>
          </p:cNvSpPr>
          <p:nvPr/>
        </p:nvSpPr>
        <p:spPr bwMode="auto">
          <a:xfrm>
            <a:off x="5627688" y="5075238"/>
            <a:ext cx="77787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 b="1">
                <a:solidFill>
                  <a:srgbClr val="CC0000"/>
                </a:solidFill>
              </a:rPr>
              <a:t>I</a:t>
            </a:r>
            <a:endParaRPr lang="en-US" sz="2400" b="1">
              <a:solidFill>
                <a:srgbClr val="CC0000"/>
              </a:solidFill>
            </a:endParaRPr>
          </a:p>
        </p:txBody>
      </p:sp>
      <p:sp>
        <p:nvSpPr>
          <p:cNvPr id="47116" name="Rectangle 18"/>
          <p:cNvSpPr>
            <a:spLocks noChangeArrowheads="1"/>
          </p:cNvSpPr>
          <p:nvPr/>
        </p:nvSpPr>
        <p:spPr bwMode="auto">
          <a:xfrm>
            <a:off x="5697538" y="5075238"/>
            <a:ext cx="185737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 b="1">
                <a:solidFill>
                  <a:srgbClr val="CC0000"/>
                </a:solidFill>
              </a:rPr>
              <a:t>X</a:t>
            </a:r>
            <a:endParaRPr lang="en-US" sz="2400" b="1">
              <a:solidFill>
                <a:srgbClr val="CC0000"/>
              </a:solidFill>
            </a:endParaRPr>
          </a:p>
        </p:txBody>
      </p:sp>
      <p:sp>
        <p:nvSpPr>
          <p:cNvPr id="47117" name="Rectangle 19"/>
          <p:cNvSpPr>
            <a:spLocks noChangeArrowheads="1"/>
          </p:cNvSpPr>
          <p:nvPr/>
        </p:nvSpPr>
        <p:spPr bwMode="auto">
          <a:xfrm>
            <a:off x="6221413" y="4886325"/>
            <a:ext cx="185737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 b="1">
                <a:solidFill>
                  <a:srgbClr val="CC0000"/>
                </a:solidFill>
              </a:rPr>
              <a:t>V</a:t>
            </a:r>
            <a:endParaRPr lang="en-US" sz="2400" b="1">
              <a:solidFill>
                <a:srgbClr val="CC0000"/>
              </a:solidFill>
            </a:endParaRPr>
          </a:p>
        </p:txBody>
      </p:sp>
      <p:sp>
        <p:nvSpPr>
          <p:cNvPr id="47118" name="Rectangle 20"/>
          <p:cNvSpPr>
            <a:spLocks noChangeArrowheads="1"/>
          </p:cNvSpPr>
          <p:nvPr/>
        </p:nvSpPr>
        <p:spPr bwMode="auto">
          <a:xfrm>
            <a:off x="6400800" y="4886325"/>
            <a:ext cx="7778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 b="1">
                <a:solidFill>
                  <a:srgbClr val="CC0000"/>
                </a:solidFill>
              </a:rPr>
              <a:t>I</a:t>
            </a:r>
            <a:endParaRPr lang="en-US" sz="2400" b="1">
              <a:solidFill>
                <a:srgbClr val="CC0000"/>
              </a:solidFill>
            </a:endParaRPr>
          </a:p>
        </p:txBody>
      </p:sp>
      <p:sp>
        <p:nvSpPr>
          <p:cNvPr id="47119" name="Rectangle 21"/>
          <p:cNvSpPr>
            <a:spLocks noChangeArrowheads="1"/>
          </p:cNvSpPr>
          <p:nvPr/>
        </p:nvSpPr>
        <p:spPr bwMode="auto">
          <a:xfrm>
            <a:off x="6492875" y="4886325"/>
            <a:ext cx="7778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 b="1">
                <a:solidFill>
                  <a:srgbClr val="CC0000"/>
                </a:solidFill>
              </a:rPr>
              <a:t>I</a:t>
            </a:r>
            <a:endParaRPr lang="en-US" sz="2400" b="1">
              <a:solidFill>
                <a:srgbClr val="CC0000"/>
              </a:solidFill>
            </a:endParaRPr>
          </a:p>
        </p:txBody>
      </p:sp>
      <p:sp>
        <p:nvSpPr>
          <p:cNvPr id="47120" name="Rectangle 22"/>
          <p:cNvSpPr>
            <a:spLocks noChangeArrowheads="1"/>
          </p:cNvSpPr>
          <p:nvPr/>
        </p:nvSpPr>
        <p:spPr bwMode="auto">
          <a:xfrm>
            <a:off x="6446838" y="5449888"/>
            <a:ext cx="185737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 b="1">
                <a:solidFill>
                  <a:srgbClr val="CC0000"/>
                </a:solidFill>
              </a:rPr>
              <a:t>V</a:t>
            </a:r>
            <a:endParaRPr lang="en-US" sz="2400" b="1">
              <a:solidFill>
                <a:srgbClr val="CC0000"/>
              </a:solidFill>
            </a:endParaRPr>
          </a:p>
        </p:txBody>
      </p:sp>
      <p:sp>
        <p:nvSpPr>
          <p:cNvPr id="47121" name="Rectangle 23"/>
          <p:cNvSpPr>
            <a:spLocks noChangeArrowheads="1"/>
          </p:cNvSpPr>
          <p:nvPr/>
        </p:nvSpPr>
        <p:spPr bwMode="auto">
          <a:xfrm>
            <a:off x="6627813" y="5449888"/>
            <a:ext cx="77787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 b="1">
                <a:solidFill>
                  <a:srgbClr val="CC0000"/>
                </a:solidFill>
              </a:rPr>
              <a:t>I</a:t>
            </a:r>
            <a:endParaRPr lang="en-US" sz="2400" b="1">
              <a:solidFill>
                <a:srgbClr val="CC0000"/>
              </a:solidFill>
            </a:endParaRPr>
          </a:p>
        </p:txBody>
      </p:sp>
      <p:sp>
        <p:nvSpPr>
          <p:cNvPr id="47122" name="Rectangle 24"/>
          <p:cNvSpPr>
            <a:spLocks noChangeArrowheads="1"/>
          </p:cNvSpPr>
          <p:nvPr/>
        </p:nvSpPr>
        <p:spPr bwMode="auto">
          <a:xfrm>
            <a:off x="6734175" y="5449888"/>
            <a:ext cx="77788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 b="1">
                <a:solidFill>
                  <a:srgbClr val="CC0000"/>
                </a:solidFill>
              </a:rPr>
              <a:t>I</a:t>
            </a:r>
            <a:endParaRPr lang="en-US" sz="2400" b="1">
              <a:solidFill>
                <a:srgbClr val="CC0000"/>
              </a:solidFill>
            </a:endParaRPr>
          </a:p>
        </p:txBody>
      </p:sp>
      <p:sp>
        <p:nvSpPr>
          <p:cNvPr id="47123" name="Rectangle 25"/>
          <p:cNvSpPr>
            <a:spLocks noChangeArrowheads="1"/>
          </p:cNvSpPr>
          <p:nvPr/>
        </p:nvSpPr>
        <p:spPr bwMode="auto">
          <a:xfrm>
            <a:off x="6840538" y="5449888"/>
            <a:ext cx="77787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 b="1">
                <a:solidFill>
                  <a:srgbClr val="CC0000"/>
                </a:solidFill>
              </a:rPr>
              <a:t>I</a:t>
            </a:r>
            <a:endParaRPr lang="en-US" sz="2400" b="1">
              <a:solidFill>
                <a:srgbClr val="CC0000"/>
              </a:solidFill>
            </a:endParaRPr>
          </a:p>
        </p:txBody>
      </p:sp>
      <p:sp>
        <p:nvSpPr>
          <p:cNvPr id="47124" name="Oval 26"/>
          <p:cNvSpPr>
            <a:spLocks noChangeArrowheads="1"/>
          </p:cNvSpPr>
          <p:nvPr/>
        </p:nvSpPr>
        <p:spPr bwMode="auto">
          <a:xfrm>
            <a:off x="3960813" y="2752725"/>
            <a:ext cx="46037" cy="46038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125" name="Oval 27"/>
          <p:cNvSpPr>
            <a:spLocks noChangeArrowheads="1"/>
          </p:cNvSpPr>
          <p:nvPr/>
        </p:nvSpPr>
        <p:spPr bwMode="auto">
          <a:xfrm>
            <a:off x="3959225" y="2754313"/>
            <a:ext cx="49213" cy="44450"/>
          </a:xfrm>
          <a:prstGeom prst="ellipse">
            <a:avLst/>
          </a:prstGeom>
          <a:solidFill>
            <a:srgbClr val="FF99FF"/>
          </a:solidFill>
          <a:ln w="58738">
            <a:solidFill>
              <a:srgbClr val="FF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126" name="Oval 28"/>
          <p:cNvSpPr>
            <a:spLocks noChangeArrowheads="1"/>
          </p:cNvSpPr>
          <p:nvPr/>
        </p:nvSpPr>
        <p:spPr bwMode="auto">
          <a:xfrm>
            <a:off x="3821113" y="2424113"/>
            <a:ext cx="46037" cy="47625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127" name="Oval 29"/>
          <p:cNvSpPr>
            <a:spLocks noChangeArrowheads="1"/>
          </p:cNvSpPr>
          <p:nvPr/>
        </p:nvSpPr>
        <p:spPr bwMode="auto">
          <a:xfrm>
            <a:off x="3819525" y="2425700"/>
            <a:ext cx="49213" cy="44450"/>
          </a:xfrm>
          <a:prstGeom prst="ellipse">
            <a:avLst/>
          </a:prstGeom>
          <a:solidFill>
            <a:srgbClr val="FF99FF"/>
          </a:solidFill>
          <a:ln w="58738">
            <a:solidFill>
              <a:srgbClr val="FF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128" name="Rectangle 30"/>
          <p:cNvSpPr>
            <a:spLocks noChangeArrowheads="1"/>
          </p:cNvSpPr>
          <p:nvPr/>
        </p:nvSpPr>
        <p:spPr bwMode="auto">
          <a:xfrm>
            <a:off x="6529388" y="3551238"/>
            <a:ext cx="37306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Comic Sans MS" pitchFamily="-100" charset="0"/>
              </a:rPr>
              <a:t>A</a:t>
            </a:r>
            <a:r>
              <a:rPr lang="en-US" sz="2400" b="1">
                <a:latin typeface="Symbol" pitchFamily="-100" charset="2"/>
              </a:rPr>
              <a:t>d</a:t>
            </a:r>
            <a:endParaRPr lang="en-US" sz="2400" b="1">
              <a:latin typeface="Comic Sans MS" pitchFamily="-100" charset="0"/>
            </a:endParaRPr>
          </a:p>
        </p:txBody>
      </p:sp>
      <p:sp>
        <p:nvSpPr>
          <p:cNvPr id="47129" name="Rectangle 34"/>
          <p:cNvSpPr>
            <a:spLocks noChangeArrowheads="1"/>
          </p:cNvSpPr>
          <p:nvPr/>
        </p:nvSpPr>
        <p:spPr bwMode="auto">
          <a:xfrm>
            <a:off x="6143625" y="2332038"/>
            <a:ext cx="238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600" b="1"/>
              <a:t>C</a:t>
            </a:r>
            <a:endParaRPr lang="en-US" sz="2400" b="1"/>
          </a:p>
        </p:txBody>
      </p:sp>
      <p:sp>
        <p:nvSpPr>
          <p:cNvPr id="47130" name="Oval 35"/>
          <p:cNvSpPr>
            <a:spLocks noChangeArrowheads="1"/>
          </p:cNvSpPr>
          <p:nvPr/>
        </p:nvSpPr>
        <p:spPr bwMode="auto">
          <a:xfrm>
            <a:off x="3890963" y="2565400"/>
            <a:ext cx="47625" cy="47625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131" name="Oval 36"/>
          <p:cNvSpPr>
            <a:spLocks noChangeArrowheads="1"/>
          </p:cNvSpPr>
          <p:nvPr/>
        </p:nvSpPr>
        <p:spPr bwMode="auto">
          <a:xfrm>
            <a:off x="3890963" y="2565400"/>
            <a:ext cx="47625" cy="46038"/>
          </a:xfrm>
          <a:prstGeom prst="ellipse">
            <a:avLst/>
          </a:prstGeom>
          <a:solidFill>
            <a:srgbClr val="FF99FF"/>
          </a:solidFill>
          <a:ln w="58738">
            <a:solidFill>
              <a:srgbClr val="FF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132" name="Line 37"/>
          <p:cNvSpPr>
            <a:spLocks noChangeShapeType="1"/>
          </p:cNvSpPr>
          <p:nvPr/>
        </p:nvSpPr>
        <p:spPr bwMode="auto">
          <a:xfrm>
            <a:off x="3960813" y="2728913"/>
            <a:ext cx="23812" cy="47625"/>
          </a:xfrm>
          <a:prstGeom prst="line">
            <a:avLst/>
          </a:prstGeom>
          <a:noFill/>
          <a:ln w="30163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33" name="Line 38"/>
          <p:cNvSpPr>
            <a:spLocks noChangeShapeType="1"/>
          </p:cNvSpPr>
          <p:nvPr/>
        </p:nvSpPr>
        <p:spPr bwMode="auto">
          <a:xfrm>
            <a:off x="3844925" y="2447925"/>
            <a:ext cx="22225" cy="47625"/>
          </a:xfrm>
          <a:prstGeom prst="line">
            <a:avLst/>
          </a:prstGeom>
          <a:noFill/>
          <a:ln w="30163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34" name="Line 39"/>
          <p:cNvSpPr>
            <a:spLocks noChangeShapeType="1"/>
          </p:cNvSpPr>
          <p:nvPr/>
        </p:nvSpPr>
        <p:spPr bwMode="auto">
          <a:xfrm>
            <a:off x="3890963" y="2541588"/>
            <a:ext cx="23812" cy="47625"/>
          </a:xfrm>
          <a:prstGeom prst="line">
            <a:avLst/>
          </a:prstGeom>
          <a:noFill/>
          <a:ln w="30163">
            <a:solidFill>
              <a:srgbClr val="FF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35" name="Line 40"/>
          <p:cNvSpPr>
            <a:spLocks noChangeShapeType="1"/>
          </p:cNvSpPr>
          <p:nvPr/>
        </p:nvSpPr>
        <p:spPr bwMode="auto">
          <a:xfrm>
            <a:off x="1617663" y="3879850"/>
            <a:ext cx="46037" cy="0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36" name="Line 41"/>
          <p:cNvSpPr>
            <a:spLocks noChangeShapeType="1"/>
          </p:cNvSpPr>
          <p:nvPr/>
        </p:nvSpPr>
        <p:spPr bwMode="auto">
          <a:xfrm>
            <a:off x="1617663" y="3832225"/>
            <a:ext cx="46037" cy="0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37" name="Line 42"/>
          <p:cNvSpPr>
            <a:spLocks noChangeShapeType="1"/>
          </p:cNvSpPr>
          <p:nvPr/>
        </p:nvSpPr>
        <p:spPr bwMode="auto">
          <a:xfrm>
            <a:off x="1617663" y="3925888"/>
            <a:ext cx="46037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38" name="Freeform 43"/>
          <p:cNvSpPr>
            <a:spLocks/>
          </p:cNvSpPr>
          <p:nvPr/>
        </p:nvSpPr>
        <p:spPr bwMode="auto">
          <a:xfrm>
            <a:off x="6400800" y="3690938"/>
            <a:ext cx="69850" cy="71437"/>
          </a:xfrm>
          <a:custGeom>
            <a:avLst/>
            <a:gdLst>
              <a:gd name="T0" fmla="*/ 0 w 55"/>
              <a:gd name="T1" fmla="*/ 36802290 h 52"/>
              <a:gd name="T2" fmla="*/ 102374252 w 55"/>
              <a:gd name="T3" fmla="*/ 0 h 52"/>
              <a:gd name="T4" fmla="*/ 68869508 w 55"/>
              <a:gd name="T5" fmla="*/ 112569635 h 52"/>
              <a:gd name="T6" fmla="*/ 0 w 55"/>
              <a:gd name="T7" fmla="*/ 36802290 h 52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52"/>
              <a:gd name="T14" fmla="*/ 55 w 55"/>
              <a:gd name="T15" fmla="*/ 52 h 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52">
                <a:moveTo>
                  <a:pt x="0" y="17"/>
                </a:moveTo>
                <a:lnTo>
                  <a:pt x="55" y="0"/>
                </a:lnTo>
                <a:lnTo>
                  <a:pt x="37" y="52"/>
                </a:lnTo>
                <a:lnTo>
                  <a:pt x="0" y="17"/>
                </a:lnTo>
                <a:close/>
              </a:path>
            </a:pathLst>
          </a:custGeom>
          <a:solidFill>
            <a:srgbClr val="FF0000"/>
          </a:solidFill>
          <a:ln w="3016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39" name="Freeform 44"/>
          <p:cNvSpPr>
            <a:spLocks/>
          </p:cNvSpPr>
          <p:nvPr/>
        </p:nvSpPr>
        <p:spPr bwMode="auto">
          <a:xfrm>
            <a:off x="6599238" y="3105150"/>
            <a:ext cx="93662" cy="93663"/>
          </a:xfrm>
          <a:custGeom>
            <a:avLst/>
            <a:gdLst>
              <a:gd name="T0" fmla="*/ 137421977 w 75"/>
              <a:gd name="T1" fmla="*/ 73603115 h 69"/>
              <a:gd name="T2" fmla="*/ 0 w 75"/>
              <a:gd name="T3" fmla="*/ 149371708 h 69"/>
              <a:gd name="T4" fmla="*/ 0 w 75"/>
              <a:gd name="T5" fmla="*/ 0 h 69"/>
              <a:gd name="T6" fmla="*/ 102607951 w 75"/>
              <a:gd name="T7" fmla="*/ 73603115 h 69"/>
              <a:gd name="T8" fmla="*/ 137421977 w 75"/>
              <a:gd name="T9" fmla="*/ 73603115 h 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"/>
              <a:gd name="T16" fmla="*/ 0 h 69"/>
              <a:gd name="T17" fmla="*/ 75 w 75"/>
              <a:gd name="T18" fmla="*/ 69 h 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" h="69">
                <a:moveTo>
                  <a:pt x="75" y="34"/>
                </a:moveTo>
                <a:lnTo>
                  <a:pt x="0" y="69"/>
                </a:lnTo>
                <a:lnTo>
                  <a:pt x="0" y="0"/>
                </a:lnTo>
                <a:lnTo>
                  <a:pt x="56" y="34"/>
                </a:lnTo>
                <a:lnTo>
                  <a:pt x="75" y="34"/>
                </a:lnTo>
                <a:close/>
              </a:path>
            </a:pathLst>
          </a:custGeom>
          <a:solidFill>
            <a:srgbClr val="FF0000"/>
          </a:solidFill>
          <a:ln w="3016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40" name="Freeform 45"/>
          <p:cNvSpPr>
            <a:spLocks/>
          </p:cNvSpPr>
          <p:nvPr/>
        </p:nvSpPr>
        <p:spPr bwMode="auto">
          <a:xfrm>
            <a:off x="6056313" y="2300288"/>
            <a:ext cx="93662" cy="71437"/>
          </a:xfrm>
          <a:custGeom>
            <a:avLst/>
            <a:gdLst>
              <a:gd name="T0" fmla="*/ 0 w 74"/>
              <a:gd name="T1" fmla="*/ 36802290 h 52"/>
              <a:gd name="T2" fmla="*/ 139279030 w 74"/>
              <a:gd name="T3" fmla="*/ 0 h 52"/>
              <a:gd name="T4" fmla="*/ 105400837 w 74"/>
              <a:gd name="T5" fmla="*/ 112569635 h 52"/>
              <a:gd name="T6" fmla="*/ 0 w 74"/>
              <a:gd name="T7" fmla="*/ 36802290 h 52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52"/>
              <a:gd name="T14" fmla="*/ 74 w 74"/>
              <a:gd name="T15" fmla="*/ 52 h 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52">
                <a:moveTo>
                  <a:pt x="0" y="17"/>
                </a:moveTo>
                <a:lnTo>
                  <a:pt x="74" y="0"/>
                </a:lnTo>
                <a:lnTo>
                  <a:pt x="56" y="52"/>
                </a:lnTo>
                <a:lnTo>
                  <a:pt x="0" y="17"/>
                </a:lnTo>
                <a:close/>
              </a:path>
            </a:pathLst>
          </a:custGeom>
          <a:solidFill>
            <a:srgbClr val="FF0000"/>
          </a:solidFill>
          <a:ln w="3016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41" name="Freeform 46"/>
          <p:cNvSpPr>
            <a:spLocks/>
          </p:cNvSpPr>
          <p:nvPr/>
        </p:nvSpPr>
        <p:spPr bwMode="auto">
          <a:xfrm>
            <a:off x="6024563" y="2143125"/>
            <a:ext cx="93662" cy="69850"/>
          </a:xfrm>
          <a:custGeom>
            <a:avLst/>
            <a:gdLst>
              <a:gd name="T0" fmla="*/ 0 w 75"/>
              <a:gd name="T1" fmla="*/ 36800743 h 51"/>
              <a:gd name="T2" fmla="*/ 137419262 w 75"/>
              <a:gd name="T3" fmla="*/ 0 h 51"/>
              <a:gd name="T4" fmla="*/ 102606860 w 75"/>
              <a:gd name="T5" fmla="*/ 110403603 h 51"/>
              <a:gd name="T6" fmla="*/ 0 w 75"/>
              <a:gd name="T7" fmla="*/ 36800743 h 51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51"/>
              <a:gd name="T14" fmla="*/ 75 w 75"/>
              <a:gd name="T15" fmla="*/ 51 h 5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51">
                <a:moveTo>
                  <a:pt x="0" y="17"/>
                </a:moveTo>
                <a:lnTo>
                  <a:pt x="75" y="0"/>
                </a:lnTo>
                <a:lnTo>
                  <a:pt x="56" y="51"/>
                </a:lnTo>
                <a:lnTo>
                  <a:pt x="0" y="17"/>
                </a:lnTo>
                <a:close/>
              </a:path>
            </a:pathLst>
          </a:custGeom>
          <a:solidFill>
            <a:srgbClr val="FF0000"/>
          </a:solidFill>
          <a:ln w="3016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42" name="Freeform 47"/>
          <p:cNvSpPr>
            <a:spLocks/>
          </p:cNvSpPr>
          <p:nvPr/>
        </p:nvSpPr>
        <p:spPr bwMode="auto">
          <a:xfrm>
            <a:off x="4452938" y="2166938"/>
            <a:ext cx="728662" cy="561975"/>
          </a:xfrm>
          <a:custGeom>
            <a:avLst/>
            <a:gdLst>
              <a:gd name="T0" fmla="*/ 997785123 w 578"/>
              <a:gd name="T1" fmla="*/ 894061708 h 413"/>
              <a:gd name="T2" fmla="*/ 1067999898 w 578"/>
              <a:gd name="T3" fmla="*/ 632120558 h 413"/>
              <a:gd name="T4" fmla="*/ 1032893141 w 578"/>
              <a:gd name="T5" fmla="*/ 298741912 h 413"/>
              <a:gd name="T6" fmla="*/ 997785123 w 578"/>
              <a:gd name="T7" fmla="*/ 149371638 h 413"/>
              <a:gd name="T8" fmla="*/ 861051948 w 578"/>
              <a:gd name="T9" fmla="*/ 36802222 h 413"/>
              <a:gd name="T10" fmla="*/ 550629234 w 578"/>
              <a:gd name="T11" fmla="*/ 0 h 413"/>
              <a:gd name="T12" fmla="*/ 242054788 w 578"/>
              <a:gd name="T13" fmla="*/ 73603080 h 413"/>
              <a:gd name="T14" fmla="*/ 0 w 578"/>
              <a:gd name="T15" fmla="*/ 259775587 h 41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8"/>
              <a:gd name="T25" fmla="*/ 0 h 413"/>
              <a:gd name="T26" fmla="*/ 578 w 578"/>
              <a:gd name="T27" fmla="*/ 413 h 41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8" h="413">
                <a:moveTo>
                  <a:pt x="540" y="413"/>
                </a:moveTo>
                <a:lnTo>
                  <a:pt x="578" y="292"/>
                </a:lnTo>
                <a:lnTo>
                  <a:pt x="559" y="138"/>
                </a:lnTo>
                <a:lnTo>
                  <a:pt x="540" y="69"/>
                </a:lnTo>
                <a:lnTo>
                  <a:pt x="466" y="17"/>
                </a:lnTo>
                <a:lnTo>
                  <a:pt x="298" y="0"/>
                </a:lnTo>
                <a:lnTo>
                  <a:pt x="131" y="34"/>
                </a:lnTo>
                <a:lnTo>
                  <a:pt x="0" y="120"/>
                </a:lnTo>
              </a:path>
            </a:pathLst>
          </a:custGeom>
          <a:noFill/>
          <a:ln w="58738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43" name="Freeform 48"/>
          <p:cNvSpPr>
            <a:spLocks/>
          </p:cNvSpPr>
          <p:nvPr/>
        </p:nvSpPr>
        <p:spPr bwMode="auto">
          <a:xfrm>
            <a:off x="4664075" y="5872163"/>
            <a:ext cx="822325" cy="587375"/>
          </a:xfrm>
          <a:custGeom>
            <a:avLst/>
            <a:gdLst>
              <a:gd name="T0" fmla="*/ 824939497 w 652"/>
              <a:gd name="T1" fmla="*/ 0 h 430"/>
              <a:gd name="T2" fmla="*/ 1031635744 w 652"/>
              <a:gd name="T3" fmla="*/ 259775558 h 430"/>
              <a:gd name="T4" fmla="*/ 1203267977 w 652"/>
              <a:gd name="T5" fmla="*/ 595319644 h 430"/>
              <a:gd name="T6" fmla="*/ 1168203964 w 652"/>
              <a:gd name="T7" fmla="*/ 705723538 h 430"/>
              <a:gd name="T8" fmla="*/ 1064855211 w 652"/>
              <a:gd name="T9" fmla="*/ 781492237 h 430"/>
              <a:gd name="T10" fmla="*/ 756656016 w 652"/>
              <a:gd name="T11" fmla="*/ 891896131 h 430"/>
              <a:gd name="T12" fmla="*/ 378328638 w 652"/>
              <a:gd name="T13" fmla="*/ 930862452 h 430"/>
              <a:gd name="T14" fmla="*/ 0 w 652"/>
              <a:gd name="T15" fmla="*/ 855095287 h 4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52"/>
              <a:gd name="T25" fmla="*/ 0 h 430"/>
              <a:gd name="T26" fmla="*/ 652 w 652"/>
              <a:gd name="T27" fmla="*/ 430 h 4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52" h="430">
                <a:moveTo>
                  <a:pt x="447" y="0"/>
                </a:moveTo>
                <a:lnTo>
                  <a:pt x="559" y="120"/>
                </a:lnTo>
                <a:lnTo>
                  <a:pt x="652" y="275"/>
                </a:lnTo>
                <a:lnTo>
                  <a:pt x="633" y="326"/>
                </a:lnTo>
                <a:lnTo>
                  <a:pt x="577" y="361"/>
                </a:lnTo>
                <a:lnTo>
                  <a:pt x="410" y="412"/>
                </a:lnTo>
                <a:lnTo>
                  <a:pt x="205" y="430"/>
                </a:lnTo>
                <a:lnTo>
                  <a:pt x="0" y="395"/>
                </a:lnTo>
              </a:path>
            </a:pathLst>
          </a:custGeom>
          <a:noFill/>
          <a:ln w="58738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44" name="Freeform 49"/>
          <p:cNvSpPr>
            <a:spLocks/>
          </p:cNvSpPr>
          <p:nvPr/>
        </p:nvSpPr>
        <p:spPr bwMode="auto">
          <a:xfrm>
            <a:off x="4103688" y="5238750"/>
            <a:ext cx="584200" cy="1173163"/>
          </a:xfrm>
          <a:custGeom>
            <a:avLst/>
            <a:gdLst>
              <a:gd name="T0" fmla="*/ 856800084 w 465"/>
              <a:gd name="T1" fmla="*/ 1861723316 h 860"/>
              <a:gd name="T2" fmla="*/ 720449456 w 465"/>
              <a:gd name="T3" fmla="*/ 1712353228 h 860"/>
              <a:gd name="T4" fmla="*/ 514080270 w 465"/>
              <a:gd name="T5" fmla="*/ 1489378789 h 860"/>
              <a:gd name="T6" fmla="*/ 204526021 w 465"/>
              <a:gd name="T7" fmla="*/ 1043430933 h 860"/>
              <a:gd name="T8" fmla="*/ 33166753 w 465"/>
              <a:gd name="T9" fmla="*/ 595319136 h 860"/>
              <a:gd name="T10" fmla="*/ 0 w 465"/>
              <a:gd name="T11" fmla="*/ 0 h 8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5"/>
              <a:gd name="T19" fmla="*/ 0 h 860"/>
              <a:gd name="T20" fmla="*/ 465 w 465"/>
              <a:gd name="T21" fmla="*/ 860 h 8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5" h="860">
                <a:moveTo>
                  <a:pt x="465" y="860"/>
                </a:moveTo>
                <a:lnTo>
                  <a:pt x="391" y="791"/>
                </a:lnTo>
                <a:lnTo>
                  <a:pt x="279" y="688"/>
                </a:lnTo>
                <a:lnTo>
                  <a:pt x="111" y="482"/>
                </a:lnTo>
                <a:lnTo>
                  <a:pt x="18" y="275"/>
                </a:lnTo>
                <a:lnTo>
                  <a:pt x="0" y="0"/>
                </a:lnTo>
              </a:path>
            </a:pathLst>
          </a:custGeom>
          <a:noFill/>
          <a:ln w="58738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45" name="Freeform 50"/>
          <p:cNvSpPr>
            <a:spLocks/>
          </p:cNvSpPr>
          <p:nvPr/>
        </p:nvSpPr>
        <p:spPr bwMode="auto">
          <a:xfrm>
            <a:off x="3679825" y="2306638"/>
            <a:ext cx="798513" cy="3025775"/>
          </a:xfrm>
          <a:custGeom>
            <a:avLst/>
            <a:gdLst>
              <a:gd name="T0" fmla="*/ 1168529597 w 634"/>
              <a:gd name="T1" fmla="*/ 0 h 2219"/>
              <a:gd name="T2" fmla="*/ 1030296094 w 634"/>
              <a:gd name="T3" fmla="*/ 149370090 h 2219"/>
              <a:gd name="T4" fmla="*/ 962102275 w 634"/>
              <a:gd name="T5" fmla="*/ 261939377 h 2219"/>
              <a:gd name="T6" fmla="*/ 893907197 w 634"/>
              <a:gd name="T7" fmla="*/ 820456271 h 2219"/>
              <a:gd name="T8" fmla="*/ 755673694 w 634"/>
              <a:gd name="T9" fmla="*/ 1043430650 h 2219"/>
              <a:gd name="T10" fmla="*/ 584264799 w 634"/>
              <a:gd name="T11" fmla="*/ 1153834420 h 2219"/>
              <a:gd name="T12" fmla="*/ 412856060 w 634"/>
              <a:gd name="T13" fmla="*/ 1266403665 h 2219"/>
              <a:gd name="T14" fmla="*/ 241447243 w 634"/>
              <a:gd name="T15" fmla="*/ 1489378384 h 2219"/>
              <a:gd name="T16" fmla="*/ 103213700 w 634"/>
              <a:gd name="T17" fmla="*/ 1788119842 h 2219"/>
              <a:gd name="T18" fmla="*/ 70038445 w 634"/>
              <a:gd name="T19" fmla="*/ 2084695825 h 2219"/>
              <a:gd name="T20" fmla="*/ 0 w 634"/>
              <a:gd name="T21" fmla="*/ 2147483647 h 2219"/>
              <a:gd name="T22" fmla="*/ 35018594 w 634"/>
              <a:gd name="T23" fmla="*/ 2147483647 h 2219"/>
              <a:gd name="T24" fmla="*/ 103213700 w 634"/>
              <a:gd name="T25" fmla="*/ 2147483647 h 2219"/>
              <a:gd name="T26" fmla="*/ 206427401 w 634"/>
              <a:gd name="T27" fmla="*/ 2147483647 h 2219"/>
              <a:gd name="T28" fmla="*/ 309642320 w 634"/>
              <a:gd name="T29" fmla="*/ 2147483647 h 2219"/>
              <a:gd name="T30" fmla="*/ 446031295 w 634"/>
              <a:gd name="T31" fmla="*/ 2147483647 h 2219"/>
              <a:gd name="T32" fmla="*/ 549246215 w 634"/>
              <a:gd name="T33" fmla="*/ 2147483647 h 2219"/>
              <a:gd name="T34" fmla="*/ 619283382 w 634"/>
              <a:gd name="T35" fmla="*/ 2147483647 h 221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34"/>
              <a:gd name="T55" fmla="*/ 0 h 2219"/>
              <a:gd name="T56" fmla="*/ 634 w 634"/>
              <a:gd name="T57" fmla="*/ 2219 h 221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34" h="2219">
                <a:moveTo>
                  <a:pt x="634" y="0"/>
                </a:moveTo>
                <a:lnTo>
                  <a:pt x="559" y="69"/>
                </a:lnTo>
                <a:lnTo>
                  <a:pt x="522" y="121"/>
                </a:lnTo>
                <a:lnTo>
                  <a:pt x="485" y="379"/>
                </a:lnTo>
                <a:lnTo>
                  <a:pt x="410" y="482"/>
                </a:lnTo>
                <a:lnTo>
                  <a:pt x="317" y="533"/>
                </a:lnTo>
                <a:lnTo>
                  <a:pt x="224" y="585"/>
                </a:lnTo>
                <a:lnTo>
                  <a:pt x="131" y="688"/>
                </a:lnTo>
                <a:lnTo>
                  <a:pt x="56" y="826"/>
                </a:lnTo>
                <a:lnTo>
                  <a:pt x="38" y="963"/>
                </a:lnTo>
                <a:lnTo>
                  <a:pt x="0" y="1118"/>
                </a:lnTo>
                <a:lnTo>
                  <a:pt x="19" y="1187"/>
                </a:lnTo>
                <a:lnTo>
                  <a:pt x="56" y="1256"/>
                </a:lnTo>
                <a:lnTo>
                  <a:pt x="112" y="1393"/>
                </a:lnTo>
                <a:lnTo>
                  <a:pt x="168" y="1583"/>
                </a:lnTo>
                <a:lnTo>
                  <a:pt x="242" y="1772"/>
                </a:lnTo>
                <a:lnTo>
                  <a:pt x="298" y="1961"/>
                </a:lnTo>
                <a:lnTo>
                  <a:pt x="336" y="2219"/>
                </a:lnTo>
              </a:path>
            </a:pathLst>
          </a:custGeom>
          <a:noFill/>
          <a:ln w="58738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46" name="Freeform 51"/>
          <p:cNvSpPr>
            <a:spLocks/>
          </p:cNvSpPr>
          <p:nvPr/>
        </p:nvSpPr>
        <p:spPr bwMode="auto">
          <a:xfrm>
            <a:off x="7759700" y="5286375"/>
            <a:ext cx="304800" cy="866775"/>
          </a:xfrm>
          <a:custGeom>
            <a:avLst/>
            <a:gdLst>
              <a:gd name="T0" fmla="*/ 444849562 w 242"/>
              <a:gd name="T1" fmla="*/ 1340009154 h 636"/>
              <a:gd name="T2" fmla="*/ 444849562 w 242"/>
              <a:gd name="T3" fmla="*/ 1340009154 h 636"/>
              <a:gd name="T4" fmla="*/ 376835340 w 242"/>
              <a:gd name="T5" fmla="*/ 1227439811 h 636"/>
              <a:gd name="T6" fmla="*/ 376835340 w 242"/>
              <a:gd name="T7" fmla="*/ 1004465240 h 636"/>
              <a:gd name="T8" fmla="*/ 376835340 w 242"/>
              <a:gd name="T9" fmla="*/ 744689835 h 636"/>
              <a:gd name="T10" fmla="*/ 376835340 w 242"/>
              <a:gd name="T11" fmla="*/ 372344918 h 636"/>
              <a:gd name="T12" fmla="*/ 376835340 w 242"/>
              <a:gd name="T13" fmla="*/ 186172459 h 636"/>
              <a:gd name="T14" fmla="*/ 343748053 w 242"/>
              <a:gd name="T15" fmla="*/ 0 h 636"/>
              <a:gd name="T16" fmla="*/ 308821039 w 242"/>
              <a:gd name="T17" fmla="*/ 110405272 h 636"/>
              <a:gd name="T18" fmla="*/ 308821039 w 242"/>
              <a:gd name="T19" fmla="*/ 409147115 h 636"/>
              <a:gd name="T20" fmla="*/ 308821039 w 242"/>
              <a:gd name="T21" fmla="*/ 595319489 h 636"/>
              <a:gd name="T22" fmla="*/ 308821039 w 242"/>
              <a:gd name="T23" fmla="*/ 668922520 h 636"/>
              <a:gd name="T24" fmla="*/ 308821039 w 242"/>
              <a:gd name="T25" fmla="*/ 781492033 h 636"/>
              <a:gd name="T26" fmla="*/ 308821039 w 242"/>
              <a:gd name="T27" fmla="*/ 1004465240 h 636"/>
              <a:gd name="T28" fmla="*/ 273895360 w 242"/>
              <a:gd name="T29" fmla="*/ 1227439811 h 636"/>
              <a:gd name="T30" fmla="*/ 205881138 w 242"/>
              <a:gd name="T31" fmla="*/ 1340009154 h 636"/>
              <a:gd name="T32" fmla="*/ 0 w 242"/>
              <a:gd name="T33" fmla="*/ 1376809987 h 6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42"/>
              <a:gd name="T52" fmla="*/ 0 h 636"/>
              <a:gd name="T53" fmla="*/ 242 w 242"/>
              <a:gd name="T54" fmla="*/ 636 h 6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42" h="636">
                <a:moveTo>
                  <a:pt x="242" y="619"/>
                </a:moveTo>
                <a:lnTo>
                  <a:pt x="242" y="619"/>
                </a:lnTo>
                <a:lnTo>
                  <a:pt x="205" y="567"/>
                </a:lnTo>
                <a:lnTo>
                  <a:pt x="205" y="464"/>
                </a:lnTo>
                <a:lnTo>
                  <a:pt x="205" y="344"/>
                </a:lnTo>
                <a:lnTo>
                  <a:pt x="205" y="172"/>
                </a:lnTo>
                <a:lnTo>
                  <a:pt x="205" y="86"/>
                </a:lnTo>
                <a:lnTo>
                  <a:pt x="187" y="0"/>
                </a:lnTo>
                <a:lnTo>
                  <a:pt x="168" y="51"/>
                </a:lnTo>
                <a:lnTo>
                  <a:pt x="168" y="189"/>
                </a:lnTo>
                <a:lnTo>
                  <a:pt x="168" y="275"/>
                </a:lnTo>
                <a:lnTo>
                  <a:pt x="168" y="309"/>
                </a:lnTo>
                <a:lnTo>
                  <a:pt x="168" y="361"/>
                </a:lnTo>
                <a:lnTo>
                  <a:pt x="168" y="464"/>
                </a:lnTo>
                <a:lnTo>
                  <a:pt x="149" y="567"/>
                </a:lnTo>
                <a:lnTo>
                  <a:pt x="112" y="619"/>
                </a:lnTo>
                <a:lnTo>
                  <a:pt x="0" y="636"/>
                </a:lnTo>
              </a:path>
            </a:pathLst>
          </a:custGeom>
          <a:noFill/>
          <a:ln w="58738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47" name="Freeform 52"/>
          <p:cNvSpPr>
            <a:spLocks/>
          </p:cNvSpPr>
          <p:nvPr/>
        </p:nvSpPr>
        <p:spPr bwMode="auto">
          <a:xfrm>
            <a:off x="7972425" y="4700588"/>
            <a:ext cx="69850" cy="257175"/>
          </a:xfrm>
          <a:custGeom>
            <a:avLst/>
            <a:gdLst>
              <a:gd name="T0" fmla="*/ 35465130 w 56"/>
              <a:gd name="T1" fmla="*/ 0 h 189"/>
              <a:gd name="T2" fmla="*/ 104528949 w 56"/>
              <a:gd name="T3" fmla="*/ 110405266 h 189"/>
              <a:gd name="T4" fmla="*/ 104528949 w 56"/>
              <a:gd name="T5" fmla="*/ 296577673 h 189"/>
              <a:gd name="T6" fmla="*/ 35465130 w 56"/>
              <a:gd name="T7" fmla="*/ 409147095 h 189"/>
              <a:gd name="T8" fmla="*/ 0 w 56"/>
              <a:gd name="T9" fmla="*/ 259775478 h 189"/>
              <a:gd name="T10" fmla="*/ 0 w 56"/>
              <a:gd name="T11" fmla="*/ 110405266 h 189"/>
              <a:gd name="T12" fmla="*/ 35465130 w 56"/>
              <a:gd name="T13" fmla="*/ 0 h 1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189"/>
              <a:gd name="T23" fmla="*/ 56 w 56"/>
              <a:gd name="T24" fmla="*/ 189 h 1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189">
                <a:moveTo>
                  <a:pt x="19" y="0"/>
                </a:moveTo>
                <a:lnTo>
                  <a:pt x="56" y="51"/>
                </a:lnTo>
                <a:lnTo>
                  <a:pt x="56" y="137"/>
                </a:lnTo>
                <a:lnTo>
                  <a:pt x="19" y="189"/>
                </a:lnTo>
                <a:lnTo>
                  <a:pt x="0" y="120"/>
                </a:lnTo>
                <a:lnTo>
                  <a:pt x="0" y="51"/>
                </a:lnTo>
                <a:lnTo>
                  <a:pt x="19" y="0"/>
                </a:lnTo>
                <a:close/>
              </a:path>
            </a:pathLst>
          </a:custGeom>
          <a:noFill/>
          <a:ln w="58738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48" name="Freeform 53"/>
          <p:cNvSpPr>
            <a:spLocks/>
          </p:cNvSpPr>
          <p:nvPr/>
        </p:nvSpPr>
        <p:spPr bwMode="auto">
          <a:xfrm>
            <a:off x="1685925" y="1768475"/>
            <a:ext cx="3963988" cy="1993900"/>
          </a:xfrm>
          <a:custGeom>
            <a:avLst/>
            <a:gdLst>
              <a:gd name="T0" fmla="*/ 2147483647 w 3148"/>
              <a:gd name="T1" fmla="*/ 186172405 h 1462"/>
              <a:gd name="T2" fmla="*/ 2147483647 w 3148"/>
              <a:gd name="T3" fmla="*/ 147206063 h 1462"/>
              <a:gd name="T4" fmla="*/ 2147483647 w 3148"/>
              <a:gd name="T5" fmla="*/ 36802197 h 1462"/>
              <a:gd name="T6" fmla="*/ 2147483647 w 3148"/>
              <a:gd name="T7" fmla="*/ 0 h 1462"/>
              <a:gd name="T8" fmla="*/ 2147483647 w 3148"/>
              <a:gd name="T9" fmla="*/ 73603031 h 1462"/>
              <a:gd name="T10" fmla="*/ 2147483647 w 3148"/>
              <a:gd name="T11" fmla="*/ 186172405 h 1462"/>
              <a:gd name="T12" fmla="*/ 2147483647 w 3148"/>
              <a:gd name="T13" fmla="*/ 296577602 h 1462"/>
              <a:gd name="T14" fmla="*/ 2147483647 w 3148"/>
              <a:gd name="T15" fmla="*/ 558517129 h 1462"/>
              <a:gd name="T16" fmla="*/ 2147483647 w 3148"/>
              <a:gd name="T17" fmla="*/ 632120139 h 1462"/>
              <a:gd name="T18" fmla="*/ 2147483647 w 3148"/>
              <a:gd name="T19" fmla="*/ 632120139 h 1462"/>
              <a:gd name="T20" fmla="*/ 2147483647 w 3148"/>
              <a:gd name="T21" fmla="*/ 818292629 h 1462"/>
              <a:gd name="T22" fmla="*/ 2147483647 w 3148"/>
              <a:gd name="T23" fmla="*/ 1078067958 h 1462"/>
              <a:gd name="T24" fmla="*/ 2147483647 w 3148"/>
              <a:gd name="T25" fmla="*/ 1413611774 h 1462"/>
              <a:gd name="T26" fmla="*/ 2147483647 w 3148"/>
              <a:gd name="T27" fmla="*/ 1898526063 h 1462"/>
              <a:gd name="T28" fmla="*/ 2147483647 w 3148"/>
              <a:gd name="T29" fmla="*/ 2147483647 h 1462"/>
              <a:gd name="T30" fmla="*/ 2147483647 w 3148"/>
              <a:gd name="T31" fmla="*/ 2147483647 h 1462"/>
              <a:gd name="T32" fmla="*/ 2095641382 w 3148"/>
              <a:gd name="T33" fmla="*/ 2147483647 h 1462"/>
              <a:gd name="T34" fmla="*/ 1820772832 w 3148"/>
              <a:gd name="T35" fmla="*/ 2147483647 h 1462"/>
              <a:gd name="T36" fmla="*/ 1374342118 w 3148"/>
              <a:gd name="T37" fmla="*/ 2147483647 h 1462"/>
              <a:gd name="T38" fmla="*/ 686248973 w 3148"/>
              <a:gd name="T39" fmla="*/ 2147483647 h 1462"/>
              <a:gd name="T40" fmla="*/ 0 w 3148"/>
              <a:gd name="T41" fmla="*/ 2147483647 h 146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148"/>
              <a:gd name="T64" fmla="*/ 0 h 1462"/>
              <a:gd name="T65" fmla="*/ 3148 w 3148"/>
              <a:gd name="T66" fmla="*/ 1462 h 146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148" h="1462">
                <a:moveTo>
                  <a:pt x="3148" y="86"/>
                </a:moveTo>
                <a:lnTo>
                  <a:pt x="2943" y="68"/>
                </a:lnTo>
                <a:lnTo>
                  <a:pt x="2776" y="17"/>
                </a:lnTo>
                <a:lnTo>
                  <a:pt x="2627" y="0"/>
                </a:lnTo>
                <a:lnTo>
                  <a:pt x="2422" y="34"/>
                </a:lnTo>
                <a:lnTo>
                  <a:pt x="2273" y="86"/>
                </a:lnTo>
                <a:lnTo>
                  <a:pt x="2217" y="137"/>
                </a:lnTo>
                <a:lnTo>
                  <a:pt x="2012" y="258"/>
                </a:lnTo>
                <a:lnTo>
                  <a:pt x="1807" y="292"/>
                </a:lnTo>
                <a:lnTo>
                  <a:pt x="1621" y="292"/>
                </a:lnTo>
                <a:lnTo>
                  <a:pt x="1509" y="378"/>
                </a:lnTo>
                <a:lnTo>
                  <a:pt x="1434" y="498"/>
                </a:lnTo>
                <a:lnTo>
                  <a:pt x="1434" y="653"/>
                </a:lnTo>
                <a:lnTo>
                  <a:pt x="1434" y="877"/>
                </a:lnTo>
                <a:lnTo>
                  <a:pt x="1397" y="1049"/>
                </a:lnTo>
                <a:lnTo>
                  <a:pt x="1285" y="1238"/>
                </a:lnTo>
                <a:lnTo>
                  <a:pt x="1136" y="1341"/>
                </a:lnTo>
                <a:lnTo>
                  <a:pt x="987" y="1393"/>
                </a:lnTo>
                <a:lnTo>
                  <a:pt x="745" y="1427"/>
                </a:lnTo>
                <a:lnTo>
                  <a:pt x="372" y="1462"/>
                </a:lnTo>
                <a:lnTo>
                  <a:pt x="0" y="1462"/>
                </a:lnTo>
              </a:path>
            </a:pathLst>
          </a:custGeom>
          <a:noFill/>
          <a:ln w="58738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49" name="Freeform 54"/>
          <p:cNvSpPr>
            <a:spLocks/>
          </p:cNvSpPr>
          <p:nvPr/>
        </p:nvSpPr>
        <p:spPr bwMode="auto">
          <a:xfrm>
            <a:off x="5627688" y="1274763"/>
            <a:ext cx="2344737" cy="703262"/>
          </a:xfrm>
          <a:custGeom>
            <a:avLst/>
            <a:gdLst>
              <a:gd name="T0" fmla="*/ 2147483647 w 1863"/>
              <a:gd name="T1" fmla="*/ 1117034662 h 516"/>
              <a:gd name="T2" fmla="*/ 2147483647 w 1863"/>
              <a:gd name="T3" fmla="*/ 634285845 h 516"/>
              <a:gd name="T4" fmla="*/ 2147483647 w 1863"/>
              <a:gd name="T5" fmla="*/ 448113458 h 516"/>
              <a:gd name="T6" fmla="*/ 2147483647 w 1863"/>
              <a:gd name="T7" fmla="*/ 372344944 h 516"/>
              <a:gd name="T8" fmla="*/ 2147483647 w 1863"/>
              <a:gd name="T9" fmla="*/ 225138786 h 516"/>
              <a:gd name="T10" fmla="*/ 2147483647 w 1863"/>
              <a:gd name="T11" fmla="*/ 75768535 h 516"/>
              <a:gd name="T12" fmla="*/ 2147483647 w 1863"/>
              <a:gd name="T13" fmla="*/ 0 h 516"/>
              <a:gd name="T14" fmla="*/ 2060558581 w 1863"/>
              <a:gd name="T15" fmla="*/ 75768535 h 516"/>
              <a:gd name="T16" fmla="*/ 1715903157 w 1863"/>
              <a:gd name="T17" fmla="*/ 149371593 h 516"/>
              <a:gd name="T18" fmla="*/ 1269879213 w 1863"/>
              <a:gd name="T19" fmla="*/ 411311258 h 516"/>
              <a:gd name="T20" fmla="*/ 0 w 1863"/>
              <a:gd name="T21" fmla="*/ 969828589 h 5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63"/>
              <a:gd name="T34" fmla="*/ 0 h 516"/>
              <a:gd name="T35" fmla="*/ 1863 w 1863"/>
              <a:gd name="T36" fmla="*/ 516 h 5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63" h="516">
                <a:moveTo>
                  <a:pt x="1863" y="516"/>
                </a:moveTo>
                <a:lnTo>
                  <a:pt x="1844" y="293"/>
                </a:lnTo>
                <a:lnTo>
                  <a:pt x="1826" y="207"/>
                </a:lnTo>
                <a:lnTo>
                  <a:pt x="1788" y="172"/>
                </a:lnTo>
                <a:lnTo>
                  <a:pt x="1714" y="104"/>
                </a:lnTo>
                <a:lnTo>
                  <a:pt x="1602" y="35"/>
                </a:lnTo>
                <a:lnTo>
                  <a:pt x="1397" y="0"/>
                </a:lnTo>
                <a:lnTo>
                  <a:pt x="1118" y="35"/>
                </a:lnTo>
                <a:lnTo>
                  <a:pt x="931" y="69"/>
                </a:lnTo>
                <a:lnTo>
                  <a:pt x="689" y="190"/>
                </a:lnTo>
                <a:lnTo>
                  <a:pt x="0" y="448"/>
                </a:lnTo>
              </a:path>
            </a:pathLst>
          </a:custGeom>
          <a:noFill/>
          <a:ln w="58738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50" name="Freeform 55"/>
          <p:cNvSpPr>
            <a:spLocks/>
          </p:cNvSpPr>
          <p:nvPr/>
        </p:nvSpPr>
        <p:spPr bwMode="auto">
          <a:xfrm>
            <a:off x="7972425" y="1368425"/>
            <a:ext cx="303213" cy="798513"/>
          </a:xfrm>
          <a:custGeom>
            <a:avLst/>
            <a:gdLst>
              <a:gd name="T0" fmla="*/ 444846843 w 242"/>
              <a:gd name="T1" fmla="*/ 0 h 585"/>
              <a:gd name="T2" fmla="*/ 205879204 w 242"/>
              <a:gd name="T3" fmla="*/ 261939331 h 585"/>
              <a:gd name="T4" fmla="*/ 68014018 w 242"/>
              <a:gd name="T5" fmla="*/ 484913756 h 585"/>
              <a:gd name="T6" fmla="*/ 0 w 242"/>
              <a:gd name="T7" fmla="*/ 894059083 h 585"/>
              <a:gd name="T8" fmla="*/ 0 w 242"/>
              <a:gd name="T9" fmla="*/ 1266403443 h 5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2"/>
              <a:gd name="T16" fmla="*/ 0 h 585"/>
              <a:gd name="T17" fmla="*/ 242 w 242"/>
              <a:gd name="T18" fmla="*/ 585 h 5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2" h="585">
                <a:moveTo>
                  <a:pt x="242" y="0"/>
                </a:moveTo>
                <a:lnTo>
                  <a:pt x="112" y="121"/>
                </a:lnTo>
                <a:lnTo>
                  <a:pt x="37" y="224"/>
                </a:lnTo>
                <a:lnTo>
                  <a:pt x="0" y="413"/>
                </a:lnTo>
                <a:lnTo>
                  <a:pt x="0" y="585"/>
                </a:lnTo>
              </a:path>
            </a:pathLst>
          </a:custGeom>
          <a:noFill/>
          <a:ln w="58738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51" name="Line 56"/>
          <p:cNvSpPr>
            <a:spLocks noChangeShapeType="1"/>
          </p:cNvSpPr>
          <p:nvPr/>
        </p:nvSpPr>
        <p:spPr bwMode="auto">
          <a:xfrm>
            <a:off x="7972425" y="2025650"/>
            <a:ext cx="0" cy="1547813"/>
          </a:xfrm>
          <a:prstGeom prst="line">
            <a:avLst/>
          </a:prstGeom>
          <a:noFill/>
          <a:ln w="58738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52" name="Freeform 57"/>
          <p:cNvSpPr>
            <a:spLocks/>
          </p:cNvSpPr>
          <p:nvPr/>
        </p:nvSpPr>
        <p:spPr bwMode="auto">
          <a:xfrm>
            <a:off x="1676400" y="3925888"/>
            <a:ext cx="6178550" cy="2768600"/>
          </a:xfrm>
          <a:custGeom>
            <a:avLst/>
            <a:gdLst>
              <a:gd name="T0" fmla="*/ 2147483647 w 4882"/>
              <a:gd name="T1" fmla="*/ 2147483647 h 2013"/>
              <a:gd name="T2" fmla="*/ 2147483647 w 4882"/>
              <a:gd name="T3" fmla="*/ 2147483647 h 2013"/>
              <a:gd name="T4" fmla="*/ 2147483647 w 4882"/>
              <a:gd name="T5" fmla="*/ 2147483647 h 2013"/>
              <a:gd name="T6" fmla="*/ 2147483647 w 4882"/>
              <a:gd name="T7" fmla="*/ 2147483647 h 2013"/>
              <a:gd name="T8" fmla="*/ 2147483647 w 4882"/>
              <a:gd name="T9" fmla="*/ 2147483647 h 2013"/>
              <a:gd name="T10" fmla="*/ 2147483647 w 4882"/>
              <a:gd name="T11" fmla="*/ 2147483647 h 2013"/>
              <a:gd name="T12" fmla="*/ 2147483647 w 4882"/>
              <a:gd name="T13" fmla="*/ 2147483647 h 2013"/>
              <a:gd name="T14" fmla="*/ 2147483647 w 4882"/>
              <a:gd name="T15" fmla="*/ 2147483647 h 2013"/>
              <a:gd name="T16" fmla="*/ 2147483647 w 4882"/>
              <a:gd name="T17" fmla="*/ 2147483647 h 2013"/>
              <a:gd name="T18" fmla="*/ 2147483647 w 4882"/>
              <a:gd name="T19" fmla="*/ 2147483647 h 2013"/>
              <a:gd name="T20" fmla="*/ 2147483647 w 4882"/>
              <a:gd name="T21" fmla="*/ 2147483647 h 2013"/>
              <a:gd name="T22" fmla="*/ 2147483647 w 4882"/>
              <a:gd name="T23" fmla="*/ 2147483647 h 2013"/>
              <a:gd name="T24" fmla="*/ 2147483647 w 4882"/>
              <a:gd name="T25" fmla="*/ 2147483647 h 2013"/>
              <a:gd name="T26" fmla="*/ 2147483647 w 4882"/>
              <a:gd name="T27" fmla="*/ 2147483647 h 2013"/>
              <a:gd name="T28" fmla="*/ 2147483647 w 4882"/>
              <a:gd name="T29" fmla="*/ 1173406186 h 2013"/>
              <a:gd name="T30" fmla="*/ 2147483647 w 4882"/>
              <a:gd name="T31" fmla="*/ 719894117 h 2013"/>
              <a:gd name="T32" fmla="*/ 2147483647 w 4882"/>
              <a:gd name="T33" fmla="*/ 530564000 h 2013"/>
              <a:gd name="T34" fmla="*/ 2147483647 w 4882"/>
              <a:gd name="T35" fmla="*/ 189330202 h 2013"/>
              <a:gd name="T36" fmla="*/ 2083816335 w 4882"/>
              <a:gd name="T37" fmla="*/ 0 h 2013"/>
              <a:gd name="T38" fmla="*/ 1737135205 w 4882"/>
              <a:gd name="T39" fmla="*/ 0 h 2013"/>
              <a:gd name="T40" fmla="*/ 1355040051 w 4882"/>
              <a:gd name="T41" fmla="*/ 37425156 h 2013"/>
              <a:gd name="T42" fmla="*/ 937530556 w 4882"/>
              <a:gd name="T43" fmla="*/ 77053328 h 2013"/>
              <a:gd name="T44" fmla="*/ 451058266 w 4882"/>
              <a:gd name="T45" fmla="*/ 114478494 h 2013"/>
              <a:gd name="T46" fmla="*/ 0 w 4882"/>
              <a:gd name="T47" fmla="*/ 114478494 h 201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882"/>
              <a:gd name="T73" fmla="*/ 0 h 2013"/>
              <a:gd name="T74" fmla="*/ 4882 w 4882"/>
              <a:gd name="T75" fmla="*/ 2013 h 201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882" h="2013">
                <a:moveTo>
                  <a:pt x="4882" y="1600"/>
                </a:moveTo>
                <a:lnTo>
                  <a:pt x="4490" y="1720"/>
                </a:lnTo>
                <a:lnTo>
                  <a:pt x="4192" y="1789"/>
                </a:lnTo>
                <a:lnTo>
                  <a:pt x="3782" y="1858"/>
                </a:lnTo>
                <a:lnTo>
                  <a:pt x="3428" y="1927"/>
                </a:lnTo>
                <a:lnTo>
                  <a:pt x="3019" y="2013"/>
                </a:lnTo>
                <a:lnTo>
                  <a:pt x="2627" y="2013"/>
                </a:lnTo>
                <a:lnTo>
                  <a:pt x="2441" y="1978"/>
                </a:lnTo>
                <a:lnTo>
                  <a:pt x="2329" y="1927"/>
                </a:lnTo>
                <a:lnTo>
                  <a:pt x="2124" y="1772"/>
                </a:lnTo>
                <a:lnTo>
                  <a:pt x="1975" y="1617"/>
                </a:lnTo>
                <a:lnTo>
                  <a:pt x="1845" y="1445"/>
                </a:lnTo>
                <a:lnTo>
                  <a:pt x="1770" y="1273"/>
                </a:lnTo>
                <a:lnTo>
                  <a:pt x="1714" y="1049"/>
                </a:lnTo>
                <a:lnTo>
                  <a:pt x="1584" y="533"/>
                </a:lnTo>
                <a:lnTo>
                  <a:pt x="1528" y="327"/>
                </a:lnTo>
                <a:lnTo>
                  <a:pt x="1453" y="241"/>
                </a:lnTo>
                <a:lnTo>
                  <a:pt x="1286" y="86"/>
                </a:lnTo>
                <a:lnTo>
                  <a:pt x="1118" y="0"/>
                </a:lnTo>
                <a:lnTo>
                  <a:pt x="932" y="0"/>
                </a:lnTo>
                <a:lnTo>
                  <a:pt x="727" y="17"/>
                </a:lnTo>
                <a:lnTo>
                  <a:pt x="503" y="35"/>
                </a:lnTo>
                <a:lnTo>
                  <a:pt x="242" y="52"/>
                </a:lnTo>
                <a:lnTo>
                  <a:pt x="0" y="52"/>
                </a:lnTo>
              </a:path>
            </a:pathLst>
          </a:custGeom>
          <a:noFill/>
          <a:ln w="58738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53" name="Oval 58"/>
          <p:cNvSpPr>
            <a:spLocks noChangeArrowheads="1"/>
          </p:cNvSpPr>
          <p:nvPr/>
        </p:nvSpPr>
        <p:spPr bwMode="auto">
          <a:xfrm>
            <a:off x="1638300" y="3762375"/>
            <a:ext cx="95250" cy="233363"/>
          </a:xfrm>
          <a:prstGeom prst="ellipse">
            <a:avLst/>
          </a:prstGeom>
          <a:noFill/>
          <a:ln w="58738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154" name="Freeform 59"/>
          <p:cNvSpPr>
            <a:spLocks/>
          </p:cNvSpPr>
          <p:nvPr/>
        </p:nvSpPr>
        <p:spPr bwMode="auto">
          <a:xfrm>
            <a:off x="4852988" y="2681288"/>
            <a:ext cx="398462" cy="3214687"/>
          </a:xfrm>
          <a:custGeom>
            <a:avLst/>
            <a:gdLst>
              <a:gd name="T0" fmla="*/ 582268451 w 317"/>
              <a:gd name="T1" fmla="*/ 2147483647 h 2357"/>
              <a:gd name="T2" fmla="*/ 308584061 w 317"/>
              <a:gd name="T3" fmla="*/ 2147483647 h 2357"/>
              <a:gd name="T4" fmla="*/ 170823063 w 317"/>
              <a:gd name="T5" fmla="*/ 2147483647 h 2357"/>
              <a:gd name="T6" fmla="*/ 67961677 w 317"/>
              <a:gd name="T7" fmla="*/ 2147483647 h 2357"/>
              <a:gd name="T8" fmla="*/ 33061996 w 317"/>
              <a:gd name="T9" fmla="*/ 2147483647 h 2357"/>
              <a:gd name="T10" fmla="*/ 0 w 317"/>
              <a:gd name="T11" fmla="*/ 2147483647 h 2357"/>
              <a:gd name="T12" fmla="*/ 0 w 317"/>
              <a:gd name="T13" fmla="*/ 2147483647 h 2357"/>
              <a:gd name="T14" fmla="*/ 33061996 w 317"/>
              <a:gd name="T15" fmla="*/ 2147483647 h 2357"/>
              <a:gd name="T16" fmla="*/ 0 w 317"/>
              <a:gd name="T17" fmla="*/ 1751319805 h 2357"/>
              <a:gd name="T18" fmla="*/ 102861367 w 317"/>
              <a:gd name="T19" fmla="*/ 1415775694 h 2357"/>
              <a:gd name="T20" fmla="*/ 238784720 w 317"/>
              <a:gd name="T21" fmla="*/ 521716235 h 2357"/>
              <a:gd name="T22" fmla="*/ 273684390 w 317"/>
              <a:gd name="T23" fmla="*/ 372344759 h 2357"/>
              <a:gd name="T24" fmla="*/ 444507453 w 317"/>
              <a:gd name="T25" fmla="*/ 0 h 235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17"/>
              <a:gd name="T40" fmla="*/ 0 h 2357"/>
              <a:gd name="T41" fmla="*/ 317 w 317"/>
              <a:gd name="T42" fmla="*/ 2357 h 235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17" h="2357">
                <a:moveTo>
                  <a:pt x="317" y="2357"/>
                </a:moveTo>
                <a:lnTo>
                  <a:pt x="168" y="2168"/>
                </a:lnTo>
                <a:lnTo>
                  <a:pt x="93" y="2064"/>
                </a:lnTo>
                <a:lnTo>
                  <a:pt x="37" y="1910"/>
                </a:lnTo>
                <a:lnTo>
                  <a:pt x="18" y="1858"/>
                </a:lnTo>
                <a:lnTo>
                  <a:pt x="0" y="1686"/>
                </a:lnTo>
                <a:lnTo>
                  <a:pt x="0" y="1445"/>
                </a:lnTo>
                <a:lnTo>
                  <a:pt x="18" y="1032"/>
                </a:lnTo>
                <a:lnTo>
                  <a:pt x="0" y="809"/>
                </a:lnTo>
                <a:lnTo>
                  <a:pt x="56" y="654"/>
                </a:lnTo>
                <a:lnTo>
                  <a:pt x="130" y="241"/>
                </a:lnTo>
                <a:lnTo>
                  <a:pt x="149" y="172"/>
                </a:lnTo>
                <a:lnTo>
                  <a:pt x="242" y="0"/>
                </a:lnTo>
              </a:path>
            </a:pathLst>
          </a:custGeom>
          <a:noFill/>
          <a:ln w="58738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55" name="Freeform 60"/>
          <p:cNvSpPr>
            <a:spLocks/>
          </p:cNvSpPr>
          <p:nvPr/>
        </p:nvSpPr>
        <p:spPr bwMode="auto">
          <a:xfrm>
            <a:off x="1171575" y="1955800"/>
            <a:ext cx="3798888" cy="1898650"/>
          </a:xfrm>
          <a:custGeom>
            <a:avLst/>
            <a:gdLst>
              <a:gd name="T0" fmla="*/ 0 w 3018"/>
              <a:gd name="T1" fmla="*/ 2147483647 h 1393"/>
              <a:gd name="T2" fmla="*/ 2147483647 w 3018"/>
              <a:gd name="T3" fmla="*/ 2147483647 h 1393"/>
              <a:gd name="T4" fmla="*/ 2147483647 w 3018"/>
              <a:gd name="T5" fmla="*/ 2147483647 h 1393"/>
              <a:gd name="T6" fmla="*/ 2147483647 w 3018"/>
              <a:gd name="T7" fmla="*/ 2147483647 h 1393"/>
              <a:gd name="T8" fmla="*/ 2147483647 w 3018"/>
              <a:gd name="T9" fmla="*/ 2147483647 h 1393"/>
              <a:gd name="T10" fmla="*/ 2147483647 w 3018"/>
              <a:gd name="T11" fmla="*/ 2147483647 h 1393"/>
              <a:gd name="T12" fmla="*/ 2147483647 w 3018"/>
              <a:gd name="T13" fmla="*/ 2147483647 h 1393"/>
              <a:gd name="T14" fmla="*/ 2147483647 w 3018"/>
              <a:gd name="T15" fmla="*/ 1788119785 h 1393"/>
              <a:gd name="T16" fmla="*/ 2147483647 w 3018"/>
              <a:gd name="T17" fmla="*/ 1340006590 h 1393"/>
              <a:gd name="T18" fmla="*/ 2147483647 w 3018"/>
              <a:gd name="T19" fmla="*/ 1192800659 h 1393"/>
              <a:gd name="T20" fmla="*/ 2147483647 w 3018"/>
              <a:gd name="T21" fmla="*/ 1080231418 h 1393"/>
              <a:gd name="T22" fmla="*/ 2147483647 w 3018"/>
              <a:gd name="T23" fmla="*/ 894059211 h 1393"/>
              <a:gd name="T24" fmla="*/ 2147483647 w 3018"/>
              <a:gd name="T25" fmla="*/ 335542334 h 1393"/>
              <a:gd name="T26" fmla="*/ 2147483647 w 3018"/>
              <a:gd name="T27" fmla="*/ 112569284 h 1393"/>
              <a:gd name="T28" fmla="*/ 2147483647 w 3018"/>
              <a:gd name="T29" fmla="*/ 36800812 h 1393"/>
              <a:gd name="T30" fmla="*/ 2147483647 w 3018"/>
              <a:gd name="T31" fmla="*/ 0 h 1393"/>
              <a:gd name="T32" fmla="*/ 2147483647 w 3018"/>
              <a:gd name="T33" fmla="*/ 36800812 h 139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018"/>
              <a:gd name="T52" fmla="*/ 0 h 1393"/>
              <a:gd name="T53" fmla="*/ 3018 w 3018"/>
              <a:gd name="T54" fmla="*/ 1393 h 139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018" h="1393">
                <a:moveTo>
                  <a:pt x="0" y="1393"/>
                </a:moveTo>
                <a:lnTo>
                  <a:pt x="1267" y="1359"/>
                </a:lnTo>
                <a:lnTo>
                  <a:pt x="1639" y="1290"/>
                </a:lnTo>
                <a:lnTo>
                  <a:pt x="1751" y="1239"/>
                </a:lnTo>
                <a:lnTo>
                  <a:pt x="1807" y="1204"/>
                </a:lnTo>
                <a:lnTo>
                  <a:pt x="1863" y="1153"/>
                </a:lnTo>
                <a:lnTo>
                  <a:pt x="1881" y="1015"/>
                </a:lnTo>
                <a:lnTo>
                  <a:pt x="1900" y="826"/>
                </a:lnTo>
                <a:lnTo>
                  <a:pt x="1937" y="619"/>
                </a:lnTo>
                <a:lnTo>
                  <a:pt x="1956" y="551"/>
                </a:lnTo>
                <a:lnTo>
                  <a:pt x="1993" y="499"/>
                </a:lnTo>
                <a:lnTo>
                  <a:pt x="2124" y="413"/>
                </a:lnTo>
                <a:lnTo>
                  <a:pt x="2459" y="155"/>
                </a:lnTo>
                <a:lnTo>
                  <a:pt x="2664" y="52"/>
                </a:lnTo>
                <a:lnTo>
                  <a:pt x="2776" y="17"/>
                </a:lnTo>
                <a:lnTo>
                  <a:pt x="2925" y="0"/>
                </a:lnTo>
                <a:lnTo>
                  <a:pt x="3018" y="17"/>
                </a:lnTo>
              </a:path>
            </a:pathLst>
          </a:custGeom>
          <a:noFill/>
          <a:ln w="3016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56" name="Freeform 61"/>
          <p:cNvSpPr>
            <a:spLocks/>
          </p:cNvSpPr>
          <p:nvPr/>
        </p:nvSpPr>
        <p:spPr bwMode="auto">
          <a:xfrm>
            <a:off x="1171575" y="2095500"/>
            <a:ext cx="4900613" cy="1852613"/>
          </a:xfrm>
          <a:custGeom>
            <a:avLst/>
            <a:gdLst>
              <a:gd name="T0" fmla="*/ 0 w 3894"/>
              <a:gd name="T1" fmla="*/ 2147483647 h 1359"/>
              <a:gd name="T2" fmla="*/ 2147483647 w 3894"/>
              <a:gd name="T3" fmla="*/ 2147483647 h 1359"/>
              <a:gd name="T4" fmla="*/ 2147483647 w 3894"/>
              <a:gd name="T5" fmla="*/ 2147483647 h 1359"/>
              <a:gd name="T6" fmla="*/ 2147483647 w 3894"/>
              <a:gd name="T7" fmla="*/ 2147483647 h 1359"/>
              <a:gd name="T8" fmla="*/ 2147483647 w 3894"/>
              <a:gd name="T9" fmla="*/ 2147483647 h 1359"/>
              <a:gd name="T10" fmla="*/ 2147483647 w 3894"/>
              <a:gd name="T11" fmla="*/ 1937492313 h 1359"/>
              <a:gd name="T12" fmla="*/ 2147483647 w 3894"/>
              <a:gd name="T13" fmla="*/ 1452578377 h 1359"/>
              <a:gd name="T14" fmla="*/ 2147483647 w 3894"/>
              <a:gd name="T15" fmla="*/ 1192802713 h 1359"/>
              <a:gd name="T16" fmla="*/ 2147483647 w 3894"/>
              <a:gd name="T17" fmla="*/ 1006630399 h 1359"/>
              <a:gd name="T18" fmla="*/ 2147483647 w 3894"/>
              <a:gd name="T19" fmla="*/ 707888607 h 1359"/>
              <a:gd name="T20" fmla="*/ 2147483647 w 3894"/>
              <a:gd name="T21" fmla="*/ 372344800 h 1359"/>
              <a:gd name="T22" fmla="*/ 2147483647 w 3894"/>
              <a:gd name="T23" fmla="*/ 112569349 h 1359"/>
              <a:gd name="T24" fmla="*/ 2147483647 w 3894"/>
              <a:gd name="T25" fmla="*/ 38966309 h 1359"/>
              <a:gd name="T26" fmla="*/ 2147483647 w 3894"/>
              <a:gd name="T27" fmla="*/ 0 h 1359"/>
              <a:gd name="T28" fmla="*/ 2147483647 w 3894"/>
              <a:gd name="T29" fmla="*/ 38966309 h 1359"/>
              <a:gd name="T30" fmla="*/ 2147483647 w 3894"/>
              <a:gd name="T31" fmla="*/ 149371535 h 1359"/>
              <a:gd name="T32" fmla="*/ 2147483647 w 3894"/>
              <a:gd name="T33" fmla="*/ 298741706 h 1359"/>
              <a:gd name="T34" fmla="*/ 2147483647 w 3894"/>
              <a:gd name="T35" fmla="*/ 372344800 h 135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894"/>
              <a:gd name="T55" fmla="*/ 0 h 1359"/>
              <a:gd name="T56" fmla="*/ 3894 w 3894"/>
              <a:gd name="T57" fmla="*/ 1359 h 135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894" h="1359">
                <a:moveTo>
                  <a:pt x="0" y="1359"/>
                </a:moveTo>
                <a:lnTo>
                  <a:pt x="1378" y="1308"/>
                </a:lnTo>
                <a:lnTo>
                  <a:pt x="1658" y="1273"/>
                </a:lnTo>
                <a:lnTo>
                  <a:pt x="1807" y="1204"/>
                </a:lnTo>
                <a:lnTo>
                  <a:pt x="1937" y="1101"/>
                </a:lnTo>
                <a:lnTo>
                  <a:pt x="1993" y="895"/>
                </a:lnTo>
                <a:lnTo>
                  <a:pt x="2068" y="671"/>
                </a:lnTo>
                <a:lnTo>
                  <a:pt x="2124" y="551"/>
                </a:lnTo>
                <a:lnTo>
                  <a:pt x="2217" y="465"/>
                </a:lnTo>
                <a:lnTo>
                  <a:pt x="2366" y="327"/>
                </a:lnTo>
                <a:lnTo>
                  <a:pt x="2496" y="172"/>
                </a:lnTo>
                <a:lnTo>
                  <a:pt x="2664" y="52"/>
                </a:lnTo>
                <a:lnTo>
                  <a:pt x="2757" y="18"/>
                </a:lnTo>
                <a:lnTo>
                  <a:pt x="2888" y="0"/>
                </a:lnTo>
                <a:lnTo>
                  <a:pt x="3111" y="18"/>
                </a:lnTo>
                <a:lnTo>
                  <a:pt x="3391" y="69"/>
                </a:lnTo>
                <a:lnTo>
                  <a:pt x="3670" y="138"/>
                </a:lnTo>
                <a:lnTo>
                  <a:pt x="3894" y="172"/>
                </a:lnTo>
              </a:path>
            </a:pathLst>
          </a:custGeom>
          <a:noFill/>
          <a:ln w="3016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57" name="Freeform 62"/>
          <p:cNvSpPr>
            <a:spLocks/>
          </p:cNvSpPr>
          <p:nvPr/>
        </p:nvSpPr>
        <p:spPr bwMode="auto">
          <a:xfrm>
            <a:off x="4970463" y="1908175"/>
            <a:ext cx="1804987" cy="69850"/>
          </a:xfrm>
          <a:custGeom>
            <a:avLst/>
            <a:gdLst>
              <a:gd name="T0" fmla="*/ 0 w 1435"/>
              <a:gd name="T1" fmla="*/ 110403603 h 51"/>
              <a:gd name="T2" fmla="*/ 961965342 w 1435"/>
              <a:gd name="T3" fmla="*/ 110403603 h 51"/>
              <a:gd name="T4" fmla="*/ 1339749953 w 1435"/>
              <a:gd name="T5" fmla="*/ 36800743 h 51"/>
              <a:gd name="T6" fmla="*/ 1407935197 w 1435"/>
              <a:gd name="T7" fmla="*/ 36800743 h 51"/>
              <a:gd name="T8" fmla="*/ 1818889877 w 1435"/>
              <a:gd name="T9" fmla="*/ 0 h 51"/>
              <a:gd name="T10" fmla="*/ 2095316031 w 1435"/>
              <a:gd name="T11" fmla="*/ 0 h 51"/>
              <a:gd name="T12" fmla="*/ 2060302429 w 1435"/>
              <a:gd name="T13" fmla="*/ 0 h 51"/>
              <a:gd name="T14" fmla="*/ 2147483647 w 1435"/>
              <a:gd name="T15" fmla="*/ 0 h 51"/>
              <a:gd name="T16" fmla="*/ 2147483647 w 1435"/>
              <a:gd name="T17" fmla="*/ 0 h 51"/>
              <a:gd name="T18" fmla="*/ 2147483647 w 1435"/>
              <a:gd name="T19" fmla="*/ 0 h 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35"/>
              <a:gd name="T31" fmla="*/ 0 h 51"/>
              <a:gd name="T32" fmla="*/ 1435 w 1435"/>
              <a:gd name="T33" fmla="*/ 51 h 5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35" h="51">
                <a:moveTo>
                  <a:pt x="0" y="51"/>
                </a:moveTo>
                <a:lnTo>
                  <a:pt x="522" y="51"/>
                </a:lnTo>
                <a:lnTo>
                  <a:pt x="727" y="17"/>
                </a:lnTo>
                <a:lnTo>
                  <a:pt x="764" y="17"/>
                </a:lnTo>
                <a:lnTo>
                  <a:pt x="987" y="0"/>
                </a:lnTo>
                <a:lnTo>
                  <a:pt x="1137" y="0"/>
                </a:lnTo>
                <a:lnTo>
                  <a:pt x="1118" y="0"/>
                </a:lnTo>
                <a:lnTo>
                  <a:pt x="1323" y="0"/>
                </a:lnTo>
                <a:lnTo>
                  <a:pt x="1379" y="0"/>
                </a:lnTo>
                <a:lnTo>
                  <a:pt x="1435" y="0"/>
                </a:lnTo>
              </a:path>
            </a:pathLst>
          </a:custGeom>
          <a:noFill/>
          <a:ln w="3016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58" name="Freeform 63"/>
          <p:cNvSpPr>
            <a:spLocks/>
          </p:cNvSpPr>
          <p:nvPr/>
        </p:nvSpPr>
        <p:spPr bwMode="auto">
          <a:xfrm>
            <a:off x="1193800" y="2003425"/>
            <a:ext cx="4830763" cy="1898650"/>
          </a:xfrm>
          <a:custGeom>
            <a:avLst/>
            <a:gdLst>
              <a:gd name="T0" fmla="*/ 0 w 3838"/>
              <a:gd name="T1" fmla="*/ 2147483647 h 1393"/>
              <a:gd name="T2" fmla="*/ 2147483647 w 3838"/>
              <a:gd name="T3" fmla="*/ 2147483647 h 1393"/>
              <a:gd name="T4" fmla="*/ 2147483647 w 3838"/>
              <a:gd name="T5" fmla="*/ 2147483647 h 1393"/>
              <a:gd name="T6" fmla="*/ 2147483647 w 3838"/>
              <a:gd name="T7" fmla="*/ 2147483647 h 1393"/>
              <a:gd name="T8" fmla="*/ 2147483647 w 3838"/>
              <a:gd name="T9" fmla="*/ 2147483647 h 1393"/>
              <a:gd name="T10" fmla="*/ 2147483647 w 3838"/>
              <a:gd name="T11" fmla="*/ 2084698220 h 1393"/>
              <a:gd name="T12" fmla="*/ 2147483647 w 3838"/>
              <a:gd name="T13" fmla="*/ 1712353610 h 1393"/>
              <a:gd name="T14" fmla="*/ 2147483647 w 3838"/>
              <a:gd name="T15" fmla="*/ 1376809479 h 1393"/>
              <a:gd name="T16" fmla="*/ 2147483647 w 3838"/>
              <a:gd name="T17" fmla="*/ 930861865 h 1393"/>
              <a:gd name="T18" fmla="*/ 2147483647 w 3838"/>
              <a:gd name="T19" fmla="*/ 818292565 h 1393"/>
              <a:gd name="T20" fmla="*/ 2147483647 w 3838"/>
              <a:gd name="T21" fmla="*/ 259775394 h 1393"/>
              <a:gd name="T22" fmla="*/ 2147483647 w 3838"/>
              <a:gd name="T23" fmla="*/ 73603026 h 1393"/>
              <a:gd name="T24" fmla="*/ 2147483647 w 3838"/>
              <a:gd name="T25" fmla="*/ 0 h 1393"/>
              <a:gd name="T26" fmla="*/ 2147483647 w 3838"/>
              <a:gd name="T27" fmla="*/ 0 h 1393"/>
              <a:gd name="T28" fmla="*/ 2147483647 w 3838"/>
              <a:gd name="T29" fmla="*/ 110405231 h 1393"/>
              <a:gd name="T30" fmla="*/ 2147483647 w 3838"/>
              <a:gd name="T31" fmla="*/ 259775394 h 13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838"/>
              <a:gd name="T49" fmla="*/ 0 h 1393"/>
              <a:gd name="T50" fmla="*/ 3838 w 3838"/>
              <a:gd name="T51" fmla="*/ 1393 h 139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838" h="1393">
                <a:moveTo>
                  <a:pt x="0" y="1393"/>
                </a:moveTo>
                <a:lnTo>
                  <a:pt x="1267" y="1341"/>
                </a:lnTo>
                <a:lnTo>
                  <a:pt x="1584" y="1307"/>
                </a:lnTo>
                <a:lnTo>
                  <a:pt x="1808" y="1221"/>
                </a:lnTo>
                <a:lnTo>
                  <a:pt x="1901" y="1100"/>
                </a:lnTo>
                <a:lnTo>
                  <a:pt x="1919" y="963"/>
                </a:lnTo>
                <a:lnTo>
                  <a:pt x="1938" y="791"/>
                </a:lnTo>
                <a:lnTo>
                  <a:pt x="1975" y="636"/>
                </a:lnTo>
                <a:lnTo>
                  <a:pt x="2106" y="430"/>
                </a:lnTo>
                <a:lnTo>
                  <a:pt x="2180" y="378"/>
                </a:lnTo>
                <a:lnTo>
                  <a:pt x="2497" y="120"/>
                </a:lnTo>
                <a:lnTo>
                  <a:pt x="2665" y="34"/>
                </a:lnTo>
                <a:lnTo>
                  <a:pt x="2776" y="0"/>
                </a:lnTo>
                <a:lnTo>
                  <a:pt x="2925" y="0"/>
                </a:lnTo>
                <a:lnTo>
                  <a:pt x="3317" y="51"/>
                </a:lnTo>
                <a:lnTo>
                  <a:pt x="3838" y="120"/>
                </a:lnTo>
              </a:path>
            </a:pathLst>
          </a:custGeom>
          <a:noFill/>
          <a:ln w="3016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59" name="Freeform 64"/>
          <p:cNvSpPr>
            <a:spLocks/>
          </p:cNvSpPr>
          <p:nvPr/>
        </p:nvSpPr>
        <p:spPr bwMode="auto">
          <a:xfrm>
            <a:off x="5087938" y="2025650"/>
            <a:ext cx="1312862" cy="1689100"/>
          </a:xfrm>
          <a:custGeom>
            <a:avLst/>
            <a:gdLst>
              <a:gd name="T0" fmla="*/ 0 w 1044"/>
              <a:gd name="T1" fmla="*/ 0 h 1238"/>
              <a:gd name="T2" fmla="*/ 171297863 w 1044"/>
              <a:gd name="T3" fmla="*/ 73603014 h 1238"/>
              <a:gd name="T4" fmla="*/ 309441238 w 1044"/>
              <a:gd name="T5" fmla="*/ 186172361 h 1238"/>
              <a:gd name="T6" fmla="*/ 412587531 w 1044"/>
              <a:gd name="T7" fmla="*/ 595319176 h 1238"/>
              <a:gd name="T8" fmla="*/ 412587531 w 1044"/>
              <a:gd name="T9" fmla="*/ 1004464713 h 1238"/>
              <a:gd name="T10" fmla="*/ 480739101 w 1044"/>
              <a:gd name="T11" fmla="*/ 1489378889 h 1238"/>
              <a:gd name="T12" fmla="*/ 480739101 w 1044"/>
              <a:gd name="T13" fmla="*/ 2011094902 h 1238"/>
              <a:gd name="T14" fmla="*/ 515735004 w 1044"/>
              <a:gd name="T15" fmla="*/ 2147483647 h 1238"/>
              <a:gd name="T16" fmla="*/ 583885316 w 1044"/>
              <a:gd name="T17" fmla="*/ 2147483647 h 1238"/>
              <a:gd name="T18" fmla="*/ 687032946 w 1044"/>
              <a:gd name="T19" fmla="*/ 2147483647 h 1238"/>
              <a:gd name="T20" fmla="*/ 858330730 w 1044"/>
              <a:gd name="T21" fmla="*/ 2147483647 h 1238"/>
              <a:gd name="T22" fmla="*/ 1922955148 w 1044"/>
              <a:gd name="T23" fmla="*/ 2147483647 h 123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44"/>
              <a:gd name="T37" fmla="*/ 0 h 1238"/>
              <a:gd name="T38" fmla="*/ 1044 w 1044"/>
              <a:gd name="T39" fmla="*/ 1238 h 123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44" h="1238">
                <a:moveTo>
                  <a:pt x="0" y="0"/>
                </a:moveTo>
                <a:lnTo>
                  <a:pt x="93" y="34"/>
                </a:lnTo>
                <a:lnTo>
                  <a:pt x="168" y="86"/>
                </a:lnTo>
                <a:lnTo>
                  <a:pt x="224" y="275"/>
                </a:lnTo>
                <a:lnTo>
                  <a:pt x="224" y="464"/>
                </a:lnTo>
                <a:lnTo>
                  <a:pt x="261" y="688"/>
                </a:lnTo>
                <a:lnTo>
                  <a:pt x="261" y="929"/>
                </a:lnTo>
                <a:lnTo>
                  <a:pt x="280" y="1032"/>
                </a:lnTo>
                <a:lnTo>
                  <a:pt x="317" y="1135"/>
                </a:lnTo>
                <a:lnTo>
                  <a:pt x="373" y="1204"/>
                </a:lnTo>
                <a:lnTo>
                  <a:pt x="466" y="1238"/>
                </a:lnTo>
                <a:lnTo>
                  <a:pt x="1044" y="1238"/>
                </a:lnTo>
              </a:path>
            </a:pathLst>
          </a:custGeom>
          <a:noFill/>
          <a:ln w="3016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60" name="Freeform 65"/>
          <p:cNvSpPr>
            <a:spLocks/>
          </p:cNvSpPr>
          <p:nvPr/>
        </p:nvSpPr>
        <p:spPr bwMode="auto">
          <a:xfrm>
            <a:off x="6775450" y="1908175"/>
            <a:ext cx="1079500" cy="681038"/>
          </a:xfrm>
          <a:custGeom>
            <a:avLst/>
            <a:gdLst>
              <a:gd name="T0" fmla="*/ 0 w 857"/>
              <a:gd name="T1" fmla="*/ 0 h 499"/>
              <a:gd name="T2" fmla="*/ 239746835 w 857"/>
              <a:gd name="T3" fmla="*/ 0 h 499"/>
              <a:gd name="T4" fmla="*/ 652847583 w 857"/>
              <a:gd name="T5" fmla="*/ 0 h 499"/>
              <a:gd name="T6" fmla="*/ 1030909351 w 857"/>
              <a:gd name="T7" fmla="*/ 110403790 h 499"/>
              <a:gd name="T8" fmla="*/ 1270654848 w 857"/>
              <a:gd name="T9" fmla="*/ 259775213 h 499"/>
              <a:gd name="T10" fmla="*/ 1442166439 w 857"/>
              <a:gd name="T11" fmla="*/ 521714537 h 499"/>
              <a:gd name="T12" fmla="*/ 1545440978 w 857"/>
              <a:gd name="T13" fmla="*/ 781489835 h 499"/>
              <a:gd name="T14" fmla="*/ 1580481295 w 857"/>
              <a:gd name="T15" fmla="*/ 1080231232 h 49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57"/>
              <a:gd name="T25" fmla="*/ 0 h 499"/>
              <a:gd name="T26" fmla="*/ 857 w 857"/>
              <a:gd name="T27" fmla="*/ 499 h 49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57" h="499">
                <a:moveTo>
                  <a:pt x="0" y="0"/>
                </a:moveTo>
                <a:lnTo>
                  <a:pt x="130" y="0"/>
                </a:lnTo>
                <a:lnTo>
                  <a:pt x="354" y="0"/>
                </a:lnTo>
                <a:lnTo>
                  <a:pt x="559" y="51"/>
                </a:lnTo>
                <a:lnTo>
                  <a:pt x="689" y="120"/>
                </a:lnTo>
                <a:lnTo>
                  <a:pt x="782" y="241"/>
                </a:lnTo>
                <a:lnTo>
                  <a:pt x="838" y="361"/>
                </a:lnTo>
                <a:lnTo>
                  <a:pt x="857" y="499"/>
                </a:lnTo>
              </a:path>
            </a:pathLst>
          </a:custGeom>
          <a:noFill/>
          <a:ln w="3016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61" name="Freeform 66"/>
          <p:cNvSpPr>
            <a:spLocks/>
          </p:cNvSpPr>
          <p:nvPr/>
        </p:nvSpPr>
        <p:spPr bwMode="auto">
          <a:xfrm>
            <a:off x="6635750" y="2589213"/>
            <a:ext cx="1219200" cy="585787"/>
          </a:xfrm>
          <a:custGeom>
            <a:avLst/>
            <a:gdLst>
              <a:gd name="T0" fmla="*/ 1785534621 w 969"/>
              <a:gd name="T1" fmla="*/ 0 h 430"/>
              <a:gd name="T2" fmla="*/ 1785534621 w 969"/>
              <a:gd name="T3" fmla="*/ 445948065 h 430"/>
              <a:gd name="T4" fmla="*/ 1750524077 w 969"/>
              <a:gd name="T5" fmla="*/ 668922695 h 430"/>
              <a:gd name="T6" fmla="*/ 1682346112 w 969"/>
              <a:gd name="T7" fmla="*/ 781492237 h 430"/>
              <a:gd name="T8" fmla="*/ 1407789869 w 969"/>
              <a:gd name="T9" fmla="*/ 891896131 h 430"/>
              <a:gd name="T10" fmla="*/ 1304601045 w 969"/>
              <a:gd name="T11" fmla="*/ 891896131 h 430"/>
              <a:gd name="T12" fmla="*/ 823667784 w 969"/>
              <a:gd name="T13" fmla="*/ 930862452 h 430"/>
              <a:gd name="T14" fmla="*/ 687310595 w 969"/>
              <a:gd name="T15" fmla="*/ 891896131 h 430"/>
              <a:gd name="T16" fmla="*/ 0 w 969"/>
              <a:gd name="T17" fmla="*/ 891896131 h 4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9"/>
              <a:gd name="T28" fmla="*/ 0 h 430"/>
              <a:gd name="T29" fmla="*/ 969 w 969"/>
              <a:gd name="T30" fmla="*/ 430 h 4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9" h="430">
                <a:moveTo>
                  <a:pt x="969" y="0"/>
                </a:moveTo>
                <a:lnTo>
                  <a:pt x="969" y="206"/>
                </a:lnTo>
                <a:lnTo>
                  <a:pt x="950" y="309"/>
                </a:lnTo>
                <a:lnTo>
                  <a:pt x="913" y="361"/>
                </a:lnTo>
                <a:lnTo>
                  <a:pt x="764" y="412"/>
                </a:lnTo>
                <a:lnTo>
                  <a:pt x="708" y="412"/>
                </a:lnTo>
                <a:lnTo>
                  <a:pt x="447" y="430"/>
                </a:lnTo>
                <a:lnTo>
                  <a:pt x="373" y="412"/>
                </a:lnTo>
                <a:lnTo>
                  <a:pt x="0" y="412"/>
                </a:lnTo>
              </a:path>
            </a:pathLst>
          </a:custGeom>
          <a:noFill/>
          <a:ln w="3016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62" name="Freeform 67"/>
          <p:cNvSpPr>
            <a:spLocks/>
          </p:cNvSpPr>
          <p:nvPr/>
        </p:nvSpPr>
        <p:spPr bwMode="auto">
          <a:xfrm>
            <a:off x="7713663" y="4254500"/>
            <a:ext cx="46037" cy="1588"/>
          </a:xfrm>
          <a:custGeom>
            <a:avLst/>
            <a:gdLst>
              <a:gd name="T0" fmla="*/ 67635043 w 37"/>
              <a:gd name="T1" fmla="*/ 0 h 1587"/>
              <a:gd name="T2" fmla="*/ 34731644 w 37"/>
              <a:gd name="T3" fmla="*/ 0 h 1587"/>
              <a:gd name="T4" fmla="*/ 0 w 37"/>
              <a:gd name="T5" fmla="*/ 0 h 1587"/>
              <a:gd name="T6" fmla="*/ 67635043 w 37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  <a:gd name="T12" fmla="*/ 0 w 37"/>
              <a:gd name="T13" fmla="*/ 0 h 1587"/>
              <a:gd name="T14" fmla="*/ 37 w 37"/>
              <a:gd name="T15" fmla="*/ 1587 h 15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" h="1587">
                <a:moveTo>
                  <a:pt x="37" y="0"/>
                </a:moveTo>
                <a:lnTo>
                  <a:pt x="19" y="0"/>
                </a:lnTo>
                <a:lnTo>
                  <a:pt x="0" y="0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63" name="Rectangle 68"/>
          <p:cNvSpPr>
            <a:spLocks noChangeArrowheads="1"/>
          </p:cNvSpPr>
          <p:nvPr/>
        </p:nvSpPr>
        <p:spPr bwMode="auto">
          <a:xfrm>
            <a:off x="7713663" y="4254500"/>
            <a:ext cx="23812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164" name="Freeform 69"/>
          <p:cNvSpPr>
            <a:spLocks/>
          </p:cNvSpPr>
          <p:nvPr/>
        </p:nvSpPr>
        <p:spPr bwMode="auto">
          <a:xfrm>
            <a:off x="7713663" y="4254500"/>
            <a:ext cx="23812" cy="1588"/>
          </a:xfrm>
          <a:custGeom>
            <a:avLst/>
            <a:gdLst>
              <a:gd name="T0" fmla="*/ 0 w 19"/>
              <a:gd name="T1" fmla="*/ 0 h 1587"/>
              <a:gd name="T2" fmla="*/ 0 w 19"/>
              <a:gd name="T3" fmla="*/ 0 h 1587"/>
              <a:gd name="T4" fmla="*/ 32928197 w 19"/>
              <a:gd name="T5" fmla="*/ 0 h 1587"/>
              <a:gd name="T6" fmla="*/ 0 w 19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587"/>
              <a:gd name="T14" fmla="*/ 19 w 19"/>
              <a:gd name="T15" fmla="*/ 1587 h 15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587">
                <a:moveTo>
                  <a:pt x="0" y="0"/>
                </a:moveTo>
                <a:lnTo>
                  <a:pt x="0" y="0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65" name="Freeform 70"/>
          <p:cNvSpPr>
            <a:spLocks/>
          </p:cNvSpPr>
          <p:nvPr/>
        </p:nvSpPr>
        <p:spPr bwMode="auto">
          <a:xfrm>
            <a:off x="7713663" y="4276725"/>
            <a:ext cx="23812" cy="23813"/>
          </a:xfrm>
          <a:custGeom>
            <a:avLst/>
            <a:gdLst>
              <a:gd name="T0" fmla="*/ 32928197 w 19"/>
              <a:gd name="T1" fmla="*/ 0 h 17"/>
              <a:gd name="T2" fmla="*/ 0 w 19"/>
              <a:gd name="T3" fmla="*/ 0 h 17"/>
              <a:gd name="T4" fmla="*/ 0 w 19"/>
              <a:gd name="T5" fmla="*/ 36802101 h 17"/>
              <a:gd name="T6" fmla="*/ 32928197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0"/>
                </a:moveTo>
                <a:lnTo>
                  <a:pt x="0" y="0"/>
                </a:lnTo>
                <a:lnTo>
                  <a:pt x="0" y="17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66" name="Freeform 71"/>
          <p:cNvSpPr>
            <a:spLocks/>
          </p:cNvSpPr>
          <p:nvPr/>
        </p:nvSpPr>
        <p:spPr bwMode="auto">
          <a:xfrm>
            <a:off x="7689850" y="4300538"/>
            <a:ext cx="47625" cy="1587"/>
          </a:xfrm>
          <a:custGeom>
            <a:avLst/>
            <a:gdLst>
              <a:gd name="T0" fmla="*/ 69787120 w 38"/>
              <a:gd name="T1" fmla="*/ 0 h 1587"/>
              <a:gd name="T2" fmla="*/ 34894188 w 38"/>
              <a:gd name="T3" fmla="*/ 0 h 1587"/>
              <a:gd name="T4" fmla="*/ 0 w 38"/>
              <a:gd name="T5" fmla="*/ 0 h 1587"/>
              <a:gd name="T6" fmla="*/ 69787120 w 38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  <a:gd name="T12" fmla="*/ 0 w 38"/>
              <a:gd name="T13" fmla="*/ 0 h 1587"/>
              <a:gd name="T14" fmla="*/ 38 w 38"/>
              <a:gd name="T15" fmla="*/ 1587 h 15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" h="1587">
                <a:moveTo>
                  <a:pt x="38" y="0"/>
                </a:moveTo>
                <a:lnTo>
                  <a:pt x="19" y="0"/>
                </a:lnTo>
                <a:lnTo>
                  <a:pt x="0" y="0"/>
                </a:lnTo>
                <a:lnTo>
                  <a:pt x="3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67" name="Freeform 72"/>
          <p:cNvSpPr>
            <a:spLocks/>
          </p:cNvSpPr>
          <p:nvPr/>
        </p:nvSpPr>
        <p:spPr bwMode="auto">
          <a:xfrm>
            <a:off x="7713663" y="4300538"/>
            <a:ext cx="23812" cy="1587"/>
          </a:xfrm>
          <a:custGeom>
            <a:avLst/>
            <a:gdLst>
              <a:gd name="T0" fmla="*/ 0 w 19"/>
              <a:gd name="T1" fmla="*/ 0 h 1587"/>
              <a:gd name="T2" fmla="*/ 0 w 19"/>
              <a:gd name="T3" fmla="*/ 0 h 1587"/>
              <a:gd name="T4" fmla="*/ 32928197 w 19"/>
              <a:gd name="T5" fmla="*/ 0 h 1587"/>
              <a:gd name="T6" fmla="*/ 0 w 19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587"/>
              <a:gd name="T14" fmla="*/ 19 w 19"/>
              <a:gd name="T15" fmla="*/ 1587 h 15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587">
                <a:moveTo>
                  <a:pt x="0" y="0"/>
                </a:moveTo>
                <a:lnTo>
                  <a:pt x="0" y="0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68" name="Freeform 73"/>
          <p:cNvSpPr>
            <a:spLocks/>
          </p:cNvSpPr>
          <p:nvPr/>
        </p:nvSpPr>
        <p:spPr bwMode="auto">
          <a:xfrm>
            <a:off x="7689850" y="4324350"/>
            <a:ext cx="23813" cy="23813"/>
          </a:xfrm>
          <a:custGeom>
            <a:avLst/>
            <a:gdLst>
              <a:gd name="T0" fmla="*/ 36915887 w 19"/>
              <a:gd name="T1" fmla="*/ 0 h 18"/>
              <a:gd name="T2" fmla="*/ 0 w 19"/>
              <a:gd name="T3" fmla="*/ 0 h 18"/>
              <a:gd name="T4" fmla="*/ 0 w 19"/>
              <a:gd name="T5" fmla="*/ 38966769 h 18"/>
              <a:gd name="T6" fmla="*/ 36915887 w 19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8"/>
              <a:gd name="T14" fmla="*/ 19 w 19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8">
                <a:moveTo>
                  <a:pt x="19" y="0"/>
                </a:moveTo>
                <a:lnTo>
                  <a:pt x="0" y="0"/>
                </a:lnTo>
                <a:lnTo>
                  <a:pt x="0" y="18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69" name="Rectangle 74"/>
          <p:cNvSpPr>
            <a:spLocks noChangeArrowheads="1"/>
          </p:cNvSpPr>
          <p:nvPr/>
        </p:nvSpPr>
        <p:spPr bwMode="auto">
          <a:xfrm>
            <a:off x="7689850" y="4348163"/>
            <a:ext cx="23813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170" name="Freeform 75"/>
          <p:cNvSpPr>
            <a:spLocks/>
          </p:cNvSpPr>
          <p:nvPr/>
        </p:nvSpPr>
        <p:spPr bwMode="auto">
          <a:xfrm>
            <a:off x="7689850" y="4348163"/>
            <a:ext cx="23813" cy="1587"/>
          </a:xfrm>
          <a:custGeom>
            <a:avLst/>
            <a:gdLst>
              <a:gd name="T0" fmla="*/ 0 w 19"/>
              <a:gd name="T1" fmla="*/ 0 h 1588"/>
              <a:gd name="T2" fmla="*/ 0 w 19"/>
              <a:gd name="T3" fmla="*/ 0 h 1588"/>
              <a:gd name="T4" fmla="*/ 36915887 w 19"/>
              <a:gd name="T5" fmla="*/ 0 h 1588"/>
              <a:gd name="T6" fmla="*/ 0 w 19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588"/>
              <a:gd name="T14" fmla="*/ 19 w 19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588">
                <a:moveTo>
                  <a:pt x="0" y="0"/>
                </a:moveTo>
                <a:lnTo>
                  <a:pt x="0" y="0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71" name="Rectangle 76"/>
          <p:cNvSpPr>
            <a:spLocks noChangeArrowheads="1"/>
          </p:cNvSpPr>
          <p:nvPr/>
        </p:nvSpPr>
        <p:spPr bwMode="auto">
          <a:xfrm>
            <a:off x="7689850" y="4371975"/>
            <a:ext cx="23813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172" name="Freeform 77"/>
          <p:cNvSpPr>
            <a:spLocks/>
          </p:cNvSpPr>
          <p:nvPr/>
        </p:nvSpPr>
        <p:spPr bwMode="auto">
          <a:xfrm>
            <a:off x="7667625" y="4371975"/>
            <a:ext cx="46038" cy="22225"/>
          </a:xfrm>
          <a:custGeom>
            <a:avLst/>
            <a:gdLst>
              <a:gd name="T0" fmla="*/ 67635043 w 37"/>
              <a:gd name="T1" fmla="*/ 0 h 17"/>
              <a:gd name="T2" fmla="*/ 32903399 w 37"/>
              <a:gd name="T3" fmla="*/ 0 h 17"/>
              <a:gd name="T4" fmla="*/ 0 w 37"/>
              <a:gd name="T5" fmla="*/ 36800737 h 17"/>
              <a:gd name="T6" fmla="*/ 67635043 w 3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37"/>
              <a:gd name="T13" fmla="*/ 0 h 17"/>
              <a:gd name="T14" fmla="*/ 37 w 3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" h="17">
                <a:moveTo>
                  <a:pt x="37" y="0"/>
                </a:moveTo>
                <a:lnTo>
                  <a:pt x="18" y="0"/>
                </a:lnTo>
                <a:lnTo>
                  <a:pt x="0" y="17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73" name="Freeform 78"/>
          <p:cNvSpPr>
            <a:spLocks/>
          </p:cNvSpPr>
          <p:nvPr/>
        </p:nvSpPr>
        <p:spPr bwMode="auto">
          <a:xfrm>
            <a:off x="7689850" y="4371975"/>
            <a:ext cx="23813" cy="1588"/>
          </a:xfrm>
          <a:custGeom>
            <a:avLst/>
            <a:gdLst>
              <a:gd name="T0" fmla="*/ 0 w 19"/>
              <a:gd name="T1" fmla="*/ 0 h 1587"/>
              <a:gd name="T2" fmla="*/ 0 w 19"/>
              <a:gd name="T3" fmla="*/ 0 h 1587"/>
              <a:gd name="T4" fmla="*/ 36915887 w 19"/>
              <a:gd name="T5" fmla="*/ 0 h 1587"/>
              <a:gd name="T6" fmla="*/ 0 w 19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587"/>
              <a:gd name="T14" fmla="*/ 19 w 19"/>
              <a:gd name="T15" fmla="*/ 1587 h 15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587">
                <a:moveTo>
                  <a:pt x="0" y="0"/>
                </a:moveTo>
                <a:lnTo>
                  <a:pt x="0" y="0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74" name="Freeform 79"/>
          <p:cNvSpPr>
            <a:spLocks/>
          </p:cNvSpPr>
          <p:nvPr/>
        </p:nvSpPr>
        <p:spPr bwMode="auto">
          <a:xfrm>
            <a:off x="7667625" y="4418013"/>
            <a:ext cx="22225" cy="22225"/>
          </a:xfrm>
          <a:custGeom>
            <a:avLst/>
            <a:gdLst>
              <a:gd name="T0" fmla="*/ 30787619 w 18"/>
              <a:gd name="T1" fmla="*/ 0 h 17"/>
              <a:gd name="T2" fmla="*/ 0 w 18"/>
              <a:gd name="T3" fmla="*/ 0 h 17"/>
              <a:gd name="T4" fmla="*/ 0 w 18"/>
              <a:gd name="T5" fmla="*/ 36800737 h 17"/>
              <a:gd name="T6" fmla="*/ 30787619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18" y="0"/>
                </a:moveTo>
                <a:lnTo>
                  <a:pt x="0" y="0"/>
                </a:lnTo>
                <a:lnTo>
                  <a:pt x="0" y="17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75" name="Freeform 80"/>
          <p:cNvSpPr>
            <a:spLocks/>
          </p:cNvSpPr>
          <p:nvPr/>
        </p:nvSpPr>
        <p:spPr bwMode="auto">
          <a:xfrm>
            <a:off x="7667625" y="4465638"/>
            <a:ext cx="22225" cy="23812"/>
          </a:xfrm>
          <a:custGeom>
            <a:avLst/>
            <a:gdLst>
              <a:gd name="T0" fmla="*/ 30787619 w 18"/>
              <a:gd name="T1" fmla="*/ 0 h 17"/>
              <a:gd name="T2" fmla="*/ 0 w 18"/>
              <a:gd name="T3" fmla="*/ 0 h 17"/>
              <a:gd name="T4" fmla="*/ 0 w 18"/>
              <a:gd name="T5" fmla="*/ 36802101 h 17"/>
              <a:gd name="T6" fmla="*/ 30787619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18" y="0"/>
                </a:moveTo>
                <a:lnTo>
                  <a:pt x="0" y="0"/>
                </a:lnTo>
                <a:lnTo>
                  <a:pt x="0" y="17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76" name="Freeform 81"/>
          <p:cNvSpPr>
            <a:spLocks/>
          </p:cNvSpPr>
          <p:nvPr/>
        </p:nvSpPr>
        <p:spPr bwMode="auto">
          <a:xfrm>
            <a:off x="7667625" y="4511675"/>
            <a:ext cx="22225" cy="23813"/>
          </a:xfrm>
          <a:custGeom>
            <a:avLst/>
            <a:gdLst>
              <a:gd name="T0" fmla="*/ 30787619 w 18"/>
              <a:gd name="T1" fmla="*/ 0 h 17"/>
              <a:gd name="T2" fmla="*/ 0 w 18"/>
              <a:gd name="T3" fmla="*/ 0 h 17"/>
              <a:gd name="T4" fmla="*/ 0 w 18"/>
              <a:gd name="T5" fmla="*/ 36802101 h 17"/>
              <a:gd name="T6" fmla="*/ 30787619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18" y="0"/>
                </a:moveTo>
                <a:lnTo>
                  <a:pt x="0" y="0"/>
                </a:lnTo>
                <a:lnTo>
                  <a:pt x="0" y="17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77" name="Rectangle 82"/>
          <p:cNvSpPr>
            <a:spLocks noChangeArrowheads="1"/>
          </p:cNvSpPr>
          <p:nvPr/>
        </p:nvSpPr>
        <p:spPr bwMode="auto">
          <a:xfrm>
            <a:off x="7667625" y="4535488"/>
            <a:ext cx="22225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178" name="Freeform 83"/>
          <p:cNvSpPr>
            <a:spLocks/>
          </p:cNvSpPr>
          <p:nvPr/>
        </p:nvSpPr>
        <p:spPr bwMode="auto">
          <a:xfrm>
            <a:off x="7667625" y="4535488"/>
            <a:ext cx="22225" cy="1587"/>
          </a:xfrm>
          <a:custGeom>
            <a:avLst/>
            <a:gdLst>
              <a:gd name="T0" fmla="*/ 30787619 w 18"/>
              <a:gd name="T1" fmla="*/ 0 h 1587"/>
              <a:gd name="T2" fmla="*/ 30787619 w 18"/>
              <a:gd name="T3" fmla="*/ 0 h 1587"/>
              <a:gd name="T4" fmla="*/ 0 w 18"/>
              <a:gd name="T5" fmla="*/ 0 h 1587"/>
              <a:gd name="T6" fmla="*/ 30787619 w 18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587"/>
              <a:gd name="T14" fmla="*/ 18 w 18"/>
              <a:gd name="T15" fmla="*/ 1587 h 15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587">
                <a:moveTo>
                  <a:pt x="18" y="0"/>
                </a:moveTo>
                <a:lnTo>
                  <a:pt x="18" y="0"/>
                </a:lnTo>
                <a:lnTo>
                  <a:pt x="0" y="0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79" name="Freeform 84"/>
          <p:cNvSpPr>
            <a:spLocks/>
          </p:cNvSpPr>
          <p:nvPr/>
        </p:nvSpPr>
        <p:spPr bwMode="auto">
          <a:xfrm>
            <a:off x="7642225" y="4557713"/>
            <a:ext cx="25400" cy="25400"/>
          </a:xfrm>
          <a:custGeom>
            <a:avLst/>
            <a:gdLst>
              <a:gd name="T0" fmla="*/ 36915887 w 19"/>
              <a:gd name="T1" fmla="*/ 0 h 18"/>
              <a:gd name="T2" fmla="*/ 0 w 19"/>
              <a:gd name="T3" fmla="*/ 0 h 18"/>
              <a:gd name="T4" fmla="*/ 0 w 19"/>
              <a:gd name="T5" fmla="*/ 38966769 h 18"/>
              <a:gd name="T6" fmla="*/ 36915887 w 19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8"/>
              <a:gd name="T14" fmla="*/ 19 w 19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8">
                <a:moveTo>
                  <a:pt x="19" y="0"/>
                </a:moveTo>
                <a:lnTo>
                  <a:pt x="0" y="0"/>
                </a:lnTo>
                <a:lnTo>
                  <a:pt x="0" y="18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80" name="Freeform 85"/>
          <p:cNvSpPr>
            <a:spLocks/>
          </p:cNvSpPr>
          <p:nvPr/>
        </p:nvSpPr>
        <p:spPr bwMode="auto">
          <a:xfrm>
            <a:off x="7642225" y="4605338"/>
            <a:ext cx="25400" cy="23812"/>
          </a:xfrm>
          <a:custGeom>
            <a:avLst/>
            <a:gdLst>
              <a:gd name="T0" fmla="*/ 36915887 w 19"/>
              <a:gd name="T1" fmla="*/ 0 h 17"/>
              <a:gd name="T2" fmla="*/ 0 w 19"/>
              <a:gd name="T3" fmla="*/ 0 h 17"/>
              <a:gd name="T4" fmla="*/ 0 w 19"/>
              <a:gd name="T5" fmla="*/ 36800737 h 17"/>
              <a:gd name="T6" fmla="*/ 36915887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0"/>
                </a:moveTo>
                <a:lnTo>
                  <a:pt x="0" y="0"/>
                </a:lnTo>
                <a:lnTo>
                  <a:pt x="0" y="17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81" name="Freeform 86"/>
          <p:cNvSpPr>
            <a:spLocks/>
          </p:cNvSpPr>
          <p:nvPr/>
        </p:nvSpPr>
        <p:spPr bwMode="auto">
          <a:xfrm>
            <a:off x="7620000" y="4652963"/>
            <a:ext cx="22225" cy="22225"/>
          </a:xfrm>
          <a:custGeom>
            <a:avLst/>
            <a:gdLst>
              <a:gd name="T0" fmla="*/ 32926977 w 19"/>
              <a:gd name="T1" fmla="*/ 0 h 17"/>
              <a:gd name="T2" fmla="*/ 0 w 19"/>
              <a:gd name="T3" fmla="*/ 0 h 17"/>
              <a:gd name="T4" fmla="*/ 0 w 19"/>
              <a:gd name="T5" fmla="*/ 36800737 h 17"/>
              <a:gd name="T6" fmla="*/ 32926977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0"/>
                </a:moveTo>
                <a:lnTo>
                  <a:pt x="0" y="0"/>
                </a:lnTo>
                <a:lnTo>
                  <a:pt x="0" y="17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82" name="Freeform 87"/>
          <p:cNvSpPr>
            <a:spLocks/>
          </p:cNvSpPr>
          <p:nvPr/>
        </p:nvSpPr>
        <p:spPr bwMode="auto">
          <a:xfrm>
            <a:off x="7620000" y="4700588"/>
            <a:ext cx="22225" cy="22225"/>
          </a:xfrm>
          <a:custGeom>
            <a:avLst/>
            <a:gdLst>
              <a:gd name="T0" fmla="*/ 32926977 w 19"/>
              <a:gd name="T1" fmla="*/ 0 h 17"/>
              <a:gd name="T2" fmla="*/ 0 w 19"/>
              <a:gd name="T3" fmla="*/ 0 h 17"/>
              <a:gd name="T4" fmla="*/ 0 w 19"/>
              <a:gd name="T5" fmla="*/ 36802101 h 17"/>
              <a:gd name="T6" fmla="*/ 32926977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0"/>
                </a:moveTo>
                <a:lnTo>
                  <a:pt x="0" y="0"/>
                </a:lnTo>
                <a:lnTo>
                  <a:pt x="0" y="17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83" name="Freeform 88"/>
          <p:cNvSpPr>
            <a:spLocks/>
          </p:cNvSpPr>
          <p:nvPr/>
        </p:nvSpPr>
        <p:spPr bwMode="auto">
          <a:xfrm>
            <a:off x="7596188" y="4746625"/>
            <a:ext cx="23812" cy="23813"/>
          </a:xfrm>
          <a:custGeom>
            <a:avLst/>
            <a:gdLst>
              <a:gd name="T0" fmla="*/ 34757541 w 18"/>
              <a:gd name="T1" fmla="*/ 0 h 17"/>
              <a:gd name="T2" fmla="*/ 0 w 18"/>
              <a:gd name="T3" fmla="*/ 0 h 17"/>
              <a:gd name="T4" fmla="*/ 0 w 18"/>
              <a:gd name="T5" fmla="*/ 36802101 h 17"/>
              <a:gd name="T6" fmla="*/ 34757541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18" y="0"/>
                </a:moveTo>
                <a:lnTo>
                  <a:pt x="0" y="0"/>
                </a:lnTo>
                <a:lnTo>
                  <a:pt x="0" y="17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84" name="Rectangle 89"/>
          <p:cNvSpPr>
            <a:spLocks noChangeArrowheads="1"/>
          </p:cNvSpPr>
          <p:nvPr/>
        </p:nvSpPr>
        <p:spPr bwMode="auto">
          <a:xfrm>
            <a:off x="7596188" y="4792663"/>
            <a:ext cx="23812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185" name="Freeform 90"/>
          <p:cNvSpPr>
            <a:spLocks/>
          </p:cNvSpPr>
          <p:nvPr/>
        </p:nvSpPr>
        <p:spPr bwMode="auto">
          <a:xfrm>
            <a:off x="7596188" y="4792663"/>
            <a:ext cx="23812" cy="25400"/>
          </a:xfrm>
          <a:custGeom>
            <a:avLst/>
            <a:gdLst>
              <a:gd name="T0" fmla="*/ 34757541 w 18"/>
              <a:gd name="T1" fmla="*/ 0 h 18"/>
              <a:gd name="T2" fmla="*/ 0 w 18"/>
              <a:gd name="T3" fmla="*/ 0 h 18"/>
              <a:gd name="T4" fmla="*/ 0 w 18"/>
              <a:gd name="T5" fmla="*/ 38966769 h 18"/>
              <a:gd name="T6" fmla="*/ 34757541 w 18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8"/>
              <a:gd name="T14" fmla="*/ 18 w 18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8">
                <a:moveTo>
                  <a:pt x="18" y="0"/>
                </a:moveTo>
                <a:lnTo>
                  <a:pt x="0" y="0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86" name="Freeform 91"/>
          <p:cNvSpPr>
            <a:spLocks/>
          </p:cNvSpPr>
          <p:nvPr/>
        </p:nvSpPr>
        <p:spPr bwMode="auto">
          <a:xfrm>
            <a:off x="7596188" y="4792663"/>
            <a:ext cx="23812" cy="1587"/>
          </a:xfrm>
          <a:custGeom>
            <a:avLst/>
            <a:gdLst>
              <a:gd name="T0" fmla="*/ 0 w 18"/>
              <a:gd name="T1" fmla="*/ 0 h 1588"/>
              <a:gd name="T2" fmla="*/ 0 w 18"/>
              <a:gd name="T3" fmla="*/ 0 h 1588"/>
              <a:gd name="T4" fmla="*/ 34757541 w 18"/>
              <a:gd name="T5" fmla="*/ 0 h 1588"/>
              <a:gd name="T6" fmla="*/ 0 w 18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588"/>
              <a:gd name="T14" fmla="*/ 18 w 18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588">
                <a:moveTo>
                  <a:pt x="0" y="0"/>
                </a:moveTo>
                <a:lnTo>
                  <a:pt x="0" y="0"/>
                </a:lnTo>
                <a:lnTo>
                  <a:pt x="1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87" name="Rectangle 92"/>
          <p:cNvSpPr>
            <a:spLocks noChangeArrowheads="1"/>
          </p:cNvSpPr>
          <p:nvPr/>
        </p:nvSpPr>
        <p:spPr bwMode="auto">
          <a:xfrm>
            <a:off x="7596188" y="4840288"/>
            <a:ext cx="23812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188" name="Freeform 93"/>
          <p:cNvSpPr>
            <a:spLocks/>
          </p:cNvSpPr>
          <p:nvPr/>
        </p:nvSpPr>
        <p:spPr bwMode="auto">
          <a:xfrm>
            <a:off x="7572375" y="4840288"/>
            <a:ext cx="47625" cy="23812"/>
          </a:xfrm>
          <a:custGeom>
            <a:avLst/>
            <a:gdLst>
              <a:gd name="T0" fmla="*/ 71673257 w 37"/>
              <a:gd name="T1" fmla="*/ 0 h 17"/>
              <a:gd name="T2" fmla="*/ 36804733 w 37"/>
              <a:gd name="T3" fmla="*/ 0 h 17"/>
              <a:gd name="T4" fmla="*/ 0 w 37"/>
              <a:gd name="T5" fmla="*/ 36800737 h 17"/>
              <a:gd name="T6" fmla="*/ 71673257 w 3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37"/>
              <a:gd name="T13" fmla="*/ 0 h 17"/>
              <a:gd name="T14" fmla="*/ 37 w 3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" h="17">
                <a:moveTo>
                  <a:pt x="37" y="0"/>
                </a:moveTo>
                <a:lnTo>
                  <a:pt x="19" y="0"/>
                </a:lnTo>
                <a:lnTo>
                  <a:pt x="0" y="17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89" name="Freeform 94"/>
          <p:cNvSpPr>
            <a:spLocks/>
          </p:cNvSpPr>
          <p:nvPr/>
        </p:nvSpPr>
        <p:spPr bwMode="auto">
          <a:xfrm>
            <a:off x="7596188" y="4840288"/>
            <a:ext cx="23812" cy="1587"/>
          </a:xfrm>
          <a:custGeom>
            <a:avLst/>
            <a:gdLst>
              <a:gd name="T0" fmla="*/ 0 w 18"/>
              <a:gd name="T1" fmla="*/ 0 h 1587"/>
              <a:gd name="T2" fmla="*/ 0 w 18"/>
              <a:gd name="T3" fmla="*/ 0 h 1587"/>
              <a:gd name="T4" fmla="*/ 34757541 w 18"/>
              <a:gd name="T5" fmla="*/ 0 h 1587"/>
              <a:gd name="T6" fmla="*/ 0 w 18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587"/>
              <a:gd name="T14" fmla="*/ 18 w 18"/>
              <a:gd name="T15" fmla="*/ 1587 h 15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587">
                <a:moveTo>
                  <a:pt x="0" y="0"/>
                </a:moveTo>
                <a:lnTo>
                  <a:pt x="0" y="0"/>
                </a:lnTo>
                <a:lnTo>
                  <a:pt x="1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90" name="Freeform 95"/>
          <p:cNvSpPr>
            <a:spLocks/>
          </p:cNvSpPr>
          <p:nvPr/>
        </p:nvSpPr>
        <p:spPr bwMode="auto">
          <a:xfrm>
            <a:off x="7572375" y="4886325"/>
            <a:ext cx="23813" cy="23813"/>
          </a:xfrm>
          <a:custGeom>
            <a:avLst/>
            <a:gdLst>
              <a:gd name="T0" fmla="*/ 36915887 w 19"/>
              <a:gd name="T1" fmla="*/ 0 h 17"/>
              <a:gd name="T2" fmla="*/ 0 w 19"/>
              <a:gd name="T3" fmla="*/ 0 h 17"/>
              <a:gd name="T4" fmla="*/ 0 w 19"/>
              <a:gd name="T5" fmla="*/ 36800737 h 17"/>
              <a:gd name="T6" fmla="*/ 36915887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0"/>
                </a:moveTo>
                <a:lnTo>
                  <a:pt x="0" y="0"/>
                </a:lnTo>
                <a:lnTo>
                  <a:pt x="0" y="17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91" name="Rectangle 96"/>
          <p:cNvSpPr>
            <a:spLocks noChangeArrowheads="1"/>
          </p:cNvSpPr>
          <p:nvPr/>
        </p:nvSpPr>
        <p:spPr bwMode="auto">
          <a:xfrm>
            <a:off x="7572375" y="4933950"/>
            <a:ext cx="23813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192" name="Freeform 97"/>
          <p:cNvSpPr>
            <a:spLocks/>
          </p:cNvSpPr>
          <p:nvPr/>
        </p:nvSpPr>
        <p:spPr bwMode="auto">
          <a:xfrm>
            <a:off x="7572375" y="4933950"/>
            <a:ext cx="23813" cy="23813"/>
          </a:xfrm>
          <a:custGeom>
            <a:avLst/>
            <a:gdLst>
              <a:gd name="T0" fmla="*/ 36915887 w 19"/>
              <a:gd name="T1" fmla="*/ 0 h 17"/>
              <a:gd name="T2" fmla="*/ 0 w 19"/>
              <a:gd name="T3" fmla="*/ 0 h 17"/>
              <a:gd name="T4" fmla="*/ 0 w 19"/>
              <a:gd name="T5" fmla="*/ 36802101 h 17"/>
              <a:gd name="T6" fmla="*/ 36915887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0"/>
                </a:moveTo>
                <a:lnTo>
                  <a:pt x="0" y="0"/>
                </a:lnTo>
                <a:lnTo>
                  <a:pt x="0" y="17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93" name="Freeform 98"/>
          <p:cNvSpPr>
            <a:spLocks/>
          </p:cNvSpPr>
          <p:nvPr/>
        </p:nvSpPr>
        <p:spPr bwMode="auto">
          <a:xfrm>
            <a:off x="7572375" y="4933950"/>
            <a:ext cx="23813" cy="1588"/>
          </a:xfrm>
          <a:custGeom>
            <a:avLst/>
            <a:gdLst>
              <a:gd name="T0" fmla="*/ 0 w 19"/>
              <a:gd name="T1" fmla="*/ 0 h 1588"/>
              <a:gd name="T2" fmla="*/ 0 w 19"/>
              <a:gd name="T3" fmla="*/ 0 h 1588"/>
              <a:gd name="T4" fmla="*/ 36915887 w 19"/>
              <a:gd name="T5" fmla="*/ 0 h 1588"/>
              <a:gd name="T6" fmla="*/ 0 w 19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588"/>
              <a:gd name="T14" fmla="*/ 19 w 19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588">
                <a:moveTo>
                  <a:pt x="0" y="0"/>
                </a:moveTo>
                <a:lnTo>
                  <a:pt x="0" y="0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94" name="Rectangle 99"/>
          <p:cNvSpPr>
            <a:spLocks noChangeArrowheads="1"/>
          </p:cNvSpPr>
          <p:nvPr/>
        </p:nvSpPr>
        <p:spPr bwMode="auto">
          <a:xfrm>
            <a:off x="7572375" y="4981575"/>
            <a:ext cx="23813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195" name="Freeform 100"/>
          <p:cNvSpPr>
            <a:spLocks/>
          </p:cNvSpPr>
          <p:nvPr/>
        </p:nvSpPr>
        <p:spPr bwMode="auto">
          <a:xfrm>
            <a:off x="7572375" y="4981575"/>
            <a:ext cx="23813" cy="22225"/>
          </a:xfrm>
          <a:custGeom>
            <a:avLst/>
            <a:gdLst>
              <a:gd name="T0" fmla="*/ 36915887 w 19"/>
              <a:gd name="T1" fmla="*/ 0 h 17"/>
              <a:gd name="T2" fmla="*/ 0 w 19"/>
              <a:gd name="T3" fmla="*/ 0 h 17"/>
              <a:gd name="T4" fmla="*/ 0 w 19"/>
              <a:gd name="T5" fmla="*/ 36802101 h 17"/>
              <a:gd name="T6" fmla="*/ 36915887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0"/>
                </a:moveTo>
                <a:lnTo>
                  <a:pt x="0" y="0"/>
                </a:lnTo>
                <a:lnTo>
                  <a:pt x="0" y="17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96" name="Freeform 101"/>
          <p:cNvSpPr>
            <a:spLocks/>
          </p:cNvSpPr>
          <p:nvPr/>
        </p:nvSpPr>
        <p:spPr bwMode="auto">
          <a:xfrm>
            <a:off x="7572375" y="4981575"/>
            <a:ext cx="23813" cy="1588"/>
          </a:xfrm>
          <a:custGeom>
            <a:avLst/>
            <a:gdLst>
              <a:gd name="T0" fmla="*/ 0 w 19"/>
              <a:gd name="T1" fmla="*/ 0 h 1588"/>
              <a:gd name="T2" fmla="*/ 0 w 19"/>
              <a:gd name="T3" fmla="*/ 0 h 1588"/>
              <a:gd name="T4" fmla="*/ 36915887 w 19"/>
              <a:gd name="T5" fmla="*/ 0 h 1588"/>
              <a:gd name="T6" fmla="*/ 0 w 19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588"/>
              <a:gd name="T14" fmla="*/ 19 w 19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588">
                <a:moveTo>
                  <a:pt x="0" y="0"/>
                </a:moveTo>
                <a:lnTo>
                  <a:pt x="0" y="0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97" name="Rectangle 102"/>
          <p:cNvSpPr>
            <a:spLocks noChangeArrowheads="1"/>
          </p:cNvSpPr>
          <p:nvPr/>
        </p:nvSpPr>
        <p:spPr bwMode="auto">
          <a:xfrm>
            <a:off x="7572375" y="5027613"/>
            <a:ext cx="23813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198" name="Freeform 103"/>
          <p:cNvSpPr>
            <a:spLocks/>
          </p:cNvSpPr>
          <p:nvPr/>
        </p:nvSpPr>
        <p:spPr bwMode="auto">
          <a:xfrm>
            <a:off x="7572375" y="5027613"/>
            <a:ext cx="23813" cy="23812"/>
          </a:xfrm>
          <a:custGeom>
            <a:avLst/>
            <a:gdLst>
              <a:gd name="T0" fmla="*/ 36915887 w 19"/>
              <a:gd name="T1" fmla="*/ 0 h 18"/>
              <a:gd name="T2" fmla="*/ 0 w 19"/>
              <a:gd name="T3" fmla="*/ 0 h 18"/>
              <a:gd name="T4" fmla="*/ 36915887 w 19"/>
              <a:gd name="T5" fmla="*/ 38966769 h 18"/>
              <a:gd name="T6" fmla="*/ 36915887 w 19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8"/>
              <a:gd name="T14" fmla="*/ 19 w 19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8">
                <a:moveTo>
                  <a:pt x="19" y="0"/>
                </a:moveTo>
                <a:lnTo>
                  <a:pt x="0" y="0"/>
                </a:lnTo>
                <a:lnTo>
                  <a:pt x="19" y="18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99" name="Freeform 104"/>
          <p:cNvSpPr>
            <a:spLocks/>
          </p:cNvSpPr>
          <p:nvPr/>
        </p:nvSpPr>
        <p:spPr bwMode="auto">
          <a:xfrm>
            <a:off x="7572375" y="5027613"/>
            <a:ext cx="23813" cy="1587"/>
          </a:xfrm>
          <a:custGeom>
            <a:avLst/>
            <a:gdLst>
              <a:gd name="T0" fmla="*/ 0 w 19"/>
              <a:gd name="T1" fmla="*/ 0 h 1588"/>
              <a:gd name="T2" fmla="*/ 0 w 19"/>
              <a:gd name="T3" fmla="*/ 0 h 1588"/>
              <a:gd name="T4" fmla="*/ 36915887 w 19"/>
              <a:gd name="T5" fmla="*/ 0 h 1588"/>
              <a:gd name="T6" fmla="*/ 0 w 19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588"/>
              <a:gd name="T14" fmla="*/ 19 w 19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588">
                <a:moveTo>
                  <a:pt x="0" y="0"/>
                </a:moveTo>
                <a:lnTo>
                  <a:pt x="0" y="0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00" name="Freeform 105"/>
          <p:cNvSpPr>
            <a:spLocks/>
          </p:cNvSpPr>
          <p:nvPr/>
        </p:nvSpPr>
        <p:spPr bwMode="auto">
          <a:xfrm>
            <a:off x="7596188" y="5075238"/>
            <a:ext cx="23812" cy="23812"/>
          </a:xfrm>
          <a:custGeom>
            <a:avLst/>
            <a:gdLst>
              <a:gd name="T0" fmla="*/ 34757541 w 18"/>
              <a:gd name="T1" fmla="*/ 0 h 17"/>
              <a:gd name="T2" fmla="*/ 0 w 18"/>
              <a:gd name="T3" fmla="*/ 0 h 17"/>
              <a:gd name="T4" fmla="*/ 0 w 18"/>
              <a:gd name="T5" fmla="*/ 36800737 h 17"/>
              <a:gd name="T6" fmla="*/ 34757541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18" y="0"/>
                </a:moveTo>
                <a:lnTo>
                  <a:pt x="0" y="0"/>
                </a:lnTo>
                <a:lnTo>
                  <a:pt x="0" y="17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01" name="Rectangle 106"/>
          <p:cNvSpPr>
            <a:spLocks noChangeArrowheads="1"/>
          </p:cNvSpPr>
          <p:nvPr/>
        </p:nvSpPr>
        <p:spPr bwMode="auto">
          <a:xfrm>
            <a:off x="7596188" y="5121275"/>
            <a:ext cx="23812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02" name="Freeform 107"/>
          <p:cNvSpPr>
            <a:spLocks/>
          </p:cNvSpPr>
          <p:nvPr/>
        </p:nvSpPr>
        <p:spPr bwMode="auto">
          <a:xfrm>
            <a:off x="7478713" y="5121275"/>
            <a:ext cx="23812" cy="23813"/>
          </a:xfrm>
          <a:custGeom>
            <a:avLst/>
            <a:gdLst>
              <a:gd name="T0" fmla="*/ 0 w 18"/>
              <a:gd name="T1" fmla="*/ 36800737 h 17"/>
              <a:gd name="T2" fmla="*/ 34757541 w 18"/>
              <a:gd name="T3" fmla="*/ 36800737 h 17"/>
              <a:gd name="T4" fmla="*/ 0 w 18"/>
              <a:gd name="T5" fmla="*/ 0 h 17"/>
              <a:gd name="T6" fmla="*/ 0 w 18"/>
              <a:gd name="T7" fmla="*/ 3680073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17"/>
                </a:moveTo>
                <a:lnTo>
                  <a:pt x="18" y="17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03" name="Freeform 108"/>
          <p:cNvSpPr>
            <a:spLocks/>
          </p:cNvSpPr>
          <p:nvPr/>
        </p:nvSpPr>
        <p:spPr bwMode="auto">
          <a:xfrm>
            <a:off x="7431088" y="5099050"/>
            <a:ext cx="25400" cy="22225"/>
          </a:xfrm>
          <a:custGeom>
            <a:avLst/>
            <a:gdLst>
              <a:gd name="T0" fmla="*/ 0 w 19"/>
              <a:gd name="T1" fmla="*/ 36802101 h 17"/>
              <a:gd name="T2" fmla="*/ 36915887 w 19"/>
              <a:gd name="T3" fmla="*/ 36802101 h 17"/>
              <a:gd name="T4" fmla="*/ 36915887 w 19"/>
              <a:gd name="T5" fmla="*/ 0 h 17"/>
              <a:gd name="T6" fmla="*/ 0 w 19"/>
              <a:gd name="T7" fmla="*/ 36802101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17"/>
                </a:moveTo>
                <a:lnTo>
                  <a:pt x="19" y="17"/>
                </a:lnTo>
                <a:lnTo>
                  <a:pt x="19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04" name="Rectangle 109"/>
          <p:cNvSpPr>
            <a:spLocks noChangeArrowheads="1"/>
          </p:cNvSpPr>
          <p:nvPr/>
        </p:nvSpPr>
        <p:spPr bwMode="auto">
          <a:xfrm>
            <a:off x="7431088" y="5075238"/>
            <a:ext cx="1587" cy="238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05" name="Freeform 110"/>
          <p:cNvSpPr>
            <a:spLocks/>
          </p:cNvSpPr>
          <p:nvPr/>
        </p:nvSpPr>
        <p:spPr bwMode="auto">
          <a:xfrm>
            <a:off x="7431088" y="5075238"/>
            <a:ext cx="25400" cy="23812"/>
          </a:xfrm>
          <a:custGeom>
            <a:avLst/>
            <a:gdLst>
              <a:gd name="T0" fmla="*/ 36915887 w 19"/>
              <a:gd name="T1" fmla="*/ 36800737 h 17"/>
              <a:gd name="T2" fmla="*/ 0 w 19"/>
              <a:gd name="T3" fmla="*/ 0 h 17"/>
              <a:gd name="T4" fmla="*/ 0 w 19"/>
              <a:gd name="T5" fmla="*/ 36800737 h 17"/>
              <a:gd name="T6" fmla="*/ 36915887 w 19"/>
              <a:gd name="T7" fmla="*/ 3680073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0" y="0"/>
                </a:lnTo>
                <a:lnTo>
                  <a:pt x="0" y="17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06" name="Freeform 111"/>
          <p:cNvSpPr>
            <a:spLocks/>
          </p:cNvSpPr>
          <p:nvPr/>
        </p:nvSpPr>
        <p:spPr bwMode="auto">
          <a:xfrm>
            <a:off x="7385050" y="5051425"/>
            <a:ext cx="25400" cy="47625"/>
          </a:xfrm>
          <a:custGeom>
            <a:avLst/>
            <a:gdLst>
              <a:gd name="T0" fmla="*/ 36915887 w 19"/>
              <a:gd name="T1" fmla="*/ 73602838 h 34"/>
              <a:gd name="T2" fmla="*/ 36915887 w 19"/>
              <a:gd name="T3" fmla="*/ 36802101 h 34"/>
              <a:gd name="T4" fmla="*/ 0 w 19"/>
              <a:gd name="T5" fmla="*/ 0 h 34"/>
              <a:gd name="T6" fmla="*/ 36915887 w 19"/>
              <a:gd name="T7" fmla="*/ 73602838 h 34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34"/>
              <a:gd name="T14" fmla="*/ 19 w 19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34">
                <a:moveTo>
                  <a:pt x="19" y="34"/>
                </a:moveTo>
                <a:lnTo>
                  <a:pt x="19" y="17"/>
                </a:lnTo>
                <a:lnTo>
                  <a:pt x="0" y="0"/>
                </a:lnTo>
                <a:lnTo>
                  <a:pt x="19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07" name="Freeform 112"/>
          <p:cNvSpPr>
            <a:spLocks/>
          </p:cNvSpPr>
          <p:nvPr/>
        </p:nvSpPr>
        <p:spPr bwMode="auto">
          <a:xfrm>
            <a:off x="7339013" y="5027613"/>
            <a:ext cx="22225" cy="47625"/>
          </a:xfrm>
          <a:custGeom>
            <a:avLst/>
            <a:gdLst>
              <a:gd name="T0" fmla="*/ 30787619 w 18"/>
              <a:gd name="T1" fmla="*/ 75768870 h 35"/>
              <a:gd name="T2" fmla="*/ 30787619 w 18"/>
              <a:gd name="T3" fmla="*/ 38966497 h 35"/>
              <a:gd name="T4" fmla="*/ 0 w 18"/>
              <a:gd name="T5" fmla="*/ 0 h 35"/>
              <a:gd name="T6" fmla="*/ 30787619 w 18"/>
              <a:gd name="T7" fmla="*/ 75768870 h 35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35"/>
              <a:gd name="T14" fmla="*/ 18 w 18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35">
                <a:moveTo>
                  <a:pt x="18" y="35"/>
                </a:moveTo>
                <a:lnTo>
                  <a:pt x="18" y="18"/>
                </a:lnTo>
                <a:lnTo>
                  <a:pt x="0" y="0"/>
                </a:lnTo>
                <a:lnTo>
                  <a:pt x="18" y="3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08" name="Freeform 113"/>
          <p:cNvSpPr>
            <a:spLocks/>
          </p:cNvSpPr>
          <p:nvPr/>
        </p:nvSpPr>
        <p:spPr bwMode="auto">
          <a:xfrm>
            <a:off x="7292975" y="5027613"/>
            <a:ext cx="20638" cy="23812"/>
          </a:xfrm>
          <a:custGeom>
            <a:avLst/>
            <a:gdLst>
              <a:gd name="T0" fmla="*/ 30787619 w 18"/>
              <a:gd name="T1" fmla="*/ 38966769 h 18"/>
              <a:gd name="T2" fmla="*/ 30787619 w 18"/>
              <a:gd name="T3" fmla="*/ 0 h 18"/>
              <a:gd name="T4" fmla="*/ 0 w 18"/>
              <a:gd name="T5" fmla="*/ 0 h 18"/>
              <a:gd name="T6" fmla="*/ 30787619 w 18"/>
              <a:gd name="T7" fmla="*/ 38966769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8"/>
              <a:gd name="T14" fmla="*/ 18 w 18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8">
                <a:moveTo>
                  <a:pt x="18" y="18"/>
                </a:moveTo>
                <a:lnTo>
                  <a:pt x="18" y="0"/>
                </a:lnTo>
                <a:lnTo>
                  <a:pt x="0" y="0"/>
                </a:lnTo>
                <a:lnTo>
                  <a:pt x="18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09" name="Freeform 114"/>
          <p:cNvSpPr>
            <a:spLocks/>
          </p:cNvSpPr>
          <p:nvPr/>
        </p:nvSpPr>
        <p:spPr bwMode="auto">
          <a:xfrm>
            <a:off x="7245350" y="5003800"/>
            <a:ext cx="22225" cy="23813"/>
          </a:xfrm>
          <a:custGeom>
            <a:avLst/>
            <a:gdLst>
              <a:gd name="T0" fmla="*/ 32928197 w 19"/>
              <a:gd name="T1" fmla="*/ 36800737 h 17"/>
              <a:gd name="T2" fmla="*/ 32928197 w 19"/>
              <a:gd name="T3" fmla="*/ 0 h 17"/>
              <a:gd name="T4" fmla="*/ 0 w 19"/>
              <a:gd name="T5" fmla="*/ 0 h 17"/>
              <a:gd name="T6" fmla="*/ 32928197 w 19"/>
              <a:gd name="T7" fmla="*/ 3680073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19" y="0"/>
                </a:lnTo>
                <a:lnTo>
                  <a:pt x="0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10" name="Rectangle 115"/>
          <p:cNvSpPr>
            <a:spLocks noChangeArrowheads="1"/>
          </p:cNvSpPr>
          <p:nvPr/>
        </p:nvSpPr>
        <p:spPr bwMode="auto">
          <a:xfrm>
            <a:off x="7245350" y="5003800"/>
            <a:ext cx="1588" cy="238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11" name="Freeform 116"/>
          <p:cNvSpPr>
            <a:spLocks/>
          </p:cNvSpPr>
          <p:nvPr/>
        </p:nvSpPr>
        <p:spPr bwMode="auto">
          <a:xfrm>
            <a:off x="7245350" y="5003800"/>
            <a:ext cx="1588" cy="23813"/>
          </a:xfrm>
          <a:custGeom>
            <a:avLst/>
            <a:gdLst>
              <a:gd name="T0" fmla="*/ 0 w 1588"/>
              <a:gd name="T1" fmla="*/ 0 h 17"/>
              <a:gd name="T2" fmla="*/ 0 w 1588"/>
              <a:gd name="T3" fmla="*/ 0 h 17"/>
              <a:gd name="T4" fmla="*/ 0 w 1588"/>
              <a:gd name="T5" fmla="*/ 36800737 h 17"/>
              <a:gd name="T6" fmla="*/ 0 w 158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7"/>
              <a:gd name="T14" fmla="*/ 1588 w 158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12" name="Freeform 117"/>
          <p:cNvSpPr>
            <a:spLocks/>
          </p:cNvSpPr>
          <p:nvPr/>
        </p:nvSpPr>
        <p:spPr bwMode="auto">
          <a:xfrm>
            <a:off x="7221538" y="4981575"/>
            <a:ext cx="1587" cy="46038"/>
          </a:xfrm>
          <a:custGeom>
            <a:avLst/>
            <a:gdLst>
              <a:gd name="T0" fmla="*/ 0 w 1587"/>
              <a:gd name="T1" fmla="*/ 73602838 h 34"/>
              <a:gd name="T2" fmla="*/ 0 w 1587"/>
              <a:gd name="T3" fmla="*/ 36802101 h 34"/>
              <a:gd name="T4" fmla="*/ 0 w 1587"/>
              <a:gd name="T5" fmla="*/ 0 h 34"/>
              <a:gd name="T6" fmla="*/ 0 w 1587"/>
              <a:gd name="T7" fmla="*/ 73602838 h 34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34"/>
              <a:gd name="T14" fmla="*/ 1587 w 1587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34">
                <a:moveTo>
                  <a:pt x="0" y="34"/>
                </a:moveTo>
                <a:lnTo>
                  <a:pt x="0" y="17"/>
                </a:lnTo>
                <a:lnTo>
                  <a:pt x="0" y="0"/>
                </a:lnTo>
                <a:lnTo>
                  <a:pt x="0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13" name="Freeform 118"/>
          <p:cNvSpPr>
            <a:spLocks/>
          </p:cNvSpPr>
          <p:nvPr/>
        </p:nvSpPr>
        <p:spPr bwMode="auto">
          <a:xfrm>
            <a:off x="7197725" y="4981575"/>
            <a:ext cx="23813" cy="22225"/>
          </a:xfrm>
          <a:custGeom>
            <a:avLst/>
            <a:gdLst>
              <a:gd name="T0" fmla="*/ 36915887 w 19"/>
              <a:gd name="T1" fmla="*/ 36802101 h 17"/>
              <a:gd name="T2" fmla="*/ 36915887 w 19"/>
              <a:gd name="T3" fmla="*/ 0 h 17"/>
              <a:gd name="T4" fmla="*/ 0 w 19"/>
              <a:gd name="T5" fmla="*/ 0 h 17"/>
              <a:gd name="T6" fmla="*/ 36915887 w 19"/>
              <a:gd name="T7" fmla="*/ 36802101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19" y="0"/>
                </a:lnTo>
                <a:lnTo>
                  <a:pt x="0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14" name="Freeform 119"/>
          <p:cNvSpPr>
            <a:spLocks/>
          </p:cNvSpPr>
          <p:nvPr/>
        </p:nvSpPr>
        <p:spPr bwMode="auto">
          <a:xfrm>
            <a:off x="7221538" y="4981575"/>
            <a:ext cx="1587" cy="22225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2101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15" name="Freeform 120"/>
          <p:cNvSpPr>
            <a:spLocks/>
          </p:cNvSpPr>
          <p:nvPr/>
        </p:nvSpPr>
        <p:spPr bwMode="auto">
          <a:xfrm>
            <a:off x="7150100" y="4981575"/>
            <a:ext cx="23813" cy="22225"/>
          </a:xfrm>
          <a:custGeom>
            <a:avLst/>
            <a:gdLst>
              <a:gd name="T0" fmla="*/ 34756253 w 18"/>
              <a:gd name="T1" fmla="*/ 36802101 h 17"/>
              <a:gd name="T2" fmla="*/ 34756253 w 18"/>
              <a:gd name="T3" fmla="*/ 0 h 17"/>
              <a:gd name="T4" fmla="*/ 0 w 18"/>
              <a:gd name="T5" fmla="*/ 0 h 17"/>
              <a:gd name="T6" fmla="*/ 34756253 w 18"/>
              <a:gd name="T7" fmla="*/ 36802101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18" y="17"/>
                </a:moveTo>
                <a:lnTo>
                  <a:pt x="18" y="0"/>
                </a:lnTo>
                <a:lnTo>
                  <a:pt x="0" y="0"/>
                </a:lnTo>
                <a:lnTo>
                  <a:pt x="18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16" name="Rectangle 121"/>
          <p:cNvSpPr>
            <a:spLocks noChangeArrowheads="1"/>
          </p:cNvSpPr>
          <p:nvPr/>
        </p:nvSpPr>
        <p:spPr bwMode="auto">
          <a:xfrm>
            <a:off x="7127875" y="4957763"/>
            <a:ext cx="1588" cy="238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17" name="Rectangle 122"/>
          <p:cNvSpPr>
            <a:spLocks noChangeArrowheads="1"/>
          </p:cNvSpPr>
          <p:nvPr/>
        </p:nvSpPr>
        <p:spPr bwMode="auto">
          <a:xfrm>
            <a:off x="7127875" y="4957763"/>
            <a:ext cx="1588" cy="238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18" name="Freeform 123"/>
          <p:cNvSpPr>
            <a:spLocks/>
          </p:cNvSpPr>
          <p:nvPr/>
        </p:nvSpPr>
        <p:spPr bwMode="auto">
          <a:xfrm>
            <a:off x="7127875" y="4957763"/>
            <a:ext cx="1588" cy="23812"/>
          </a:xfrm>
          <a:custGeom>
            <a:avLst/>
            <a:gdLst>
              <a:gd name="T0" fmla="*/ 0 w 1588"/>
              <a:gd name="T1" fmla="*/ 0 h 17"/>
              <a:gd name="T2" fmla="*/ 0 w 1588"/>
              <a:gd name="T3" fmla="*/ 0 h 17"/>
              <a:gd name="T4" fmla="*/ 0 w 1588"/>
              <a:gd name="T5" fmla="*/ 36800737 h 17"/>
              <a:gd name="T6" fmla="*/ 0 w 158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7"/>
              <a:gd name="T14" fmla="*/ 1588 w 158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19" name="Freeform 124"/>
          <p:cNvSpPr>
            <a:spLocks/>
          </p:cNvSpPr>
          <p:nvPr/>
        </p:nvSpPr>
        <p:spPr bwMode="auto">
          <a:xfrm>
            <a:off x="7081838" y="4957763"/>
            <a:ext cx="22225" cy="23812"/>
          </a:xfrm>
          <a:custGeom>
            <a:avLst/>
            <a:gdLst>
              <a:gd name="T0" fmla="*/ 32928197 w 19"/>
              <a:gd name="T1" fmla="*/ 36800737 h 17"/>
              <a:gd name="T2" fmla="*/ 32928197 w 19"/>
              <a:gd name="T3" fmla="*/ 0 h 17"/>
              <a:gd name="T4" fmla="*/ 0 w 19"/>
              <a:gd name="T5" fmla="*/ 0 h 17"/>
              <a:gd name="T6" fmla="*/ 32928197 w 19"/>
              <a:gd name="T7" fmla="*/ 3680073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19" y="0"/>
                </a:lnTo>
                <a:lnTo>
                  <a:pt x="0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20" name="Rectangle 125"/>
          <p:cNvSpPr>
            <a:spLocks noChangeArrowheads="1"/>
          </p:cNvSpPr>
          <p:nvPr/>
        </p:nvSpPr>
        <p:spPr bwMode="auto">
          <a:xfrm>
            <a:off x="7056438" y="4933950"/>
            <a:ext cx="1587" cy="238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21" name="Freeform 126"/>
          <p:cNvSpPr>
            <a:spLocks/>
          </p:cNvSpPr>
          <p:nvPr/>
        </p:nvSpPr>
        <p:spPr bwMode="auto">
          <a:xfrm>
            <a:off x="7034213" y="4933950"/>
            <a:ext cx="22225" cy="23813"/>
          </a:xfrm>
          <a:custGeom>
            <a:avLst/>
            <a:gdLst>
              <a:gd name="T0" fmla="*/ 34756253 w 18"/>
              <a:gd name="T1" fmla="*/ 36802101 h 17"/>
              <a:gd name="T2" fmla="*/ 34756253 w 18"/>
              <a:gd name="T3" fmla="*/ 0 h 17"/>
              <a:gd name="T4" fmla="*/ 0 w 18"/>
              <a:gd name="T5" fmla="*/ 0 h 17"/>
              <a:gd name="T6" fmla="*/ 34756253 w 18"/>
              <a:gd name="T7" fmla="*/ 36802101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18" y="17"/>
                </a:moveTo>
                <a:lnTo>
                  <a:pt x="18" y="0"/>
                </a:lnTo>
                <a:lnTo>
                  <a:pt x="0" y="0"/>
                </a:lnTo>
                <a:lnTo>
                  <a:pt x="18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22" name="Freeform 127"/>
          <p:cNvSpPr>
            <a:spLocks/>
          </p:cNvSpPr>
          <p:nvPr/>
        </p:nvSpPr>
        <p:spPr bwMode="auto">
          <a:xfrm>
            <a:off x="7056438" y="4933950"/>
            <a:ext cx="1587" cy="23813"/>
          </a:xfrm>
          <a:custGeom>
            <a:avLst/>
            <a:gdLst>
              <a:gd name="T0" fmla="*/ 0 w 1588"/>
              <a:gd name="T1" fmla="*/ 0 h 17"/>
              <a:gd name="T2" fmla="*/ 0 w 1588"/>
              <a:gd name="T3" fmla="*/ 0 h 17"/>
              <a:gd name="T4" fmla="*/ 0 w 1588"/>
              <a:gd name="T5" fmla="*/ 36802101 h 17"/>
              <a:gd name="T6" fmla="*/ 0 w 158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7"/>
              <a:gd name="T14" fmla="*/ 1588 w 158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23" name="Freeform 128"/>
          <p:cNvSpPr>
            <a:spLocks/>
          </p:cNvSpPr>
          <p:nvPr/>
        </p:nvSpPr>
        <p:spPr bwMode="auto">
          <a:xfrm>
            <a:off x="6985000" y="4933950"/>
            <a:ext cx="25400" cy="23813"/>
          </a:xfrm>
          <a:custGeom>
            <a:avLst/>
            <a:gdLst>
              <a:gd name="T0" fmla="*/ 36915887 w 19"/>
              <a:gd name="T1" fmla="*/ 36802101 h 17"/>
              <a:gd name="T2" fmla="*/ 36915887 w 19"/>
              <a:gd name="T3" fmla="*/ 0 h 17"/>
              <a:gd name="T4" fmla="*/ 0 w 19"/>
              <a:gd name="T5" fmla="*/ 0 h 17"/>
              <a:gd name="T6" fmla="*/ 36915887 w 19"/>
              <a:gd name="T7" fmla="*/ 36802101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19" y="0"/>
                </a:lnTo>
                <a:lnTo>
                  <a:pt x="0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24" name="Freeform 129"/>
          <p:cNvSpPr>
            <a:spLocks/>
          </p:cNvSpPr>
          <p:nvPr/>
        </p:nvSpPr>
        <p:spPr bwMode="auto">
          <a:xfrm>
            <a:off x="6938963" y="4910138"/>
            <a:ext cx="25400" cy="23812"/>
          </a:xfrm>
          <a:custGeom>
            <a:avLst/>
            <a:gdLst>
              <a:gd name="T0" fmla="*/ 36915887 w 19"/>
              <a:gd name="T1" fmla="*/ 38966769 h 18"/>
              <a:gd name="T2" fmla="*/ 36915887 w 19"/>
              <a:gd name="T3" fmla="*/ 0 h 18"/>
              <a:gd name="T4" fmla="*/ 0 w 19"/>
              <a:gd name="T5" fmla="*/ 0 h 18"/>
              <a:gd name="T6" fmla="*/ 36915887 w 19"/>
              <a:gd name="T7" fmla="*/ 38966769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8"/>
              <a:gd name="T14" fmla="*/ 19 w 19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8">
                <a:moveTo>
                  <a:pt x="19" y="18"/>
                </a:moveTo>
                <a:lnTo>
                  <a:pt x="19" y="0"/>
                </a:lnTo>
                <a:lnTo>
                  <a:pt x="0" y="0"/>
                </a:lnTo>
                <a:lnTo>
                  <a:pt x="19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25" name="Freeform 130"/>
          <p:cNvSpPr>
            <a:spLocks/>
          </p:cNvSpPr>
          <p:nvPr/>
        </p:nvSpPr>
        <p:spPr bwMode="auto">
          <a:xfrm>
            <a:off x="6892925" y="4910138"/>
            <a:ext cx="23813" cy="23812"/>
          </a:xfrm>
          <a:custGeom>
            <a:avLst/>
            <a:gdLst>
              <a:gd name="T0" fmla="*/ 34757541 w 18"/>
              <a:gd name="T1" fmla="*/ 38966769 h 18"/>
              <a:gd name="T2" fmla="*/ 34757541 w 18"/>
              <a:gd name="T3" fmla="*/ 0 h 18"/>
              <a:gd name="T4" fmla="*/ 0 w 18"/>
              <a:gd name="T5" fmla="*/ 0 h 18"/>
              <a:gd name="T6" fmla="*/ 34757541 w 18"/>
              <a:gd name="T7" fmla="*/ 38966769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8"/>
              <a:gd name="T14" fmla="*/ 18 w 18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8">
                <a:moveTo>
                  <a:pt x="18" y="18"/>
                </a:moveTo>
                <a:lnTo>
                  <a:pt x="18" y="0"/>
                </a:lnTo>
                <a:lnTo>
                  <a:pt x="0" y="0"/>
                </a:lnTo>
                <a:lnTo>
                  <a:pt x="18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26" name="Freeform 131"/>
          <p:cNvSpPr>
            <a:spLocks/>
          </p:cNvSpPr>
          <p:nvPr/>
        </p:nvSpPr>
        <p:spPr bwMode="auto">
          <a:xfrm>
            <a:off x="6846888" y="4886325"/>
            <a:ext cx="22225" cy="23813"/>
          </a:xfrm>
          <a:custGeom>
            <a:avLst/>
            <a:gdLst>
              <a:gd name="T0" fmla="*/ 34757541 w 18"/>
              <a:gd name="T1" fmla="*/ 36800737 h 17"/>
              <a:gd name="T2" fmla="*/ 34757541 w 18"/>
              <a:gd name="T3" fmla="*/ 0 h 17"/>
              <a:gd name="T4" fmla="*/ 0 w 18"/>
              <a:gd name="T5" fmla="*/ 0 h 17"/>
              <a:gd name="T6" fmla="*/ 34757541 w 18"/>
              <a:gd name="T7" fmla="*/ 3680073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18" y="17"/>
                </a:moveTo>
                <a:lnTo>
                  <a:pt x="18" y="0"/>
                </a:lnTo>
                <a:lnTo>
                  <a:pt x="0" y="0"/>
                </a:lnTo>
                <a:lnTo>
                  <a:pt x="18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27" name="Freeform 132"/>
          <p:cNvSpPr>
            <a:spLocks/>
          </p:cNvSpPr>
          <p:nvPr/>
        </p:nvSpPr>
        <p:spPr bwMode="auto">
          <a:xfrm>
            <a:off x="6799263" y="4886325"/>
            <a:ext cx="22225" cy="23813"/>
          </a:xfrm>
          <a:custGeom>
            <a:avLst/>
            <a:gdLst>
              <a:gd name="T0" fmla="*/ 32926977 w 19"/>
              <a:gd name="T1" fmla="*/ 36800737 h 17"/>
              <a:gd name="T2" fmla="*/ 32926977 w 19"/>
              <a:gd name="T3" fmla="*/ 0 h 17"/>
              <a:gd name="T4" fmla="*/ 0 w 19"/>
              <a:gd name="T5" fmla="*/ 0 h 17"/>
              <a:gd name="T6" fmla="*/ 32926977 w 19"/>
              <a:gd name="T7" fmla="*/ 3680073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19" y="0"/>
                </a:lnTo>
                <a:lnTo>
                  <a:pt x="0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28" name="Freeform 133"/>
          <p:cNvSpPr>
            <a:spLocks/>
          </p:cNvSpPr>
          <p:nvPr/>
        </p:nvSpPr>
        <p:spPr bwMode="auto">
          <a:xfrm>
            <a:off x="6753225" y="4864100"/>
            <a:ext cx="22225" cy="22225"/>
          </a:xfrm>
          <a:custGeom>
            <a:avLst/>
            <a:gdLst>
              <a:gd name="T0" fmla="*/ 32926977 w 19"/>
              <a:gd name="T1" fmla="*/ 36802101 h 17"/>
              <a:gd name="T2" fmla="*/ 32926977 w 19"/>
              <a:gd name="T3" fmla="*/ 0 h 17"/>
              <a:gd name="T4" fmla="*/ 0 w 19"/>
              <a:gd name="T5" fmla="*/ 0 h 17"/>
              <a:gd name="T6" fmla="*/ 32926977 w 19"/>
              <a:gd name="T7" fmla="*/ 36802101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19" y="0"/>
                </a:lnTo>
                <a:lnTo>
                  <a:pt x="0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29" name="Freeform 134"/>
          <p:cNvSpPr>
            <a:spLocks/>
          </p:cNvSpPr>
          <p:nvPr/>
        </p:nvSpPr>
        <p:spPr bwMode="auto">
          <a:xfrm>
            <a:off x="6705600" y="4864100"/>
            <a:ext cx="22225" cy="22225"/>
          </a:xfrm>
          <a:custGeom>
            <a:avLst/>
            <a:gdLst>
              <a:gd name="T0" fmla="*/ 30787619 w 18"/>
              <a:gd name="T1" fmla="*/ 36802101 h 17"/>
              <a:gd name="T2" fmla="*/ 30787619 w 18"/>
              <a:gd name="T3" fmla="*/ 0 h 17"/>
              <a:gd name="T4" fmla="*/ 0 w 18"/>
              <a:gd name="T5" fmla="*/ 0 h 17"/>
              <a:gd name="T6" fmla="*/ 30787619 w 18"/>
              <a:gd name="T7" fmla="*/ 36802101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18" y="17"/>
                </a:moveTo>
                <a:lnTo>
                  <a:pt x="18" y="0"/>
                </a:lnTo>
                <a:lnTo>
                  <a:pt x="0" y="0"/>
                </a:lnTo>
                <a:lnTo>
                  <a:pt x="18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30" name="Freeform 135"/>
          <p:cNvSpPr>
            <a:spLocks/>
          </p:cNvSpPr>
          <p:nvPr/>
        </p:nvSpPr>
        <p:spPr bwMode="auto">
          <a:xfrm>
            <a:off x="6657975" y="4840288"/>
            <a:ext cx="23813" cy="46037"/>
          </a:xfrm>
          <a:custGeom>
            <a:avLst/>
            <a:gdLst>
              <a:gd name="T0" fmla="*/ 34757541 w 18"/>
              <a:gd name="T1" fmla="*/ 73602838 h 34"/>
              <a:gd name="T2" fmla="*/ 34757541 w 18"/>
              <a:gd name="T3" fmla="*/ 36802101 h 34"/>
              <a:gd name="T4" fmla="*/ 0 w 18"/>
              <a:gd name="T5" fmla="*/ 0 h 34"/>
              <a:gd name="T6" fmla="*/ 34757541 w 18"/>
              <a:gd name="T7" fmla="*/ 73602838 h 34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34"/>
              <a:gd name="T14" fmla="*/ 18 w 18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34">
                <a:moveTo>
                  <a:pt x="18" y="34"/>
                </a:moveTo>
                <a:lnTo>
                  <a:pt x="18" y="17"/>
                </a:lnTo>
                <a:lnTo>
                  <a:pt x="0" y="0"/>
                </a:lnTo>
                <a:lnTo>
                  <a:pt x="18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31" name="Rectangle 136"/>
          <p:cNvSpPr>
            <a:spLocks noChangeArrowheads="1"/>
          </p:cNvSpPr>
          <p:nvPr/>
        </p:nvSpPr>
        <p:spPr bwMode="auto">
          <a:xfrm>
            <a:off x="6635750" y="4840288"/>
            <a:ext cx="1588" cy="238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32" name="Freeform 137"/>
          <p:cNvSpPr>
            <a:spLocks/>
          </p:cNvSpPr>
          <p:nvPr/>
        </p:nvSpPr>
        <p:spPr bwMode="auto">
          <a:xfrm>
            <a:off x="6610350" y="4840288"/>
            <a:ext cx="25400" cy="23812"/>
          </a:xfrm>
          <a:custGeom>
            <a:avLst/>
            <a:gdLst>
              <a:gd name="T0" fmla="*/ 36915887 w 19"/>
              <a:gd name="T1" fmla="*/ 36800737 h 17"/>
              <a:gd name="T2" fmla="*/ 36915887 w 19"/>
              <a:gd name="T3" fmla="*/ 0 h 17"/>
              <a:gd name="T4" fmla="*/ 0 w 19"/>
              <a:gd name="T5" fmla="*/ 0 h 17"/>
              <a:gd name="T6" fmla="*/ 36915887 w 19"/>
              <a:gd name="T7" fmla="*/ 3680073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19" y="0"/>
                </a:lnTo>
                <a:lnTo>
                  <a:pt x="0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33" name="Freeform 138"/>
          <p:cNvSpPr>
            <a:spLocks/>
          </p:cNvSpPr>
          <p:nvPr/>
        </p:nvSpPr>
        <p:spPr bwMode="auto">
          <a:xfrm>
            <a:off x="6635750" y="4840288"/>
            <a:ext cx="1588" cy="23812"/>
          </a:xfrm>
          <a:custGeom>
            <a:avLst/>
            <a:gdLst>
              <a:gd name="T0" fmla="*/ 0 w 1587"/>
              <a:gd name="T1" fmla="*/ 36800737 h 17"/>
              <a:gd name="T2" fmla="*/ 0 w 1587"/>
              <a:gd name="T3" fmla="*/ 36800737 h 17"/>
              <a:gd name="T4" fmla="*/ 0 w 1587"/>
              <a:gd name="T5" fmla="*/ 0 h 17"/>
              <a:gd name="T6" fmla="*/ 0 w 1587"/>
              <a:gd name="T7" fmla="*/ 3680073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17"/>
                </a:moveTo>
                <a:lnTo>
                  <a:pt x="0" y="17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34" name="Freeform 139"/>
          <p:cNvSpPr>
            <a:spLocks/>
          </p:cNvSpPr>
          <p:nvPr/>
        </p:nvSpPr>
        <p:spPr bwMode="auto">
          <a:xfrm>
            <a:off x="6564313" y="4818063"/>
            <a:ext cx="23812" cy="22225"/>
          </a:xfrm>
          <a:custGeom>
            <a:avLst/>
            <a:gdLst>
              <a:gd name="T0" fmla="*/ 36915887 w 19"/>
              <a:gd name="T1" fmla="*/ 36802101 h 17"/>
              <a:gd name="T2" fmla="*/ 36915887 w 19"/>
              <a:gd name="T3" fmla="*/ 0 h 17"/>
              <a:gd name="T4" fmla="*/ 0 w 19"/>
              <a:gd name="T5" fmla="*/ 0 h 17"/>
              <a:gd name="T6" fmla="*/ 36915887 w 19"/>
              <a:gd name="T7" fmla="*/ 36802101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19" y="0"/>
                </a:lnTo>
                <a:lnTo>
                  <a:pt x="0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35" name="Freeform 140"/>
          <p:cNvSpPr>
            <a:spLocks/>
          </p:cNvSpPr>
          <p:nvPr/>
        </p:nvSpPr>
        <p:spPr bwMode="auto">
          <a:xfrm>
            <a:off x="6518275" y="4792663"/>
            <a:ext cx="22225" cy="47625"/>
          </a:xfrm>
          <a:custGeom>
            <a:avLst/>
            <a:gdLst>
              <a:gd name="T0" fmla="*/ 34756253 w 18"/>
              <a:gd name="T1" fmla="*/ 75768870 h 35"/>
              <a:gd name="T2" fmla="*/ 34756253 w 18"/>
              <a:gd name="T3" fmla="*/ 38966497 h 35"/>
              <a:gd name="T4" fmla="*/ 0 w 18"/>
              <a:gd name="T5" fmla="*/ 0 h 35"/>
              <a:gd name="T6" fmla="*/ 34756253 w 18"/>
              <a:gd name="T7" fmla="*/ 75768870 h 35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35"/>
              <a:gd name="T14" fmla="*/ 18 w 18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35">
                <a:moveTo>
                  <a:pt x="18" y="35"/>
                </a:moveTo>
                <a:lnTo>
                  <a:pt x="18" y="18"/>
                </a:lnTo>
                <a:lnTo>
                  <a:pt x="0" y="0"/>
                </a:lnTo>
                <a:lnTo>
                  <a:pt x="18" y="3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36" name="Rectangle 141"/>
          <p:cNvSpPr>
            <a:spLocks noChangeArrowheads="1"/>
          </p:cNvSpPr>
          <p:nvPr/>
        </p:nvSpPr>
        <p:spPr bwMode="auto">
          <a:xfrm>
            <a:off x="6492875" y="4792663"/>
            <a:ext cx="1588" cy="25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37" name="Freeform 142"/>
          <p:cNvSpPr>
            <a:spLocks/>
          </p:cNvSpPr>
          <p:nvPr/>
        </p:nvSpPr>
        <p:spPr bwMode="auto">
          <a:xfrm>
            <a:off x="6446838" y="4770438"/>
            <a:ext cx="23812" cy="22225"/>
          </a:xfrm>
          <a:custGeom>
            <a:avLst/>
            <a:gdLst>
              <a:gd name="T0" fmla="*/ 34756253 w 18"/>
              <a:gd name="T1" fmla="*/ 36800737 h 17"/>
              <a:gd name="T2" fmla="*/ 34756253 w 18"/>
              <a:gd name="T3" fmla="*/ 0 h 17"/>
              <a:gd name="T4" fmla="*/ 0 w 18"/>
              <a:gd name="T5" fmla="*/ 0 h 17"/>
              <a:gd name="T6" fmla="*/ 34756253 w 18"/>
              <a:gd name="T7" fmla="*/ 3680073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18" y="17"/>
                </a:moveTo>
                <a:lnTo>
                  <a:pt x="18" y="0"/>
                </a:lnTo>
                <a:lnTo>
                  <a:pt x="0" y="0"/>
                </a:lnTo>
                <a:lnTo>
                  <a:pt x="18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38" name="Rectangle 143"/>
          <p:cNvSpPr>
            <a:spLocks noChangeArrowheads="1"/>
          </p:cNvSpPr>
          <p:nvPr/>
        </p:nvSpPr>
        <p:spPr bwMode="auto">
          <a:xfrm>
            <a:off x="6446838" y="4770438"/>
            <a:ext cx="1587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39" name="Freeform 144"/>
          <p:cNvSpPr>
            <a:spLocks/>
          </p:cNvSpPr>
          <p:nvPr/>
        </p:nvSpPr>
        <p:spPr bwMode="auto">
          <a:xfrm>
            <a:off x="6446838" y="4770438"/>
            <a:ext cx="1587" cy="22225"/>
          </a:xfrm>
          <a:custGeom>
            <a:avLst/>
            <a:gdLst>
              <a:gd name="T0" fmla="*/ 0 w 1587"/>
              <a:gd name="T1" fmla="*/ 36800737 h 17"/>
              <a:gd name="T2" fmla="*/ 0 w 1587"/>
              <a:gd name="T3" fmla="*/ 36800737 h 17"/>
              <a:gd name="T4" fmla="*/ 0 w 1587"/>
              <a:gd name="T5" fmla="*/ 0 h 17"/>
              <a:gd name="T6" fmla="*/ 0 w 1587"/>
              <a:gd name="T7" fmla="*/ 3680073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17"/>
                </a:moveTo>
                <a:lnTo>
                  <a:pt x="0" y="17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40" name="Freeform 145"/>
          <p:cNvSpPr>
            <a:spLocks/>
          </p:cNvSpPr>
          <p:nvPr/>
        </p:nvSpPr>
        <p:spPr bwMode="auto">
          <a:xfrm>
            <a:off x="6400800" y="4746625"/>
            <a:ext cx="23813" cy="46038"/>
          </a:xfrm>
          <a:custGeom>
            <a:avLst/>
            <a:gdLst>
              <a:gd name="T0" fmla="*/ 34756253 w 18"/>
              <a:gd name="T1" fmla="*/ 73602838 h 34"/>
              <a:gd name="T2" fmla="*/ 34756253 w 18"/>
              <a:gd name="T3" fmla="*/ 36802101 h 34"/>
              <a:gd name="T4" fmla="*/ 0 w 18"/>
              <a:gd name="T5" fmla="*/ 0 h 34"/>
              <a:gd name="T6" fmla="*/ 34756253 w 18"/>
              <a:gd name="T7" fmla="*/ 73602838 h 34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34"/>
              <a:gd name="T14" fmla="*/ 18 w 18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34">
                <a:moveTo>
                  <a:pt x="18" y="34"/>
                </a:moveTo>
                <a:lnTo>
                  <a:pt x="18" y="17"/>
                </a:lnTo>
                <a:lnTo>
                  <a:pt x="0" y="0"/>
                </a:lnTo>
                <a:lnTo>
                  <a:pt x="18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41" name="Freeform 146"/>
          <p:cNvSpPr>
            <a:spLocks/>
          </p:cNvSpPr>
          <p:nvPr/>
        </p:nvSpPr>
        <p:spPr bwMode="auto">
          <a:xfrm>
            <a:off x="6353175" y="4722813"/>
            <a:ext cx="23813" cy="47625"/>
          </a:xfrm>
          <a:custGeom>
            <a:avLst/>
            <a:gdLst>
              <a:gd name="T0" fmla="*/ 36915887 w 19"/>
              <a:gd name="T1" fmla="*/ 73602838 h 34"/>
              <a:gd name="T2" fmla="*/ 36915887 w 19"/>
              <a:gd name="T3" fmla="*/ 36802101 h 34"/>
              <a:gd name="T4" fmla="*/ 0 w 19"/>
              <a:gd name="T5" fmla="*/ 0 h 34"/>
              <a:gd name="T6" fmla="*/ 36915887 w 19"/>
              <a:gd name="T7" fmla="*/ 73602838 h 34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34"/>
              <a:gd name="T14" fmla="*/ 19 w 19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34">
                <a:moveTo>
                  <a:pt x="19" y="34"/>
                </a:moveTo>
                <a:lnTo>
                  <a:pt x="19" y="17"/>
                </a:lnTo>
                <a:lnTo>
                  <a:pt x="0" y="0"/>
                </a:lnTo>
                <a:lnTo>
                  <a:pt x="19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42" name="Freeform 147"/>
          <p:cNvSpPr>
            <a:spLocks/>
          </p:cNvSpPr>
          <p:nvPr/>
        </p:nvSpPr>
        <p:spPr bwMode="auto">
          <a:xfrm>
            <a:off x="6307138" y="4700588"/>
            <a:ext cx="22225" cy="46037"/>
          </a:xfrm>
          <a:custGeom>
            <a:avLst/>
            <a:gdLst>
              <a:gd name="T0" fmla="*/ 32928197 w 19"/>
              <a:gd name="T1" fmla="*/ 73602838 h 34"/>
              <a:gd name="T2" fmla="*/ 32928197 w 19"/>
              <a:gd name="T3" fmla="*/ 36802101 h 34"/>
              <a:gd name="T4" fmla="*/ 0 w 19"/>
              <a:gd name="T5" fmla="*/ 0 h 34"/>
              <a:gd name="T6" fmla="*/ 32928197 w 19"/>
              <a:gd name="T7" fmla="*/ 73602838 h 34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34"/>
              <a:gd name="T14" fmla="*/ 19 w 19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34">
                <a:moveTo>
                  <a:pt x="19" y="34"/>
                </a:moveTo>
                <a:lnTo>
                  <a:pt x="19" y="17"/>
                </a:lnTo>
                <a:lnTo>
                  <a:pt x="0" y="0"/>
                </a:lnTo>
                <a:lnTo>
                  <a:pt x="19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43" name="Freeform 148"/>
          <p:cNvSpPr>
            <a:spLocks/>
          </p:cNvSpPr>
          <p:nvPr/>
        </p:nvSpPr>
        <p:spPr bwMode="auto">
          <a:xfrm>
            <a:off x="6281738" y="4675188"/>
            <a:ext cx="1587" cy="47625"/>
          </a:xfrm>
          <a:custGeom>
            <a:avLst/>
            <a:gdLst>
              <a:gd name="T0" fmla="*/ 0 w 1588"/>
              <a:gd name="T1" fmla="*/ 75768870 h 35"/>
              <a:gd name="T2" fmla="*/ 0 w 1588"/>
              <a:gd name="T3" fmla="*/ 38966497 h 35"/>
              <a:gd name="T4" fmla="*/ 0 w 1588"/>
              <a:gd name="T5" fmla="*/ 0 h 35"/>
              <a:gd name="T6" fmla="*/ 0 w 1588"/>
              <a:gd name="T7" fmla="*/ 75768870 h 35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35"/>
              <a:gd name="T14" fmla="*/ 1588 w 1588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35">
                <a:moveTo>
                  <a:pt x="0" y="35"/>
                </a:moveTo>
                <a:lnTo>
                  <a:pt x="0" y="18"/>
                </a:lnTo>
                <a:lnTo>
                  <a:pt x="0" y="0"/>
                </a:lnTo>
                <a:lnTo>
                  <a:pt x="0" y="3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44" name="Freeform 149"/>
          <p:cNvSpPr>
            <a:spLocks/>
          </p:cNvSpPr>
          <p:nvPr/>
        </p:nvSpPr>
        <p:spPr bwMode="auto">
          <a:xfrm>
            <a:off x="6235700" y="4675188"/>
            <a:ext cx="23813" cy="25400"/>
          </a:xfrm>
          <a:custGeom>
            <a:avLst/>
            <a:gdLst>
              <a:gd name="T0" fmla="*/ 36915887 w 19"/>
              <a:gd name="T1" fmla="*/ 38966769 h 18"/>
              <a:gd name="T2" fmla="*/ 36915887 w 19"/>
              <a:gd name="T3" fmla="*/ 0 h 18"/>
              <a:gd name="T4" fmla="*/ 0 w 19"/>
              <a:gd name="T5" fmla="*/ 0 h 18"/>
              <a:gd name="T6" fmla="*/ 36915887 w 19"/>
              <a:gd name="T7" fmla="*/ 38966769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8"/>
              <a:gd name="T14" fmla="*/ 19 w 19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8">
                <a:moveTo>
                  <a:pt x="19" y="18"/>
                </a:moveTo>
                <a:lnTo>
                  <a:pt x="19" y="0"/>
                </a:lnTo>
                <a:lnTo>
                  <a:pt x="0" y="0"/>
                </a:lnTo>
                <a:lnTo>
                  <a:pt x="19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45" name="Freeform 150"/>
          <p:cNvSpPr>
            <a:spLocks/>
          </p:cNvSpPr>
          <p:nvPr/>
        </p:nvSpPr>
        <p:spPr bwMode="auto">
          <a:xfrm>
            <a:off x="6189663" y="4652963"/>
            <a:ext cx="22225" cy="22225"/>
          </a:xfrm>
          <a:custGeom>
            <a:avLst/>
            <a:gdLst>
              <a:gd name="T0" fmla="*/ 34757541 w 18"/>
              <a:gd name="T1" fmla="*/ 36800737 h 17"/>
              <a:gd name="T2" fmla="*/ 34757541 w 18"/>
              <a:gd name="T3" fmla="*/ 0 h 17"/>
              <a:gd name="T4" fmla="*/ 0 w 18"/>
              <a:gd name="T5" fmla="*/ 0 h 17"/>
              <a:gd name="T6" fmla="*/ 34757541 w 18"/>
              <a:gd name="T7" fmla="*/ 3680073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18" y="17"/>
                </a:moveTo>
                <a:lnTo>
                  <a:pt x="18" y="0"/>
                </a:lnTo>
                <a:lnTo>
                  <a:pt x="0" y="0"/>
                </a:lnTo>
                <a:lnTo>
                  <a:pt x="18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46" name="Rectangle 151"/>
          <p:cNvSpPr>
            <a:spLocks noChangeArrowheads="1"/>
          </p:cNvSpPr>
          <p:nvPr/>
        </p:nvSpPr>
        <p:spPr bwMode="auto">
          <a:xfrm>
            <a:off x="6165850" y="4629150"/>
            <a:ext cx="0" cy="238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47" name="Freeform 152"/>
          <p:cNvSpPr>
            <a:spLocks/>
          </p:cNvSpPr>
          <p:nvPr/>
        </p:nvSpPr>
        <p:spPr bwMode="auto">
          <a:xfrm>
            <a:off x="6143625" y="4629150"/>
            <a:ext cx="22225" cy="23813"/>
          </a:xfrm>
          <a:custGeom>
            <a:avLst/>
            <a:gdLst>
              <a:gd name="T0" fmla="*/ 34757541 w 18"/>
              <a:gd name="T1" fmla="*/ 36802101 h 17"/>
              <a:gd name="T2" fmla="*/ 34757541 w 18"/>
              <a:gd name="T3" fmla="*/ 0 h 17"/>
              <a:gd name="T4" fmla="*/ 0 w 18"/>
              <a:gd name="T5" fmla="*/ 0 h 17"/>
              <a:gd name="T6" fmla="*/ 34757541 w 18"/>
              <a:gd name="T7" fmla="*/ 36802101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18" y="17"/>
                </a:moveTo>
                <a:lnTo>
                  <a:pt x="18" y="0"/>
                </a:lnTo>
                <a:lnTo>
                  <a:pt x="0" y="0"/>
                </a:lnTo>
                <a:lnTo>
                  <a:pt x="18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48" name="Freeform 153"/>
          <p:cNvSpPr>
            <a:spLocks/>
          </p:cNvSpPr>
          <p:nvPr/>
        </p:nvSpPr>
        <p:spPr bwMode="auto">
          <a:xfrm>
            <a:off x="6165850" y="4629150"/>
            <a:ext cx="0" cy="23813"/>
          </a:xfrm>
          <a:custGeom>
            <a:avLst/>
            <a:gdLst>
              <a:gd name="T0" fmla="*/ 0 h 17"/>
              <a:gd name="T1" fmla="*/ 0 h 17"/>
              <a:gd name="T2" fmla="*/ 36802101 h 17"/>
              <a:gd name="T3" fmla="*/ 0 h 17"/>
              <a:gd name="T4" fmla="*/ 0 60000 65536"/>
              <a:gd name="T5" fmla="*/ 0 60000 65536"/>
              <a:gd name="T6" fmla="*/ 0 60000 65536"/>
              <a:gd name="T7" fmla="*/ 0 60000 65536"/>
              <a:gd name="T8" fmla="*/ 0 h 17"/>
              <a:gd name="T9" fmla="*/ 17 h 17"/>
            </a:gdLst>
            <a:ahLst/>
            <a:cxnLst>
              <a:cxn ang="T4">
                <a:pos x="0" y="T0"/>
              </a:cxn>
              <a:cxn ang="T5">
                <a:pos x="0" y="T1"/>
              </a:cxn>
              <a:cxn ang="T6">
                <a:pos x="0" y="T2"/>
              </a:cxn>
              <a:cxn ang="T7">
                <a:pos x="0" y="T3"/>
              </a:cxn>
            </a:cxnLst>
            <a:rect l="0" t="T8" r="0" b="T9"/>
            <a:pathLst>
              <a:path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49" name="Rectangle 154"/>
          <p:cNvSpPr>
            <a:spLocks noChangeArrowheads="1"/>
          </p:cNvSpPr>
          <p:nvPr/>
        </p:nvSpPr>
        <p:spPr bwMode="auto">
          <a:xfrm>
            <a:off x="6118225" y="4605338"/>
            <a:ext cx="1588" cy="238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50" name="Freeform 155"/>
          <p:cNvSpPr>
            <a:spLocks/>
          </p:cNvSpPr>
          <p:nvPr/>
        </p:nvSpPr>
        <p:spPr bwMode="auto">
          <a:xfrm>
            <a:off x="6096000" y="4605338"/>
            <a:ext cx="22225" cy="23812"/>
          </a:xfrm>
          <a:custGeom>
            <a:avLst/>
            <a:gdLst>
              <a:gd name="T0" fmla="*/ 32926977 w 19"/>
              <a:gd name="T1" fmla="*/ 36800737 h 17"/>
              <a:gd name="T2" fmla="*/ 32926977 w 19"/>
              <a:gd name="T3" fmla="*/ 0 h 17"/>
              <a:gd name="T4" fmla="*/ 0 w 19"/>
              <a:gd name="T5" fmla="*/ 0 h 17"/>
              <a:gd name="T6" fmla="*/ 32926977 w 19"/>
              <a:gd name="T7" fmla="*/ 3680073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19" y="0"/>
                </a:lnTo>
                <a:lnTo>
                  <a:pt x="0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51" name="Freeform 156"/>
          <p:cNvSpPr>
            <a:spLocks/>
          </p:cNvSpPr>
          <p:nvPr/>
        </p:nvSpPr>
        <p:spPr bwMode="auto">
          <a:xfrm>
            <a:off x="6118225" y="4605338"/>
            <a:ext cx="1588" cy="23812"/>
          </a:xfrm>
          <a:custGeom>
            <a:avLst/>
            <a:gdLst>
              <a:gd name="T0" fmla="*/ 0 w 1588"/>
              <a:gd name="T1" fmla="*/ 0 h 17"/>
              <a:gd name="T2" fmla="*/ 0 w 1588"/>
              <a:gd name="T3" fmla="*/ 0 h 17"/>
              <a:gd name="T4" fmla="*/ 0 w 1588"/>
              <a:gd name="T5" fmla="*/ 36800737 h 17"/>
              <a:gd name="T6" fmla="*/ 0 w 158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7"/>
              <a:gd name="T14" fmla="*/ 1588 w 158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52" name="Freeform 157"/>
          <p:cNvSpPr>
            <a:spLocks/>
          </p:cNvSpPr>
          <p:nvPr/>
        </p:nvSpPr>
        <p:spPr bwMode="auto">
          <a:xfrm>
            <a:off x="6072188" y="4583113"/>
            <a:ext cx="1587" cy="46037"/>
          </a:xfrm>
          <a:custGeom>
            <a:avLst/>
            <a:gdLst>
              <a:gd name="T0" fmla="*/ 0 w 1588"/>
              <a:gd name="T1" fmla="*/ 73602838 h 34"/>
              <a:gd name="T2" fmla="*/ 0 w 1588"/>
              <a:gd name="T3" fmla="*/ 36802101 h 34"/>
              <a:gd name="T4" fmla="*/ 0 w 1588"/>
              <a:gd name="T5" fmla="*/ 0 h 34"/>
              <a:gd name="T6" fmla="*/ 0 w 1588"/>
              <a:gd name="T7" fmla="*/ 73602838 h 34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34"/>
              <a:gd name="T14" fmla="*/ 1588 w 1588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34">
                <a:moveTo>
                  <a:pt x="0" y="34"/>
                </a:moveTo>
                <a:lnTo>
                  <a:pt x="0" y="17"/>
                </a:lnTo>
                <a:lnTo>
                  <a:pt x="0" y="0"/>
                </a:lnTo>
                <a:lnTo>
                  <a:pt x="0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53" name="Freeform 158"/>
          <p:cNvSpPr>
            <a:spLocks/>
          </p:cNvSpPr>
          <p:nvPr/>
        </p:nvSpPr>
        <p:spPr bwMode="auto">
          <a:xfrm>
            <a:off x="6048375" y="4583113"/>
            <a:ext cx="23813" cy="22225"/>
          </a:xfrm>
          <a:custGeom>
            <a:avLst/>
            <a:gdLst>
              <a:gd name="T0" fmla="*/ 32926977 w 19"/>
              <a:gd name="T1" fmla="*/ 36802101 h 17"/>
              <a:gd name="T2" fmla="*/ 32926977 w 19"/>
              <a:gd name="T3" fmla="*/ 0 h 17"/>
              <a:gd name="T4" fmla="*/ 0 w 19"/>
              <a:gd name="T5" fmla="*/ 0 h 17"/>
              <a:gd name="T6" fmla="*/ 32926977 w 19"/>
              <a:gd name="T7" fmla="*/ 36802101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19" y="0"/>
                </a:lnTo>
                <a:lnTo>
                  <a:pt x="0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54" name="Freeform 159"/>
          <p:cNvSpPr>
            <a:spLocks/>
          </p:cNvSpPr>
          <p:nvPr/>
        </p:nvSpPr>
        <p:spPr bwMode="auto">
          <a:xfrm>
            <a:off x="6072188" y="4583113"/>
            <a:ext cx="1587" cy="22225"/>
          </a:xfrm>
          <a:custGeom>
            <a:avLst/>
            <a:gdLst>
              <a:gd name="T0" fmla="*/ 0 w 1588"/>
              <a:gd name="T1" fmla="*/ 0 h 17"/>
              <a:gd name="T2" fmla="*/ 0 w 1588"/>
              <a:gd name="T3" fmla="*/ 0 h 17"/>
              <a:gd name="T4" fmla="*/ 0 w 1588"/>
              <a:gd name="T5" fmla="*/ 36802101 h 17"/>
              <a:gd name="T6" fmla="*/ 0 w 158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7"/>
              <a:gd name="T14" fmla="*/ 1588 w 158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55" name="Freeform 160"/>
          <p:cNvSpPr>
            <a:spLocks/>
          </p:cNvSpPr>
          <p:nvPr/>
        </p:nvSpPr>
        <p:spPr bwMode="auto">
          <a:xfrm>
            <a:off x="6024563" y="4583113"/>
            <a:ext cx="23812" cy="22225"/>
          </a:xfrm>
          <a:custGeom>
            <a:avLst/>
            <a:gdLst>
              <a:gd name="T0" fmla="*/ 36915887 w 19"/>
              <a:gd name="T1" fmla="*/ 36802101 h 17"/>
              <a:gd name="T2" fmla="*/ 36915887 w 19"/>
              <a:gd name="T3" fmla="*/ 0 h 17"/>
              <a:gd name="T4" fmla="*/ 0 w 19"/>
              <a:gd name="T5" fmla="*/ 0 h 17"/>
              <a:gd name="T6" fmla="*/ 36915887 w 19"/>
              <a:gd name="T7" fmla="*/ 36802101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19" y="0"/>
                </a:lnTo>
                <a:lnTo>
                  <a:pt x="0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56" name="Freeform 161"/>
          <p:cNvSpPr>
            <a:spLocks/>
          </p:cNvSpPr>
          <p:nvPr/>
        </p:nvSpPr>
        <p:spPr bwMode="auto">
          <a:xfrm>
            <a:off x="6024563" y="4557713"/>
            <a:ext cx="1587" cy="47625"/>
          </a:xfrm>
          <a:custGeom>
            <a:avLst/>
            <a:gdLst>
              <a:gd name="T0" fmla="*/ 0 w 1587"/>
              <a:gd name="T1" fmla="*/ 75768870 h 35"/>
              <a:gd name="T2" fmla="*/ 0 w 1587"/>
              <a:gd name="T3" fmla="*/ 38966497 h 35"/>
              <a:gd name="T4" fmla="*/ 0 w 1587"/>
              <a:gd name="T5" fmla="*/ 0 h 35"/>
              <a:gd name="T6" fmla="*/ 0 w 1587"/>
              <a:gd name="T7" fmla="*/ 75768870 h 35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35"/>
              <a:gd name="T14" fmla="*/ 1587 w 1587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35">
                <a:moveTo>
                  <a:pt x="0" y="35"/>
                </a:moveTo>
                <a:lnTo>
                  <a:pt x="0" y="18"/>
                </a:lnTo>
                <a:lnTo>
                  <a:pt x="0" y="0"/>
                </a:lnTo>
                <a:lnTo>
                  <a:pt x="0" y="3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57" name="Freeform 162"/>
          <p:cNvSpPr>
            <a:spLocks/>
          </p:cNvSpPr>
          <p:nvPr/>
        </p:nvSpPr>
        <p:spPr bwMode="auto">
          <a:xfrm>
            <a:off x="6024563" y="4583113"/>
            <a:ext cx="1587" cy="22225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2101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58" name="Freeform 163"/>
          <p:cNvSpPr>
            <a:spLocks/>
          </p:cNvSpPr>
          <p:nvPr/>
        </p:nvSpPr>
        <p:spPr bwMode="auto">
          <a:xfrm>
            <a:off x="5978525" y="4557713"/>
            <a:ext cx="23813" cy="25400"/>
          </a:xfrm>
          <a:custGeom>
            <a:avLst/>
            <a:gdLst>
              <a:gd name="T0" fmla="*/ 36915887 w 19"/>
              <a:gd name="T1" fmla="*/ 38966769 h 18"/>
              <a:gd name="T2" fmla="*/ 36915887 w 19"/>
              <a:gd name="T3" fmla="*/ 0 h 18"/>
              <a:gd name="T4" fmla="*/ 0 w 19"/>
              <a:gd name="T5" fmla="*/ 0 h 18"/>
              <a:gd name="T6" fmla="*/ 36915887 w 19"/>
              <a:gd name="T7" fmla="*/ 38966769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8"/>
              <a:gd name="T14" fmla="*/ 19 w 19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8">
                <a:moveTo>
                  <a:pt x="19" y="18"/>
                </a:moveTo>
                <a:lnTo>
                  <a:pt x="19" y="0"/>
                </a:lnTo>
                <a:lnTo>
                  <a:pt x="0" y="0"/>
                </a:lnTo>
                <a:lnTo>
                  <a:pt x="19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59" name="Rectangle 164"/>
          <p:cNvSpPr>
            <a:spLocks noChangeArrowheads="1"/>
          </p:cNvSpPr>
          <p:nvPr/>
        </p:nvSpPr>
        <p:spPr bwMode="auto">
          <a:xfrm>
            <a:off x="5978525" y="4557713"/>
            <a:ext cx="1588" cy="25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60" name="Freeform 165"/>
          <p:cNvSpPr>
            <a:spLocks/>
          </p:cNvSpPr>
          <p:nvPr/>
        </p:nvSpPr>
        <p:spPr bwMode="auto">
          <a:xfrm>
            <a:off x="5978525" y="4557713"/>
            <a:ext cx="1588" cy="25400"/>
          </a:xfrm>
          <a:custGeom>
            <a:avLst/>
            <a:gdLst>
              <a:gd name="T0" fmla="*/ 0 w 1587"/>
              <a:gd name="T1" fmla="*/ 0 h 18"/>
              <a:gd name="T2" fmla="*/ 0 w 1587"/>
              <a:gd name="T3" fmla="*/ 0 h 18"/>
              <a:gd name="T4" fmla="*/ 0 w 1587"/>
              <a:gd name="T5" fmla="*/ 38966769 h 18"/>
              <a:gd name="T6" fmla="*/ 0 w 1587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8"/>
              <a:gd name="T14" fmla="*/ 1587 w 1587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8">
                <a:moveTo>
                  <a:pt x="0" y="0"/>
                </a:moveTo>
                <a:lnTo>
                  <a:pt x="0" y="0"/>
                </a:lnTo>
                <a:lnTo>
                  <a:pt x="0" y="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61" name="Freeform 166"/>
          <p:cNvSpPr>
            <a:spLocks/>
          </p:cNvSpPr>
          <p:nvPr/>
        </p:nvSpPr>
        <p:spPr bwMode="auto">
          <a:xfrm>
            <a:off x="5930900" y="4535488"/>
            <a:ext cx="23813" cy="22225"/>
          </a:xfrm>
          <a:custGeom>
            <a:avLst/>
            <a:gdLst>
              <a:gd name="T0" fmla="*/ 32926977 w 19"/>
              <a:gd name="T1" fmla="*/ 36800737 h 17"/>
              <a:gd name="T2" fmla="*/ 32926977 w 19"/>
              <a:gd name="T3" fmla="*/ 0 h 17"/>
              <a:gd name="T4" fmla="*/ 0 w 19"/>
              <a:gd name="T5" fmla="*/ 0 h 17"/>
              <a:gd name="T6" fmla="*/ 32926977 w 19"/>
              <a:gd name="T7" fmla="*/ 3680073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19" y="0"/>
                </a:lnTo>
                <a:lnTo>
                  <a:pt x="0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62" name="Rectangle 167"/>
          <p:cNvSpPr>
            <a:spLocks noChangeArrowheads="1"/>
          </p:cNvSpPr>
          <p:nvPr/>
        </p:nvSpPr>
        <p:spPr bwMode="auto">
          <a:xfrm>
            <a:off x="5930900" y="4535488"/>
            <a:ext cx="1588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63" name="Freeform 168"/>
          <p:cNvSpPr>
            <a:spLocks/>
          </p:cNvSpPr>
          <p:nvPr/>
        </p:nvSpPr>
        <p:spPr bwMode="auto">
          <a:xfrm>
            <a:off x="5930900" y="4535488"/>
            <a:ext cx="1588" cy="22225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0737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64" name="Rectangle 169"/>
          <p:cNvSpPr>
            <a:spLocks noChangeArrowheads="1"/>
          </p:cNvSpPr>
          <p:nvPr/>
        </p:nvSpPr>
        <p:spPr bwMode="auto">
          <a:xfrm>
            <a:off x="5907088" y="4535488"/>
            <a:ext cx="1587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65" name="Freeform 170"/>
          <p:cNvSpPr>
            <a:spLocks/>
          </p:cNvSpPr>
          <p:nvPr/>
        </p:nvSpPr>
        <p:spPr bwMode="auto">
          <a:xfrm>
            <a:off x="5884863" y="4511675"/>
            <a:ext cx="22225" cy="46038"/>
          </a:xfrm>
          <a:custGeom>
            <a:avLst/>
            <a:gdLst>
              <a:gd name="T0" fmla="*/ 30787619 w 18"/>
              <a:gd name="T1" fmla="*/ 73602838 h 34"/>
              <a:gd name="T2" fmla="*/ 30787619 w 18"/>
              <a:gd name="T3" fmla="*/ 36802101 h 34"/>
              <a:gd name="T4" fmla="*/ 0 w 18"/>
              <a:gd name="T5" fmla="*/ 0 h 34"/>
              <a:gd name="T6" fmla="*/ 30787619 w 18"/>
              <a:gd name="T7" fmla="*/ 73602838 h 34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34"/>
              <a:gd name="T14" fmla="*/ 18 w 18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34">
                <a:moveTo>
                  <a:pt x="18" y="34"/>
                </a:moveTo>
                <a:lnTo>
                  <a:pt x="18" y="17"/>
                </a:lnTo>
                <a:lnTo>
                  <a:pt x="0" y="0"/>
                </a:lnTo>
                <a:lnTo>
                  <a:pt x="18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66" name="Freeform 171"/>
          <p:cNvSpPr>
            <a:spLocks/>
          </p:cNvSpPr>
          <p:nvPr/>
        </p:nvSpPr>
        <p:spPr bwMode="auto">
          <a:xfrm>
            <a:off x="5907088" y="4535488"/>
            <a:ext cx="1587" cy="22225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0737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67" name="Rectangle 172"/>
          <p:cNvSpPr>
            <a:spLocks noChangeArrowheads="1"/>
          </p:cNvSpPr>
          <p:nvPr/>
        </p:nvSpPr>
        <p:spPr bwMode="auto">
          <a:xfrm>
            <a:off x="5861050" y="4511675"/>
            <a:ext cx="1588" cy="238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68" name="Freeform 173"/>
          <p:cNvSpPr>
            <a:spLocks/>
          </p:cNvSpPr>
          <p:nvPr/>
        </p:nvSpPr>
        <p:spPr bwMode="auto">
          <a:xfrm>
            <a:off x="5837238" y="4511675"/>
            <a:ext cx="23812" cy="23813"/>
          </a:xfrm>
          <a:custGeom>
            <a:avLst/>
            <a:gdLst>
              <a:gd name="T0" fmla="*/ 32928197 w 19"/>
              <a:gd name="T1" fmla="*/ 36802101 h 17"/>
              <a:gd name="T2" fmla="*/ 32928197 w 19"/>
              <a:gd name="T3" fmla="*/ 0 h 17"/>
              <a:gd name="T4" fmla="*/ 0 w 19"/>
              <a:gd name="T5" fmla="*/ 0 h 17"/>
              <a:gd name="T6" fmla="*/ 32928197 w 19"/>
              <a:gd name="T7" fmla="*/ 36802101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19" y="0"/>
                </a:lnTo>
                <a:lnTo>
                  <a:pt x="0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69" name="Freeform 174"/>
          <p:cNvSpPr>
            <a:spLocks/>
          </p:cNvSpPr>
          <p:nvPr/>
        </p:nvSpPr>
        <p:spPr bwMode="auto">
          <a:xfrm>
            <a:off x="5861050" y="4511675"/>
            <a:ext cx="1588" cy="23813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2101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70" name="Freeform 175"/>
          <p:cNvSpPr>
            <a:spLocks/>
          </p:cNvSpPr>
          <p:nvPr/>
        </p:nvSpPr>
        <p:spPr bwMode="auto">
          <a:xfrm>
            <a:off x="5789613" y="4489450"/>
            <a:ext cx="25400" cy="46038"/>
          </a:xfrm>
          <a:custGeom>
            <a:avLst/>
            <a:gdLst>
              <a:gd name="T0" fmla="*/ 36915887 w 19"/>
              <a:gd name="T1" fmla="*/ 73602838 h 34"/>
              <a:gd name="T2" fmla="*/ 36915887 w 19"/>
              <a:gd name="T3" fmla="*/ 36802101 h 34"/>
              <a:gd name="T4" fmla="*/ 0 w 19"/>
              <a:gd name="T5" fmla="*/ 0 h 34"/>
              <a:gd name="T6" fmla="*/ 36915887 w 19"/>
              <a:gd name="T7" fmla="*/ 73602838 h 34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34"/>
              <a:gd name="T14" fmla="*/ 19 w 19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34">
                <a:moveTo>
                  <a:pt x="19" y="34"/>
                </a:moveTo>
                <a:lnTo>
                  <a:pt x="19" y="17"/>
                </a:lnTo>
                <a:lnTo>
                  <a:pt x="0" y="0"/>
                </a:lnTo>
                <a:lnTo>
                  <a:pt x="19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71" name="Rectangle 176"/>
          <p:cNvSpPr>
            <a:spLocks noChangeArrowheads="1"/>
          </p:cNvSpPr>
          <p:nvPr/>
        </p:nvSpPr>
        <p:spPr bwMode="auto">
          <a:xfrm>
            <a:off x="5789613" y="4489450"/>
            <a:ext cx="1587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72" name="Freeform 177"/>
          <p:cNvSpPr>
            <a:spLocks/>
          </p:cNvSpPr>
          <p:nvPr/>
        </p:nvSpPr>
        <p:spPr bwMode="auto">
          <a:xfrm>
            <a:off x="5789613" y="4489450"/>
            <a:ext cx="1587" cy="22225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0737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73" name="Rectangle 178"/>
          <p:cNvSpPr>
            <a:spLocks noChangeArrowheads="1"/>
          </p:cNvSpPr>
          <p:nvPr/>
        </p:nvSpPr>
        <p:spPr bwMode="auto">
          <a:xfrm>
            <a:off x="5767388" y="4489450"/>
            <a:ext cx="0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74" name="Freeform 179"/>
          <p:cNvSpPr>
            <a:spLocks/>
          </p:cNvSpPr>
          <p:nvPr/>
        </p:nvSpPr>
        <p:spPr bwMode="auto">
          <a:xfrm>
            <a:off x="5743575" y="4489450"/>
            <a:ext cx="23813" cy="22225"/>
          </a:xfrm>
          <a:custGeom>
            <a:avLst/>
            <a:gdLst>
              <a:gd name="T0" fmla="*/ 34756253 w 18"/>
              <a:gd name="T1" fmla="*/ 36800737 h 17"/>
              <a:gd name="T2" fmla="*/ 34756253 w 18"/>
              <a:gd name="T3" fmla="*/ 0 h 17"/>
              <a:gd name="T4" fmla="*/ 0 w 18"/>
              <a:gd name="T5" fmla="*/ 0 h 17"/>
              <a:gd name="T6" fmla="*/ 34756253 w 18"/>
              <a:gd name="T7" fmla="*/ 3680073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18" y="17"/>
                </a:moveTo>
                <a:lnTo>
                  <a:pt x="18" y="0"/>
                </a:lnTo>
                <a:lnTo>
                  <a:pt x="0" y="0"/>
                </a:lnTo>
                <a:lnTo>
                  <a:pt x="18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75" name="Freeform 180"/>
          <p:cNvSpPr>
            <a:spLocks/>
          </p:cNvSpPr>
          <p:nvPr/>
        </p:nvSpPr>
        <p:spPr bwMode="auto">
          <a:xfrm>
            <a:off x="5767388" y="4489450"/>
            <a:ext cx="0" cy="22225"/>
          </a:xfrm>
          <a:custGeom>
            <a:avLst/>
            <a:gdLst>
              <a:gd name="T0" fmla="*/ 0 w 1588"/>
              <a:gd name="T1" fmla="*/ 0 h 17"/>
              <a:gd name="T2" fmla="*/ 0 w 1588"/>
              <a:gd name="T3" fmla="*/ 0 h 17"/>
              <a:gd name="T4" fmla="*/ 0 w 1588"/>
              <a:gd name="T5" fmla="*/ 36800737 h 17"/>
              <a:gd name="T6" fmla="*/ 0 w 158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7"/>
              <a:gd name="T14" fmla="*/ 1588 w 158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76" name="Freeform 181"/>
          <p:cNvSpPr>
            <a:spLocks/>
          </p:cNvSpPr>
          <p:nvPr/>
        </p:nvSpPr>
        <p:spPr bwMode="auto">
          <a:xfrm>
            <a:off x="5697538" y="4465638"/>
            <a:ext cx="22225" cy="46037"/>
          </a:xfrm>
          <a:custGeom>
            <a:avLst/>
            <a:gdLst>
              <a:gd name="T0" fmla="*/ 34756253 w 18"/>
              <a:gd name="T1" fmla="*/ 73602838 h 34"/>
              <a:gd name="T2" fmla="*/ 34756253 w 18"/>
              <a:gd name="T3" fmla="*/ 36802101 h 34"/>
              <a:gd name="T4" fmla="*/ 0 w 18"/>
              <a:gd name="T5" fmla="*/ 0 h 34"/>
              <a:gd name="T6" fmla="*/ 34756253 w 18"/>
              <a:gd name="T7" fmla="*/ 73602838 h 34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34"/>
              <a:gd name="T14" fmla="*/ 18 w 18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34">
                <a:moveTo>
                  <a:pt x="18" y="34"/>
                </a:moveTo>
                <a:lnTo>
                  <a:pt x="18" y="17"/>
                </a:lnTo>
                <a:lnTo>
                  <a:pt x="0" y="0"/>
                </a:lnTo>
                <a:lnTo>
                  <a:pt x="18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77" name="Freeform 182"/>
          <p:cNvSpPr>
            <a:spLocks/>
          </p:cNvSpPr>
          <p:nvPr/>
        </p:nvSpPr>
        <p:spPr bwMode="auto">
          <a:xfrm>
            <a:off x="5649913" y="4465638"/>
            <a:ext cx="23812" cy="23812"/>
          </a:xfrm>
          <a:custGeom>
            <a:avLst/>
            <a:gdLst>
              <a:gd name="T0" fmla="*/ 36915887 w 19"/>
              <a:gd name="T1" fmla="*/ 36802101 h 17"/>
              <a:gd name="T2" fmla="*/ 36915887 w 19"/>
              <a:gd name="T3" fmla="*/ 0 h 17"/>
              <a:gd name="T4" fmla="*/ 0 w 19"/>
              <a:gd name="T5" fmla="*/ 0 h 17"/>
              <a:gd name="T6" fmla="*/ 36915887 w 19"/>
              <a:gd name="T7" fmla="*/ 36802101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19" y="0"/>
                </a:lnTo>
                <a:lnTo>
                  <a:pt x="0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78" name="Freeform 183"/>
          <p:cNvSpPr>
            <a:spLocks/>
          </p:cNvSpPr>
          <p:nvPr/>
        </p:nvSpPr>
        <p:spPr bwMode="auto">
          <a:xfrm>
            <a:off x="7431088" y="5121275"/>
            <a:ext cx="25400" cy="23813"/>
          </a:xfrm>
          <a:custGeom>
            <a:avLst/>
            <a:gdLst>
              <a:gd name="T0" fmla="*/ 36915887 w 19"/>
              <a:gd name="T1" fmla="*/ 36800737 h 17"/>
              <a:gd name="T2" fmla="*/ 36915887 w 19"/>
              <a:gd name="T3" fmla="*/ 0 h 17"/>
              <a:gd name="T4" fmla="*/ 0 w 19"/>
              <a:gd name="T5" fmla="*/ 0 h 17"/>
              <a:gd name="T6" fmla="*/ 36915887 w 19"/>
              <a:gd name="T7" fmla="*/ 3680073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19" y="0"/>
                </a:lnTo>
                <a:lnTo>
                  <a:pt x="0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79" name="Freeform 184"/>
          <p:cNvSpPr>
            <a:spLocks/>
          </p:cNvSpPr>
          <p:nvPr/>
        </p:nvSpPr>
        <p:spPr bwMode="auto">
          <a:xfrm>
            <a:off x="7385050" y="5121275"/>
            <a:ext cx="25400" cy="23813"/>
          </a:xfrm>
          <a:custGeom>
            <a:avLst/>
            <a:gdLst>
              <a:gd name="T0" fmla="*/ 36915887 w 19"/>
              <a:gd name="T1" fmla="*/ 36800737 h 17"/>
              <a:gd name="T2" fmla="*/ 36915887 w 19"/>
              <a:gd name="T3" fmla="*/ 0 h 17"/>
              <a:gd name="T4" fmla="*/ 0 w 19"/>
              <a:gd name="T5" fmla="*/ 0 h 17"/>
              <a:gd name="T6" fmla="*/ 36915887 w 19"/>
              <a:gd name="T7" fmla="*/ 3680073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19" y="0"/>
                </a:lnTo>
                <a:lnTo>
                  <a:pt x="0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80" name="Freeform 185"/>
          <p:cNvSpPr>
            <a:spLocks/>
          </p:cNvSpPr>
          <p:nvPr/>
        </p:nvSpPr>
        <p:spPr bwMode="auto">
          <a:xfrm>
            <a:off x="7339013" y="5099050"/>
            <a:ext cx="22225" cy="46038"/>
          </a:xfrm>
          <a:custGeom>
            <a:avLst/>
            <a:gdLst>
              <a:gd name="T0" fmla="*/ 30787619 w 18"/>
              <a:gd name="T1" fmla="*/ 73602838 h 34"/>
              <a:gd name="T2" fmla="*/ 30787619 w 18"/>
              <a:gd name="T3" fmla="*/ 36802101 h 34"/>
              <a:gd name="T4" fmla="*/ 0 w 18"/>
              <a:gd name="T5" fmla="*/ 0 h 34"/>
              <a:gd name="T6" fmla="*/ 30787619 w 18"/>
              <a:gd name="T7" fmla="*/ 73602838 h 34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34"/>
              <a:gd name="T14" fmla="*/ 18 w 18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34">
                <a:moveTo>
                  <a:pt x="18" y="34"/>
                </a:moveTo>
                <a:lnTo>
                  <a:pt x="18" y="17"/>
                </a:lnTo>
                <a:lnTo>
                  <a:pt x="0" y="0"/>
                </a:lnTo>
                <a:lnTo>
                  <a:pt x="18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81" name="Rectangle 186"/>
          <p:cNvSpPr>
            <a:spLocks noChangeArrowheads="1"/>
          </p:cNvSpPr>
          <p:nvPr/>
        </p:nvSpPr>
        <p:spPr bwMode="auto">
          <a:xfrm>
            <a:off x="7339013" y="5099050"/>
            <a:ext cx="1587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82" name="Freeform 187"/>
          <p:cNvSpPr>
            <a:spLocks/>
          </p:cNvSpPr>
          <p:nvPr/>
        </p:nvSpPr>
        <p:spPr bwMode="auto">
          <a:xfrm>
            <a:off x="7339013" y="5099050"/>
            <a:ext cx="1587" cy="22225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2101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83" name="Freeform 188"/>
          <p:cNvSpPr>
            <a:spLocks/>
          </p:cNvSpPr>
          <p:nvPr/>
        </p:nvSpPr>
        <p:spPr bwMode="auto">
          <a:xfrm>
            <a:off x="7292975" y="5099050"/>
            <a:ext cx="20638" cy="22225"/>
          </a:xfrm>
          <a:custGeom>
            <a:avLst/>
            <a:gdLst>
              <a:gd name="T0" fmla="*/ 30787619 w 18"/>
              <a:gd name="T1" fmla="*/ 36802101 h 17"/>
              <a:gd name="T2" fmla="*/ 30787619 w 18"/>
              <a:gd name="T3" fmla="*/ 0 h 17"/>
              <a:gd name="T4" fmla="*/ 0 w 18"/>
              <a:gd name="T5" fmla="*/ 0 h 17"/>
              <a:gd name="T6" fmla="*/ 30787619 w 18"/>
              <a:gd name="T7" fmla="*/ 36802101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18" y="17"/>
                </a:moveTo>
                <a:lnTo>
                  <a:pt x="18" y="0"/>
                </a:lnTo>
                <a:lnTo>
                  <a:pt x="0" y="0"/>
                </a:lnTo>
                <a:lnTo>
                  <a:pt x="18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84" name="Rectangle 189"/>
          <p:cNvSpPr>
            <a:spLocks noChangeArrowheads="1"/>
          </p:cNvSpPr>
          <p:nvPr/>
        </p:nvSpPr>
        <p:spPr bwMode="auto">
          <a:xfrm>
            <a:off x="7292975" y="5099050"/>
            <a:ext cx="1588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85" name="Freeform 190"/>
          <p:cNvSpPr>
            <a:spLocks/>
          </p:cNvSpPr>
          <p:nvPr/>
        </p:nvSpPr>
        <p:spPr bwMode="auto">
          <a:xfrm>
            <a:off x="7292975" y="5099050"/>
            <a:ext cx="1588" cy="22225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2101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86" name="Rectangle 191"/>
          <p:cNvSpPr>
            <a:spLocks noChangeArrowheads="1"/>
          </p:cNvSpPr>
          <p:nvPr/>
        </p:nvSpPr>
        <p:spPr bwMode="auto">
          <a:xfrm>
            <a:off x="7267575" y="5099050"/>
            <a:ext cx="1588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87" name="Freeform 192"/>
          <p:cNvSpPr>
            <a:spLocks/>
          </p:cNvSpPr>
          <p:nvPr/>
        </p:nvSpPr>
        <p:spPr bwMode="auto">
          <a:xfrm>
            <a:off x="7245350" y="5099050"/>
            <a:ext cx="22225" cy="22225"/>
          </a:xfrm>
          <a:custGeom>
            <a:avLst/>
            <a:gdLst>
              <a:gd name="T0" fmla="*/ 32928197 w 19"/>
              <a:gd name="T1" fmla="*/ 36802101 h 17"/>
              <a:gd name="T2" fmla="*/ 32928197 w 19"/>
              <a:gd name="T3" fmla="*/ 0 h 17"/>
              <a:gd name="T4" fmla="*/ 0 w 19"/>
              <a:gd name="T5" fmla="*/ 0 h 17"/>
              <a:gd name="T6" fmla="*/ 32928197 w 19"/>
              <a:gd name="T7" fmla="*/ 36802101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19" y="0"/>
                </a:lnTo>
                <a:lnTo>
                  <a:pt x="0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88" name="Freeform 193"/>
          <p:cNvSpPr>
            <a:spLocks/>
          </p:cNvSpPr>
          <p:nvPr/>
        </p:nvSpPr>
        <p:spPr bwMode="auto">
          <a:xfrm>
            <a:off x="7267575" y="5099050"/>
            <a:ext cx="1588" cy="22225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2101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89" name="Rectangle 194"/>
          <p:cNvSpPr>
            <a:spLocks noChangeArrowheads="1"/>
          </p:cNvSpPr>
          <p:nvPr/>
        </p:nvSpPr>
        <p:spPr bwMode="auto">
          <a:xfrm>
            <a:off x="7221538" y="5099050"/>
            <a:ext cx="1587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90" name="Freeform 195"/>
          <p:cNvSpPr>
            <a:spLocks/>
          </p:cNvSpPr>
          <p:nvPr/>
        </p:nvSpPr>
        <p:spPr bwMode="auto">
          <a:xfrm>
            <a:off x="7197725" y="5099050"/>
            <a:ext cx="23813" cy="22225"/>
          </a:xfrm>
          <a:custGeom>
            <a:avLst/>
            <a:gdLst>
              <a:gd name="T0" fmla="*/ 36915887 w 19"/>
              <a:gd name="T1" fmla="*/ 36802101 h 17"/>
              <a:gd name="T2" fmla="*/ 36915887 w 19"/>
              <a:gd name="T3" fmla="*/ 0 h 17"/>
              <a:gd name="T4" fmla="*/ 0 w 19"/>
              <a:gd name="T5" fmla="*/ 0 h 17"/>
              <a:gd name="T6" fmla="*/ 36915887 w 19"/>
              <a:gd name="T7" fmla="*/ 36802101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19" y="17"/>
                </a:moveTo>
                <a:lnTo>
                  <a:pt x="19" y="0"/>
                </a:lnTo>
                <a:lnTo>
                  <a:pt x="0" y="0"/>
                </a:lnTo>
                <a:lnTo>
                  <a:pt x="1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91" name="Freeform 196"/>
          <p:cNvSpPr>
            <a:spLocks/>
          </p:cNvSpPr>
          <p:nvPr/>
        </p:nvSpPr>
        <p:spPr bwMode="auto">
          <a:xfrm>
            <a:off x="7221538" y="5099050"/>
            <a:ext cx="1587" cy="22225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2101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92" name="Rectangle 197"/>
          <p:cNvSpPr>
            <a:spLocks noChangeArrowheads="1"/>
          </p:cNvSpPr>
          <p:nvPr/>
        </p:nvSpPr>
        <p:spPr bwMode="auto">
          <a:xfrm>
            <a:off x="7173913" y="5099050"/>
            <a:ext cx="1587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293" name="Freeform 198"/>
          <p:cNvSpPr>
            <a:spLocks/>
          </p:cNvSpPr>
          <p:nvPr/>
        </p:nvSpPr>
        <p:spPr bwMode="auto">
          <a:xfrm>
            <a:off x="7150100" y="5099050"/>
            <a:ext cx="23813" cy="22225"/>
          </a:xfrm>
          <a:custGeom>
            <a:avLst/>
            <a:gdLst>
              <a:gd name="T0" fmla="*/ 34756253 w 18"/>
              <a:gd name="T1" fmla="*/ 36802101 h 17"/>
              <a:gd name="T2" fmla="*/ 34756253 w 18"/>
              <a:gd name="T3" fmla="*/ 0 h 17"/>
              <a:gd name="T4" fmla="*/ 0 w 18"/>
              <a:gd name="T5" fmla="*/ 0 h 17"/>
              <a:gd name="T6" fmla="*/ 34756253 w 18"/>
              <a:gd name="T7" fmla="*/ 36802101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18" y="17"/>
                </a:moveTo>
                <a:lnTo>
                  <a:pt x="18" y="0"/>
                </a:lnTo>
                <a:lnTo>
                  <a:pt x="0" y="0"/>
                </a:lnTo>
                <a:lnTo>
                  <a:pt x="18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94" name="Freeform 199"/>
          <p:cNvSpPr>
            <a:spLocks/>
          </p:cNvSpPr>
          <p:nvPr/>
        </p:nvSpPr>
        <p:spPr bwMode="auto">
          <a:xfrm>
            <a:off x="7173913" y="5099050"/>
            <a:ext cx="1587" cy="22225"/>
          </a:xfrm>
          <a:custGeom>
            <a:avLst/>
            <a:gdLst>
              <a:gd name="T0" fmla="*/ 0 w 1588"/>
              <a:gd name="T1" fmla="*/ 0 h 17"/>
              <a:gd name="T2" fmla="*/ 0 w 1588"/>
              <a:gd name="T3" fmla="*/ 0 h 17"/>
              <a:gd name="T4" fmla="*/ 0 w 1588"/>
              <a:gd name="T5" fmla="*/ 36802101 h 17"/>
              <a:gd name="T6" fmla="*/ 0 w 158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7"/>
              <a:gd name="T14" fmla="*/ 1588 w 158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95" name="Rectangle 200"/>
          <p:cNvSpPr>
            <a:spLocks noChangeArrowheads="1"/>
          </p:cNvSpPr>
          <p:nvPr/>
        </p:nvSpPr>
        <p:spPr bwMode="auto">
          <a:xfrm>
            <a:off x="7127875" y="5099050"/>
            <a:ext cx="1588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grpSp>
        <p:nvGrpSpPr>
          <p:cNvPr id="47296" name="Group 201"/>
          <p:cNvGrpSpPr>
            <a:grpSpLocks/>
          </p:cNvGrpSpPr>
          <p:nvPr/>
        </p:nvGrpSpPr>
        <p:grpSpPr bwMode="auto">
          <a:xfrm>
            <a:off x="5508625" y="4516438"/>
            <a:ext cx="1619250" cy="1570037"/>
            <a:chOff x="3674" y="2579"/>
            <a:chExt cx="1286" cy="1152"/>
          </a:xfrm>
        </p:grpSpPr>
        <p:sp>
          <p:nvSpPr>
            <p:cNvPr id="47693" name="Freeform 202"/>
            <p:cNvSpPr>
              <a:spLocks/>
            </p:cNvSpPr>
            <p:nvPr/>
          </p:nvSpPr>
          <p:spPr bwMode="auto">
            <a:xfrm>
              <a:off x="4941" y="2940"/>
              <a:ext cx="18" cy="17"/>
            </a:xfrm>
            <a:custGeom>
              <a:avLst/>
              <a:gdLst>
                <a:gd name="T0" fmla="*/ 18 w 18"/>
                <a:gd name="T1" fmla="*/ 17 h 17"/>
                <a:gd name="T2" fmla="*/ 18 w 18"/>
                <a:gd name="T3" fmla="*/ 0 h 17"/>
                <a:gd name="T4" fmla="*/ 0 w 18"/>
                <a:gd name="T5" fmla="*/ 0 h 17"/>
                <a:gd name="T6" fmla="*/ 18 w 18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18" y="17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94" name="Freeform 203"/>
            <p:cNvSpPr>
              <a:spLocks/>
            </p:cNvSpPr>
            <p:nvPr/>
          </p:nvSpPr>
          <p:spPr bwMode="auto">
            <a:xfrm>
              <a:off x="4959" y="2940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95" name="Rectangle 204"/>
            <p:cNvSpPr>
              <a:spLocks noChangeArrowheads="1"/>
            </p:cNvSpPr>
            <p:nvPr/>
          </p:nvSpPr>
          <p:spPr bwMode="auto">
            <a:xfrm>
              <a:off x="4922" y="2940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96" name="Freeform 205"/>
            <p:cNvSpPr>
              <a:spLocks/>
            </p:cNvSpPr>
            <p:nvPr/>
          </p:nvSpPr>
          <p:spPr bwMode="auto">
            <a:xfrm>
              <a:off x="4903" y="2940"/>
              <a:ext cx="19" cy="17"/>
            </a:xfrm>
            <a:custGeom>
              <a:avLst/>
              <a:gdLst>
                <a:gd name="T0" fmla="*/ 19 w 19"/>
                <a:gd name="T1" fmla="*/ 17 h 17"/>
                <a:gd name="T2" fmla="*/ 19 w 19"/>
                <a:gd name="T3" fmla="*/ 0 h 17"/>
                <a:gd name="T4" fmla="*/ 0 w 19"/>
                <a:gd name="T5" fmla="*/ 0 h 17"/>
                <a:gd name="T6" fmla="*/ 19 w 19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17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97" name="Freeform 206"/>
            <p:cNvSpPr>
              <a:spLocks/>
            </p:cNvSpPr>
            <p:nvPr/>
          </p:nvSpPr>
          <p:spPr bwMode="auto">
            <a:xfrm>
              <a:off x="4922" y="2940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98" name="Rectangle 207"/>
            <p:cNvSpPr>
              <a:spLocks noChangeArrowheads="1"/>
            </p:cNvSpPr>
            <p:nvPr/>
          </p:nvSpPr>
          <p:spPr bwMode="auto">
            <a:xfrm>
              <a:off x="4885" y="2940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99" name="Freeform 208"/>
            <p:cNvSpPr>
              <a:spLocks/>
            </p:cNvSpPr>
            <p:nvPr/>
          </p:nvSpPr>
          <p:spPr bwMode="auto">
            <a:xfrm>
              <a:off x="4866" y="2940"/>
              <a:ext cx="19" cy="17"/>
            </a:xfrm>
            <a:custGeom>
              <a:avLst/>
              <a:gdLst>
                <a:gd name="T0" fmla="*/ 19 w 19"/>
                <a:gd name="T1" fmla="*/ 17 h 17"/>
                <a:gd name="T2" fmla="*/ 19 w 19"/>
                <a:gd name="T3" fmla="*/ 0 h 17"/>
                <a:gd name="T4" fmla="*/ 0 w 19"/>
                <a:gd name="T5" fmla="*/ 0 h 17"/>
                <a:gd name="T6" fmla="*/ 19 w 19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17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00" name="Freeform 209"/>
            <p:cNvSpPr>
              <a:spLocks/>
            </p:cNvSpPr>
            <p:nvPr/>
          </p:nvSpPr>
          <p:spPr bwMode="auto">
            <a:xfrm>
              <a:off x="4885" y="2940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01" name="Freeform 210"/>
            <p:cNvSpPr>
              <a:spLocks/>
            </p:cNvSpPr>
            <p:nvPr/>
          </p:nvSpPr>
          <p:spPr bwMode="auto">
            <a:xfrm>
              <a:off x="4829" y="2940"/>
              <a:ext cx="18" cy="17"/>
            </a:xfrm>
            <a:custGeom>
              <a:avLst/>
              <a:gdLst>
                <a:gd name="T0" fmla="*/ 18 w 18"/>
                <a:gd name="T1" fmla="*/ 17 h 17"/>
                <a:gd name="T2" fmla="*/ 18 w 18"/>
                <a:gd name="T3" fmla="*/ 0 h 17"/>
                <a:gd name="T4" fmla="*/ 0 w 18"/>
                <a:gd name="T5" fmla="*/ 0 h 17"/>
                <a:gd name="T6" fmla="*/ 18 w 18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18" y="17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02" name="Rectangle 211"/>
            <p:cNvSpPr>
              <a:spLocks noChangeArrowheads="1"/>
            </p:cNvSpPr>
            <p:nvPr/>
          </p:nvSpPr>
          <p:spPr bwMode="auto">
            <a:xfrm>
              <a:off x="4829" y="2940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03" name="Freeform 212"/>
            <p:cNvSpPr>
              <a:spLocks/>
            </p:cNvSpPr>
            <p:nvPr/>
          </p:nvSpPr>
          <p:spPr bwMode="auto">
            <a:xfrm>
              <a:off x="4829" y="2940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04" name="Freeform 213"/>
            <p:cNvSpPr>
              <a:spLocks/>
            </p:cNvSpPr>
            <p:nvPr/>
          </p:nvSpPr>
          <p:spPr bwMode="auto">
            <a:xfrm>
              <a:off x="4791" y="2940"/>
              <a:ext cx="19" cy="17"/>
            </a:xfrm>
            <a:custGeom>
              <a:avLst/>
              <a:gdLst>
                <a:gd name="T0" fmla="*/ 19 w 19"/>
                <a:gd name="T1" fmla="*/ 17 h 17"/>
                <a:gd name="T2" fmla="*/ 19 w 19"/>
                <a:gd name="T3" fmla="*/ 0 h 17"/>
                <a:gd name="T4" fmla="*/ 0 w 19"/>
                <a:gd name="T5" fmla="*/ 0 h 17"/>
                <a:gd name="T6" fmla="*/ 19 w 19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17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05" name="Rectangle 214"/>
            <p:cNvSpPr>
              <a:spLocks noChangeArrowheads="1"/>
            </p:cNvSpPr>
            <p:nvPr/>
          </p:nvSpPr>
          <p:spPr bwMode="auto">
            <a:xfrm>
              <a:off x="4791" y="2940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06" name="Freeform 215"/>
            <p:cNvSpPr>
              <a:spLocks/>
            </p:cNvSpPr>
            <p:nvPr/>
          </p:nvSpPr>
          <p:spPr bwMode="auto">
            <a:xfrm>
              <a:off x="4791" y="2940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07" name="Freeform 216"/>
            <p:cNvSpPr>
              <a:spLocks/>
            </p:cNvSpPr>
            <p:nvPr/>
          </p:nvSpPr>
          <p:spPr bwMode="auto">
            <a:xfrm>
              <a:off x="4754" y="2957"/>
              <a:ext cx="19" cy="17"/>
            </a:xfrm>
            <a:custGeom>
              <a:avLst/>
              <a:gdLst>
                <a:gd name="T0" fmla="*/ 19 w 19"/>
                <a:gd name="T1" fmla="*/ 17 h 17"/>
                <a:gd name="T2" fmla="*/ 19 w 19"/>
                <a:gd name="T3" fmla="*/ 0 h 17"/>
                <a:gd name="T4" fmla="*/ 0 w 19"/>
                <a:gd name="T5" fmla="*/ 0 h 17"/>
                <a:gd name="T6" fmla="*/ 19 w 19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17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08" name="Rectangle 217"/>
            <p:cNvSpPr>
              <a:spLocks noChangeArrowheads="1"/>
            </p:cNvSpPr>
            <p:nvPr/>
          </p:nvSpPr>
          <p:spPr bwMode="auto">
            <a:xfrm>
              <a:off x="4754" y="2957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09" name="Freeform 218"/>
            <p:cNvSpPr>
              <a:spLocks/>
            </p:cNvSpPr>
            <p:nvPr/>
          </p:nvSpPr>
          <p:spPr bwMode="auto">
            <a:xfrm>
              <a:off x="4754" y="2957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10" name="Rectangle 219"/>
            <p:cNvSpPr>
              <a:spLocks noChangeArrowheads="1"/>
            </p:cNvSpPr>
            <p:nvPr/>
          </p:nvSpPr>
          <p:spPr bwMode="auto">
            <a:xfrm>
              <a:off x="4736" y="2957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11" name="Freeform 220"/>
            <p:cNvSpPr>
              <a:spLocks/>
            </p:cNvSpPr>
            <p:nvPr/>
          </p:nvSpPr>
          <p:spPr bwMode="auto">
            <a:xfrm>
              <a:off x="4717" y="2957"/>
              <a:ext cx="19" cy="17"/>
            </a:xfrm>
            <a:custGeom>
              <a:avLst/>
              <a:gdLst>
                <a:gd name="T0" fmla="*/ 19 w 19"/>
                <a:gd name="T1" fmla="*/ 17 h 17"/>
                <a:gd name="T2" fmla="*/ 19 w 19"/>
                <a:gd name="T3" fmla="*/ 0 h 17"/>
                <a:gd name="T4" fmla="*/ 0 w 19"/>
                <a:gd name="T5" fmla="*/ 0 h 17"/>
                <a:gd name="T6" fmla="*/ 19 w 19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17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12" name="Freeform 221"/>
            <p:cNvSpPr>
              <a:spLocks/>
            </p:cNvSpPr>
            <p:nvPr/>
          </p:nvSpPr>
          <p:spPr bwMode="auto">
            <a:xfrm>
              <a:off x="4736" y="2957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13" name="Freeform 222"/>
            <p:cNvSpPr>
              <a:spLocks/>
            </p:cNvSpPr>
            <p:nvPr/>
          </p:nvSpPr>
          <p:spPr bwMode="auto">
            <a:xfrm>
              <a:off x="4698" y="2957"/>
              <a:ext cx="1" cy="1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17"/>
                  </a:move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14" name="Freeform 223"/>
            <p:cNvSpPr>
              <a:spLocks/>
            </p:cNvSpPr>
            <p:nvPr/>
          </p:nvSpPr>
          <p:spPr bwMode="auto">
            <a:xfrm>
              <a:off x="4680" y="2974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8 w 18"/>
                <a:gd name="T3" fmla="*/ 0 h 18"/>
                <a:gd name="T4" fmla="*/ 0 w 18"/>
                <a:gd name="T5" fmla="*/ 0 h 18"/>
                <a:gd name="T6" fmla="*/ 18 w 18"/>
                <a:gd name="T7" fmla="*/ 18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8"/>
                <a:gd name="T14" fmla="*/ 18 w 18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8">
                  <a:moveTo>
                    <a:pt x="18" y="18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15" name="Freeform 224"/>
            <p:cNvSpPr>
              <a:spLocks/>
            </p:cNvSpPr>
            <p:nvPr/>
          </p:nvSpPr>
          <p:spPr bwMode="auto">
            <a:xfrm>
              <a:off x="4698" y="2974"/>
              <a:ext cx="1" cy="18"/>
            </a:xfrm>
            <a:custGeom>
              <a:avLst/>
              <a:gdLst>
                <a:gd name="T0" fmla="*/ 0 w 1"/>
                <a:gd name="T1" fmla="*/ 0 h 18"/>
                <a:gd name="T2" fmla="*/ 0 w 1"/>
                <a:gd name="T3" fmla="*/ 0 h 18"/>
                <a:gd name="T4" fmla="*/ 0 w 1"/>
                <a:gd name="T5" fmla="*/ 18 h 18"/>
                <a:gd name="T6" fmla="*/ 0 w 1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8"/>
                <a:gd name="T14" fmla="*/ 1 w 1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8">
                  <a:moveTo>
                    <a:pt x="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16" name="Freeform 225"/>
            <p:cNvSpPr>
              <a:spLocks/>
            </p:cNvSpPr>
            <p:nvPr/>
          </p:nvSpPr>
          <p:spPr bwMode="auto">
            <a:xfrm>
              <a:off x="4642" y="2974"/>
              <a:ext cx="19" cy="18"/>
            </a:xfrm>
            <a:custGeom>
              <a:avLst/>
              <a:gdLst>
                <a:gd name="T0" fmla="*/ 19 w 19"/>
                <a:gd name="T1" fmla="*/ 18 h 18"/>
                <a:gd name="T2" fmla="*/ 19 w 19"/>
                <a:gd name="T3" fmla="*/ 0 h 18"/>
                <a:gd name="T4" fmla="*/ 0 w 19"/>
                <a:gd name="T5" fmla="*/ 0 h 18"/>
                <a:gd name="T6" fmla="*/ 19 w 19"/>
                <a:gd name="T7" fmla="*/ 18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8"/>
                <a:gd name="T14" fmla="*/ 19 w 1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8">
                  <a:moveTo>
                    <a:pt x="19" y="18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17" name="Rectangle 226"/>
            <p:cNvSpPr>
              <a:spLocks noChangeArrowheads="1"/>
            </p:cNvSpPr>
            <p:nvPr/>
          </p:nvSpPr>
          <p:spPr bwMode="auto">
            <a:xfrm>
              <a:off x="4624" y="2992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18" name="Rectangle 227"/>
            <p:cNvSpPr>
              <a:spLocks noChangeArrowheads="1"/>
            </p:cNvSpPr>
            <p:nvPr/>
          </p:nvSpPr>
          <p:spPr bwMode="auto">
            <a:xfrm>
              <a:off x="4605" y="2992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19" name="Freeform 228"/>
            <p:cNvSpPr>
              <a:spLocks/>
            </p:cNvSpPr>
            <p:nvPr/>
          </p:nvSpPr>
          <p:spPr bwMode="auto">
            <a:xfrm>
              <a:off x="4587" y="2992"/>
              <a:ext cx="18" cy="17"/>
            </a:xfrm>
            <a:custGeom>
              <a:avLst/>
              <a:gdLst>
                <a:gd name="T0" fmla="*/ 18 w 18"/>
                <a:gd name="T1" fmla="*/ 17 h 17"/>
                <a:gd name="T2" fmla="*/ 18 w 18"/>
                <a:gd name="T3" fmla="*/ 0 h 17"/>
                <a:gd name="T4" fmla="*/ 0 w 18"/>
                <a:gd name="T5" fmla="*/ 17 h 17"/>
                <a:gd name="T6" fmla="*/ 18 w 18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18" y="17"/>
                  </a:moveTo>
                  <a:lnTo>
                    <a:pt x="18" y="0"/>
                  </a:lnTo>
                  <a:lnTo>
                    <a:pt x="0" y="17"/>
                  </a:lnTo>
                  <a:lnTo>
                    <a:pt x="18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20" name="Freeform 229"/>
            <p:cNvSpPr>
              <a:spLocks/>
            </p:cNvSpPr>
            <p:nvPr/>
          </p:nvSpPr>
          <p:spPr bwMode="auto">
            <a:xfrm>
              <a:off x="4605" y="2992"/>
              <a:ext cx="1" cy="1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7 h 17"/>
                <a:gd name="T4" fmla="*/ 0 w 1"/>
                <a:gd name="T5" fmla="*/ 0 h 17"/>
                <a:gd name="T6" fmla="*/ 0 w 1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21" name="Rectangle 230"/>
            <p:cNvSpPr>
              <a:spLocks noChangeArrowheads="1"/>
            </p:cNvSpPr>
            <p:nvPr/>
          </p:nvSpPr>
          <p:spPr bwMode="auto">
            <a:xfrm>
              <a:off x="4587" y="3009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22" name="Freeform 231"/>
            <p:cNvSpPr>
              <a:spLocks/>
            </p:cNvSpPr>
            <p:nvPr/>
          </p:nvSpPr>
          <p:spPr bwMode="auto">
            <a:xfrm>
              <a:off x="4587" y="3009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23" name="Freeform 232"/>
            <p:cNvSpPr>
              <a:spLocks/>
            </p:cNvSpPr>
            <p:nvPr/>
          </p:nvSpPr>
          <p:spPr bwMode="auto">
            <a:xfrm>
              <a:off x="4549" y="3009"/>
              <a:ext cx="19" cy="17"/>
            </a:xfrm>
            <a:custGeom>
              <a:avLst/>
              <a:gdLst>
                <a:gd name="T0" fmla="*/ 19 w 19"/>
                <a:gd name="T1" fmla="*/ 17 h 17"/>
                <a:gd name="T2" fmla="*/ 19 w 19"/>
                <a:gd name="T3" fmla="*/ 0 h 17"/>
                <a:gd name="T4" fmla="*/ 0 w 19"/>
                <a:gd name="T5" fmla="*/ 17 h 17"/>
                <a:gd name="T6" fmla="*/ 19 w 19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17"/>
                  </a:moveTo>
                  <a:lnTo>
                    <a:pt x="19" y="0"/>
                  </a:lnTo>
                  <a:lnTo>
                    <a:pt x="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24" name="Rectangle 233"/>
            <p:cNvSpPr>
              <a:spLocks noChangeArrowheads="1"/>
            </p:cNvSpPr>
            <p:nvPr/>
          </p:nvSpPr>
          <p:spPr bwMode="auto">
            <a:xfrm>
              <a:off x="4531" y="3043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25" name="Freeform 234"/>
            <p:cNvSpPr>
              <a:spLocks/>
            </p:cNvSpPr>
            <p:nvPr/>
          </p:nvSpPr>
          <p:spPr bwMode="auto">
            <a:xfrm>
              <a:off x="4531" y="3026"/>
              <a:ext cx="18" cy="17"/>
            </a:xfrm>
            <a:custGeom>
              <a:avLst/>
              <a:gdLst>
                <a:gd name="T0" fmla="*/ 18 w 18"/>
                <a:gd name="T1" fmla="*/ 0 h 17"/>
                <a:gd name="T2" fmla="*/ 0 w 18"/>
                <a:gd name="T3" fmla="*/ 17 h 17"/>
                <a:gd name="T4" fmla="*/ 18 w 18"/>
                <a:gd name="T5" fmla="*/ 17 h 17"/>
                <a:gd name="T6" fmla="*/ 18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18" y="0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26" name="Freeform 235"/>
            <p:cNvSpPr>
              <a:spLocks/>
            </p:cNvSpPr>
            <p:nvPr/>
          </p:nvSpPr>
          <p:spPr bwMode="auto">
            <a:xfrm>
              <a:off x="4512" y="3043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27" name="Freeform 236"/>
            <p:cNvSpPr>
              <a:spLocks/>
            </p:cNvSpPr>
            <p:nvPr/>
          </p:nvSpPr>
          <p:spPr bwMode="auto">
            <a:xfrm>
              <a:off x="4493" y="3060"/>
              <a:ext cx="38" cy="1"/>
            </a:xfrm>
            <a:custGeom>
              <a:avLst/>
              <a:gdLst>
                <a:gd name="T0" fmla="*/ 38 w 38"/>
                <a:gd name="T1" fmla="*/ 0 h 1"/>
                <a:gd name="T2" fmla="*/ 19 w 38"/>
                <a:gd name="T3" fmla="*/ 0 h 1"/>
                <a:gd name="T4" fmla="*/ 0 w 38"/>
                <a:gd name="T5" fmla="*/ 0 h 1"/>
                <a:gd name="T6" fmla="*/ 38 w 3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1"/>
                <a:gd name="T14" fmla="*/ 38 w 3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1">
                  <a:moveTo>
                    <a:pt x="38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28" name="Freeform 237"/>
            <p:cNvSpPr>
              <a:spLocks/>
            </p:cNvSpPr>
            <p:nvPr/>
          </p:nvSpPr>
          <p:spPr bwMode="auto">
            <a:xfrm>
              <a:off x="4512" y="3060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29" name="Freeform 238"/>
            <p:cNvSpPr>
              <a:spLocks/>
            </p:cNvSpPr>
            <p:nvPr/>
          </p:nvSpPr>
          <p:spPr bwMode="auto">
            <a:xfrm>
              <a:off x="4475" y="3060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0 w 18"/>
                <a:gd name="T3" fmla="*/ 0 h 18"/>
                <a:gd name="T4" fmla="*/ 0 w 18"/>
                <a:gd name="T5" fmla="*/ 18 h 18"/>
                <a:gd name="T6" fmla="*/ 18 w 18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8"/>
                <a:gd name="T14" fmla="*/ 18 w 18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8">
                  <a:moveTo>
                    <a:pt x="18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30" name="Rectangle 239"/>
            <p:cNvSpPr>
              <a:spLocks noChangeArrowheads="1"/>
            </p:cNvSpPr>
            <p:nvPr/>
          </p:nvSpPr>
          <p:spPr bwMode="auto">
            <a:xfrm>
              <a:off x="4475" y="3078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31" name="Freeform 240"/>
            <p:cNvSpPr>
              <a:spLocks/>
            </p:cNvSpPr>
            <p:nvPr/>
          </p:nvSpPr>
          <p:spPr bwMode="auto">
            <a:xfrm>
              <a:off x="4475" y="3078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32" name="Rectangle 241"/>
            <p:cNvSpPr>
              <a:spLocks noChangeArrowheads="1"/>
            </p:cNvSpPr>
            <p:nvPr/>
          </p:nvSpPr>
          <p:spPr bwMode="auto">
            <a:xfrm>
              <a:off x="4456" y="3095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33" name="Freeform 242"/>
            <p:cNvSpPr>
              <a:spLocks/>
            </p:cNvSpPr>
            <p:nvPr/>
          </p:nvSpPr>
          <p:spPr bwMode="auto">
            <a:xfrm>
              <a:off x="4437" y="3095"/>
              <a:ext cx="38" cy="1"/>
            </a:xfrm>
            <a:custGeom>
              <a:avLst/>
              <a:gdLst>
                <a:gd name="T0" fmla="*/ 38 w 38"/>
                <a:gd name="T1" fmla="*/ 0 h 1"/>
                <a:gd name="T2" fmla="*/ 19 w 38"/>
                <a:gd name="T3" fmla="*/ 0 h 1"/>
                <a:gd name="T4" fmla="*/ 0 w 38"/>
                <a:gd name="T5" fmla="*/ 0 h 1"/>
                <a:gd name="T6" fmla="*/ 38 w 3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1"/>
                <a:gd name="T14" fmla="*/ 38 w 3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1">
                  <a:moveTo>
                    <a:pt x="38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34" name="Freeform 243"/>
            <p:cNvSpPr>
              <a:spLocks/>
            </p:cNvSpPr>
            <p:nvPr/>
          </p:nvSpPr>
          <p:spPr bwMode="auto">
            <a:xfrm>
              <a:off x="4456" y="3095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35" name="Rectangle 244"/>
            <p:cNvSpPr>
              <a:spLocks noChangeArrowheads="1"/>
            </p:cNvSpPr>
            <p:nvPr/>
          </p:nvSpPr>
          <p:spPr bwMode="auto">
            <a:xfrm>
              <a:off x="4437" y="3095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36" name="Freeform 245"/>
            <p:cNvSpPr>
              <a:spLocks/>
            </p:cNvSpPr>
            <p:nvPr/>
          </p:nvSpPr>
          <p:spPr bwMode="auto">
            <a:xfrm>
              <a:off x="4437" y="3095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37" name="Rectangle 246"/>
            <p:cNvSpPr>
              <a:spLocks noChangeArrowheads="1"/>
            </p:cNvSpPr>
            <p:nvPr/>
          </p:nvSpPr>
          <p:spPr bwMode="auto">
            <a:xfrm>
              <a:off x="4437" y="3112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38" name="Freeform 247"/>
            <p:cNvSpPr>
              <a:spLocks/>
            </p:cNvSpPr>
            <p:nvPr/>
          </p:nvSpPr>
          <p:spPr bwMode="auto">
            <a:xfrm>
              <a:off x="4419" y="3112"/>
              <a:ext cx="37" cy="17"/>
            </a:xfrm>
            <a:custGeom>
              <a:avLst/>
              <a:gdLst>
                <a:gd name="T0" fmla="*/ 37 w 37"/>
                <a:gd name="T1" fmla="*/ 0 h 17"/>
                <a:gd name="T2" fmla="*/ 18 w 37"/>
                <a:gd name="T3" fmla="*/ 0 h 17"/>
                <a:gd name="T4" fmla="*/ 0 w 37"/>
                <a:gd name="T5" fmla="*/ 17 h 17"/>
                <a:gd name="T6" fmla="*/ 37 w 3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17"/>
                <a:gd name="T14" fmla="*/ 37 w 3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17">
                  <a:moveTo>
                    <a:pt x="37" y="0"/>
                  </a:moveTo>
                  <a:lnTo>
                    <a:pt x="18" y="0"/>
                  </a:lnTo>
                  <a:lnTo>
                    <a:pt x="0" y="1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39" name="Freeform 248"/>
            <p:cNvSpPr>
              <a:spLocks/>
            </p:cNvSpPr>
            <p:nvPr/>
          </p:nvSpPr>
          <p:spPr bwMode="auto">
            <a:xfrm>
              <a:off x="4437" y="3112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40" name="Freeform 249"/>
            <p:cNvSpPr>
              <a:spLocks/>
            </p:cNvSpPr>
            <p:nvPr/>
          </p:nvSpPr>
          <p:spPr bwMode="auto">
            <a:xfrm>
              <a:off x="4400" y="3146"/>
              <a:ext cx="37" cy="1"/>
            </a:xfrm>
            <a:custGeom>
              <a:avLst/>
              <a:gdLst>
                <a:gd name="T0" fmla="*/ 37 w 37"/>
                <a:gd name="T1" fmla="*/ 0 h 1"/>
                <a:gd name="T2" fmla="*/ 19 w 37"/>
                <a:gd name="T3" fmla="*/ 0 h 1"/>
                <a:gd name="T4" fmla="*/ 0 w 37"/>
                <a:gd name="T5" fmla="*/ 0 h 1"/>
                <a:gd name="T6" fmla="*/ 37 w 37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1"/>
                <a:gd name="T14" fmla="*/ 37 w 37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1">
                  <a:moveTo>
                    <a:pt x="37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41" name="Freeform 250"/>
            <p:cNvSpPr>
              <a:spLocks/>
            </p:cNvSpPr>
            <p:nvPr/>
          </p:nvSpPr>
          <p:spPr bwMode="auto">
            <a:xfrm>
              <a:off x="4400" y="3146"/>
              <a:ext cx="19" cy="18"/>
            </a:xfrm>
            <a:custGeom>
              <a:avLst/>
              <a:gdLst>
                <a:gd name="T0" fmla="*/ 19 w 19"/>
                <a:gd name="T1" fmla="*/ 0 h 18"/>
                <a:gd name="T2" fmla="*/ 0 w 19"/>
                <a:gd name="T3" fmla="*/ 0 h 18"/>
                <a:gd name="T4" fmla="*/ 0 w 19"/>
                <a:gd name="T5" fmla="*/ 18 h 18"/>
                <a:gd name="T6" fmla="*/ 19 w 19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8"/>
                <a:gd name="T14" fmla="*/ 19 w 1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8">
                  <a:moveTo>
                    <a:pt x="19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42" name="Freeform 251"/>
            <p:cNvSpPr>
              <a:spLocks/>
            </p:cNvSpPr>
            <p:nvPr/>
          </p:nvSpPr>
          <p:spPr bwMode="auto">
            <a:xfrm>
              <a:off x="4400" y="3146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43" name="Rectangle 252"/>
            <p:cNvSpPr>
              <a:spLocks noChangeArrowheads="1"/>
            </p:cNvSpPr>
            <p:nvPr/>
          </p:nvSpPr>
          <p:spPr bwMode="auto">
            <a:xfrm>
              <a:off x="4400" y="3164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44" name="Freeform 253"/>
            <p:cNvSpPr>
              <a:spLocks/>
            </p:cNvSpPr>
            <p:nvPr/>
          </p:nvSpPr>
          <p:spPr bwMode="auto">
            <a:xfrm>
              <a:off x="4400" y="3164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45" name="Freeform 254"/>
            <p:cNvSpPr>
              <a:spLocks/>
            </p:cNvSpPr>
            <p:nvPr/>
          </p:nvSpPr>
          <p:spPr bwMode="auto">
            <a:xfrm>
              <a:off x="4382" y="3181"/>
              <a:ext cx="37" cy="1"/>
            </a:xfrm>
            <a:custGeom>
              <a:avLst/>
              <a:gdLst>
                <a:gd name="T0" fmla="*/ 37 w 37"/>
                <a:gd name="T1" fmla="*/ 0 h 1"/>
                <a:gd name="T2" fmla="*/ 18 w 37"/>
                <a:gd name="T3" fmla="*/ 0 h 1"/>
                <a:gd name="T4" fmla="*/ 0 w 37"/>
                <a:gd name="T5" fmla="*/ 0 h 1"/>
                <a:gd name="T6" fmla="*/ 37 w 37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1"/>
                <a:gd name="T14" fmla="*/ 37 w 37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1">
                  <a:moveTo>
                    <a:pt x="37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46" name="Freeform 255"/>
            <p:cNvSpPr>
              <a:spLocks/>
            </p:cNvSpPr>
            <p:nvPr/>
          </p:nvSpPr>
          <p:spPr bwMode="auto">
            <a:xfrm>
              <a:off x="4382" y="3181"/>
              <a:ext cx="18" cy="17"/>
            </a:xfrm>
            <a:custGeom>
              <a:avLst/>
              <a:gdLst>
                <a:gd name="T0" fmla="*/ 18 w 18"/>
                <a:gd name="T1" fmla="*/ 0 h 17"/>
                <a:gd name="T2" fmla="*/ 0 w 18"/>
                <a:gd name="T3" fmla="*/ 0 h 17"/>
                <a:gd name="T4" fmla="*/ 0 w 18"/>
                <a:gd name="T5" fmla="*/ 17 h 17"/>
                <a:gd name="T6" fmla="*/ 18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18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47" name="Freeform 256"/>
            <p:cNvSpPr>
              <a:spLocks/>
            </p:cNvSpPr>
            <p:nvPr/>
          </p:nvSpPr>
          <p:spPr bwMode="auto">
            <a:xfrm>
              <a:off x="4382" y="3181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48" name="Rectangle 257"/>
            <p:cNvSpPr>
              <a:spLocks noChangeArrowheads="1"/>
            </p:cNvSpPr>
            <p:nvPr/>
          </p:nvSpPr>
          <p:spPr bwMode="auto">
            <a:xfrm>
              <a:off x="4382" y="3215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49" name="Freeform 258"/>
            <p:cNvSpPr>
              <a:spLocks/>
            </p:cNvSpPr>
            <p:nvPr/>
          </p:nvSpPr>
          <p:spPr bwMode="auto">
            <a:xfrm>
              <a:off x="4363" y="3215"/>
              <a:ext cx="37" cy="1"/>
            </a:xfrm>
            <a:custGeom>
              <a:avLst/>
              <a:gdLst>
                <a:gd name="T0" fmla="*/ 37 w 37"/>
                <a:gd name="T1" fmla="*/ 0 h 1"/>
                <a:gd name="T2" fmla="*/ 19 w 37"/>
                <a:gd name="T3" fmla="*/ 0 h 1"/>
                <a:gd name="T4" fmla="*/ 0 w 37"/>
                <a:gd name="T5" fmla="*/ 0 h 1"/>
                <a:gd name="T6" fmla="*/ 37 w 37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1"/>
                <a:gd name="T14" fmla="*/ 37 w 37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1">
                  <a:moveTo>
                    <a:pt x="37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50" name="Freeform 259"/>
            <p:cNvSpPr>
              <a:spLocks/>
            </p:cNvSpPr>
            <p:nvPr/>
          </p:nvSpPr>
          <p:spPr bwMode="auto">
            <a:xfrm>
              <a:off x="4382" y="3215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51" name="Freeform 260"/>
            <p:cNvSpPr>
              <a:spLocks/>
            </p:cNvSpPr>
            <p:nvPr/>
          </p:nvSpPr>
          <p:spPr bwMode="auto">
            <a:xfrm>
              <a:off x="4363" y="3232"/>
              <a:ext cx="19" cy="18"/>
            </a:xfrm>
            <a:custGeom>
              <a:avLst/>
              <a:gdLst>
                <a:gd name="T0" fmla="*/ 19 w 19"/>
                <a:gd name="T1" fmla="*/ 0 h 18"/>
                <a:gd name="T2" fmla="*/ 0 w 19"/>
                <a:gd name="T3" fmla="*/ 0 h 18"/>
                <a:gd name="T4" fmla="*/ 0 w 19"/>
                <a:gd name="T5" fmla="*/ 18 h 18"/>
                <a:gd name="T6" fmla="*/ 19 w 19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8"/>
                <a:gd name="T14" fmla="*/ 19 w 1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8">
                  <a:moveTo>
                    <a:pt x="19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52" name="Freeform 261"/>
            <p:cNvSpPr>
              <a:spLocks/>
            </p:cNvSpPr>
            <p:nvPr/>
          </p:nvSpPr>
          <p:spPr bwMode="auto">
            <a:xfrm>
              <a:off x="4344" y="3267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53" name="Freeform 262"/>
            <p:cNvSpPr>
              <a:spLocks/>
            </p:cNvSpPr>
            <p:nvPr/>
          </p:nvSpPr>
          <p:spPr bwMode="auto">
            <a:xfrm>
              <a:off x="4344" y="3301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54" name="Freeform 263"/>
            <p:cNvSpPr>
              <a:spLocks/>
            </p:cNvSpPr>
            <p:nvPr/>
          </p:nvSpPr>
          <p:spPr bwMode="auto">
            <a:xfrm>
              <a:off x="4326" y="3318"/>
              <a:ext cx="37" cy="1"/>
            </a:xfrm>
            <a:custGeom>
              <a:avLst/>
              <a:gdLst>
                <a:gd name="T0" fmla="*/ 37 w 37"/>
                <a:gd name="T1" fmla="*/ 0 h 1"/>
                <a:gd name="T2" fmla="*/ 18 w 37"/>
                <a:gd name="T3" fmla="*/ 0 h 1"/>
                <a:gd name="T4" fmla="*/ 0 w 37"/>
                <a:gd name="T5" fmla="*/ 0 h 1"/>
                <a:gd name="T6" fmla="*/ 37 w 37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1"/>
                <a:gd name="T14" fmla="*/ 37 w 37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1">
                  <a:moveTo>
                    <a:pt x="37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55" name="Freeform 264"/>
            <p:cNvSpPr>
              <a:spLocks/>
            </p:cNvSpPr>
            <p:nvPr/>
          </p:nvSpPr>
          <p:spPr bwMode="auto">
            <a:xfrm>
              <a:off x="4344" y="3318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56" name="Freeform 265"/>
            <p:cNvSpPr>
              <a:spLocks/>
            </p:cNvSpPr>
            <p:nvPr/>
          </p:nvSpPr>
          <p:spPr bwMode="auto">
            <a:xfrm>
              <a:off x="4326" y="3336"/>
              <a:ext cx="18" cy="17"/>
            </a:xfrm>
            <a:custGeom>
              <a:avLst/>
              <a:gdLst>
                <a:gd name="T0" fmla="*/ 18 w 18"/>
                <a:gd name="T1" fmla="*/ 0 h 17"/>
                <a:gd name="T2" fmla="*/ 0 w 18"/>
                <a:gd name="T3" fmla="*/ 0 h 17"/>
                <a:gd name="T4" fmla="*/ 0 w 18"/>
                <a:gd name="T5" fmla="*/ 17 h 17"/>
                <a:gd name="T6" fmla="*/ 18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18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57" name="Rectangle 266"/>
            <p:cNvSpPr>
              <a:spLocks noChangeArrowheads="1"/>
            </p:cNvSpPr>
            <p:nvPr/>
          </p:nvSpPr>
          <p:spPr bwMode="auto">
            <a:xfrm>
              <a:off x="4326" y="3353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58" name="Freeform 267"/>
            <p:cNvSpPr>
              <a:spLocks/>
            </p:cNvSpPr>
            <p:nvPr/>
          </p:nvSpPr>
          <p:spPr bwMode="auto">
            <a:xfrm>
              <a:off x="4326" y="3353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59" name="Freeform 268"/>
            <p:cNvSpPr>
              <a:spLocks/>
            </p:cNvSpPr>
            <p:nvPr/>
          </p:nvSpPr>
          <p:spPr bwMode="auto">
            <a:xfrm>
              <a:off x="4326" y="3370"/>
              <a:ext cx="18" cy="17"/>
            </a:xfrm>
            <a:custGeom>
              <a:avLst/>
              <a:gdLst>
                <a:gd name="T0" fmla="*/ 18 w 18"/>
                <a:gd name="T1" fmla="*/ 0 h 17"/>
                <a:gd name="T2" fmla="*/ 0 w 18"/>
                <a:gd name="T3" fmla="*/ 0 h 17"/>
                <a:gd name="T4" fmla="*/ 0 w 18"/>
                <a:gd name="T5" fmla="*/ 17 h 17"/>
                <a:gd name="T6" fmla="*/ 18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18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60" name="Rectangle 269"/>
            <p:cNvSpPr>
              <a:spLocks noChangeArrowheads="1"/>
            </p:cNvSpPr>
            <p:nvPr/>
          </p:nvSpPr>
          <p:spPr bwMode="auto">
            <a:xfrm>
              <a:off x="4326" y="3387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61" name="Freeform 270"/>
            <p:cNvSpPr>
              <a:spLocks/>
            </p:cNvSpPr>
            <p:nvPr/>
          </p:nvSpPr>
          <p:spPr bwMode="auto">
            <a:xfrm>
              <a:off x="4326" y="3387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62" name="Rectangle 271"/>
            <p:cNvSpPr>
              <a:spLocks noChangeArrowheads="1"/>
            </p:cNvSpPr>
            <p:nvPr/>
          </p:nvSpPr>
          <p:spPr bwMode="auto">
            <a:xfrm>
              <a:off x="4307" y="3404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63" name="Freeform 272"/>
            <p:cNvSpPr>
              <a:spLocks/>
            </p:cNvSpPr>
            <p:nvPr/>
          </p:nvSpPr>
          <p:spPr bwMode="auto">
            <a:xfrm>
              <a:off x="4307" y="3404"/>
              <a:ext cx="19" cy="18"/>
            </a:xfrm>
            <a:custGeom>
              <a:avLst/>
              <a:gdLst>
                <a:gd name="T0" fmla="*/ 19 w 19"/>
                <a:gd name="T1" fmla="*/ 0 h 18"/>
                <a:gd name="T2" fmla="*/ 0 w 19"/>
                <a:gd name="T3" fmla="*/ 0 h 18"/>
                <a:gd name="T4" fmla="*/ 0 w 19"/>
                <a:gd name="T5" fmla="*/ 18 h 18"/>
                <a:gd name="T6" fmla="*/ 19 w 19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8"/>
                <a:gd name="T14" fmla="*/ 19 w 1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8">
                  <a:moveTo>
                    <a:pt x="19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64" name="Freeform 273"/>
            <p:cNvSpPr>
              <a:spLocks/>
            </p:cNvSpPr>
            <p:nvPr/>
          </p:nvSpPr>
          <p:spPr bwMode="auto">
            <a:xfrm>
              <a:off x="4307" y="3404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65" name="Rectangle 274"/>
            <p:cNvSpPr>
              <a:spLocks noChangeArrowheads="1"/>
            </p:cNvSpPr>
            <p:nvPr/>
          </p:nvSpPr>
          <p:spPr bwMode="auto">
            <a:xfrm>
              <a:off x="4307" y="3439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66" name="Freeform 275"/>
            <p:cNvSpPr>
              <a:spLocks/>
            </p:cNvSpPr>
            <p:nvPr/>
          </p:nvSpPr>
          <p:spPr bwMode="auto">
            <a:xfrm>
              <a:off x="4307" y="3439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67" name="Freeform 276"/>
            <p:cNvSpPr>
              <a:spLocks/>
            </p:cNvSpPr>
            <p:nvPr/>
          </p:nvSpPr>
          <p:spPr bwMode="auto">
            <a:xfrm>
              <a:off x="4307" y="3439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68" name="Freeform 277"/>
            <p:cNvSpPr>
              <a:spLocks/>
            </p:cNvSpPr>
            <p:nvPr/>
          </p:nvSpPr>
          <p:spPr bwMode="auto">
            <a:xfrm>
              <a:off x="4307" y="3473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69" name="Freeform 278"/>
            <p:cNvSpPr>
              <a:spLocks/>
            </p:cNvSpPr>
            <p:nvPr/>
          </p:nvSpPr>
          <p:spPr bwMode="auto">
            <a:xfrm>
              <a:off x="4307" y="3508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70" name="Rectangle 279"/>
            <p:cNvSpPr>
              <a:spLocks noChangeArrowheads="1"/>
            </p:cNvSpPr>
            <p:nvPr/>
          </p:nvSpPr>
          <p:spPr bwMode="auto">
            <a:xfrm>
              <a:off x="4288" y="3542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71" name="Freeform 280"/>
            <p:cNvSpPr>
              <a:spLocks/>
            </p:cNvSpPr>
            <p:nvPr/>
          </p:nvSpPr>
          <p:spPr bwMode="auto">
            <a:xfrm>
              <a:off x="4288" y="3542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72" name="Freeform 281"/>
            <p:cNvSpPr>
              <a:spLocks/>
            </p:cNvSpPr>
            <p:nvPr/>
          </p:nvSpPr>
          <p:spPr bwMode="auto">
            <a:xfrm>
              <a:off x="4288" y="3542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73" name="Freeform 282"/>
            <p:cNvSpPr>
              <a:spLocks/>
            </p:cNvSpPr>
            <p:nvPr/>
          </p:nvSpPr>
          <p:spPr bwMode="auto">
            <a:xfrm>
              <a:off x="4288" y="3576"/>
              <a:ext cx="19" cy="18"/>
            </a:xfrm>
            <a:custGeom>
              <a:avLst/>
              <a:gdLst>
                <a:gd name="T0" fmla="*/ 19 w 19"/>
                <a:gd name="T1" fmla="*/ 0 h 18"/>
                <a:gd name="T2" fmla="*/ 0 w 19"/>
                <a:gd name="T3" fmla="*/ 0 h 18"/>
                <a:gd name="T4" fmla="*/ 19 w 19"/>
                <a:gd name="T5" fmla="*/ 18 h 18"/>
                <a:gd name="T6" fmla="*/ 19 w 19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8"/>
                <a:gd name="T14" fmla="*/ 19 w 1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8">
                  <a:moveTo>
                    <a:pt x="19" y="0"/>
                  </a:moveTo>
                  <a:lnTo>
                    <a:pt x="0" y="0"/>
                  </a:lnTo>
                  <a:lnTo>
                    <a:pt x="19" y="18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74" name="Rectangle 283"/>
            <p:cNvSpPr>
              <a:spLocks noChangeArrowheads="1"/>
            </p:cNvSpPr>
            <p:nvPr/>
          </p:nvSpPr>
          <p:spPr bwMode="auto">
            <a:xfrm>
              <a:off x="4307" y="3594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75" name="Freeform 284"/>
            <p:cNvSpPr>
              <a:spLocks/>
            </p:cNvSpPr>
            <p:nvPr/>
          </p:nvSpPr>
          <p:spPr bwMode="auto">
            <a:xfrm>
              <a:off x="4307" y="3594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76" name="Rectangle 285"/>
            <p:cNvSpPr>
              <a:spLocks noChangeArrowheads="1"/>
            </p:cNvSpPr>
            <p:nvPr/>
          </p:nvSpPr>
          <p:spPr bwMode="auto">
            <a:xfrm>
              <a:off x="4307" y="3611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77" name="Freeform 286"/>
            <p:cNvSpPr>
              <a:spLocks/>
            </p:cNvSpPr>
            <p:nvPr/>
          </p:nvSpPr>
          <p:spPr bwMode="auto">
            <a:xfrm>
              <a:off x="4307" y="3611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78" name="Freeform 287"/>
            <p:cNvSpPr>
              <a:spLocks/>
            </p:cNvSpPr>
            <p:nvPr/>
          </p:nvSpPr>
          <p:spPr bwMode="auto">
            <a:xfrm>
              <a:off x="4307" y="3611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79" name="Rectangle 288"/>
            <p:cNvSpPr>
              <a:spLocks noChangeArrowheads="1"/>
            </p:cNvSpPr>
            <p:nvPr/>
          </p:nvSpPr>
          <p:spPr bwMode="auto">
            <a:xfrm>
              <a:off x="4307" y="3628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80" name="Freeform 289"/>
            <p:cNvSpPr>
              <a:spLocks/>
            </p:cNvSpPr>
            <p:nvPr/>
          </p:nvSpPr>
          <p:spPr bwMode="auto">
            <a:xfrm>
              <a:off x="4307" y="3628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81" name="Freeform 290"/>
            <p:cNvSpPr>
              <a:spLocks/>
            </p:cNvSpPr>
            <p:nvPr/>
          </p:nvSpPr>
          <p:spPr bwMode="auto">
            <a:xfrm>
              <a:off x="4307" y="3645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82" name="Rectangle 291"/>
            <p:cNvSpPr>
              <a:spLocks noChangeArrowheads="1"/>
            </p:cNvSpPr>
            <p:nvPr/>
          </p:nvSpPr>
          <p:spPr bwMode="auto">
            <a:xfrm>
              <a:off x="4307" y="3662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83" name="Freeform 292"/>
            <p:cNvSpPr>
              <a:spLocks/>
            </p:cNvSpPr>
            <p:nvPr/>
          </p:nvSpPr>
          <p:spPr bwMode="auto">
            <a:xfrm>
              <a:off x="4307" y="3662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84" name="Rectangle 293"/>
            <p:cNvSpPr>
              <a:spLocks noChangeArrowheads="1"/>
            </p:cNvSpPr>
            <p:nvPr/>
          </p:nvSpPr>
          <p:spPr bwMode="auto">
            <a:xfrm>
              <a:off x="4307" y="3680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85" name="Freeform 294"/>
            <p:cNvSpPr>
              <a:spLocks/>
            </p:cNvSpPr>
            <p:nvPr/>
          </p:nvSpPr>
          <p:spPr bwMode="auto">
            <a:xfrm>
              <a:off x="4307" y="3680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86" name="Freeform 295"/>
            <p:cNvSpPr>
              <a:spLocks/>
            </p:cNvSpPr>
            <p:nvPr/>
          </p:nvSpPr>
          <p:spPr bwMode="auto">
            <a:xfrm>
              <a:off x="4307" y="3680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87" name="Rectangle 296"/>
            <p:cNvSpPr>
              <a:spLocks noChangeArrowheads="1"/>
            </p:cNvSpPr>
            <p:nvPr/>
          </p:nvSpPr>
          <p:spPr bwMode="auto">
            <a:xfrm>
              <a:off x="4326" y="3714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88" name="Freeform 297"/>
            <p:cNvSpPr>
              <a:spLocks/>
            </p:cNvSpPr>
            <p:nvPr/>
          </p:nvSpPr>
          <p:spPr bwMode="auto">
            <a:xfrm>
              <a:off x="4326" y="3714"/>
              <a:ext cx="18" cy="17"/>
            </a:xfrm>
            <a:custGeom>
              <a:avLst/>
              <a:gdLst>
                <a:gd name="T0" fmla="*/ 18 w 18"/>
                <a:gd name="T1" fmla="*/ 0 h 17"/>
                <a:gd name="T2" fmla="*/ 0 w 18"/>
                <a:gd name="T3" fmla="*/ 0 h 17"/>
                <a:gd name="T4" fmla="*/ 0 w 18"/>
                <a:gd name="T5" fmla="*/ 17 h 17"/>
                <a:gd name="T6" fmla="*/ 18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18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89" name="Freeform 298"/>
            <p:cNvSpPr>
              <a:spLocks/>
            </p:cNvSpPr>
            <p:nvPr/>
          </p:nvSpPr>
          <p:spPr bwMode="auto">
            <a:xfrm>
              <a:off x="4326" y="3714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90" name="Freeform 299"/>
            <p:cNvSpPr>
              <a:spLocks/>
            </p:cNvSpPr>
            <p:nvPr/>
          </p:nvSpPr>
          <p:spPr bwMode="auto">
            <a:xfrm>
              <a:off x="3674" y="2579"/>
              <a:ext cx="18" cy="34"/>
            </a:xfrm>
            <a:custGeom>
              <a:avLst/>
              <a:gdLst>
                <a:gd name="T0" fmla="*/ 0 w 18"/>
                <a:gd name="T1" fmla="*/ 0 h 34"/>
                <a:gd name="T2" fmla="*/ 0 w 18"/>
                <a:gd name="T3" fmla="*/ 17 h 34"/>
                <a:gd name="T4" fmla="*/ 18 w 18"/>
                <a:gd name="T5" fmla="*/ 34 h 34"/>
                <a:gd name="T6" fmla="*/ 0 w 18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34"/>
                <a:gd name="T14" fmla="*/ 18 w 18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34">
                  <a:moveTo>
                    <a:pt x="0" y="0"/>
                  </a:moveTo>
                  <a:lnTo>
                    <a:pt x="0" y="17"/>
                  </a:lnTo>
                  <a:lnTo>
                    <a:pt x="1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91" name="Freeform 300"/>
            <p:cNvSpPr>
              <a:spLocks/>
            </p:cNvSpPr>
            <p:nvPr/>
          </p:nvSpPr>
          <p:spPr bwMode="auto">
            <a:xfrm>
              <a:off x="3711" y="2596"/>
              <a:ext cx="18" cy="17"/>
            </a:xfrm>
            <a:custGeom>
              <a:avLst/>
              <a:gdLst>
                <a:gd name="T0" fmla="*/ 0 w 18"/>
                <a:gd name="T1" fmla="*/ 0 h 17"/>
                <a:gd name="T2" fmla="*/ 0 w 18"/>
                <a:gd name="T3" fmla="*/ 17 h 17"/>
                <a:gd name="T4" fmla="*/ 18 w 18"/>
                <a:gd name="T5" fmla="*/ 17 h 17"/>
                <a:gd name="T6" fmla="*/ 0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0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92" name="Freeform 301"/>
            <p:cNvSpPr>
              <a:spLocks/>
            </p:cNvSpPr>
            <p:nvPr/>
          </p:nvSpPr>
          <p:spPr bwMode="auto">
            <a:xfrm>
              <a:off x="3748" y="2596"/>
              <a:ext cx="19" cy="34"/>
            </a:xfrm>
            <a:custGeom>
              <a:avLst/>
              <a:gdLst>
                <a:gd name="T0" fmla="*/ 0 w 19"/>
                <a:gd name="T1" fmla="*/ 0 h 34"/>
                <a:gd name="T2" fmla="*/ 0 w 19"/>
                <a:gd name="T3" fmla="*/ 17 h 34"/>
                <a:gd name="T4" fmla="*/ 19 w 19"/>
                <a:gd name="T5" fmla="*/ 34 h 34"/>
                <a:gd name="T6" fmla="*/ 0 w 19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34"/>
                <a:gd name="T14" fmla="*/ 19 w 19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34">
                  <a:moveTo>
                    <a:pt x="0" y="0"/>
                  </a:moveTo>
                  <a:lnTo>
                    <a:pt x="0" y="17"/>
                  </a:lnTo>
                  <a:lnTo>
                    <a:pt x="19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93" name="Freeform 302"/>
            <p:cNvSpPr>
              <a:spLocks/>
            </p:cNvSpPr>
            <p:nvPr/>
          </p:nvSpPr>
          <p:spPr bwMode="auto">
            <a:xfrm>
              <a:off x="3785" y="2613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94" name="Rectangle 303"/>
            <p:cNvSpPr>
              <a:spLocks noChangeArrowheads="1"/>
            </p:cNvSpPr>
            <p:nvPr/>
          </p:nvSpPr>
          <p:spPr bwMode="auto">
            <a:xfrm>
              <a:off x="3823" y="2630"/>
              <a:ext cx="1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95" name="Freeform 304"/>
            <p:cNvSpPr>
              <a:spLocks/>
            </p:cNvSpPr>
            <p:nvPr/>
          </p:nvSpPr>
          <p:spPr bwMode="auto">
            <a:xfrm>
              <a:off x="3823" y="2630"/>
              <a:ext cx="18" cy="18"/>
            </a:xfrm>
            <a:custGeom>
              <a:avLst/>
              <a:gdLst>
                <a:gd name="T0" fmla="*/ 0 w 18"/>
                <a:gd name="T1" fmla="*/ 0 h 18"/>
                <a:gd name="T2" fmla="*/ 0 w 18"/>
                <a:gd name="T3" fmla="*/ 18 h 18"/>
                <a:gd name="T4" fmla="*/ 18 w 18"/>
                <a:gd name="T5" fmla="*/ 18 h 18"/>
                <a:gd name="T6" fmla="*/ 0 w 18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8"/>
                <a:gd name="T14" fmla="*/ 18 w 18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8">
                  <a:moveTo>
                    <a:pt x="0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96" name="Freeform 305"/>
            <p:cNvSpPr>
              <a:spLocks/>
            </p:cNvSpPr>
            <p:nvPr/>
          </p:nvSpPr>
          <p:spPr bwMode="auto">
            <a:xfrm>
              <a:off x="3823" y="2630"/>
              <a:ext cx="1" cy="18"/>
            </a:xfrm>
            <a:custGeom>
              <a:avLst/>
              <a:gdLst>
                <a:gd name="T0" fmla="*/ 0 w 1"/>
                <a:gd name="T1" fmla="*/ 0 h 18"/>
                <a:gd name="T2" fmla="*/ 0 w 1"/>
                <a:gd name="T3" fmla="*/ 0 h 18"/>
                <a:gd name="T4" fmla="*/ 0 w 1"/>
                <a:gd name="T5" fmla="*/ 18 h 18"/>
                <a:gd name="T6" fmla="*/ 0 w 1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8"/>
                <a:gd name="T14" fmla="*/ 1 w 1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8">
                  <a:moveTo>
                    <a:pt x="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97" name="Rectangle 306"/>
            <p:cNvSpPr>
              <a:spLocks noChangeArrowheads="1"/>
            </p:cNvSpPr>
            <p:nvPr/>
          </p:nvSpPr>
          <p:spPr bwMode="auto">
            <a:xfrm>
              <a:off x="3860" y="2630"/>
              <a:ext cx="1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798" name="Freeform 307"/>
            <p:cNvSpPr>
              <a:spLocks/>
            </p:cNvSpPr>
            <p:nvPr/>
          </p:nvSpPr>
          <p:spPr bwMode="auto">
            <a:xfrm>
              <a:off x="3860" y="2630"/>
              <a:ext cx="18" cy="35"/>
            </a:xfrm>
            <a:custGeom>
              <a:avLst/>
              <a:gdLst>
                <a:gd name="T0" fmla="*/ 0 w 18"/>
                <a:gd name="T1" fmla="*/ 0 h 35"/>
                <a:gd name="T2" fmla="*/ 0 w 18"/>
                <a:gd name="T3" fmla="*/ 18 h 35"/>
                <a:gd name="T4" fmla="*/ 18 w 18"/>
                <a:gd name="T5" fmla="*/ 35 h 35"/>
                <a:gd name="T6" fmla="*/ 0 w 18"/>
                <a:gd name="T7" fmla="*/ 0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35"/>
                <a:gd name="T14" fmla="*/ 18 w 18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35">
                  <a:moveTo>
                    <a:pt x="0" y="0"/>
                  </a:moveTo>
                  <a:lnTo>
                    <a:pt x="0" y="18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99" name="Freeform 308"/>
            <p:cNvSpPr>
              <a:spLocks/>
            </p:cNvSpPr>
            <p:nvPr/>
          </p:nvSpPr>
          <p:spPr bwMode="auto">
            <a:xfrm>
              <a:off x="3860" y="2630"/>
              <a:ext cx="1" cy="18"/>
            </a:xfrm>
            <a:custGeom>
              <a:avLst/>
              <a:gdLst>
                <a:gd name="T0" fmla="*/ 0 w 1"/>
                <a:gd name="T1" fmla="*/ 0 h 18"/>
                <a:gd name="T2" fmla="*/ 0 w 1"/>
                <a:gd name="T3" fmla="*/ 0 h 18"/>
                <a:gd name="T4" fmla="*/ 0 w 1"/>
                <a:gd name="T5" fmla="*/ 18 h 18"/>
                <a:gd name="T6" fmla="*/ 0 w 1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8"/>
                <a:gd name="T14" fmla="*/ 1 w 1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8">
                  <a:moveTo>
                    <a:pt x="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00" name="Rectangle 309"/>
            <p:cNvSpPr>
              <a:spLocks noChangeArrowheads="1"/>
            </p:cNvSpPr>
            <p:nvPr/>
          </p:nvSpPr>
          <p:spPr bwMode="auto">
            <a:xfrm>
              <a:off x="3897" y="2648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01" name="Freeform 310"/>
            <p:cNvSpPr>
              <a:spLocks/>
            </p:cNvSpPr>
            <p:nvPr/>
          </p:nvSpPr>
          <p:spPr bwMode="auto">
            <a:xfrm>
              <a:off x="3897" y="2648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02" name="Freeform 311"/>
            <p:cNvSpPr>
              <a:spLocks/>
            </p:cNvSpPr>
            <p:nvPr/>
          </p:nvSpPr>
          <p:spPr bwMode="auto">
            <a:xfrm>
              <a:off x="3897" y="2648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03" name="Freeform 312"/>
            <p:cNvSpPr>
              <a:spLocks/>
            </p:cNvSpPr>
            <p:nvPr/>
          </p:nvSpPr>
          <p:spPr bwMode="auto">
            <a:xfrm>
              <a:off x="3916" y="2665"/>
              <a:ext cx="18" cy="17"/>
            </a:xfrm>
            <a:custGeom>
              <a:avLst/>
              <a:gdLst>
                <a:gd name="T0" fmla="*/ 0 w 18"/>
                <a:gd name="T1" fmla="*/ 0 h 17"/>
                <a:gd name="T2" fmla="*/ 0 w 18"/>
                <a:gd name="T3" fmla="*/ 17 h 17"/>
                <a:gd name="T4" fmla="*/ 18 w 18"/>
                <a:gd name="T5" fmla="*/ 17 h 17"/>
                <a:gd name="T6" fmla="*/ 0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0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04" name="Freeform 313"/>
            <p:cNvSpPr>
              <a:spLocks/>
            </p:cNvSpPr>
            <p:nvPr/>
          </p:nvSpPr>
          <p:spPr bwMode="auto">
            <a:xfrm>
              <a:off x="3953" y="2682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05" name="Rectangle 314"/>
            <p:cNvSpPr>
              <a:spLocks noChangeArrowheads="1"/>
            </p:cNvSpPr>
            <p:nvPr/>
          </p:nvSpPr>
          <p:spPr bwMode="auto">
            <a:xfrm>
              <a:off x="3972" y="2682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06" name="Freeform 315"/>
            <p:cNvSpPr>
              <a:spLocks/>
            </p:cNvSpPr>
            <p:nvPr/>
          </p:nvSpPr>
          <p:spPr bwMode="auto">
            <a:xfrm>
              <a:off x="3972" y="2682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07" name="Freeform 316"/>
            <p:cNvSpPr>
              <a:spLocks/>
            </p:cNvSpPr>
            <p:nvPr/>
          </p:nvSpPr>
          <p:spPr bwMode="auto">
            <a:xfrm>
              <a:off x="3972" y="2682"/>
              <a:ext cx="18" cy="17"/>
            </a:xfrm>
            <a:custGeom>
              <a:avLst/>
              <a:gdLst>
                <a:gd name="T0" fmla="*/ 18 w 18"/>
                <a:gd name="T1" fmla="*/ 0 h 17"/>
                <a:gd name="T2" fmla="*/ 0 w 18"/>
                <a:gd name="T3" fmla="*/ 0 h 17"/>
                <a:gd name="T4" fmla="*/ 18 w 18"/>
                <a:gd name="T5" fmla="*/ 17 h 17"/>
                <a:gd name="T6" fmla="*/ 18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18" y="0"/>
                  </a:moveTo>
                  <a:lnTo>
                    <a:pt x="0" y="0"/>
                  </a:lnTo>
                  <a:lnTo>
                    <a:pt x="18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08" name="Rectangle 317"/>
            <p:cNvSpPr>
              <a:spLocks noChangeArrowheads="1"/>
            </p:cNvSpPr>
            <p:nvPr/>
          </p:nvSpPr>
          <p:spPr bwMode="auto">
            <a:xfrm>
              <a:off x="3990" y="2699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09" name="Freeform 318"/>
            <p:cNvSpPr>
              <a:spLocks/>
            </p:cNvSpPr>
            <p:nvPr/>
          </p:nvSpPr>
          <p:spPr bwMode="auto">
            <a:xfrm>
              <a:off x="3990" y="2699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10" name="Rectangle 319"/>
            <p:cNvSpPr>
              <a:spLocks noChangeArrowheads="1"/>
            </p:cNvSpPr>
            <p:nvPr/>
          </p:nvSpPr>
          <p:spPr bwMode="auto">
            <a:xfrm>
              <a:off x="4009" y="2716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11" name="Rectangle 320"/>
            <p:cNvSpPr>
              <a:spLocks noChangeArrowheads="1"/>
            </p:cNvSpPr>
            <p:nvPr/>
          </p:nvSpPr>
          <p:spPr bwMode="auto">
            <a:xfrm>
              <a:off x="4028" y="2734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12" name="Freeform 321"/>
            <p:cNvSpPr>
              <a:spLocks/>
            </p:cNvSpPr>
            <p:nvPr/>
          </p:nvSpPr>
          <p:spPr bwMode="auto">
            <a:xfrm>
              <a:off x="4028" y="2734"/>
              <a:ext cx="18" cy="17"/>
            </a:xfrm>
            <a:custGeom>
              <a:avLst/>
              <a:gdLst>
                <a:gd name="T0" fmla="*/ 18 w 18"/>
                <a:gd name="T1" fmla="*/ 0 h 17"/>
                <a:gd name="T2" fmla="*/ 0 w 18"/>
                <a:gd name="T3" fmla="*/ 0 h 17"/>
                <a:gd name="T4" fmla="*/ 18 w 18"/>
                <a:gd name="T5" fmla="*/ 17 h 17"/>
                <a:gd name="T6" fmla="*/ 18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18" y="0"/>
                  </a:moveTo>
                  <a:lnTo>
                    <a:pt x="0" y="0"/>
                  </a:lnTo>
                  <a:lnTo>
                    <a:pt x="18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13" name="Freeform 322"/>
            <p:cNvSpPr>
              <a:spLocks/>
            </p:cNvSpPr>
            <p:nvPr/>
          </p:nvSpPr>
          <p:spPr bwMode="auto">
            <a:xfrm>
              <a:off x="4028" y="2734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18 w 18"/>
                <a:gd name="T3" fmla="*/ 0 h 1"/>
                <a:gd name="T4" fmla="*/ 0 w 18"/>
                <a:gd name="T5" fmla="*/ 0 h 1"/>
                <a:gd name="T6" fmla="*/ 18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14" name="Freeform 323"/>
            <p:cNvSpPr>
              <a:spLocks/>
            </p:cNvSpPr>
            <p:nvPr/>
          </p:nvSpPr>
          <p:spPr bwMode="auto">
            <a:xfrm>
              <a:off x="4065" y="2751"/>
              <a:ext cx="18" cy="17"/>
            </a:xfrm>
            <a:custGeom>
              <a:avLst/>
              <a:gdLst>
                <a:gd name="T0" fmla="*/ 18 w 18"/>
                <a:gd name="T1" fmla="*/ 0 h 17"/>
                <a:gd name="T2" fmla="*/ 0 w 18"/>
                <a:gd name="T3" fmla="*/ 0 h 17"/>
                <a:gd name="T4" fmla="*/ 0 w 18"/>
                <a:gd name="T5" fmla="*/ 17 h 17"/>
                <a:gd name="T6" fmla="*/ 18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18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15" name="Rectangle 324"/>
            <p:cNvSpPr>
              <a:spLocks noChangeArrowheads="1"/>
            </p:cNvSpPr>
            <p:nvPr/>
          </p:nvSpPr>
          <p:spPr bwMode="auto">
            <a:xfrm>
              <a:off x="4065" y="2768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16" name="Freeform 325"/>
            <p:cNvSpPr>
              <a:spLocks/>
            </p:cNvSpPr>
            <p:nvPr/>
          </p:nvSpPr>
          <p:spPr bwMode="auto">
            <a:xfrm>
              <a:off x="4065" y="2768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18 w 18"/>
                <a:gd name="T3" fmla="*/ 0 h 1"/>
                <a:gd name="T4" fmla="*/ 0 w 18"/>
                <a:gd name="T5" fmla="*/ 0 h 1"/>
                <a:gd name="T6" fmla="*/ 18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17" name="Rectangle 326"/>
            <p:cNvSpPr>
              <a:spLocks noChangeArrowheads="1"/>
            </p:cNvSpPr>
            <p:nvPr/>
          </p:nvSpPr>
          <p:spPr bwMode="auto">
            <a:xfrm>
              <a:off x="4083" y="2785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18" name="Rectangle 327"/>
            <p:cNvSpPr>
              <a:spLocks noChangeArrowheads="1"/>
            </p:cNvSpPr>
            <p:nvPr/>
          </p:nvSpPr>
          <p:spPr bwMode="auto">
            <a:xfrm>
              <a:off x="4083" y="2785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19" name="Freeform 328"/>
            <p:cNvSpPr>
              <a:spLocks/>
            </p:cNvSpPr>
            <p:nvPr/>
          </p:nvSpPr>
          <p:spPr bwMode="auto">
            <a:xfrm>
              <a:off x="4083" y="2785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20" name="Freeform 329"/>
            <p:cNvSpPr>
              <a:spLocks/>
            </p:cNvSpPr>
            <p:nvPr/>
          </p:nvSpPr>
          <p:spPr bwMode="auto">
            <a:xfrm>
              <a:off x="4083" y="2785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21" name="Freeform 330"/>
            <p:cNvSpPr>
              <a:spLocks/>
            </p:cNvSpPr>
            <p:nvPr/>
          </p:nvSpPr>
          <p:spPr bwMode="auto">
            <a:xfrm>
              <a:off x="4083" y="2785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22" name="Freeform 331"/>
            <p:cNvSpPr>
              <a:spLocks/>
            </p:cNvSpPr>
            <p:nvPr/>
          </p:nvSpPr>
          <p:spPr bwMode="auto">
            <a:xfrm>
              <a:off x="4102" y="2802"/>
              <a:ext cx="19" cy="18"/>
            </a:xfrm>
            <a:custGeom>
              <a:avLst/>
              <a:gdLst>
                <a:gd name="T0" fmla="*/ 19 w 19"/>
                <a:gd name="T1" fmla="*/ 0 h 18"/>
                <a:gd name="T2" fmla="*/ 0 w 19"/>
                <a:gd name="T3" fmla="*/ 0 h 18"/>
                <a:gd name="T4" fmla="*/ 0 w 19"/>
                <a:gd name="T5" fmla="*/ 18 h 18"/>
                <a:gd name="T6" fmla="*/ 19 w 19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8"/>
                <a:gd name="T14" fmla="*/ 19 w 1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8">
                  <a:moveTo>
                    <a:pt x="19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23" name="Rectangle 332"/>
            <p:cNvSpPr>
              <a:spLocks noChangeArrowheads="1"/>
            </p:cNvSpPr>
            <p:nvPr/>
          </p:nvSpPr>
          <p:spPr bwMode="auto">
            <a:xfrm>
              <a:off x="4102" y="2820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24" name="Freeform 333"/>
            <p:cNvSpPr>
              <a:spLocks/>
            </p:cNvSpPr>
            <p:nvPr/>
          </p:nvSpPr>
          <p:spPr bwMode="auto">
            <a:xfrm>
              <a:off x="4102" y="2820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25" name="Rectangle 334"/>
            <p:cNvSpPr>
              <a:spLocks noChangeArrowheads="1"/>
            </p:cNvSpPr>
            <p:nvPr/>
          </p:nvSpPr>
          <p:spPr bwMode="auto">
            <a:xfrm>
              <a:off x="4121" y="2837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26" name="Freeform 335"/>
            <p:cNvSpPr>
              <a:spLocks/>
            </p:cNvSpPr>
            <p:nvPr/>
          </p:nvSpPr>
          <p:spPr bwMode="auto">
            <a:xfrm>
              <a:off x="4121" y="2837"/>
              <a:ext cx="18" cy="17"/>
            </a:xfrm>
            <a:custGeom>
              <a:avLst/>
              <a:gdLst>
                <a:gd name="T0" fmla="*/ 18 w 18"/>
                <a:gd name="T1" fmla="*/ 0 h 17"/>
                <a:gd name="T2" fmla="*/ 0 w 18"/>
                <a:gd name="T3" fmla="*/ 0 h 17"/>
                <a:gd name="T4" fmla="*/ 0 w 18"/>
                <a:gd name="T5" fmla="*/ 17 h 17"/>
                <a:gd name="T6" fmla="*/ 18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18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27" name="Freeform 336"/>
            <p:cNvSpPr>
              <a:spLocks/>
            </p:cNvSpPr>
            <p:nvPr/>
          </p:nvSpPr>
          <p:spPr bwMode="auto">
            <a:xfrm>
              <a:off x="4121" y="2837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18 w 18"/>
                <a:gd name="T3" fmla="*/ 0 h 1"/>
                <a:gd name="T4" fmla="*/ 0 w 18"/>
                <a:gd name="T5" fmla="*/ 0 h 1"/>
                <a:gd name="T6" fmla="*/ 18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28" name="Freeform 337"/>
            <p:cNvSpPr>
              <a:spLocks/>
            </p:cNvSpPr>
            <p:nvPr/>
          </p:nvSpPr>
          <p:spPr bwMode="auto">
            <a:xfrm>
              <a:off x="4139" y="2871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29" name="Rectangle 338"/>
            <p:cNvSpPr>
              <a:spLocks noChangeArrowheads="1"/>
            </p:cNvSpPr>
            <p:nvPr/>
          </p:nvSpPr>
          <p:spPr bwMode="auto">
            <a:xfrm>
              <a:off x="4139" y="2888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30" name="Freeform 339"/>
            <p:cNvSpPr>
              <a:spLocks/>
            </p:cNvSpPr>
            <p:nvPr/>
          </p:nvSpPr>
          <p:spPr bwMode="auto">
            <a:xfrm>
              <a:off x="4139" y="2888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31" name="Rectangle 340"/>
            <p:cNvSpPr>
              <a:spLocks noChangeArrowheads="1"/>
            </p:cNvSpPr>
            <p:nvPr/>
          </p:nvSpPr>
          <p:spPr bwMode="auto">
            <a:xfrm>
              <a:off x="4139" y="2906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32" name="Freeform 341"/>
            <p:cNvSpPr>
              <a:spLocks/>
            </p:cNvSpPr>
            <p:nvPr/>
          </p:nvSpPr>
          <p:spPr bwMode="auto">
            <a:xfrm>
              <a:off x="4139" y="2906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33" name="Freeform 342"/>
            <p:cNvSpPr>
              <a:spLocks/>
            </p:cNvSpPr>
            <p:nvPr/>
          </p:nvSpPr>
          <p:spPr bwMode="auto">
            <a:xfrm>
              <a:off x="4139" y="2906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34" name="Rectangle 343"/>
            <p:cNvSpPr>
              <a:spLocks noChangeArrowheads="1"/>
            </p:cNvSpPr>
            <p:nvPr/>
          </p:nvSpPr>
          <p:spPr bwMode="auto">
            <a:xfrm>
              <a:off x="4139" y="2923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35" name="Freeform 344"/>
            <p:cNvSpPr>
              <a:spLocks/>
            </p:cNvSpPr>
            <p:nvPr/>
          </p:nvSpPr>
          <p:spPr bwMode="auto">
            <a:xfrm>
              <a:off x="4139" y="2923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36" name="Freeform 345"/>
            <p:cNvSpPr>
              <a:spLocks/>
            </p:cNvSpPr>
            <p:nvPr/>
          </p:nvSpPr>
          <p:spPr bwMode="auto">
            <a:xfrm>
              <a:off x="4158" y="2940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37" name="Freeform 346"/>
            <p:cNvSpPr>
              <a:spLocks/>
            </p:cNvSpPr>
            <p:nvPr/>
          </p:nvSpPr>
          <p:spPr bwMode="auto">
            <a:xfrm>
              <a:off x="4158" y="2974"/>
              <a:ext cx="19" cy="18"/>
            </a:xfrm>
            <a:custGeom>
              <a:avLst/>
              <a:gdLst>
                <a:gd name="T0" fmla="*/ 19 w 19"/>
                <a:gd name="T1" fmla="*/ 0 h 18"/>
                <a:gd name="T2" fmla="*/ 0 w 19"/>
                <a:gd name="T3" fmla="*/ 0 h 18"/>
                <a:gd name="T4" fmla="*/ 0 w 19"/>
                <a:gd name="T5" fmla="*/ 18 h 18"/>
                <a:gd name="T6" fmla="*/ 19 w 19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8"/>
                <a:gd name="T14" fmla="*/ 19 w 1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8">
                  <a:moveTo>
                    <a:pt x="19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38" name="Rectangle 347"/>
            <p:cNvSpPr>
              <a:spLocks noChangeArrowheads="1"/>
            </p:cNvSpPr>
            <p:nvPr/>
          </p:nvSpPr>
          <p:spPr bwMode="auto">
            <a:xfrm>
              <a:off x="4158" y="2992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39" name="Freeform 348"/>
            <p:cNvSpPr>
              <a:spLocks/>
            </p:cNvSpPr>
            <p:nvPr/>
          </p:nvSpPr>
          <p:spPr bwMode="auto">
            <a:xfrm>
              <a:off x="4158" y="2992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40" name="Rectangle 349"/>
            <p:cNvSpPr>
              <a:spLocks noChangeArrowheads="1"/>
            </p:cNvSpPr>
            <p:nvPr/>
          </p:nvSpPr>
          <p:spPr bwMode="auto">
            <a:xfrm>
              <a:off x="4158" y="3009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41" name="Freeform 350"/>
            <p:cNvSpPr>
              <a:spLocks/>
            </p:cNvSpPr>
            <p:nvPr/>
          </p:nvSpPr>
          <p:spPr bwMode="auto">
            <a:xfrm>
              <a:off x="4158" y="3009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42" name="Freeform 351"/>
            <p:cNvSpPr>
              <a:spLocks/>
            </p:cNvSpPr>
            <p:nvPr/>
          </p:nvSpPr>
          <p:spPr bwMode="auto">
            <a:xfrm>
              <a:off x="4158" y="3009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43" name="Freeform 352"/>
            <p:cNvSpPr>
              <a:spLocks/>
            </p:cNvSpPr>
            <p:nvPr/>
          </p:nvSpPr>
          <p:spPr bwMode="auto">
            <a:xfrm>
              <a:off x="4158" y="3043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44" name="Freeform 353"/>
            <p:cNvSpPr>
              <a:spLocks/>
            </p:cNvSpPr>
            <p:nvPr/>
          </p:nvSpPr>
          <p:spPr bwMode="auto">
            <a:xfrm>
              <a:off x="4158" y="3078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45" name="Freeform 354"/>
            <p:cNvSpPr>
              <a:spLocks/>
            </p:cNvSpPr>
            <p:nvPr/>
          </p:nvSpPr>
          <p:spPr bwMode="auto">
            <a:xfrm>
              <a:off x="4158" y="3112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46" name="Rectangle 355"/>
            <p:cNvSpPr>
              <a:spLocks noChangeArrowheads="1"/>
            </p:cNvSpPr>
            <p:nvPr/>
          </p:nvSpPr>
          <p:spPr bwMode="auto">
            <a:xfrm>
              <a:off x="4158" y="3146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47" name="Freeform 356"/>
            <p:cNvSpPr>
              <a:spLocks/>
            </p:cNvSpPr>
            <p:nvPr/>
          </p:nvSpPr>
          <p:spPr bwMode="auto">
            <a:xfrm>
              <a:off x="4158" y="3146"/>
              <a:ext cx="19" cy="18"/>
            </a:xfrm>
            <a:custGeom>
              <a:avLst/>
              <a:gdLst>
                <a:gd name="T0" fmla="*/ 19 w 19"/>
                <a:gd name="T1" fmla="*/ 0 h 18"/>
                <a:gd name="T2" fmla="*/ 0 w 19"/>
                <a:gd name="T3" fmla="*/ 0 h 18"/>
                <a:gd name="T4" fmla="*/ 0 w 19"/>
                <a:gd name="T5" fmla="*/ 18 h 18"/>
                <a:gd name="T6" fmla="*/ 19 w 19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8"/>
                <a:gd name="T14" fmla="*/ 19 w 1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8">
                  <a:moveTo>
                    <a:pt x="19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48" name="Freeform 357"/>
            <p:cNvSpPr>
              <a:spLocks/>
            </p:cNvSpPr>
            <p:nvPr/>
          </p:nvSpPr>
          <p:spPr bwMode="auto">
            <a:xfrm>
              <a:off x="4158" y="3146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49" name="Rectangle 358"/>
            <p:cNvSpPr>
              <a:spLocks noChangeArrowheads="1"/>
            </p:cNvSpPr>
            <p:nvPr/>
          </p:nvSpPr>
          <p:spPr bwMode="auto">
            <a:xfrm>
              <a:off x="4158" y="3181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50" name="Freeform 359"/>
            <p:cNvSpPr>
              <a:spLocks/>
            </p:cNvSpPr>
            <p:nvPr/>
          </p:nvSpPr>
          <p:spPr bwMode="auto">
            <a:xfrm>
              <a:off x="4158" y="3181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51" name="Freeform 360"/>
            <p:cNvSpPr>
              <a:spLocks/>
            </p:cNvSpPr>
            <p:nvPr/>
          </p:nvSpPr>
          <p:spPr bwMode="auto">
            <a:xfrm>
              <a:off x="4158" y="3181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52" name="Rectangle 361"/>
            <p:cNvSpPr>
              <a:spLocks noChangeArrowheads="1"/>
            </p:cNvSpPr>
            <p:nvPr/>
          </p:nvSpPr>
          <p:spPr bwMode="auto">
            <a:xfrm>
              <a:off x="4139" y="3215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53" name="Freeform 362"/>
            <p:cNvSpPr>
              <a:spLocks/>
            </p:cNvSpPr>
            <p:nvPr/>
          </p:nvSpPr>
          <p:spPr bwMode="auto">
            <a:xfrm>
              <a:off x="4139" y="3215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54" name="Freeform 363"/>
            <p:cNvSpPr>
              <a:spLocks/>
            </p:cNvSpPr>
            <p:nvPr/>
          </p:nvSpPr>
          <p:spPr bwMode="auto">
            <a:xfrm>
              <a:off x="4139" y="3215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55" name="Rectangle 364"/>
            <p:cNvSpPr>
              <a:spLocks noChangeArrowheads="1"/>
            </p:cNvSpPr>
            <p:nvPr/>
          </p:nvSpPr>
          <p:spPr bwMode="auto">
            <a:xfrm>
              <a:off x="4139" y="3250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56" name="Freeform 365"/>
            <p:cNvSpPr>
              <a:spLocks/>
            </p:cNvSpPr>
            <p:nvPr/>
          </p:nvSpPr>
          <p:spPr bwMode="auto">
            <a:xfrm>
              <a:off x="4139" y="3250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57" name="Freeform 366"/>
            <p:cNvSpPr>
              <a:spLocks/>
            </p:cNvSpPr>
            <p:nvPr/>
          </p:nvSpPr>
          <p:spPr bwMode="auto">
            <a:xfrm>
              <a:off x="4139" y="3250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58" name="Rectangle 367"/>
            <p:cNvSpPr>
              <a:spLocks noChangeArrowheads="1"/>
            </p:cNvSpPr>
            <p:nvPr/>
          </p:nvSpPr>
          <p:spPr bwMode="auto">
            <a:xfrm>
              <a:off x="4139" y="3284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59" name="Freeform 368"/>
            <p:cNvSpPr>
              <a:spLocks/>
            </p:cNvSpPr>
            <p:nvPr/>
          </p:nvSpPr>
          <p:spPr bwMode="auto">
            <a:xfrm>
              <a:off x="4139" y="3284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60" name="Freeform 369"/>
            <p:cNvSpPr>
              <a:spLocks/>
            </p:cNvSpPr>
            <p:nvPr/>
          </p:nvSpPr>
          <p:spPr bwMode="auto">
            <a:xfrm>
              <a:off x="4139" y="3284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61" name="Rectangle 370"/>
            <p:cNvSpPr>
              <a:spLocks noChangeArrowheads="1"/>
            </p:cNvSpPr>
            <p:nvPr/>
          </p:nvSpPr>
          <p:spPr bwMode="auto">
            <a:xfrm>
              <a:off x="4139" y="3318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62" name="Freeform 371"/>
            <p:cNvSpPr>
              <a:spLocks/>
            </p:cNvSpPr>
            <p:nvPr/>
          </p:nvSpPr>
          <p:spPr bwMode="auto">
            <a:xfrm>
              <a:off x="4121" y="3318"/>
              <a:ext cx="37" cy="18"/>
            </a:xfrm>
            <a:custGeom>
              <a:avLst/>
              <a:gdLst>
                <a:gd name="T0" fmla="*/ 37 w 37"/>
                <a:gd name="T1" fmla="*/ 0 h 18"/>
                <a:gd name="T2" fmla="*/ 18 w 37"/>
                <a:gd name="T3" fmla="*/ 0 h 18"/>
                <a:gd name="T4" fmla="*/ 0 w 37"/>
                <a:gd name="T5" fmla="*/ 18 h 18"/>
                <a:gd name="T6" fmla="*/ 37 w 37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18"/>
                <a:gd name="T14" fmla="*/ 37 w 37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18">
                  <a:moveTo>
                    <a:pt x="37" y="0"/>
                  </a:moveTo>
                  <a:lnTo>
                    <a:pt x="18" y="0"/>
                  </a:lnTo>
                  <a:lnTo>
                    <a:pt x="0" y="1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63" name="Freeform 372"/>
            <p:cNvSpPr>
              <a:spLocks/>
            </p:cNvSpPr>
            <p:nvPr/>
          </p:nvSpPr>
          <p:spPr bwMode="auto">
            <a:xfrm>
              <a:off x="4139" y="3318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64" name="Rectangle 373"/>
            <p:cNvSpPr>
              <a:spLocks noChangeArrowheads="1"/>
            </p:cNvSpPr>
            <p:nvPr/>
          </p:nvSpPr>
          <p:spPr bwMode="auto">
            <a:xfrm>
              <a:off x="4121" y="3353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65" name="Freeform 374"/>
            <p:cNvSpPr>
              <a:spLocks/>
            </p:cNvSpPr>
            <p:nvPr/>
          </p:nvSpPr>
          <p:spPr bwMode="auto">
            <a:xfrm>
              <a:off x="4121" y="3353"/>
              <a:ext cx="18" cy="17"/>
            </a:xfrm>
            <a:custGeom>
              <a:avLst/>
              <a:gdLst>
                <a:gd name="T0" fmla="*/ 18 w 18"/>
                <a:gd name="T1" fmla="*/ 0 h 17"/>
                <a:gd name="T2" fmla="*/ 0 w 18"/>
                <a:gd name="T3" fmla="*/ 0 h 17"/>
                <a:gd name="T4" fmla="*/ 0 w 18"/>
                <a:gd name="T5" fmla="*/ 17 h 17"/>
                <a:gd name="T6" fmla="*/ 18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18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66" name="Freeform 375"/>
            <p:cNvSpPr>
              <a:spLocks/>
            </p:cNvSpPr>
            <p:nvPr/>
          </p:nvSpPr>
          <p:spPr bwMode="auto">
            <a:xfrm>
              <a:off x="4121" y="3353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18 w 18"/>
                <a:gd name="T3" fmla="*/ 0 h 1"/>
                <a:gd name="T4" fmla="*/ 0 w 18"/>
                <a:gd name="T5" fmla="*/ 0 h 1"/>
                <a:gd name="T6" fmla="*/ 18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67" name="Rectangle 376"/>
            <p:cNvSpPr>
              <a:spLocks noChangeArrowheads="1"/>
            </p:cNvSpPr>
            <p:nvPr/>
          </p:nvSpPr>
          <p:spPr bwMode="auto">
            <a:xfrm>
              <a:off x="4121" y="3387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68" name="Freeform 377"/>
            <p:cNvSpPr>
              <a:spLocks/>
            </p:cNvSpPr>
            <p:nvPr/>
          </p:nvSpPr>
          <p:spPr bwMode="auto">
            <a:xfrm>
              <a:off x="4102" y="3387"/>
              <a:ext cx="37" cy="17"/>
            </a:xfrm>
            <a:custGeom>
              <a:avLst/>
              <a:gdLst>
                <a:gd name="T0" fmla="*/ 37 w 37"/>
                <a:gd name="T1" fmla="*/ 0 h 17"/>
                <a:gd name="T2" fmla="*/ 19 w 37"/>
                <a:gd name="T3" fmla="*/ 0 h 17"/>
                <a:gd name="T4" fmla="*/ 0 w 37"/>
                <a:gd name="T5" fmla="*/ 17 h 17"/>
                <a:gd name="T6" fmla="*/ 37 w 3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17"/>
                <a:gd name="T14" fmla="*/ 37 w 3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17">
                  <a:moveTo>
                    <a:pt x="37" y="0"/>
                  </a:moveTo>
                  <a:lnTo>
                    <a:pt x="19" y="0"/>
                  </a:lnTo>
                  <a:lnTo>
                    <a:pt x="0" y="1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69" name="Freeform 378"/>
            <p:cNvSpPr>
              <a:spLocks/>
            </p:cNvSpPr>
            <p:nvPr/>
          </p:nvSpPr>
          <p:spPr bwMode="auto">
            <a:xfrm>
              <a:off x="4121" y="3387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18 w 18"/>
                <a:gd name="T3" fmla="*/ 0 h 1"/>
                <a:gd name="T4" fmla="*/ 0 w 18"/>
                <a:gd name="T5" fmla="*/ 0 h 1"/>
                <a:gd name="T6" fmla="*/ 18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70" name="Rectangle 379"/>
            <p:cNvSpPr>
              <a:spLocks noChangeArrowheads="1"/>
            </p:cNvSpPr>
            <p:nvPr/>
          </p:nvSpPr>
          <p:spPr bwMode="auto">
            <a:xfrm>
              <a:off x="4102" y="3422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71" name="Freeform 380"/>
            <p:cNvSpPr>
              <a:spLocks/>
            </p:cNvSpPr>
            <p:nvPr/>
          </p:nvSpPr>
          <p:spPr bwMode="auto">
            <a:xfrm>
              <a:off x="4102" y="3422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72" name="Freeform 381"/>
            <p:cNvSpPr>
              <a:spLocks/>
            </p:cNvSpPr>
            <p:nvPr/>
          </p:nvSpPr>
          <p:spPr bwMode="auto">
            <a:xfrm>
              <a:off x="4102" y="3422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73" name="Rectangle 382"/>
            <p:cNvSpPr>
              <a:spLocks noChangeArrowheads="1"/>
            </p:cNvSpPr>
            <p:nvPr/>
          </p:nvSpPr>
          <p:spPr bwMode="auto">
            <a:xfrm>
              <a:off x="4083" y="3456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74" name="Freeform 383"/>
            <p:cNvSpPr>
              <a:spLocks/>
            </p:cNvSpPr>
            <p:nvPr/>
          </p:nvSpPr>
          <p:spPr bwMode="auto">
            <a:xfrm>
              <a:off x="4083" y="3456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75" name="Freeform 384"/>
            <p:cNvSpPr>
              <a:spLocks/>
            </p:cNvSpPr>
            <p:nvPr/>
          </p:nvSpPr>
          <p:spPr bwMode="auto">
            <a:xfrm>
              <a:off x="4083" y="3456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76" name="Freeform 385"/>
            <p:cNvSpPr>
              <a:spLocks/>
            </p:cNvSpPr>
            <p:nvPr/>
          </p:nvSpPr>
          <p:spPr bwMode="auto">
            <a:xfrm>
              <a:off x="4065" y="3473"/>
              <a:ext cx="37" cy="17"/>
            </a:xfrm>
            <a:custGeom>
              <a:avLst/>
              <a:gdLst>
                <a:gd name="T0" fmla="*/ 37 w 37"/>
                <a:gd name="T1" fmla="*/ 0 h 17"/>
                <a:gd name="T2" fmla="*/ 18 w 37"/>
                <a:gd name="T3" fmla="*/ 0 h 17"/>
                <a:gd name="T4" fmla="*/ 0 w 37"/>
                <a:gd name="T5" fmla="*/ 17 h 17"/>
                <a:gd name="T6" fmla="*/ 37 w 3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17"/>
                <a:gd name="T14" fmla="*/ 37 w 3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17">
                  <a:moveTo>
                    <a:pt x="37" y="0"/>
                  </a:moveTo>
                  <a:lnTo>
                    <a:pt x="18" y="0"/>
                  </a:lnTo>
                  <a:lnTo>
                    <a:pt x="0" y="1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77" name="Rectangle 386"/>
            <p:cNvSpPr>
              <a:spLocks noChangeArrowheads="1"/>
            </p:cNvSpPr>
            <p:nvPr/>
          </p:nvSpPr>
          <p:spPr bwMode="auto">
            <a:xfrm>
              <a:off x="4065" y="3490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78" name="Freeform 387"/>
            <p:cNvSpPr>
              <a:spLocks/>
            </p:cNvSpPr>
            <p:nvPr/>
          </p:nvSpPr>
          <p:spPr bwMode="auto">
            <a:xfrm>
              <a:off x="4065" y="3490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18 w 18"/>
                <a:gd name="T3" fmla="*/ 0 h 1"/>
                <a:gd name="T4" fmla="*/ 0 w 18"/>
                <a:gd name="T5" fmla="*/ 0 h 1"/>
                <a:gd name="T6" fmla="*/ 18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79" name="Rectangle 388"/>
            <p:cNvSpPr>
              <a:spLocks noChangeArrowheads="1"/>
            </p:cNvSpPr>
            <p:nvPr/>
          </p:nvSpPr>
          <p:spPr bwMode="auto">
            <a:xfrm>
              <a:off x="4065" y="3508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80" name="Freeform 389"/>
            <p:cNvSpPr>
              <a:spLocks/>
            </p:cNvSpPr>
            <p:nvPr/>
          </p:nvSpPr>
          <p:spPr bwMode="auto">
            <a:xfrm>
              <a:off x="4046" y="3508"/>
              <a:ext cx="37" cy="17"/>
            </a:xfrm>
            <a:custGeom>
              <a:avLst/>
              <a:gdLst>
                <a:gd name="T0" fmla="*/ 37 w 37"/>
                <a:gd name="T1" fmla="*/ 0 h 17"/>
                <a:gd name="T2" fmla="*/ 19 w 37"/>
                <a:gd name="T3" fmla="*/ 0 h 17"/>
                <a:gd name="T4" fmla="*/ 0 w 37"/>
                <a:gd name="T5" fmla="*/ 17 h 17"/>
                <a:gd name="T6" fmla="*/ 37 w 3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17"/>
                <a:gd name="T14" fmla="*/ 37 w 3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17">
                  <a:moveTo>
                    <a:pt x="37" y="0"/>
                  </a:moveTo>
                  <a:lnTo>
                    <a:pt x="19" y="0"/>
                  </a:lnTo>
                  <a:lnTo>
                    <a:pt x="0" y="1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81" name="Freeform 390"/>
            <p:cNvSpPr>
              <a:spLocks/>
            </p:cNvSpPr>
            <p:nvPr/>
          </p:nvSpPr>
          <p:spPr bwMode="auto">
            <a:xfrm>
              <a:off x="4065" y="3508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18 w 18"/>
                <a:gd name="T3" fmla="*/ 0 h 1"/>
                <a:gd name="T4" fmla="*/ 0 w 18"/>
                <a:gd name="T5" fmla="*/ 0 h 1"/>
                <a:gd name="T6" fmla="*/ 18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82" name="Rectangle 391"/>
            <p:cNvSpPr>
              <a:spLocks noChangeArrowheads="1"/>
            </p:cNvSpPr>
            <p:nvPr/>
          </p:nvSpPr>
          <p:spPr bwMode="auto">
            <a:xfrm>
              <a:off x="4046" y="3525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83" name="Freeform 392"/>
            <p:cNvSpPr>
              <a:spLocks/>
            </p:cNvSpPr>
            <p:nvPr/>
          </p:nvSpPr>
          <p:spPr bwMode="auto">
            <a:xfrm>
              <a:off x="4046" y="3525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84" name="Freeform 393"/>
            <p:cNvSpPr>
              <a:spLocks/>
            </p:cNvSpPr>
            <p:nvPr/>
          </p:nvSpPr>
          <p:spPr bwMode="auto">
            <a:xfrm>
              <a:off x="4028" y="3542"/>
              <a:ext cx="37" cy="1"/>
            </a:xfrm>
            <a:custGeom>
              <a:avLst/>
              <a:gdLst>
                <a:gd name="T0" fmla="*/ 37 w 37"/>
                <a:gd name="T1" fmla="*/ 0 h 1"/>
                <a:gd name="T2" fmla="*/ 18 w 37"/>
                <a:gd name="T3" fmla="*/ 0 h 1"/>
                <a:gd name="T4" fmla="*/ 0 w 37"/>
                <a:gd name="T5" fmla="*/ 0 h 1"/>
                <a:gd name="T6" fmla="*/ 37 w 37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1"/>
                <a:gd name="T14" fmla="*/ 37 w 37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1">
                  <a:moveTo>
                    <a:pt x="37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85" name="Freeform 394"/>
            <p:cNvSpPr>
              <a:spLocks/>
            </p:cNvSpPr>
            <p:nvPr/>
          </p:nvSpPr>
          <p:spPr bwMode="auto">
            <a:xfrm>
              <a:off x="4028" y="3542"/>
              <a:ext cx="18" cy="17"/>
            </a:xfrm>
            <a:custGeom>
              <a:avLst/>
              <a:gdLst>
                <a:gd name="T0" fmla="*/ 18 w 18"/>
                <a:gd name="T1" fmla="*/ 0 h 17"/>
                <a:gd name="T2" fmla="*/ 0 w 18"/>
                <a:gd name="T3" fmla="*/ 0 h 17"/>
                <a:gd name="T4" fmla="*/ 0 w 18"/>
                <a:gd name="T5" fmla="*/ 17 h 17"/>
                <a:gd name="T6" fmla="*/ 18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18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86" name="Freeform 395"/>
            <p:cNvSpPr>
              <a:spLocks/>
            </p:cNvSpPr>
            <p:nvPr/>
          </p:nvSpPr>
          <p:spPr bwMode="auto">
            <a:xfrm>
              <a:off x="4028" y="3542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87" name="Freeform 396"/>
            <p:cNvSpPr>
              <a:spLocks/>
            </p:cNvSpPr>
            <p:nvPr/>
          </p:nvSpPr>
          <p:spPr bwMode="auto">
            <a:xfrm>
              <a:off x="4009" y="3559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88" name="Rectangle 397"/>
            <p:cNvSpPr>
              <a:spLocks noChangeArrowheads="1"/>
            </p:cNvSpPr>
            <p:nvPr/>
          </p:nvSpPr>
          <p:spPr bwMode="auto">
            <a:xfrm>
              <a:off x="4009" y="3576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89" name="Freeform 398"/>
            <p:cNvSpPr>
              <a:spLocks/>
            </p:cNvSpPr>
            <p:nvPr/>
          </p:nvSpPr>
          <p:spPr bwMode="auto">
            <a:xfrm>
              <a:off x="4009" y="3576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90" name="Rectangle 399"/>
            <p:cNvSpPr>
              <a:spLocks noChangeArrowheads="1"/>
            </p:cNvSpPr>
            <p:nvPr/>
          </p:nvSpPr>
          <p:spPr bwMode="auto">
            <a:xfrm>
              <a:off x="3990" y="3594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891" name="Freeform 400"/>
            <p:cNvSpPr>
              <a:spLocks/>
            </p:cNvSpPr>
            <p:nvPr/>
          </p:nvSpPr>
          <p:spPr bwMode="auto">
            <a:xfrm>
              <a:off x="3990" y="3594"/>
              <a:ext cx="19" cy="17"/>
            </a:xfrm>
            <a:custGeom>
              <a:avLst/>
              <a:gdLst>
                <a:gd name="T0" fmla="*/ 19 w 19"/>
                <a:gd name="T1" fmla="*/ 0 h 17"/>
                <a:gd name="T2" fmla="*/ 0 w 19"/>
                <a:gd name="T3" fmla="*/ 0 h 17"/>
                <a:gd name="T4" fmla="*/ 0 w 19"/>
                <a:gd name="T5" fmla="*/ 17 h 17"/>
                <a:gd name="T6" fmla="*/ 19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92" name="Freeform 401"/>
            <p:cNvSpPr>
              <a:spLocks/>
            </p:cNvSpPr>
            <p:nvPr/>
          </p:nvSpPr>
          <p:spPr bwMode="auto">
            <a:xfrm>
              <a:off x="3990" y="3594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7297" name="Group 402"/>
          <p:cNvGrpSpPr>
            <a:grpSpLocks/>
          </p:cNvGrpSpPr>
          <p:nvPr/>
        </p:nvGrpSpPr>
        <p:grpSpPr bwMode="auto">
          <a:xfrm>
            <a:off x="5532438" y="2122488"/>
            <a:ext cx="1830387" cy="3848100"/>
            <a:chOff x="3692" y="824"/>
            <a:chExt cx="1454" cy="2822"/>
          </a:xfrm>
        </p:grpSpPr>
        <p:sp>
          <p:nvSpPr>
            <p:cNvPr id="47493" name="Rectangle 403"/>
            <p:cNvSpPr>
              <a:spLocks noChangeArrowheads="1"/>
            </p:cNvSpPr>
            <p:nvPr/>
          </p:nvSpPr>
          <p:spPr bwMode="auto">
            <a:xfrm>
              <a:off x="3972" y="3628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494" name="Freeform 404"/>
            <p:cNvSpPr>
              <a:spLocks/>
            </p:cNvSpPr>
            <p:nvPr/>
          </p:nvSpPr>
          <p:spPr bwMode="auto">
            <a:xfrm>
              <a:off x="3953" y="3628"/>
              <a:ext cx="37" cy="1"/>
            </a:xfrm>
            <a:custGeom>
              <a:avLst/>
              <a:gdLst>
                <a:gd name="T0" fmla="*/ 37 w 37"/>
                <a:gd name="T1" fmla="*/ 0 h 1"/>
                <a:gd name="T2" fmla="*/ 19 w 37"/>
                <a:gd name="T3" fmla="*/ 0 h 1"/>
                <a:gd name="T4" fmla="*/ 0 w 37"/>
                <a:gd name="T5" fmla="*/ 0 h 1"/>
                <a:gd name="T6" fmla="*/ 37 w 37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1"/>
                <a:gd name="T14" fmla="*/ 37 w 37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1">
                  <a:moveTo>
                    <a:pt x="37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95" name="Freeform 405"/>
            <p:cNvSpPr>
              <a:spLocks/>
            </p:cNvSpPr>
            <p:nvPr/>
          </p:nvSpPr>
          <p:spPr bwMode="auto">
            <a:xfrm>
              <a:off x="3972" y="3628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18 w 18"/>
                <a:gd name="T3" fmla="*/ 0 h 1"/>
                <a:gd name="T4" fmla="*/ 0 w 18"/>
                <a:gd name="T5" fmla="*/ 0 h 1"/>
                <a:gd name="T6" fmla="*/ 18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96" name="Rectangle 406"/>
            <p:cNvSpPr>
              <a:spLocks noChangeArrowheads="1"/>
            </p:cNvSpPr>
            <p:nvPr/>
          </p:nvSpPr>
          <p:spPr bwMode="auto">
            <a:xfrm>
              <a:off x="3953" y="3628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497" name="Freeform 407"/>
            <p:cNvSpPr>
              <a:spLocks/>
            </p:cNvSpPr>
            <p:nvPr/>
          </p:nvSpPr>
          <p:spPr bwMode="auto">
            <a:xfrm>
              <a:off x="3953" y="3628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98" name="Rectangle 408"/>
            <p:cNvSpPr>
              <a:spLocks noChangeArrowheads="1"/>
            </p:cNvSpPr>
            <p:nvPr/>
          </p:nvSpPr>
          <p:spPr bwMode="auto">
            <a:xfrm>
              <a:off x="3934" y="3645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499" name="Rectangle 409"/>
            <p:cNvSpPr>
              <a:spLocks noChangeArrowheads="1"/>
            </p:cNvSpPr>
            <p:nvPr/>
          </p:nvSpPr>
          <p:spPr bwMode="auto">
            <a:xfrm>
              <a:off x="3953" y="3628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00" name="Freeform 410"/>
            <p:cNvSpPr>
              <a:spLocks/>
            </p:cNvSpPr>
            <p:nvPr/>
          </p:nvSpPr>
          <p:spPr bwMode="auto">
            <a:xfrm>
              <a:off x="3934" y="3645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01" name="Freeform 411"/>
            <p:cNvSpPr>
              <a:spLocks/>
            </p:cNvSpPr>
            <p:nvPr/>
          </p:nvSpPr>
          <p:spPr bwMode="auto">
            <a:xfrm>
              <a:off x="3711" y="1117"/>
              <a:ext cx="18" cy="17"/>
            </a:xfrm>
            <a:custGeom>
              <a:avLst/>
              <a:gdLst>
                <a:gd name="T0" fmla="*/ 0 w 18"/>
                <a:gd name="T1" fmla="*/ 17 h 17"/>
                <a:gd name="T2" fmla="*/ 18 w 18"/>
                <a:gd name="T3" fmla="*/ 17 h 17"/>
                <a:gd name="T4" fmla="*/ 0 w 18"/>
                <a:gd name="T5" fmla="*/ 0 h 17"/>
                <a:gd name="T6" fmla="*/ 0 w 18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17"/>
                  </a:moveTo>
                  <a:lnTo>
                    <a:pt x="18" y="17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02" name="Rectangle 412"/>
            <p:cNvSpPr>
              <a:spLocks noChangeArrowheads="1"/>
            </p:cNvSpPr>
            <p:nvPr/>
          </p:nvSpPr>
          <p:spPr bwMode="auto">
            <a:xfrm>
              <a:off x="3692" y="1117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03" name="Freeform 413"/>
            <p:cNvSpPr>
              <a:spLocks/>
            </p:cNvSpPr>
            <p:nvPr/>
          </p:nvSpPr>
          <p:spPr bwMode="auto">
            <a:xfrm>
              <a:off x="3692" y="1117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04" name="Freeform 414"/>
            <p:cNvSpPr>
              <a:spLocks/>
            </p:cNvSpPr>
            <p:nvPr/>
          </p:nvSpPr>
          <p:spPr bwMode="auto">
            <a:xfrm>
              <a:off x="3692" y="1082"/>
              <a:ext cx="19" cy="18"/>
            </a:xfrm>
            <a:custGeom>
              <a:avLst/>
              <a:gdLst>
                <a:gd name="T0" fmla="*/ 0 w 19"/>
                <a:gd name="T1" fmla="*/ 18 h 18"/>
                <a:gd name="T2" fmla="*/ 19 w 19"/>
                <a:gd name="T3" fmla="*/ 18 h 18"/>
                <a:gd name="T4" fmla="*/ 19 w 19"/>
                <a:gd name="T5" fmla="*/ 0 h 18"/>
                <a:gd name="T6" fmla="*/ 0 w 19"/>
                <a:gd name="T7" fmla="*/ 18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8"/>
                <a:gd name="T14" fmla="*/ 19 w 1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8">
                  <a:moveTo>
                    <a:pt x="0" y="18"/>
                  </a:moveTo>
                  <a:lnTo>
                    <a:pt x="19" y="18"/>
                  </a:lnTo>
                  <a:lnTo>
                    <a:pt x="19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05" name="Rectangle 415"/>
            <p:cNvSpPr>
              <a:spLocks noChangeArrowheads="1"/>
            </p:cNvSpPr>
            <p:nvPr/>
          </p:nvSpPr>
          <p:spPr bwMode="auto">
            <a:xfrm>
              <a:off x="3692" y="1082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06" name="Freeform 416"/>
            <p:cNvSpPr>
              <a:spLocks/>
            </p:cNvSpPr>
            <p:nvPr/>
          </p:nvSpPr>
          <p:spPr bwMode="auto">
            <a:xfrm>
              <a:off x="3692" y="1082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07" name="Freeform 417"/>
            <p:cNvSpPr>
              <a:spLocks/>
            </p:cNvSpPr>
            <p:nvPr/>
          </p:nvSpPr>
          <p:spPr bwMode="auto">
            <a:xfrm>
              <a:off x="3692" y="1048"/>
              <a:ext cx="19" cy="17"/>
            </a:xfrm>
            <a:custGeom>
              <a:avLst/>
              <a:gdLst>
                <a:gd name="T0" fmla="*/ 0 w 19"/>
                <a:gd name="T1" fmla="*/ 17 h 17"/>
                <a:gd name="T2" fmla="*/ 19 w 19"/>
                <a:gd name="T3" fmla="*/ 17 h 17"/>
                <a:gd name="T4" fmla="*/ 19 w 19"/>
                <a:gd name="T5" fmla="*/ 0 h 17"/>
                <a:gd name="T6" fmla="*/ 0 w 19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17"/>
                  </a:moveTo>
                  <a:lnTo>
                    <a:pt x="19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08" name="Rectangle 418"/>
            <p:cNvSpPr>
              <a:spLocks noChangeArrowheads="1"/>
            </p:cNvSpPr>
            <p:nvPr/>
          </p:nvSpPr>
          <p:spPr bwMode="auto">
            <a:xfrm>
              <a:off x="3692" y="1048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09" name="Freeform 419"/>
            <p:cNvSpPr>
              <a:spLocks/>
            </p:cNvSpPr>
            <p:nvPr/>
          </p:nvSpPr>
          <p:spPr bwMode="auto">
            <a:xfrm>
              <a:off x="3692" y="1048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10" name="Freeform 420"/>
            <p:cNvSpPr>
              <a:spLocks/>
            </p:cNvSpPr>
            <p:nvPr/>
          </p:nvSpPr>
          <p:spPr bwMode="auto">
            <a:xfrm>
              <a:off x="3692" y="1014"/>
              <a:ext cx="19" cy="17"/>
            </a:xfrm>
            <a:custGeom>
              <a:avLst/>
              <a:gdLst>
                <a:gd name="T0" fmla="*/ 0 w 19"/>
                <a:gd name="T1" fmla="*/ 17 h 17"/>
                <a:gd name="T2" fmla="*/ 19 w 19"/>
                <a:gd name="T3" fmla="*/ 17 h 17"/>
                <a:gd name="T4" fmla="*/ 19 w 19"/>
                <a:gd name="T5" fmla="*/ 0 h 17"/>
                <a:gd name="T6" fmla="*/ 0 w 19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17"/>
                  </a:moveTo>
                  <a:lnTo>
                    <a:pt x="19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11" name="Freeform 421"/>
            <p:cNvSpPr>
              <a:spLocks/>
            </p:cNvSpPr>
            <p:nvPr/>
          </p:nvSpPr>
          <p:spPr bwMode="auto">
            <a:xfrm>
              <a:off x="3692" y="979"/>
              <a:ext cx="19" cy="17"/>
            </a:xfrm>
            <a:custGeom>
              <a:avLst/>
              <a:gdLst>
                <a:gd name="T0" fmla="*/ 0 w 19"/>
                <a:gd name="T1" fmla="*/ 17 h 17"/>
                <a:gd name="T2" fmla="*/ 19 w 19"/>
                <a:gd name="T3" fmla="*/ 17 h 17"/>
                <a:gd name="T4" fmla="*/ 19 w 19"/>
                <a:gd name="T5" fmla="*/ 0 h 17"/>
                <a:gd name="T6" fmla="*/ 0 w 19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17"/>
                  </a:moveTo>
                  <a:lnTo>
                    <a:pt x="19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12" name="Rectangle 422"/>
            <p:cNvSpPr>
              <a:spLocks noChangeArrowheads="1"/>
            </p:cNvSpPr>
            <p:nvPr/>
          </p:nvSpPr>
          <p:spPr bwMode="auto">
            <a:xfrm>
              <a:off x="3692" y="979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13" name="Freeform 423"/>
            <p:cNvSpPr>
              <a:spLocks/>
            </p:cNvSpPr>
            <p:nvPr/>
          </p:nvSpPr>
          <p:spPr bwMode="auto">
            <a:xfrm>
              <a:off x="3692" y="979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14" name="Freeform 424"/>
            <p:cNvSpPr>
              <a:spLocks/>
            </p:cNvSpPr>
            <p:nvPr/>
          </p:nvSpPr>
          <p:spPr bwMode="auto">
            <a:xfrm>
              <a:off x="3711" y="945"/>
              <a:ext cx="18" cy="17"/>
            </a:xfrm>
            <a:custGeom>
              <a:avLst/>
              <a:gdLst>
                <a:gd name="T0" fmla="*/ 0 w 18"/>
                <a:gd name="T1" fmla="*/ 17 h 17"/>
                <a:gd name="T2" fmla="*/ 18 w 18"/>
                <a:gd name="T3" fmla="*/ 17 h 17"/>
                <a:gd name="T4" fmla="*/ 18 w 18"/>
                <a:gd name="T5" fmla="*/ 0 h 17"/>
                <a:gd name="T6" fmla="*/ 0 w 18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17"/>
                  </a:moveTo>
                  <a:lnTo>
                    <a:pt x="18" y="17"/>
                  </a:lnTo>
                  <a:lnTo>
                    <a:pt x="18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15" name="Rectangle 425"/>
            <p:cNvSpPr>
              <a:spLocks noChangeArrowheads="1"/>
            </p:cNvSpPr>
            <p:nvPr/>
          </p:nvSpPr>
          <p:spPr bwMode="auto">
            <a:xfrm>
              <a:off x="3711" y="945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16" name="Freeform 426"/>
            <p:cNvSpPr>
              <a:spLocks/>
            </p:cNvSpPr>
            <p:nvPr/>
          </p:nvSpPr>
          <p:spPr bwMode="auto">
            <a:xfrm>
              <a:off x="3711" y="945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17" name="Rectangle 427"/>
            <p:cNvSpPr>
              <a:spLocks noChangeArrowheads="1"/>
            </p:cNvSpPr>
            <p:nvPr/>
          </p:nvSpPr>
          <p:spPr bwMode="auto">
            <a:xfrm>
              <a:off x="3711" y="928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18" name="Freeform 428"/>
            <p:cNvSpPr>
              <a:spLocks/>
            </p:cNvSpPr>
            <p:nvPr/>
          </p:nvSpPr>
          <p:spPr bwMode="auto">
            <a:xfrm>
              <a:off x="3711" y="910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18 w 18"/>
                <a:gd name="T3" fmla="*/ 18 h 18"/>
                <a:gd name="T4" fmla="*/ 18 w 18"/>
                <a:gd name="T5" fmla="*/ 0 h 18"/>
                <a:gd name="T6" fmla="*/ 0 w 18"/>
                <a:gd name="T7" fmla="*/ 18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8"/>
                <a:gd name="T14" fmla="*/ 18 w 18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8">
                  <a:moveTo>
                    <a:pt x="0" y="18"/>
                  </a:move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19" name="Freeform 429"/>
            <p:cNvSpPr>
              <a:spLocks/>
            </p:cNvSpPr>
            <p:nvPr/>
          </p:nvSpPr>
          <p:spPr bwMode="auto">
            <a:xfrm>
              <a:off x="3711" y="928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20" name="Rectangle 430"/>
            <p:cNvSpPr>
              <a:spLocks noChangeArrowheads="1"/>
            </p:cNvSpPr>
            <p:nvPr/>
          </p:nvSpPr>
          <p:spPr bwMode="auto">
            <a:xfrm>
              <a:off x="3711" y="910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21" name="Freeform 431"/>
            <p:cNvSpPr>
              <a:spLocks/>
            </p:cNvSpPr>
            <p:nvPr/>
          </p:nvSpPr>
          <p:spPr bwMode="auto">
            <a:xfrm>
              <a:off x="3711" y="910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22" name="Rectangle 432"/>
            <p:cNvSpPr>
              <a:spLocks noChangeArrowheads="1"/>
            </p:cNvSpPr>
            <p:nvPr/>
          </p:nvSpPr>
          <p:spPr bwMode="auto">
            <a:xfrm>
              <a:off x="3729" y="893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23" name="Rectangle 433"/>
            <p:cNvSpPr>
              <a:spLocks noChangeArrowheads="1"/>
            </p:cNvSpPr>
            <p:nvPr/>
          </p:nvSpPr>
          <p:spPr bwMode="auto">
            <a:xfrm>
              <a:off x="3729" y="893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24" name="Freeform 434"/>
            <p:cNvSpPr>
              <a:spLocks/>
            </p:cNvSpPr>
            <p:nvPr/>
          </p:nvSpPr>
          <p:spPr bwMode="auto">
            <a:xfrm>
              <a:off x="3729" y="893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25" name="Freeform 435"/>
            <p:cNvSpPr>
              <a:spLocks/>
            </p:cNvSpPr>
            <p:nvPr/>
          </p:nvSpPr>
          <p:spPr bwMode="auto">
            <a:xfrm>
              <a:off x="3729" y="876"/>
              <a:ext cx="38" cy="17"/>
            </a:xfrm>
            <a:custGeom>
              <a:avLst/>
              <a:gdLst>
                <a:gd name="T0" fmla="*/ 0 w 38"/>
                <a:gd name="T1" fmla="*/ 17 h 17"/>
                <a:gd name="T2" fmla="*/ 19 w 38"/>
                <a:gd name="T3" fmla="*/ 17 h 17"/>
                <a:gd name="T4" fmla="*/ 38 w 38"/>
                <a:gd name="T5" fmla="*/ 0 h 17"/>
                <a:gd name="T6" fmla="*/ 0 w 38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17"/>
                <a:gd name="T14" fmla="*/ 38 w 3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17">
                  <a:moveTo>
                    <a:pt x="0" y="17"/>
                  </a:moveTo>
                  <a:lnTo>
                    <a:pt x="19" y="17"/>
                  </a:lnTo>
                  <a:lnTo>
                    <a:pt x="38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26" name="Freeform 436"/>
            <p:cNvSpPr>
              <a:spLocks/>
            </p:cNvSpPr>
            <p:nvPr/>
          </p:nvSpPr>
          <p:spPr bwMode="auto">
            <a:xfrm>
              <a:off x="3729" y="893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27" name="Rectangle 437"/>
            <p:cNvSpPr>
              <a:spLocks noChangeArrowheads="1"/>
            </p:cNvSpPr>
            <p:nvPr/>
          </p:nvSpPr>
          <p:spPr bwMode="auto">
            <a:xfrm>
              <a:off x="3748" y="876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28" name="Freeform 438"/>
            <p:cNvSpPr>
              <a:spLocks/>
            </p:cNvSpPr>
            <p:nvPr/>
          </p:nvSpPr>
          <p:spPr bwMode="auto">
            <a:xfrm>
              <a:off x="3748" y="876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29" name="Freeform 439"/>
            <p:cNvSpPr>
              <a:spLocks/>
            </p:cNvSpPr>
            <p:nvPr/>
          </p:nvSpPr>
          <p:spPr bwMode="auto">
            <a:xfrm>
              <a:off x="3748" y="876"/>
              <a:ext cx="37" cy="1"/>
            </a:xfrm>
            <a:custGeom>
              <a:avLst/>
              <a:gdLst>
                <a:gd name="T0" fmla="*/ 0 w 37"/>
                <a:gd name="T1" fmla="*/ 0 h 1"/>
                <a:gd name="T2" fmla="*/ 19 w 37"/>
                <a:gd name="T3" fmla="*/ 0 h 1"/>
                <a:gd name="T4" fmla="*/ 37 w 37"/>
                <a:gd name="T5" fmla="*/ 0 h 1"/>
                <a:gd name="T6" fmla="*/ 0 w 37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1"/>
                <a:gd name="T14" fmla="*/ 37 w 37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1">
                  <a:moveTo>
                    <a:pt x="0" y="0"/>
                  </a:moveTo>
                  <a:lnTo>
                    <a:pt x="19" y="0"/>
                  </a:lnTo>
                  <a:lnTo>
                    <a:pt x="3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30" name="Freeform 440"/>
            <p:cNvSpPr>
              <a:spLocks/>
            </p:cNvSpPr>
            <p:nvPr/>
          </p:nvSpPr>
          <p:spPr bwMode="auto">
            <a:xfrm>
              <a:off x="3767" y="876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7 h 17"/>
                <a:gd name="T4" fmla="*/ 0 w 1"/>
                <a:gd name="T5" fmla="*/ 0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31" name="Freeform 441"/>
            <p:cNvSpPr>
              <a:spLocks/>
            </p:cNvSpPr>
            <p:nvPr/>
          </p:nvSpPr>
          <p:spPr bwMode="auto">
            <a:xfrm>
              <a:off x="3767" y="876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32" name="Rectangle 442"/>
            <p:cNvSpPr>
              <a:spLocks noChangeArrowheads="1"/>
            </p:cNvSpPr>
            <p:nvPr/>
          </p:nvSpPr>
          <p:spPr bwMode="auto">
            <a:xfrm>
              <a:off x="3767" y="859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33" name="Freeform 443"/>
            <p:cNvSpPr>
              <a:spLocks/>
            </p:cNvSpPr>
            <p:nvPr/>
          </p:nvSpPr>
          <p:spPr bwMode="auto">
            <a:xfrm>
              <a:off x="3767" y="859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34" name="Rectangle 444"/>
            <p:cNvSpPr>
              <a:spLocks noChangeArrowheads="1"/>
            </p:cNvSpPr>
            <p:nvPr/>
          </p:nvSpPr>
          <p:spPr bwMode="auto">
            <a:xfrm>
              <a:off x="3785" y="859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35" name="Freeform 445"/>
            <p:cNvSpPr>
              <a:spLocks/>
            </p:cNvSpPr>
            <p:nvPr/>
          </p:nvSpPr>
          <p:spPr bwMode="auto">
            <a:xfrm>
              <a:off x="3785" y="859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36" name="Freeform 446"/>
            <p:cNvSpPr>
              <a:spLocks/>
            </p:cNvSpPr>
            <p:nvPr/>
          </p:nvSpPr>
          <p:spPr bwMode="auto">
            <a:xfrm>
              <a:off x="3785" y="859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37" name="Rectangle 447"/>
            <p:cNvSpPr>
              <a:spLocks noChangeArrowheads="1"/>
            </p:cNvSpPr>
            <p:nvPr/>
          </p:nvSpPr>
          <p:spPr bwMode="auto">
            <a:xfrm>
              <a:off x="3804" y="859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38" name="Freeform 448"/>
            <p:cNvSpPr>
              <a:spLocks/>
            </p:cNvSpPr>
            <p:nvPr/>
          </p:nvSpPr>
          <p:spPr bwMode="auto">
            <a:xfrm>
              <a:off x="3804" y="859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39" name="Rectangle 449"/>
            <p:cNvSpPr>
              <a:spLocks noChangeArrowheads="1"/>
            </p:cNvSpPr>
            <p:nvPr/>
          </p:nvSpPr>
          <p:spPr bwMode="auto">
            <a:xfrm>
              <a:off x="3823" y="842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40" name="Freeform 450"/>
            <p:cNvSpPr>
              <a:spLocks/>
            </p:cNvSpPr>
            <p:nvPr/>
          </p:nvSpPr>
          <p:spPr bwMode="auto">
            <a:xfrm>
              <a:off x="3823" y="842"/>
              <a:ext cx="18" cy="17"/>
            </a:xfrm>
            <a:custGeom>
              <a:avLst/>
              <a:gdLst>
                <a:gd name="T0" fmla="*/ 0 w 18"/>
                <a:gd name="T1" fmla="*/ 0 h 17"/>
                <a:gd name="T2" fmla="*/ 0 w 18"/>
                <a:gd name="T3" fmla="*/ 17 h 17"/>
                <a:gd name="T4" fmla="*/ 18 w 18"/>
                <a:gd name="T5" fmla="*/ 17 h 17"/>
                <a:gd name="T6" fmla="*/ 0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0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41" name="Freeform 451"/>
            <p:cNvSpPr>
              <a:spLocks/>
            </p:cNvSpPr>
            <p:nvPr/>
          </p:nvSpPr>
          <p:spPr bwMode="auto">
            <a:xfrm>
              <a:off x="3823" y="842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42" name="Freeform 452"/>
            <p:cNvSpPr>
              <a:spLocks/>
            </p:cNvSpPr>
            <p:nvPr/>
          </p:nvSpPr>
          <p:spPr bwMode="auto">
            <a:xfrm>
              <a:off x="3860" y="859"/>
              <a:ext cx="18" cy="17"/>
            </a:xfrm>
            <a:custGeom>
              <a:avLst/>
              <a:gdLst>
                <a:gd name="T0" fmla="*/ 0 w 18"/>
                <a:gd name="T1" fmla="*/ 0 h 17"/>
                <a:gd name="T2" fmla="*/ 0 w 18"/>
                <a:gd name="T3" fmla="*/ 17 h 17"/>
                <a:gd name="T4" fmla="*/ 18 w 18"/>
                <a:gd name="T5" fmla="*/ 17 h 17"/>
                <a:gd name="T6" fmla="*/ 0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0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43" name="Rectangle 453"/>
            <p:cNvSpPr>
              <a:spLocks noChangeArrowheads="1"/>
            </p:cNvSpPr>
            <p:nvPr/>
          </p:nvSpPr>
          <p:spPr bwMode="auto">
            <a:xfrm>
              <a:off x="3878" y="859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44" name="Freeform 454"/>
            <p:cNvSpPr>
              <a:spLocks/>
            </p:cNvSpPr>
            <p:nvPr/>
          </p:nvSpPr>
          <p:spPr bwMode="auto">
            <a:xfrm>
              <a:off x="3878" y="859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45" name="Freeform 455"/>
            <p:cNvSpPr>
              <a:spLocks/>
            </p:cNvSpPr>
            <p:nvPr/>
          </p:nvSpPr>
          <p:spPr bwMode="auto">
            <a:xfrm>
              <a:off x="3897" y="859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46" name="Rectangle 456"/>
            <p:cNvSpPr>
              <a:spLocks noChangeArrowheads="1"/>
            </p:cNvSpPr>
            <p:nvPr/>
          </p:nvSpPr>
          <p:spPr bwMode="auto">
            <a:xfrm>
              <a:off x="3897" y="859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47" name="Freeform 457"/>
            <p:cNvSpPr>
              <a:spLocks/>
            </p:cNvSpPr>
            <p:nvPr/>
          </p:nvSpPr>
          <p:spPr bwMode="auto">
            <a:xfrm>
              <a:off x="3916" y="859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48" name="Freeform 458"/>
            <p:cNvSpPr>
              <a:spLocks/>
            </p:cNvSpPr>
            <p:nvPr/>
          </p:nvSpPr>
          <p:spPr bwMode="auto">
            <a:xfrm>
              <a:off x="3934" y="859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49" name="Rectangle 459"/>
            <p:cNvSpPr>
              <a:spLocks noChangeArrowheads="1"/>
            </p:cNvSpPr>
            <p:nvPr/>
          </p:nvSpPr>
          <p:spPr bwMode="auto">
            <a:xfrm>
              <a:off x="3953" y="859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50" name="Freeform 460"/>
            <p:cNvSpPr>
              <a:spLocks/>
            </p:cNvSpPr>
            <p:nvPr/>
          </p:nvSpPr>
          <p:spPr bwMode="auto">
            <a:xfrm>
              <a:off x="3953" y="859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51" name="Freeform 461"/>
            <p:cNvSpPr>
              <a:spLocks/>
            </p:cNvSpPr>
            <p:nvPr/>
          </p:nvSpPr>
          <p:spPr bwMode="auto">
            <a:xfrm>
              <a:off x="3972" y="859"/>
              <a:ext cx="18" cy="17"/>
            </a:xfrm>
            <a:custGeom>
              <a:avLst/>
              <a:gdLst>
                <a:gd name="T0" fmla="*/ 0 w 18"/>
                <a:gd name="T1" fmla="*/ 0 h 17"/>
                <a:gd name="T2" fmla="*/ 0 w 18"/>
                <a:gd name="T3" fmla="*/ 17 h 17"/>
                <a:gd name="T4" fmla="*/ 18 w 18"/>
                <a:gd name="T5" fmla="*/ 17 h 17"/>
                <a:gd name="T6" fmla="*/ 0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0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52" name="Rectangle 462"/>
            <p:cNvSpPr>
              <a:spLocks noChangeArrowheads="1"/>
            </p:cNvSpPr>
            <p:nvPr/>
          </p:nvSpPr>
          <p:spPr bwMode="auto">
            <a:xfrm>
              <a:off x="4009" y="859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53" name="Freeform 463"/>
            <p:cNvSpPr>
              <a:spLocks/>
            </p:cNvSpPr>
            <p:nvPr/>
          </p:nvSpPr>
          <p:spPr bwMode="auto">
            <a:xfrm>
              <a:off x="4009" y="859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54" name="Freeform 464"/>
            <p:cNvSpPr>
              <a:spLocks/>
            </p:cNvSpPr>
            <p:nvPr/>
          </p:nvSpPr>
          <p:spPr bwMode="auto">
            <a:xfrm>
              <a:off x="4009" y="859"/>
              <a:ext cx="1" cy="1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7 h 17"/>
                <a:gd name="T4" fmla="*/ 0 w 1"/>
                <a:gd name="T5" fmla="*/ 0 h 17"/>
                <a:gd name="T6" fmla="*/ 0 w 1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55" name="Freeform 465"/>
            <p:cNvSpPr>
              <a:spLocks/>
            </p:cNvSpPr>
            <p:nvPr/>
          </p:nvSpPr>
          <p:spPr bwMode="auto">
            <a:xfrm>
              <a:off x="4046" y="859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56" name="Rectangle 466"/>
            <p:cNvSpPr>
              <a:spLocks noChangeArrowheads="1"/>
            </p:cNvSpPr>
            <p:nvPr/>
          </p:nvSpPr>
          <p:spPr bwMode="auto">
            <a:xfrm>
              <a:off x="4065" y="859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57" name="Freeform 467"/>
            <p:cNvSpPr>
              <a:spLocks/>
            </p:cNvSpPr>
            <p:nvPr/>
          </p:nvSpPr>
          <p:spPr bwMode="auto">
            <a:xfrm>
              <a:off x="4065" y="859"/>
              <a:ext cx="1" cy="1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7 h 17"/>
                <a:gd name="T4" fmla="*/ 0 w 1"/>
                <a:gd name="T5" fmla="*/ 0 h 17"/>
                <a:gd name="T6" fmla="*/ 0 w 1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58" name="Freeform 468"/>
            <p:cNvSpPr>
              <a:spLocks/>
            </p:cNvSpPr>
            <p:nvPr/>
          </p:nvSpPr>
          <p:spPr bwMode="auto">
            <a:xfrm>
              <a:off x="4083" y="859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59" name="Rectangle 469"/>
            <p:cNvSpPr>
              <a:spLocks noChangeArrowheads="1"/>
            </p:cNvSpPr>
            <p:nvPr/>
          </p:nvSpPr>
          <p:spPr bwMode="auto">
            <a:xfrm>
              <a:off x="4102" y="859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60" name="Freeform 470"/>
            <p:cNvSpPr>
              <a:spLocks/>
            </p:cNvSpPr>
            <p:nvPr/>
          </p:nvSpPr>
          <p:spPr bwMode="auto">
            <a:xfrm>
              <a:off x="4102" y="859"/>
              <a:ext cx="1" cy="1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7 h 17"/>
                <a:gd name="T4" fmla="*/ 0 w 1"/>
                <a:gd name="T5" fmla="*/ 0 h 17"/>
                <a:gd name="T6" fmla="*/ 0 w 1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61" name="Rectangle 471"/>
            <p:cNvSpPr>
              <a:spLocks noChangeArrowheads="1"/>
            </p:cNvSpPr>
            <p:nvPr/>
          </p:nvSpPr>
          <p:spPr bwMode="auto">
            <a:xfrm>
              <a:off x="4121" y="859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62" name="Freeform 472"/>
            <p:cNvSpPr>
              <a:spLocks/>
            </p:cNvSpPr>
            <p:nvPr/>
          </p:nvSpPr>
          <p:spPr bwMode="auto">
            <a:xfrm>
              <a:off x="4121" y="859"/>
              <a:ext cx="18" cy="17"/>
            </a:xfrm>
            <a:custGeom>
              <a:avLst/>
              <a:gdLst>
                <a:gd name="T0" fmla="*/ 0 w 18"/>
                <a:gd name="T1" fmla="*/ 0 h 17"/>
                <a:gd name="T2" fmla="*/ 0 w 18"/>
                <a:gd name="T3" fmla="*/ 17 h 17"/>
                <a:gd name="T4" fmla="*/ 18 w 18"/>
                <a:gd name="T5" fmla="*/ 17 h 17"/>
                <a:gd name="T6" fmla="*/ 0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0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63" name="Freeform 473"/>
            <p:cNvSpPr>
              <a:spLocks/>
            </p:cNvSpPr>
            <p:nvPr/>
          </p:nvSpPr>
          <p:spPr bwMode="auto">
            <a:xfrm>
              <a:off x="4121" y="859"/>
              <a:ext cx="1" cy="1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7 h 17"/>
                <a:gd name="T4" fmla="*/ 0 w 1"/>
                <a:gd name="T5" fmla="*/ 0 h 17"/>
                <a:gd name="T6" fmla="*/ 0 w 1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64" name="Freeform 474"/>
            <p:cNvSpPr>
              <a:spLocks/>
            </p:cNvSpPr>
            <p:nvPr/>
          </p:nvSpPr>
          <p:spPr bwMode="auto">
            <a:xfrm>
              <a:off x="4158" y="859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65" name="Rectangle 475"/>
            <p:cNvSpPr>
              <a:spLocks noChangeArrowheads="1"/>
            </p:cNvSpPr>
            <p:nvPr/>
          </p:nvSpPr>
          <p:spPr bwMode="auto">
            <a:xfrm>
              <a:off x="4177" y="859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66" name="Freeform 476"/>
            <p:cNvSpPr>
              <a:spLocks/>
            </p:cNvSpPr>
            <p:nvPr/>
          </p:nvSpPr>
          <p:spPr bwMode="auto">
            <a:xfrm>
              <a:off x="4177" y="859"/>
              <a:ext cx="1" cy="1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7 h 17"/>
                <a:gd name="T4" fmla="*/ 0 w 1"/>
                <a:gd name="T5" fmla="*/ 0 h 17"/>
                <a:gd name="T6" fmla="*/ 0 w 1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67" name="Freeform 477"/>
            <p:cNvSpPr>
              <a:spLocks/>
            </p:cNvSpPr>
            <p:nvPr/>
          </p:nvSpPr>
          <p:spPr bwMode="auto">
            <a:xfrm>
              <a:off x="4195" y="842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68" name="Freeform 478"/>
            <p:cNvSpPr>
              <a:spLocks/>
            </p:cNvSpPr>
            <p:nvPr/>
          </p:nvSpPr>
          <p:spPr bwMode="auto">
            <a:xfrm>
              <a:off x="4232" y="842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69" name="Freeform 479"/>
            <p:cNvSpPr>
              <a:spLocks/>
            </p:cNvSpPr>
            <p:nvPr/>
          </p:nvSpPr>
          <p:spPr bwMode="auto">
            <a:xfrm>
              <a:off x="4270" y="842"/>
              <a:ext cx="18" cy="17"/>
            </a:xfrm>
            <a:custGeom>
              <a:avLst/>
              <a:gdLst>
                <a:gd name="T0" fmla="*/ 0 w 18"/>
                <a:gd name="T1" fmla="*/ 0 h 17"/>
                <a:gd name="T2" fmla="*/ 0 w 18"/>
                <a:gd name="T3" fmla="*/ 17 h 17"/>
                <a:gd name="T4" fmla="*/ 18 w 18"/>
                <a:gd name="T5" fmla="*/ 17 h 17"/>
                <a:gd name="T6" fmla="*/ 0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0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70" name="Freeform 480"/>
            <p:cNvSpPr>
              <a:spLocks/>
            </p:cNvSpPr>
            <p:nvPr/>
          </p:nvSpPr>
          <p:spPr bwMode="auto">
            <a:xfrm>
              <a:off x="4307" y="842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71" name="Rectangle 481"/>
            <p:cNvSpPr>
              <a:spLocks noChangeArrowheads="1"/>
            </p:cNvSpPr>
            <p:nvPr/>
          </p:nvSpPr>
          <p:spPr bwMode="auto">
            <a:xfrm>
              <a:off x="4344" y="824"/>
              <a:ext cx="1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72" name="Freeform 482"/>
            <p:cNvSpPr>
              <a:spLocks/>
            </p:cNvSpPr>
            <p:nvPr/>
          </p:nvSpPr>
          <p:spPr bwMode="auto">
            <a:xfrm>
              <a:off x="4344" y="824"/>
              <a:ext cx="19" cy="18"/>
            </a:xfrm>
            <a:custGeom>
              <a:avLst/>
              <a:gdLst>
                <a:gd name="T0" fmla="*/ 0 w 19"/>
                <a:gd name="T1" fmla="*/ 0 h 18"/>
                <a:gd name="T2" fmla="*/ 0 w 19"/>
                <a:gd name="T3" fmla="*/ 18 h 18"/>
                <a:gd name="T4" fmla="*/ 19 w 19"/>
                <a:gd name="T5" fmla="*/ 18 h 18"/>
                <a:gd name="T6" fmla="*/ 0 w 19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8"/>
                <a:gd name="T14" fmla="*/ 19 w 1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8">
                  <a:moveTo>
                    <a:pt x="0" y="0"/>
                  </a:moveTo>
                  <a:lnTo>
                    <a:pt x="0" y="18"/>
                  </a:lnTo>
                  <a:lnTo>
                    <a:pt x="19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73" name="Freeform 483"/>
            <p:cNvSpPr>
              <a:spLocks/>
            </p:cNvSpPr>
            <p:nvPr/>
          </p:nvSpPr>
          <p:spPr bwMode="auto">
            <a:xfrm>
              <a:off x="4344" y="824"/>
              <a:ext cx="1" cy="18"/>
            </a:xfrm>
            <a:custGeom>
              <a:avLst/>
              <a:gdLst>
                <a:gd name="T0" fmla="*/ 0 w 1"/>
                <a:gd name="T1" fmla="*/ 0 h 18"/>
                <a:gd name="T2" fmla="*/ 0 w 1"/>
                <a:gd name="T3" fmla="*/ 0 h 18"/>
                <a:gd name="T4" fmla="*/ 0 w 1"/>
                <a:gd name="T5" fmla="*/ 18 h 18"/>
                <a:gd name="T6" fmla="*/ 0 w 1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8"/>
                <a:gd name="T14" fmla="*/ 1 w 1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8">
                  <a:moveTo>
                    <a:pt x="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74" name="Freeform 484"/>
            <p:cNvSpPr>
              <a:spLocks/>
            </p:cNvSpPr>
            <p:nvPr/>
          </p:nvSpPr>
          <p:spPr bwMode="auto">
            <a:xfrm>
              <a:off x="4382" y="824"/>
              <a:ext cx="18" cy="18"/>
            </a:xfrm>
            <a:custGeom>
              <a:avLst/>
              <a:gdLst>
                <a:gd name="T0" fmla="*/ 0 w 18"/>
                <a:gd name="T1" fmla="*/ 0 h 18"/>
                <a:gd name="T2" fmla="*/ 0 w 18"/>
                <a:gd name="T3" fmla="*/ 18 h 18"/>
                <a:gd name="T4" fmla="*/ 18 w 18"/>
                <a:gd name="T5" fmla="*/ 18 h 18"/>
                <a:gd name="T6" fmla="*/ 0 w 18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8"/>
                <a:gd name="T14" fmla="*/ 18 w 18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8">
                  <a:moveTo>
                    <a:pt x="0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75" name="Rectangle 485"/>
            <p:cNvSpPr>
              <a:spLocks noChangeArrowheads="1"/>
            </p:cNvSpPr>
            <p:nvPr/>
          </p:nvSpPr>
          <p:spPr bwMode="auto">
            <a:xfrm>
              <a:off x="4419" y="824"/>
              <a:ext cx="1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76" name="Freeform 486"/>
            <p:cNvSpPr>
              <a:spLocks/>
            </p:cNvSpPr>
            <p:nvPr/>
          </p:nvSpPr>
          <p:spPr bwMode="auto">
            <a:xfrm>
              <a:off x="4419" y="824"/>
              <a:ext cx="18" cy="18"/>
            </a:xfrm>
            <a:custGeom>
              <a:avLst/>
              <a:gdLst>
                <a:gd name="T0" fmla="*/ 0 w 18"/>
                <a:gd name="T1" fmla="*/ 0 h 18"/>
                <a:gd name="T2" fmla="*/ 0 w 18"/>
                <a:gd name="T3" fmla="*/ 18 h 18"/>
                <a:gd name="T4" fmla="*/ 18 w 18"/>
                <a:gd name="T5" fmla="*/ 18 h 18"/>
                <a:gd name="T6" fmla="*/ 0 w 18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8"/>
                <a:gd name="T14" fmla="*/ 18 w 18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8">
                  <a:moveTo>
                    <a:pt x="0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77" name="Freeform 487"/>
            <p:cNvSpPr>
              <a:spLocks/>
            </p:cNvSpPr>
            <p:nvPr/>
          </p:nvSpPr>
          <p:spPr bwMode="auto">
            <a:xfrm>
              <a:off x="4419" y="824"/>
              <a:ext cx="1" cy="18"/>
            </a:xfrm>
            <a:custGeom>
              <a:avLst/>
              <a:gdLst>
                <a:gd name="T0" fmla="*/ 0 w 1"/>
                <a:gd name="T1" fmla="*/ 0 h 18"/>
                <a:gd name="T2" fmla="*/ 0 w 1"/>
                <a:gd name="T3" fmla="*/ 0 h 18"/>
                <a:gd name="T4" fmla="*/ 0 w 1"/>
                <a:gd name="T5" fmla="*/ 18 h 18"/>
                <a:gd name="T6" fmla="*/ 0 w 1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8"/>
                <a:gd name="T14" fmla="*/ 1 w 1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8">
                  <a:moveTo>
                    <a:pt x="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78" name="Rectangle 488"/>
            <p:cNvSpPr>
              <a:spLocks noChangeArrowheads="1"/>
            </p:cNvSpPr>
            <p:nvPr/>
          </p:nvSpPr>
          <p:spPr bwMode="auto">
            <a:xfrm>
              <a:off x="4456" y="824"/>
              <a:ext cx="19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79" name="Rectangle 489"/>
            <p:cNvSpPr>
              <a:spLocks noChangeArrowheads="1"/>
            </p:cNvSpPr>
            <p:nvPr/>
          </p:nvSpPr>
          <p:spPr bwMode="auto">
            <a:xfrm>
              <a:off x="4493" y="824"/>
              <a:ext cx="19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80" name="Rectangle 490"/>
            <p:cNvSpPr>
              <a:spLocks noChangeArrowheads="1"/>
            </p:cNvSpPr>
            <p:nvPr/>
          </p:nvSpPr>
          <p:spPr bwMode="auto">
            <a:xfrm>
              <a:off x="4531" y="824"/>
              <a:ext cx="18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81" name="Rectangle 491"/>
            <p:cNvSpPr>
              <a:spLocks noChangeArrowheads="1"/>
            </p:cNvSpPr>
            <p:nvPr/>
          </p:nvSpPr>
          <p:spPr bwMode="auto">
            <a:xfrm>
              <a:off x="4568" y="824"/>
              <a:ext cx="19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82" name="Rectangle 492"/>
            <p:cNvSpPr>
              <a:spLocks noChangeArrowheads="1"/>
            </p:cNvSpPr>
            <p:nvPr/>
          </p:nvSpPr>
          <p:spPr bwMode="auto">
            <a:xfrm>
              <a:off x="4605" y="824"/>
              <a:ext cx="19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83" name="Rectangle 493"/>
            <p:cNvSpPr>
              <a:spLocks noChangeArrowheads="1"/>
            </p:cNvSpPr>
            <p:nvPr/>
          </p:nvSpPr>
          <p:spPr bwMode="auto">
            <a:xfrm>
              <a:off x="4642" y="824"/>
              <a:ext cx="19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84" name="Rectangle 494"/>
            <p:cNvSpPr>
              <a:spLocks noChangeArrowheads="1"/>
            </p:cNvSpPr>
            <p:nvPr/>
          </p:nvSpPr>
          <p:spPr bwMode="auto">
            <a:xfrm>
              <a:off x="4680" y="824"/>
              <a:ext cx="18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85" name="Rectangle 495"/>
            <p:cNvSpPr>
              <a:spLocks noChangeArrowheads="1"/>
            </p:cNvSpPr>
            <p:nvPr/>
          </p:nvSpPr>
          <p:spPr bwMode="auto">
            <a:xfrm>
              <a:off x="4717" y="824"/>
              <a:ext cx="19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86" name="Rectangle 496"/>
            <p:cNvSpPr>
              <a:spLocks noChangeArrowheads="1"/>
            </p:cNvSpPr>
            <p:nvPr/>
          </p:nvSpPr>
          <p:spPr bwMode="auto">
            <a:xfrm>
              <a:off x="4754" y="824"/>
              <a:ext cx="19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87" name="Rectangle 497"/>
            <p:cNvSpPr>
              <a:spLocks noChangeArrowheads="1"/>
            </p:cNvSpPr>
            <p:nvPr/>
          </p:nvSpPr>
          <p:spPr bwMode="auto">
            <a:xfrm>
              <a:off x="4791" y="824"/>
              <a:ext cx="19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88" name="Rectangle 498"/>
            <p:cNvSpPr>
              <a:spLocks noChangeArrowheads="1"/>
            </p:cNvSpPr>
            <p:nvPr/>
          </p:nvSpPr>
          <p:spPr bwMode="auto">
            <a:xfrm>
              <a:off x="4829" y="824"/>
              <a:ext cx="18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89" name="Rectangle 499"/>
            <p:cNvSpPr>
              <a:spLocks noChangeArrowheads="1"/>
            </p:cNvSpPr>
            <p:nvPr/>
          </p:nvSpPr>
          <p:spPr bwMode="auto">
            <a:xfrm>
              <a:off x="4866" y="824"/>
              <a:ext cx="19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90" name="Freeform 500"/>
            <p:cNvSpPr>
              <a:spLocks/>
            </p:cNvSpPr>
            <p:nvPr/>
          </p:nvSpPr>
          <p:spPr bwMode="auto">
            <a:xfrm>
              <a:off x="4903" y="824"/>
              <a:ext cx="19" cy="35"/>
            </a:xfrm>
            <a:custGeom>
              <a:avLst/>
              <a:gdLst>
                <a:gd name="T0" fmla="*/ 0 w 19"/>
                <a:gd name="T1" fmla="*/ 0 h 35"/>
                <a:gd name="T2" fmla="*/ 0 w 19"/>
                <a:gd name="T3" fmla="*/ 18 h 35"/>
                <a:gd name="T4" fmla="*/ 19 w 19"/>
                <a:gd name="T5" fmla="*/ 35 h 35"/>
                <a:gd name="T6" fmla="*/ 0 w 19"/>
                <a:gd name="T7" fmla="*/ 0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35"/>
                <a:gd name="T14" fmla="*/ 19 w 19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35">
                  <a:moveTo>
                    <a:pt x="0" y="0"/>
                  </a:moveTo>
                  <a:lnTo>
                    <a:pt x="0" y="18"/>
                  </a:lnTo>
                  <a:lnTo>
                    <a:pt x="1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91" name="Freeform 501"/>
            <p:cNvSpPr>
              <a:spLocks/>
            </p:cNvSpPr>
            <p:nvPr/>
          </p:nvSpPr>
          <p:spPr bwMode="auto">
            <a:xfrm>
              <a:off x="4941" y="842"/>
              <a:ext cx="18" cy="17"/>
            </a:xfrm>
            <a:custGeom>
              <a:avLst/>
              <a:gdLst>
                <a:gd name="T0" fmla="*/ 0 w 18"/>
                <a:gd name="T1" fmla="*/ 0 h 17"/>
                <a:gd name="T2" fmla="*/ 0 w 18"/>
                <a:gd name="T3" fmla="*/ 17 h 17"/>
                <a:gd name="T4" fmla="*/ 18 w 18"/>
                <a:gd name="T5" fmla="*/ 17 h 17"/>
                <a:gd name="T6" fmla="*/ 0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0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92" name="Rectangle 502"/>
            <p:cNvSpPr>
              <a:spLocks noChangeArrowheads="1"/>
            </p:cNvSpPr>
            <p:nvPr/>
          </p:nvSpPr>
          <p:spPr bwMode="auto">
            <a:xfrm>
              <a:off x="4978" y="859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93" name="Freeform 503"/>
            <p:cNvSpPr>
              <a:spLocks/>
            </p:cNvSpPr>
            <p:nvPr/>
          </p:nvSpPr>
          <p:spPr bwMode="auto">
            <a:xfrm>
              <a:off x="4978" y="859"/>
              <a:ext cx="18" cy="17"/>
            </a:xfrm>
            <a:custGeom>
              <a:avLst/>
              <a:gdLst>
                <a:gd name="T0" fmla="*/ 0 w 18"/>
                <a:gd name="T1" fmla="*/ 0 h 17"/>
                <a:gd name="T2" fmla="*/ 0 w 18"/>
                <a:gd name="T3" fmla="*/ 17 h 17"/>
                <a:gd name="T4" fmla="*/ 18 w 18"/>
                <a:gd name="T5" fmla="*/ 17 h 17"/>
                <a:gd name="T6" fmla="*/ 0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0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94" name="Freeform 504"/>
            <p:cNvSpPr>
              <a:spLocks/>
            </p:cNvSpPr>
            <p:nvPr/>
          </p:nvSpPr>
          <p:spPr bwMode="auto">
            <a:xfrm>
              <a:off x="4978" y="859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95" name="Freeform 505"/>
            <p:cNvSpPr>
              <a:spLocks/>
            </p:cNvSpPr>
            <p:nvPr/>
          </p:nvSpPr>
          <p:spPr bwMode="auto">
            <a:xfrm>
              <a:off x="4996" y="876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96" name="Rectangle 506"/>
            <p:cNvSpPr>
              <a:spLocks noChangeArrowheads="1"/>
            </p:cNvSpPr>
            <p:nvPr/>
          </p:nvSpPr>
          <p:spPr bwMode="auto">
            <a:xfrm>
              <a:off x="4996" y="876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597" name="Freeform 507"/>
            <p:cNvSpPr>
              <a:spLocks/>
            </p:cNvSpPr>
            <p:nvPr/>
          </p:nvSpPr>
          <p:spPr bwMode="auto">
            <a:xfrm>
              <a:off x="5015" y="876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98" name="Freeform 508"/>
            <p:cNvSpPr>
              <a:spLocks/>
            </p:cNvSpPr>
            <p:nvPr/>
          </p:nvSpPr>
          <p:spPr bwMode="auto">
            <a:xfrm>
              <a:off x="5015" y="893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99" name="Rectangle 509"/>
            <p:cNvSpPr>
              <a:spLocks noChangeArrowheads="1"/>
            </p:cNvSpPr>
            <p:nvPr/>
          </p:nvSpPr>
          <p:spPr bwMode="auto">
            <a:xfrm>
              <a:off x="5034" y="893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00" name="Freeform 510"/>
            <p:cNvSpPr>
              <a:spLocks/>
            </p:cNvSpPr>
            <p:nvPr/>
          </p:nvSpPr>
          <p:spPr bwMode="auto">
            <a:xfrm>
              <a:off x="5034" y="893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18 w 18"/>
                <a:gd name="T3" fmla="*/ 0 h 1"/>
                <a:gd name="T4" fmla="*/ 0 w 18"/>
                <a:gd name="T5" fmla="*/ 0 h 1"/>
                <a:gd name="T6" fmla="*/ 18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01" name="Rectangle 511"/>
            <p:cNvSpPr>
              <a:spLocks noChangeArrowheads="1"/>
            </p:cNvSpPr>
            <p:nvPr/>
          </p:nvSpPr>
          <p:spPr bwMode="auto">
            <a:xfrm>
              <a:off x="5052" y="910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02" name="Freeform 512"/>
            <p:cNvSpPr>
              <a:spLocks/>
            </p:cNvSpPr>
            <p:nvPr/>
          </p:nvSpPr>
          <p:spPr bwMode="auto">
            <a:xfrm>
              <a:off x="5052" y="910"/>
              <a:ext cx="19" cy="18"/>
            </a:xfrm>
            <a:custGeom>
              <a:avLst/>
              <a:gdLst>
                <a:gd name="T0" fmla="*/ 19 w 19"/>
                <a:gd name="T1" fmla="*/ 0 h 18"/>
                <a:gd name="T2" fmla="*/ 0 w 19"/>
                <a:gd name="T3" fmla="*/ 0 h 18"/>
                <a:gd name="T4" fmla="*/ 0 w 19"/>
                <a:gd name="T5" fmla="*/ 18 h 18"/>
                <a:gd name="T6" fmla="*/ 19 w 19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8"/>
                <a:gd name="T14" fmla="*/ 19 w 1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8">
                  <a:moveTo>
                    <a:pt x="19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03" name="Freeform 513"/>
            <p:cNvSpPr>
              <a:spLocks/>
            </p:cNvSpPr>
            <p:nvPr/>
          </p:nvSpPr>
          <p:spPr bwMode="auto">
            <a:xfrm>
              <a:off x="5052" y="910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04" name="Rectangle 514"/>
            <p:cNvSpPr>
              <a:spLocks noChangeArrowheads="1"/>
            </p:cNvSpPr>
            <p:nvPr/>
          </p:nvSpPr>
          <p:spPr bwMode="auto">
            <a:xfrm>
              <a:off x="5071" y="945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05" name="Rectangle 515"/>
            <p:cNvSpPr>
              <a:spLocks noChangeArrowheads="1"/>
            </p:cNvSpPr>
            <p:nvPr/>
          </p:nvSpPr>
          <p:spPr bwMode="auto">
            <a:xfrm>
              <a:off x="5071" y="945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06" name="Freeform 516"/>
            <p:cNvSpPr>
              <a:spLocks/>
            </p:cNvSpPr>
            <p:nvPr/>
          </p:nvSpPr>
          <p:spPr bwMode="auto">
            <a:xfrm>
              <a:off x="5071" y="945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07" name="Freeform 517"/>
            <p:cNvSpPr>
              <a:spLocks/>
            </p:cNvSpPr>
            <p:nvPr/>
          </p:nvSpPr>
          <p:spPr bwMode="auto">
            <a:xfrm>
              <a:off x="5090" y="962"/>
              <a:ext cx="18" cy="17"/>
            </a:xfrm>
            <a:custGeom>
              <a:avLst/>
              <a:gdLst>
                <a:gd name="T0" fmla="*/ 18 w 18"/>
                <a:gd name="T1" fmla="*/ 0 h 17"/>
                <a:gd name="T2" fmla="*/ 0 w 18"/>
                <a:gd name="T3" fmla="*/ 0 h 17"/>
                <a:gd name="T4" fmla="*/ 0 w 18"/>
                <a:gd name="T5" fmla="*/ 17 h 17"/>
                <a:gd name="T6" fmla="*/ 18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18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08" name="Freeform 518"/>
            <p:cNvSpPr>
              <a:spLocks/>
            </p:cNvSpPr>
            <p:nvPr/>
          </p:nvSpPr>
          <p:spPr bwMode="auto">
            <a:xfrm>
              <a:off x="3785" y="1186"/>
              <a:ext cx="19" cy="17"/>
            </a:xfrm>
            <a:custGeom>
              <a:avLst/>
              <a:gdLst>
                <a:gd name="T0" fmla="*/ 0 w 19"/>
                <a:gd name="T1" fmla="*/ 17 h 17"/>
                <a:gd name="T2" fmla="*/ 19 w 19"/>
                <a:gd name="T3" fmla="*/ 17 h 17"/>
                <a:gd name="T4" fmla="*/ 19 w 19"/>
                <a:gd name="T5" fmla="*/ 0 h 17"/>
                <a:gd name="T6" fmla="*/ 0 w 19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17"/>
                  </a:moveTo>
                  <a:lnTo>
                    <a:pt x="19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09" name="Rectangle 519"/>
            <p:cNvSpPr>
              <a:spLocks noChangeArrowheads="1"/>
            </p:cNvSpPr>
            <p:nvPr/>
          </p:nvSpPr>
          <p:spPr bwMode="auto">
            <a:xfrm>
              <a:off x="3785" y="1168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10" name="Freeform 520"/>
            <p:cNvSpPr>
              <a:spLocks/>
            </p:cNvSpPr>
            <p:nvPr/>
          </p:nvSpPr>
          <p:spPr bwMode="auto">
            <a:xfrm>
              <a:off x="3785" y="1151"/>
              <a:ext cx="19" cy="17"/>
            </a:xfrm>
            <a:custGeom>
              <a:avLst/>
              <a:gdLst>
                <a:gd name="T0" fmla="*/ 0 w 19"/>
                <a:gd name="T1" fmla="*/ 17 h 17"/>
                <a:gd name="T2" fmla="*/ 19 w 19"/>
                <a:gd name="T3" fmla="*/ 17 h 17"/>
                <a:gd name="T4" fmla="*/ 19 w 19"/>
                <a:gd name="T5" fmla="*/ 0 h 17"/>
                <a:gd name="T6" fmla="*/ 0 w 19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17"/>
                  </a:moveTo>
                  <a:lnTo>
                    <a:pt x="19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11" name="Freeform 521"/>
            <p:cNvSpPr>
              <a:spLocks/>
            </p:cNvSpPr>
            <p:nvPr/>
          </p:nvSpPr>
          <p:spPr bwMode="auto">
            <a:xfrm>
              <a:off x="3785" y="1168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12" name="Freeform 522"/>
            <p:cNvSpPr>
              <a:spLocks/>
            </p:cNvSpPr>
            <p:nvPr/>
          </p:nvSpPr>
          <p:spPr bwMode="auto">
            <a:xfrm>
              <a:off x="3785" y="1134"/>
              <a:ext cx="19" cy="17"/>
            </a:xfrm>
            <a:custGeom>
              <a:avLst/>
              <a:gdLst>
                <a:gd name="T0" fmla="*/ 0 w 19"/>
                <a:gd name="T1" fmla="*/ 17 h 17"/>
                <a:gd name="T2" fmla="*/ 19 w 19"/>
                <a:gd name="T3" fmla="*/ 17 h 17"/>
                <a:gd name="T4" fmla="*/ 19 w 19"/>
                <a:gd name="T5" fmla="*/ 0 h 17"/>
                <a:gd name="T6" fmla="*/ 0 w 19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17"/>
                  </a:moveTo>
                  <a:lnTo>
                    <a:pt x="19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13" name="Rectangle 523"/>
            <p:cNvSpPr>
              <a:spLocks noChangeArrowheads="1"/>
            </p:cNvSpPr>
            <p:nvPr/>
          </p:nvSpPr>
          <p:spPr bwMode="auto">
            <a:xfrm>
              <a:off x="3785" y="1134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14" name="Freeform 524"/>
            <p:cNvSpPr>
              <a:spLocks/>
            </p:cNvSpPr>
            <p:nvPr/>
          </p:nvSpPr>
          <p:spPr bwMode="auto">
            <a:xfrm>
              <a:off x="3785" y="1134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15" name="Freeform 525"/>
            <p:cNvSpPr>
              <a:spLocks/>
            </p:cNvSpPr>
            <p:nvPr/>
          </p:nvSpPr>
          <p:spPr bwMode="auto">
            <a:xfrm>
              <a:off x="3785" y="1100"/>
              <a:ext cx="19" cy="17"/>
            </a:xfrm>
            <a:custGeom>
              <a:avLst/>
              <a:gdLst>
                <a:gd name="T0" fmla="*/ 0 w 19"/>
                <a:gd name="T1" fmla="*/ 17 h 17"/>
                <a:gd name="T2" fmla="*/ 19 w 19"/>
                <a:gd name="T3" fmla="*/ 17 h 17"/>
                <a:gd name="T4" fmla="*/ 19 w 19"/>
                <a:gd name="T5" fmla="*/ 0 h 17"/>
                <a:gd name="T6" fmla="*/ 0 w 19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17"/>
                  </a:moveTo>
                  <a:lnTo>
                    <a:pt x="19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16" name="Freeform 526"/>
            <p:cNvSpPr>
              <a:spLocks/>
            </p:cNvSpPr>
            <p:nvPr/>
          </p:nvSpPr>
          <p:spPr bwMode="auto">
            <a:xfrm>
              <a:off x="3785" y="1100"/>
              <a:ext cx="38" cy="1"/>
            </a:xfrm>
            <a:custGeom>
              <a:avLst/>
              <a:gdLst>
                <a:gd name="T0" fmla="*/ 0 w 38"/>
                <a:gd name="T1" fmla="*/ 0 h 1"/>
                <a:gd name="T2" fmla="*/ 19 w 38"/>
                <a:gd name="T3" fmla="*/ 0 h 1"/>
                <a:gd name="T4" fmla="*/ 38 w 38"/>
                <a:gd name="T5" fmla="*/ 0 h 1"/>
                <a:gd name="T6" fmla="*/ 0 w 3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1"/>
                <a:gd name="T14" fmla="*/ 38 w 3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1">
                  <a:moveTo>
                    <a:pt x="0" y="0"/>
                  </a:moveTo>
                  <a:lnTo>
                    <a:pt x="19" y="0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17" name="Freeform 527"/>
            <p:cNvSpPr>
              <a:spLocks/>
            </p:cNvSpPr>
            <p:nvPr/>
          </p:nvSpPr>
          <p:spPr bwMode="auto">
            <a:xfrm>
              <a:off x="3785" y="1100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18" name="Rectangle 528"/>
            <p:cNvSpPr>
              <a:spLocks noChangeArrowheads="1"/>
            </p:cNvSpPr>
            <p:nvPr/>
          </p:nvSpPr>
          <p:spPr bwMode="auto">
            <a:xfrm>
              <a:off x="3804" y="1100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19" name="Freeform 529"/>
            <p:cNvSpPr>
              <a:spLocks/>
            </p:cNvSpPr>
            <p:nvPr/>
          </p:nvSpPr>
          <p:spPr bwMode="auto">
            <a:xfrm>
              <a:off x="3804" y="1100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20" name="Freeform 530"/>
            <p:cNvSpPr>
              <a:spLocks/>
            </p:cNvSpPr>
            <p:nvPr/>
          </p:nvSpPr>
          <p:spPr bwMode="auto">
            <a:xfrm>
              <a:off x="3804" y="1065"/>
              <a:ext cx="19" cy="17"/>
            </a:xfrm>
            <a:custGeom>
              <a:avLst/>
              <a:gdLst>
                <a:gd name="T0" fmla="*/ 0 w 19"/>
                <a:gd name="T1" fmla="*/ 17 h 17"/>
                <a:gd name="T2" fmla="*/ 19 w 19"/>
                <a:gd name="T3" fmla="*/ 17 h 17"/>
                <a:gd name="T4" fmla="*/ 19 w 19"/>
                <a:gd name="T5" fmla="*/ 0 h 17"/>
                <a:gd name="T6" fmla="*/ 0 w 19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17"/>
                  </a:moveTo>
                  <a:lnTo>
                    <a:pt x="19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21" name="Rectangle 531"/>
            <p:cNvSpPr>
              <a:spLocks noChangeArrowheads="1"/>
            </p:cNvSpPr>
            <p:nvPr/>
          </p:nvSpPr>
          <p:spPr bwMode="auto">
            <a:xfrm>
              <a:off x="3804" y="1065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22" name="Freeform 532"/>
            <p:cNvSpPr>
              <a:spLocks/>
            </p:cNvSpPr>
            <p:nvPr/>
          </p:nvSpPr>
          <p:spPr bwMode="auto">
            <a:xfrm>
              <a:off x="3804" y="1065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23" name="Rectangle 533"/>
            <p:cNvSpPr>
              <a:spLocks noChangeArrowheads="1"/>
            </p:cNvSpPr>
            <p:nvPr/>
          </p:nvSpPr>
          <p:spPr bwMode="auto">
            <a:xfrm>
              <a:off x="3823" y="1048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24" name="Freeform 534"/>
            <p:cNvSpPr>
              <a:spLocks/>
            </p:cNvSpPr>
            <p:nvPr/>
          </p:nvSpPr>
          <p:spPr bwMode="auto">
            <a:xfrm>
              <a:off x="3823" y="1031"/>
              <a:ext cx="37" cy="17"/>
            </a:xfrm>
            <a:custGeom>
              <a:avLst/>
              <a:gdLst>
                <a:gd name="T0" fmla="*/ 0 w 37"/>
                <a:gd name="T1" fmla="*/ 17 h 17"/>
                <a:gd name="T2" fmla="*/ 18 w 37"/>
                <a:gd name="T3" fmla="*/ 17 h 17"/>
                <a:gd name="T4" fmla="*/ 37 w 37"/>
                <a:gd name="T5" fmla="*/ 0 h 17"/>
                <a:gd name="T6" fmla="*/ 0 w 37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17"/>
                <a:gd name="T14" fmla="*/ 37 w 3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17">
                  <a:moveTo>
                    <a:pt x="0" y="17"/>
                  </a:moveTo>
                  <a:lnTo>
                    <a:pt x="18" y="17"/>
                  </a:lnTo>
                  <a:lnTo>
                    <a:pt x="3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25" name="Freeform 535"/>
            <p:cNvSpPr>
              <a:spLocks/>
            </p:cNvSpPr>
            <p:nvPr/>
          </p:nvSpPr>
          <p:spPr bwMode="auto">
            <a:xfrm>
              <a:off x="3823" y="1048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26" name="Rectangle 536"/>
            <p:cNvSpPr>
              <a:spLocks noChangeArrowheads="1"/>
            </p:cNvSpPr>
            <p:nvPr/>
          </p:nvSpPr>
          <p:spPr bwMode="auto">
            <a:xfrm>
              <a:off x="3841" y="1031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27" name="Freeform 537"/>
            <p:cNvSpPr>
              <a:spLocks/>
            </p:cNvSpPr>
            <p:nvPr/>
          </p:nvSpPr>
          <p:spPr bwMode="auto">
            <a:xfrm>
              <a:off x="3841" y="1031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28" name="Rectangle 538"/>
            <p:cNvSpPr>
              <a:spLocks noChangeArrowheads="1"/>
            </p:cNvSpPr>
            <p:nvPr/>
          </p:nvSpPr>
          <p:spPr bwMode="auto">
            <a:xfrm>
              <a:off x="3841" y="1014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29" name="Freeform 539"/>
            <p:cNvSpPr>
              <a:spLocks/>
            </p:cNvSpPr>
            <p:nvPr/>
          </p:nvSpPr>
          <p:spPr bwMode="auto">
            <a:xfrm>
              <a:off x="3841" y="1014"/>
              <a:ext cx="37" cy="1"/>
            </a:xfrm>
            <a:custGeom>
              <a:avLst/>
              <a:gdLst>
                <a:gd name="T0" fmla="*/ 0 w 37"/>
                <a:gd name="T1" fmla="*/ 0 h 1"/>
                <a:gd name="T2" fmla="*/ 19 w 37"/>
                <a:gd name="T3" fmla="*/ 0 h 1"/>
                <a:gd name="T4" fmla="*/ 37 w 37"/>
                <a:gd name="T5" fmla="*/ 0 h 1"/>
                <a:gd name="T6" fmla="*/ 0 w 37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1"/>
                <a:gd name="T14" fmla="*/ 37 w 37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1">
                  <a:moveTo>
                    <a:pt x="0" y="0"/>
                  </a:moveTo>
                  <a:lnTo>
                    <a:pt x="19" y="0"/>
                  </a:lnTo>
                  <a:lnTo>
                    <a:pt x="3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30" name="Freeform 540"/>
            <p:cNvSpPr>
              <a:spLocks/>
            </p:cNvSpPr>
            <p:nvPr/>
          </p:nvSpPr>
          <p:spPr bwMode="auto">
            <a:xfrm>
              <a:off x="3841" y="1014"/>
              <a:ext cx="19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31" name="Rectangle 541"/>
            <p:cNvSpPr>
              <a:spLocks noChangeArrowheads="1"/>
            </p:cNvSpPr>
            <p:nvPr/>
          </p:nvSpPr>
          <p:spPr bwMode="auto">
            <a:xfrm>
              <a:off x="3860" y="1014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32" name="Freeform 542"/>
            <p:cNvSpPr>
              <a:spLocks/>
            </p:cNvSpPr>
            <p:nvPr/>
          </p:nvSpPr>
          <p:spPr bwMode="auto">
            <a:xfrm>
              <a:off x="3860" y="1014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33" name="Freeform 543"/>
            <p:cNvSpPr>
              <a:spLocks/>
            </p:cNvSpPr>
            <p:nvPr/>
          </p:nvSpPr>
          <p:spPr bwMode="auto">
            <a:xfrm>
              <a:off x="3878" y="996"/>
              <a:ext cx="19" cy="18"/>
            </a:xfrm>
            <a:custGeom>
              <a:avLst/>
              <a:gdLst>
                <a:gd name="T0" fmla="*/ 0 w 19"/>
                <a:gd name="T1" fmla="*/ 0 h 18"/>
                <a:gd name="T2" fmla="*/ 0 w 19"/>
                <a:gd name="T3" fmla="*/ 18 h 18"/>
                <a:gd name="T4" fmla="*/ 19 w 19"/>
                <a:gd name="T5" fmla="*/ 18 h 18"/>
                <a:gd name="T6" fmla="*/ 0 w 19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8"/>
                <a:gd name="T14" fmla="*/ 19 w 1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8">
                  <a:moveTo>
                    <a:pt x="0" y="0"/>
                  </a:moveTo>
                  <a:lnTo>
                    <a:pt x="0" y="18"/>
                  </a:lnTo>
                  <a:lnTo>
                    <a:pt x="19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34" name="Rectangle 544"/>
            <p:cNvSpPr>
              <a:spLocks noChangeArrowheads="1"/>
            </p:cNvSpPr>
            <p:nvPr/>
          </p:nvSpPr>
          <p:spPr bwMode="auto">
            <a:xfrm>
              <a:off x="3897" y="996"/>
              <a:ext cx="1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35" name="Freeform 545"/>
            <p:cNvSpPr>
              <a:spLocks/>
            </p:cNvSpPr>
            <p:nvPr/>
          </p:nvSpPr>
          <p:spPr bwMode="auto">
            <a:xfrm>
              <a:off x="3897" y="996"/>
              <a:ext cx="1" cy="18"/>
            </a:xfrm>
            <a:custGeom>
              <a:avLst/>
              <a:gdLst>
                <a:gd name="T0" fmla="*/ 0 w 1"/>
                <a:gd name="T1" fmla="*/ 0 h 18"/>
                <a:gd name="T2" fmla="*/ 0 w 1"/>
                <a:gd name="T3" fmla="*/ 0 h 18"/>
                <a:gd name="T4" fmla="*/ 0 w 1"/>
                <a:gd name="T5" fmla="*/ 18 h 18"/>
                <a:gd name="T6" fmla="*/ 0 w 1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8"/>
                <a:gd name="T14" fmla="*/ 1 w 1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8">
                  <a:moveTo>
                    <a:pt x="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36" name="Rectangle 546"/>
            <p:cNvSpPr>
              <a:spLocks noChangeArrowheads="1"/>
            </p:cNvSpPr>
            <p:nvPr/>
          </p:nvSpPr>
          <p:spPr bwMode="auto">
            <a:xfrm>
              <a:off x="3916" y="996"/>
              <a:ext cx="1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37" name="Freeform 547"/>
            <p:cNvSpPr>
              <a:spLocks/>
            </p:cNvSpPr>
            <p:nvPr/>
          </p:nvSpPr>
          <p:spPr bwMode="auto">
            <a:xfrm>
              <a:off x="3916" y="996"/>
              <a:ext cx="18" cy="18"/>
            </a:xfrm>
            <a:custGeom>
              <a:avLst/>
              <a:gdLst>
                <a:gd name="T0" fmla="*/ 0 w 18"/>
                <a:gd name="T1" fmla="*/ 0 h 18"/>
                <a:gd name="T2" fmla="*/ 0 w 18"/>
                <a:gd name="T3" fmla="*/ 18 h 18"/>
                <a:gd name="T4" fmla="*/ 18 w 18"/>
                <a:gd name="T5" fmla="*/ 0 h 18"/>
                <a:gd name="T6" fmla="*/ 0 w 18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8"/>
                <a:gd name="T14" fmla="*/ 18 w 18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8">
                  <a:moveTo>
                    <a:pt x="0" y="0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38" name="Freeform 548"/>
            <p:cNvSpPr>
              <a:spLocks/>
            </p:cNvSpPr>
            <p:nvPr/>
          </p:nvSpPr>
          <p:spPr bwMode="auto">
            <a:xfrm>
              <a:off x="3916" y="996"/>
              <a:ext cx="1" cy="18"/>
            </a:xfrm>
            <a:custGeom>
              <a:avLst/>
              <a:gdLst>
                <a:gd name="T0" fmla="*/ 0 w 1"/>
                <a:gd name="T1" fmla="*/ 0 h 18"/>
                <a:gd name="T2" fmla="*/ 0 w 1"/>
                <a:gd name="T3" fmla="*/ 0 h 18"/>
                <a:gd name="T4" fmla="*/ 0 w 1"/>
                <a:gd name="T5" fmla="*/ 18 h 18"/>
                <a:gd name="T6" fmla="*/ 0 w 1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8"/>
                <a:gd name="T14" fmla="*/ 1 w 1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8">
                  <a:moveTo>
                    <a:pt x="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39" name="Rectangle 549"/>
            <p:cNvSpPr>
              <a:spLocks noChangeArrowheads="1"/>
            </p:cNvSpPr>
            <p:nvPr/>
          </p:nvSpPr>
          <p:spPr bwMode="auto">
            <a:xfrm>
              <a:off x="3953" y="979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40" name="Freeform 550"/>
            <p:cNvSpPr>
              <a:spLocks/>
            </p:cNvSpPr>
            <p:nvPr/>
          </p:nvSpPr>
          <p:spPr bwMode="auto">
            <a:xfrm>
              <a:off x="3953" y="979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41" name="Freeform 551"/>
            <p:cNvSpPr>
              <a:spLocks/>
            </p:cNvSpPr>
            <p:nvPr/>
          </p:nvSpPr>
          <p:spPr bwMode="auto">
            <a:xfrm>
              <a:off x="3953" y="979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42" name="Rectangle 552"/>
            <p:cNvSpPr>
              <a:spLocks noChangeArrowheads="1"/>
            </p:cNvSpPr>
            <p:nvPr/>
          </p:nvSpPr>
          <p:spPr bwMode="auto">
            <a:xfrm>
              <a:off x="3972" y="979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43" name="Freeform 553"/>
            <p:cNvSpPr>
              <a:spLocks/>
            </p:cNvSpPr>
            <p:nvPr/>
          </p:nvSpPr>
          <p:spPr bwMode="auto">
            <a:xfrm>
              <a:off x="3972" y="979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44" name="Rectangle 554"/>
            <p:cNvSpPr>
              <a:spLocks noChangeArrowheads="1"/>
            </p:cNvSpPr>
            <p:nvPr/>
          </p:nvSpPr>
          <p:spPr bwMode="auto">
            <a:xfrm>
              <a:off x="3990" y="979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45" name="Freeform 555"/>
            <p:cNvSpPr>
              <a:spLocks/>
            </p:cNvSpPr>
            <p:nvPr/>
          </p:nvSpPr>
          <p:spPr bwMode="auto">
            <a:xfrm>
              <a:off x="3990" y="979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46" name="Freeform 556"/>
            <p:cNvSpPr>
              <a:spLocks/>
            </p:cNvSpPr>
            <p:nvPr/>
          </p:nvSpPr>
          <p:spPr bwMode="auto">
            <a:xfrm>
              <a:off x="3990" y="979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47" name="Rectangle 557"/>
            <p:cNvSpPr>
              <a:spLocks noChangeArrowheads="1"/>
            </p:cNvSpPr>
            <p:nvPr/>
          </p:nvSpPr>
          <p:spPr bwMode="auto">
            <a:xfrm>
              <a:off x="4028" y="979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48" name="Freeform 558"/>
            <p:cNvSpPr>
              <a:spLocks/>
            </p:cNvSpPr>
            <p:nvPr/>
          </p:nvSpPr>
          <p:spPr bwMode="auto">
            <a:xfrm>
              <a:off x="4028" y="979"/>
              <a:ext cx="18" cy="17"/>
            </a:xfrm>
            <a:custGeom>
              <a:avLst/>
              <a:gdLst>
                <a:gd name="T0" fmla="*/ 0 w 18"/>
                <a:gd name="T1" fmla="*/ 0 h 17"/>
                <a:gd name="T2" fmla="*/ 0 w 18"/>
                <a:gd name="T3" fmla="*/ 17 h 17"/>
                <a:gd name="T4" fmla="*/ 18 w 18"/>
                <a:gd name="T5" fmla="*/ 17 h 17"/>
                <a:gd name="T6" fmla="*/ 0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0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49" name="Freeform 559"/>
            <p:cNvSpPr>
              <a:spLocks/>
            </p:cNvSpPr>
            <p:nvPr/>
          </p:nvSpPr>
          <p:spPr bwMode="auto">
            <a:xfrm>
              <a:off x="4028" y="979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50" name="Rectangle 560"/>
            <p:cNvSpPr>
              <a:spLocks noChangeArrowheads="1"/>
            </p:cNvSpPr>
            <p:nvPr/>
          </p:nvSpPr>
          <p:spPr bwMode="auto">
            <a:xfrm>
              <a:off x="4065" y="979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51" name="Freeform 561"/>
            <p:cNvSpPr>
              <a:spLocks/>
            </p:cNvSpPr>
            <p:nvPr/>
          </p:nvSpPr>
          <p:spPr bwMode="auto">
            <a:xfrm>
              <a:off x="4065" y="979"/>
              <a:ext cx="18" cy="17"/>
            </a:xfrm>
            <a:custGeom>
              <a:avLst/>
              <a:gdLst>
                <a:gd name="T0" fmla="*/ 0 w 18"/>
                <a:gd name="T1" fmla="*/ 0 h 17"/>
                <a:gd name="T2" fmla="*/ 0 w 18"/>
                <a:gd name="T3" fmla="*/ 17 h 17"/>
                <a:gd name="T4" fmla="*/ 18 w 18"/>
                <a:gd name="T5" fmla="*/ 0 h 17"/>
                <a:gd name="T6" fmla="*/ 0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0"/>
                  </a:moveTo>
                  <a:lnTo>
                    <a:pt x="0" y="17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52" name="Freeform 562"/>
            <p:cNvSpPr>
              <a:spLocks/>
            </p:cNvSpPr>
            <p:nvPr/>
          </p:nvSpPr>
          <p:spPr bwMode="auto">
            <a:xfrm>
              <a:off x="4065" y="979"/>
              <a:ext cx="1" cy="1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7 h 17"/>
                <a:gd name="T4" fmla="*/ 0 w 1"/>
                <a:gd name="T5" fmla="*/ 0 h 17"/>
                <a:gd name="T6" fmla="*/ 0 w 1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53" name="Freeform 563"/>
            <p:cNvSpPr>
              <a:spLocks/>
            </p:cNvSpPr>
            <p:nvPr/>
          </p:nvSpPr>
          <p:spPr bwMode="auto">
            <a:xfrm>
              <a:off x="4102" y="962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54" name="Freeform 564"/>
            <p:cNvSpPr>
              <a:spLocks/>
            </p:cNvSpPr>
            <p:nvPr/>
          </p:nvSpPr>
          <p:spPr bwMode="auto">
            <a:xfrm>
              <a:off x="4139" y="962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55" name="Freeform 565"/>
            <p:cNvSpPr>
              <a:spLocks/>
            </p:cNvSpPr>
            <p:nvPr/>
          </p:nvSpPr>
          <p:spPr bwMode="auto">
            <a:xfrm>
              <a:off x="4177" y="962"/>
              <a:ext cx="18" cy="17"/>
            </a:xfrm>
            <a:custGeom>
              <a:avLst/>
              <a:gdLst>
                <a:gd name="T0" fmla="*/ 0 w 18"/>
                <a:gd name="T1" fmla="*/ 0 h 17"/>
                <a:gd name="T2" fmla="*/ 0 w 18"/>
                <a:gd name="T3" fmla="*/ 17 h 17"/>
                <a:gd name="T4" fmla="*/ 18 w 18"/>
                <a:gd name="T5" fmla="*/ 17 h 17"/>
                <a:gd name="T6" fmla="*/ 0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0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56" name="Freeform 566"/>
            <p:cNvSpPr>
              <a:spLocks/>
            </p:cNvSpPr>
            <p:nvPr/>
          </p:nvSpPr>
          <p:spPr bwMode="auto">
            <a:xfrm>
              <a:off x="4214" y="945"/>
              <a:ext cx="18" cy="17"/>
            </a:xfrm>
            <a:custGeom>
              <a:avLst/>
              <a:gdLst>
                <a:gd name="T0" fmla="*/ 0 w 18"/>
                <a:gd name="T1" fmla="*/ 0 h 17"/>
                <a:gd name="T2" fmla="*/ 0 w 18"/>
                <a:gd name="T3" fmla="*/ 17 h 17"/>
                <a:gd name="T4" fmla="*/ 18 w 18"/>
                <a:gd name="T5" fmla="*/ 17 h 17"/>
                <a:gd name="T6" fmla="*/ 0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0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57" name="Freeform 567"/>
            <p:cNvSpPr>
              <a:spLocks/>
            </p:cNvSpPr>
            <p:nvPr/>
          </p:nvSpPr>
          <p:spPr bwMode="auto">
            <a:xfrm>
              <a:off x="4251" y="945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58" name="Freeform 568"/>
            <p:cNvSpPr>
              <a:spLocks/>
            </p:cNvSpPr>
            <p:nvPr/>
          </p:nvSpPr>
          <p:spPr bwMode="auto">
            <a:xfrm>
              <a:off x="4288" y="945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59" name="Freeform 569"/>
            <p:cNvSpPr>
              <a:spLocks/>
            </p:cNvSpPr>
            <p:nvPr/>
          </p:nvSpPr>
          <p:spPr bwMode="auto">
            <a:xfrm>
              <a:off x="4326" y="945"/>
              <a:ext cx="18" cy="17"/>
            </a:xfrm>
            <a:custGeom>
              <a:avLst/>
              <a:gdLst>
                <a:gd name="T0" fmla="*/ 0 w 18"/>
                <a:gd name="T1" fmla="*/ 0 h 17"/>
                <a:gd name="T2" fmla="*/ 0 w 18"/>
                <a:gd name="T3" fmla="*/ 17 h 17"/>
                <a:gd name="T4" fmla="*/ 18 w 18"/>
                <a:gd name="T5" fmla="*/ 0 h 17"/>
                <a:gd name="T6" fmla="*/ 0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0"/>
                  </a:moveTo>
                  <a:lnTo>
                    <a:pt x="0" y="17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60" name="Freeform 570"/>
            <p:cNvSpPr>
              <a:spLocks/>
            </p:cNvSpPr>
            <p:nvPr/>
          </p:nvSpPr>
          <p:spPr bwMode="auto">
            <a:xfrm>
              <a:off x="4363" y="928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61" name="Freeform 571"/>
            <p:cNvSpPr>
              <a:spLocks/>
            </p:cNvSpPr>
            <p:nvPr/>
          </p:nvSpPr>
          <p:spPr bwMode="auto">
            <a:xfrm>
              <a:off x="4400" y="928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62" name="Freeform 572"/>
            <p:cNvSpPr>
              <a:spLocks/>
            </p:cNvSpPr>
            <p:nvPr/>
          </p:nvSpPr>
          <p:spPr bwMode="auto">
            <a:xfrm>
              <a:off x="4437" y="928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63" name="Freeform 573"/>
            <p:cNvSpPr>
              <a:spLocks/>
            </p:cNvSpPr>
            <p:nvPr/>
          </p:nvSpPr>
          <p:spPr bwMode="auto">
            <a:xfrm>
              <a:off x="4475" y="928"/>
              <a:ext cx="18" cy="17"/>
            </a:xfrm>
            <a:custGeom>
              <a:avLst/>
              <a:gdLst>
                <a:gd name="T0" fmla="*/ 0 w 18"/>
                <a:gd name="T1" fmla="*/ 0 h 17"/>
                <a:gd name="T2" fmla="*/ 0 w 18"/>
                <a:gd name="T3" fmla="*/ 17 h 17"/>
                <a:gd name="T4" fmla="*/ 18 w 18"/>
                <a:gd name="T5" fmla="*/ 17 h 17"/>
                <a:gd name="T6" fmla="*/ 0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0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64" name="Freeform 574"/>
            <p:cNvSpPr>
              <a:spLocks/>
            </p:cNvSpPr>
            <p:nvPr/>
          </p:nvSpPr>
          <p:spPr bwMode="auto">
            <a:xfrm>
              <a:off x="4512" y="928"/>
              <a:ext cx="19" cy="34"/>
            </a:xfrm>
            <a:custGeom>
              <a:avLst/>
              <a:gdLst>
                <a:gd name="T0" fmla="*/ 0 w 19"/>
                <a:gd name="T1" fmla="*/ 0 h 34"/>
                <a:gd name="T2" fmla="*/ 0 w 19"/>
                <a:gd name="T3" fmla="*/ 17 h 34"/>
                <a:gd name="T4" fmla="*/ 19 w 19"/>
                <a:gd name="T5" fmla="*/ 34 h 34"/>
                <a:gd name="T6" fmla="*/ 0 w 19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34"/>
                <a:gd name="T14" fmla="*/ 19 w 19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34">
                  <a:moveTo>
                    <a:pt x="0" y="0"/>
                  </a:moveTo>
                  <a:lnTo>
                    <a:pt x="0" y="17"/>
                  </a:lnTo>
                  <a:lnTo>
                    <a:pt x="19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65" name="Freeform 575"/>
            <p:cNvSpPr>
              <a:spLocks/>
            </p:cNvSpPr>
            <p:nvPr/>
          </p:nvSpPr>
          <p:spPr bwMode="auto">
            <a:xfrm>
              <a:off x="4549" y="945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66" name="Rectangle 576"/>
            <p:cNvSpPr>
              <a:spLocks noChangeArrowheads="1"/>
            </p:cNvSpPr>
            <p:nvPr/>
          </p:nvSpPr>
          <p:spPr bwMode="auto">
            <a:xfrm>
              <a:off x="4587" y="945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67" name="Freeform 577"/>
            <p:cNvSpPr>
              <a:spLocks/>
            </p:cNvSpPr>
            <p:nvPr/>
          </p:nvSpPr>
          <p:spPr bwMode="auto">
            <a:xfrm>
              <a:off x="4605" y="945"/>
              <a:ext cx="19" cy="34"/>
            </a:xfrm>
            <a:custGeom>
              <a:avLst/>
              <a:gdLst>
                <a:gd name="T0" fmla="*/ 0 w 19"/>
                <a:gd name="T1" fmla="*/ 0 h 34"/>
                <a:gd name="T2" fmla="*/ 0 w 19"/>
                <a:gd name="T3" fmla="*/ 17 h 34"/>
                <a:gd name="T4" fmla="*/ 19 w 19"/>
                <a:gd name="T5" fmla="*/ 34 h 34"/>
                <a:gd name="T6" fmla="*/ 0 w 19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34"/>
                <a:gd name="T14" fmla="*/ 19 w 19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34">
                  <a:moveTo>
                    <a:pt x="0" y="0"/>
                  </a:moveTo>
                  <a:lnTo>
                    <a:pt x="0" y="17"/>
                  </a:lnTo>
                  <a:lnTo>
                    <a:pt x="19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68" name="Freeform 578"/>
            <p:cNvSpPr>
              <a:spLocks/>
            </p:cNvSpPr>
            <p:nvPr/>
          </p:nvSpPr>
          <p:spPr bwMode="auto">
            <a:xfrm>
              <a:off x="4642" y="962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69" name="Freeform 579"/>
            <p:cNvSpPr>
              <a:spLocks/>
            </p:cNvSpPr>
            <p:nvPr/>
          </p:nvSpPr>
          <p:spPr bwMode="auto">
            <a:xfrm>
              <a:off x="4680" y="962"/>
              <a:ext cx="18" cy="17"/>
            </a:xfrm>
            <a:custGeom>
              <a:avLst/>
              <a:gdLst>
                <a:gd name="T0" fmla="*/ 0 w 18"/>
                <a:gd name="T1" fmla="*/ 0 h 17"/>
                <a:gd name="T2" fmla="*/ 0 w 18"/>
                <a:gd name="T3" fmla="*/ 17 h 17"/>
                <a:gd name="T4" fmla="*/ 18 w 18"/>
                <a:gd name="T5" fmla="*/ 17 h 17"/>
                <a:gd name="T6" fmla="*/ 0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0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70" name="Freeform 580"/>
            <p:cNvSpPr>
              <a:spLocks/>
            </p:cNvSpPr>
            <p:nvPr/>
          </p:nvSpPr>
          <p:spPr bwMode="auto">
            <a:xfrm>
              <a:off x="4717" y="962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71" name="Freeform 581"/>
            <p:cNvSpPr>
              <a:spLocks/>
            </p:cNvSpPr>
            <p:nvPr/>
          </p:nvSpPr>
          <p:spPr bwMode="auto">
            <a:xfrm>
              <a:off x="4736" y="962"/>
              <a:ext cx="1" cy="34"/>
            </a:xfrm>
            <a:custGeom>
              <a:avLst/>
              <a:gdLst>
                <a:gd name="T0" fmla="*/ 0 w 1"/>
                <a:gd name="T1" fmla="*/ 0 h 34"/>
                <a:gd name="T2" fmla="*/ 0 w 1"/>
                <a:gd name="T3" fmla="*/ 17 h 34"/>
                <a:gd name="T4" fmla="*/ 0 w 1"/>
                <a:gd name="T5" fmla="*/ 34 h 34"/>
                <a:gd name="T6" fmla="*/ 0 w 1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4"/>
                <a:gd name="T14" fmla="*/ 1 w 1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4">
                  <a:moveTo>
                    <a:pt x="0" y="0"/>
                  </a:moveTo>
                  <a:lnTo>
                    <a:pt x="0" y="17"/>
                  </a:lnTo>
                  <a:lnTo>
                    <a:pt x="0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72" name="Freeform 582"/>
            <p:cNvSpPr>
              <a:spLocks/>
            </p:cNvSpPr>
            <p:nvPr/>
          </p:nvSpPr>
          <p:spPr bwMode="auto">
            <a:xfrm>
              <a:off x="4736" y="962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7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73" name="Freeform 583"/>
            <p:cNvSpPr>
              <a:spLocks/>
            </p:cNvSpPr>
            <p:nvPr/>
          </p:nvSpPr>
          <p:spPr bwMode="auto">
            <a:xfrm>
              <a:off x="4754" y="979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74" name="Freeform 584"/>
            <p:cNvSpPr>
              <a:spLocks/>
            </p:cNvSpPr>
            <p:nvPr/>
          </p:nvSpPr>
          <p:spPr bwMode="auto">
            <a:xfrm>
              <a:off x="4791" y="996"/>
              <a:ext cx="19" cy="18"/>
            </a:xfrm>
            <a:custGeom>
              <a:avLst/>
              <a:gdLst>
                <a:gd name="T0" fmla="*/ 0 w 19"/>
                <a:gd name="T1" fmla="*/ 0 h 18"/>
                <a:gd name="T2" fmla="*/ 0 w 19"/>
                <a:gd name="T3" fmla="*/ 18 h 18"/>
                <a:gd name="T4" fmla="*/ 19 w 19"/>
                <a:gd name="T5" fmla="*/ 18 h 18"/>
                <a:gd name="T6" fmla="*/ 0 w 19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8"/>
                <a:gd name="T14" fmla="*/ 19 w 1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8">
                  <a:moveTo>
                    <a:pt x="0" y="0"/>
                  </a:moveTo>
                  <a:lnTo>
                    <a:pt x="0" y="18"/>
                  </a:lnTo>
                  <a:lnTo>
                    <a:pt x="19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75" name="Freeform 585"/>
            <p:cNvSpPr>
              <a:spLocks/>
            </p:cNvSpPr>
            <p:nvPr/>
          </p:nvSpPr>
          <p:spPr bwMode="auto">
            <a:xfrm>
              <a:off x="4829" y="1014"/>
              <a:ext cx="18" cy="17"/>
            </a:xfrm>
            <a:custGeom>
              <a:avLst/>
              <a:gdLst>
                <a:gd name="T0" fmla="*/ 0 w 18"/>
                <a:gd name="T1" fmla="*/ 0 h 17"/>
                <a:gd name="T2" fmla="*/ 0 w 18"/>
                <a:gd name="T3" fmla="*/ 17 h 17"/>
                <a:gd name="T4" fmla="*/ 18 w 18"/>
                <a:gd name="T5" fmla="*/ 17 h 17"/>
                <a:gd name="T6" fmla="*/ 0 w 1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7"/>
                <a:gd name="T14" fmla="*/ 18 w 1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7">
                  <a:moveTo>
                    <a:pt x="0" y="0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76" name="Freeform 586"/>
            <p:cNvSpPr>
              <a:spLocks/>
            </p:cNvSpPr>
            <p:nvPr/>
          </p:nvSpPr>
          <p:spPr bwMode="auto">
            <a:xfrm>
              <a:off x="4866" y="1014"/>
              <a:ext cx="19" cy="34"/>
            </a:xfrm>
            <a:custGeom>
              <a:avLst/>
              <a:gdLst>
                <a:gd name="T0" fmla="*/ 0 w 19"/>
                <a:gd name="T1" fmla="*/ 0 h 34"/>
                <a:gd name="T2" fmla="*/ 0 w 19"/>
                <a:gd name="T3" fmla="*/ 17 h 34"/>
                <a:gd name="T4" fmla="*/ 19 w 19"/>
                <a:gd name="T5" fmla="*/ 34 h 34"/>
                <a:gd name="T6" fmla="*/ 0 w 19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34"/>
                <a:gd name="T14" fmla="*/ 19 w 19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34">
                  <a:moveTo>
                    <a:pt x="0" y="0"/>
                  </a:moveTo>
                  <a:lnTo>
                    <a:pt x="0" y="17"/>
                  </a:lnTo>
                  <a:lnTo>
                    <a:pt x="19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77" name="Freeform 587"/>
            <p:cNvSpPr>
              <a:spLocks/>
            </p:cNvSpPr>
            <p:nvPr/>
          </p:nvSpPr>
          <p:spPr bwMode="auto">
            <a:xfrm>
              <a:off x="4903" y="1031"/>
              <a:ext cx="19" cy="34"/>
            </a:xfrm>
            <a:custGeom>
              <a:avLst/>
              <a:gdLst>
                <a:gd name="T0" fmla="*/ 0 w 19"/>
                <a:gd name="T1" fmla="*/ 0 h 34"/>
                <a:gd name="T2" fmla="*/ 0 w 19"/>
                <a:gd name="T3" fmla="*/ 17 h 34"/>
                <a:gd name="T4" fmla="*/ 19 w 19"/>
                <a:gd name="T5" fmla="*/ 34 h 34"/>
                <a:gd name="T6" fmla="*/ 0 w 19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34"/>
                <a:gd name="T14" fmla="*/ 19 w 19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34">
                  <a:moveTo>
                    <a:pt x="0" y="0"/>
                  </a:moveTo>
                  <a:lnTo>
                    <a:pt x="0" y="17"/>
                  </a:lnTo>
                  <a:lnTo>
                    <a:pt x="19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78" name="Freeform 588"/>
            <p:cNvSpPr>
              <a:spLocks/>
            </p:cNvSpPr>
            <p:nvPr/>
          </p:nvSpPr>
          <p:spPr bwMode="auto">
            <a:xfrm>
              <a:off x="4922" y="1048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79" name="Freeform 589"/>
            <p:cNvSpPr>
              <a:spLocks/>
            </p:cNvSpPr>
            <p:nvPr/>
          </p:nvSpPr>
          <p:spPr bwMode="auto">
            <a:xfrm>
              <a:off x="4959" y="1065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80" name="Freeform 590"/>
            <p:cNvSpPr>
              <a:spLocks/>
            </p:cNvSpPr>
            <p:nvPr/>
          </p:nvSpPr>
          <p:spPr bwMode="auto">
            <a:xfrm>
              <a:off x="4996" y="1065"/>
              <a:ext cx="19" cy="35"/>
            </a:xfrm>
            <a:custGeom>
              <a:avLst/>
              <a:gdLst>
                <a:gd name="T0" fmla="*/ 0 w 19"/>
                <a:gd name="T1" fmla="*/ 0 h 35"/>
                <a:gd name="T2" fmla="*/ 0 w 19"/>
                <a:gd name="T3" fmla="*/ 17 h 35"/>
                <a:gd name="T4" fmla="*/ 19 w 19"/>
                <a:gd name="T5" fmla="*/ 35 h 35"/>
                <a:gd name="T6" fmla="*/ 0 w 19"/>
                <a:gd name="T7" fmla="*/ 0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35"/>
                <a:gd name="T14" fmla="*/ 19 w 19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35">
                  <a:moveTo>
                    <a:pt x="0" y="0"/>
                  </a:moveTo>
                  <a:lnTo>
                    <a:pt x="0" y="17"/>
                  </a:lnTo>
                  <a:lnTo>
                    <a:pt x="1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81" name="Freeform 591"/>
            <p:cNvSpPr>
              <a:spLocks/>
            </p:cNvSpPr>
            <p:nvPr/>
          </p:nvSpPr>
          <p:spPr bwMode="auto">
            <a:xfrm>
              <a:off x="5034" y="1082"/>
              <a:ext cx="18" cy="35"/>
            </a:xfrm>
            <a:custGeom>
              <a:avLst/>
              <a:gdLst>
                <a:gd name="T0" fmla="*/ 0 w 18"/>
                <a:gd name="T1" fmla="*/ 0 h 35"/>
                <a:gd name="T2" fmla="*/ 0 w 18"/>
                <a:gd name="T3" fmla="*/ 18 h 35"/>
                <a:gd name="T4" fmla="*/ 18 w 18"/>
                <a:gd name="T5" fmla="*/ 35 h 35"/>
                <a:gd name="T6" fmla="*/ 0 w 18"/>
                <a:gd name="T7" fmla="*/ 0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35"/>
                <a:gd name="T14" fmla="*/ 18 w 18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35">
                  <a:moveTo>
                    <a:pt x="0" y="0"/>
                  </a:moveTo>
                  <a:lnTo>
                    <a:pt x="0" y="18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82" name="Freeform 592"/>
            <p:cNvSpPr>
              <a:spLocks/>
            </p:cNvSpPr>
            <p:nvPr/>
          </p:nvSpPr>
          <p:spPr bwMode="auto">
            <a:xfrm>
              <a:off x="5071" y="1100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83" name="Freeform 593"/>
            <p:cNvSpPr>
              <a:spLocks/>
            </p:cNvSpPr>
            <p:nvPr/>
          </p:nvSpPr>
          <p:spPr bwMode="auto">
            <a:xfrm>
              <a:off x="5108" y="1117"/>
              <a:ext cx="19" cy="17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7 h 17"/>
                <a:gd name="T4" fmla="*/ 19 w 19"/>
                <a:gd name="T5" fmla="*/ 17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84" name="Rectangle 594"/>
            <p:cNvSpPr>
              <a:spLocks noChangeArrowheads="1"/>
            </p:cNvSpPr>
            <p:nvPr/>
          </p:nvSpPr>
          <p:spPr bwMode="auto">
            <a:xfrm>
              <a:off x="5145" y="1134"/>
              <a:ext cx="1" cy="1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85" name="Freeform 595"/>
            <p:cNvSpPr>
              <a:spLocks/>
            </p:cNvSpPr>
            <p:nvPr/>
          </p:nvSpPr>
          <p:spPr bwMode="auto">
            <a:xfrm>
              <a:off x="3916" y="1426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18 w 18"/>
                <a:gd name="T3" fmla="*/ 18 h 18"/>
                <a:gd name="T4" fmla="*/ 18 w 18"/>
                <a:gd name="T5" fmla="*/ 0 h 18"/>
                <a:gd name="T6" fmla="*/ 0 w 18"/>
                <a:gd name="T7" fmla="*/ 18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8"/>
                <a:gd name="T14" fmla="*/ 18 w 18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8">
                  <a:moveTo>
                    <a:pt x="0" y="18"/>
                  </a:move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86" name="Rectangle 596"/>
            <p:cNvSpPr>
              <a:spLocks noChangeArrowheads="1"/>
            </p:cNvSpPr>
            <p:nvPr/>
          </p:nvSpPr>
          <p:spPr bwMode="auto">
            <a:xfrm>
              <a:off x="3934" y="1409"/>
              <a:ext cx="19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87" name="Freeform 597"/>
            <p:cNvSpPr>
              <a:spLocks/>
            </p:cNvSpPr>
            <p:nvPr/>
          </p:nvSpPr>
          <p:spPr bwMode="auto">
            <a:xfrm>
              <a:off x="3934" y="1392"/>
              <a:ext cx="38" cy="17"/>
            </a:xfrm>
            <a:custGeom>
              <a:avLst/>
              <a:gdLst>
                <a:gd name="T0" fmla="*/ 0 w 38"/>
                <a:gd name="T1" fmla="*/ 17 h 17"/>
                <a:gd name="T2" fmla="*/ 19 w 38"/>
                <a:gd name="T3" fmla="*/ 17 h 17"/>
                <a:gd name="T4" fmla="*/ 38 w 38"/>
                <a:gd name="T5" fmla="*/ 0 h 17"/>
                <a:gd name="T6" fmla="*/ 0 w 38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17"/>
                <a:gd name="T14" fmla="*/ 38 w 3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17">
                  <a:moveTo>
                    <a:pt x="0" y="17"/>
                  </a:moveTo>
                  <a:lnTo>
                    <a:pt x="19" y="17"/>
                  </a:lnTo>
                  <a:lnTo>
                    <a:pt x="38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88" name="Freeform 598"/>
            <p:cNvSpPr>
              <a:spLocks/>
            </p:cNvSpPr>
            <p:nvPr/>
          </p:nvSpPr>
          <p:spPr bwMode="auto">
            <a:xfrm>
              <a:off x="3934" y="1409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19 w 19"/>
                <a:gd name="T3" fmla="*/ 0 h 1"/>
                <a:gd name="T4" fmla="*/ 0 w 19"/>
                <a:gd name="T5" fmla="*/ 0 h 1"/>
                <a:gd name="T6" fmla="*/ 19 w 1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"/>
                <a:gd name="T14" fmla="*/ 19 w 1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89" name="Freeform 599"/>
            <p:cNvSpPr>
              <a:spLocks/>
            </p:cNvSpPr>
            <p:nvPr/>
          </p:nvSpPr>
          <p:spPr bwMode="auto">
            <a:xfrm>
              <a:off x="3953" y="1375"/>
              <a:ext cx="37" cy="17"/>
            </a:xfrm>
            <a:custGeom>
              <a:avLst/>
              <a:gdLst>
                <a:gd name="T0" fmla="*/ 0 w 37"/>
                <a:gd name="T1" fmla="*/ 17 h 17"/>
                <a:gd name="T2" fmla="*/ 19 w 37"/>
                <a:gd name="T3" fmla="*/ 17 h 17"/>
                <a:gd name="T4" fmla="*/ 37 w 37"/>
                <a:gd name="T5" fmla="*/ 0 h 17"/>
                <a:gd name="T6" fmla="*/ 0 w 37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17"/>
                <a:gd name="T14" fmla="*/ 37 w 3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17">
                  <a:moveTo>
                    <a:pt x="0" y="17"/>
                  </a:moveTo>
                  <a:lnTo>
                    <a:pt x="19" y="17"/>
                  </a:lnTo>
                  <a:lnTo>
                    <a:pt x="3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90" name="Rectangle 600"/>
            <p:cNvSpPr>
              <a:spLocks noChangeArrowheads="1"/>
            </p:cNvSpPr>
            <p:nvPr/>
          </p:nvSpPr>
          <p:spPr bwMode="auto">
            <a:xfrm>
              <a:off x="3972" y="1375"/>
              <a:ext cx="18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25408F"/>
                </a:solidFill>
              </a:endParaRPr>
            </a:p>
          </p:txBody>
        </p:sp>
        <p:sp>
          <p:nvSpPr>
            <p:cNvPr id="47691" name="Freeform 601"/>
            <p:cNvSpPr>
              <a:spLocks/>
            </p:cNvSpPr>
            <p:nvPr/>
          </p:nvSpPr>
          <p:spPr bwMode="auto">
            <a:xfrm>
              <a:off x="3972" y="1375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92" name="Freeform 602"/>
            <p:cNvSpPr>
              <a:spLocks/>
            </p:cNvSpPr>
            <p:nvPr/>
          </p:nvSpPr>
          <p:spPr bwMode="auto">
            <a:xfrm>
              <a:off x="3972" y="1340"/>
              <a:ext cx="37" cy="18"/>
            </a:xfrm>
            <a:custGeom>
              <a:avLst/>
              <a:gdLst>
                <a:gd name="T0" fmla="*/ 0 w 37"/>
                <a:gd name="T1" fmla="*/ 18 h 18"/>
                <a:gd name="T2" fmla="*/ 18 w 37"/>
                <a:gd name="T3" fmla="*/ 18 h 18"/>
                <a:gd name="T4" fmla="*/ 37 w 37"/>
                <a:gd name="T5" fmla="*/ 0 h 18"/>
                <a:gd name="T6" fmla="*/ 0 w 37"/>
                <a:gd name="T7" fmla="*/ 18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18"/>
                <a:gd name="T14" fmla="*/ 37 w 37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18">
                  <a:moveTo>
                    <a:pt x="0" y="18"/>
                  </a:moveTo>
                  <a:lnTo>
                    <a:pt x="18" y="18"/>
                  </a:lnTo>
                  <a:lnTo>
                    <a:pt x="37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298" name="Freeform 603"/>
          <p:cNvSpPr>
            <a:spLocks/>
          </p:cNvSpPr>
          <p:nvPr/>
        </p:nvSpPr>
        <p:spPr bwMode="auto">
          <a:xfrm>
            <a:off x="5907088" y="2803525"/>
            <a:ext cx="47625" cy="1588"/>
          </a:xfrm>
          <a:custGeom>
            <a:avLst/>
            <a:gdLst>
              <a:gd name="T0" fmla="*/ 0 w 38"/>
              <a:gd name="T1" fmla="*/ 0 h 1587"/>
              <a:gd name="T2" fmla="*/ 34892201 w 38"/>
              <a:gd name="T3" fmla="*/ 0 h 1587"/>
              <a:gd name="T4" fmla="*/ 69784401 w 38"/>
              <a:gd name="T5" fmla="*/ 0 h 1587"/>
              <a:gd name="T6" fmla="*/ 0 w 38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  <a:gd name="T12" fmla="*/ 0 w 38"/>
              <a:gd name="T13" fmla="*/ 0 h 1587"/>
              <a:gd name="T14" fmla="*/ 38 w 38"/>
              <a:gd name="T15" fmla="*/ 1587 h 15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" h="1587">
                <a:moveTo>
                  <a:pt x="0" y="0"/>
                </a:moveTo>
                <a:lnTo>
                  <a:pt x="19" y="0"/>
                </a:lnTo>
                <a:lnTo>
                  <a:pt x="3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99" name="Freeform 604"/>
          <p:cNvSpPr>
            <a:spLocks/>
          </p:cNvSpPr>
          <p:nvPr/>
        </p:nvSpPr>
        <p:spPr bwMode="auto">
          <a:xfrm>
            <a:off x="5930900" y="2779713"/>
            <a:ext cx="23813" cy="23812"/>
          </a:xfrm>
          <a:custGeom>
            <a:avLst/>
            <a:gdLst>
              <a:gd name="T0" fmla="*/ 0 w 19"/>
              <a:gd name="T1" fmla="*/ 36802101 h 17"/>
              <a:gd name="T2" fmla="*/ 32926977 w 19"/>
              <a:gd name="T3" fmla="*/ 36802101 h 17"/>
              <a:gd name="T4" fmla="*/ 32926977 w 19"/>
              <a:gd name="T5" fmla="*/ 0 h 17"/>
              <a:gd name="T6" fmla="*/ 0 w 19"/>
              <a:gd name="T7" fmla="*/ 36802101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17"/>
                </a:moveTo>
                <a:lnTo>
                  <a:pt x="19" y="17"/>
                </a:lnTo>
                <a:lnTo>
                  <a:pt x="19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00" name="Freeform 605"/>
          <p:cNvSpPr>
            <a:spLocks/>
          </p:cNvSpPr>
          <p:nvPr/>
        </p:nvSpPr>
        <p:spPr bwMode="auto">
          <a:xfrm>
            <a:off x="5930900" y="2803525"/>
            <a:ext cx="23813" cy="1588"/>
          </a:xfrm>
          <a:custGeom>
            <a:avLst/>
            <a:gdLst>
              <a:gd name="T0" fmla="*/ 0 w 19"/>
              <a:gd name="T1" fmla="*/ 0 h 1587"/>
              <a:gd name="T2" fmla="*/ 0 w 19"/>
              <a:gd name="T3" fmla="*/ 0 h 1587"/>
              <a:gd name="T4" fmla="*/ 32926977 w 19"/>
              <a:gd name="T5" fmla="*/ 0 h 1587"/>
              <a:gd name="T6" fmla="*/ 0 w 19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587"/>
              <a:gd name="T14" fmla="*/ 19 w 19"/>
              <a:gd name="T15" fmla="*/ 1587 h 15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587">
                <a:moveTo>
                  <a:pt x="0" y="0"/>
                </a:moveTo>
                <a:lnTo>
                  <a:pt x="0" y="0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01" name="Rectangle 606"/>
          <p:cNvSpPr>
            <a:spLocks noChangeArrowheads="1"/>
          </p:cNvSpPr>
          <p:nvPr/>
        </p:nvSpPr>
        <p:spPr bwMode="auto">
          <a:xfrm>
            <a:off x="5954713" y="2779713"/>
            <a:ext cx="23812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02" name="Freeform 607"/>
          <p:cNvSpPr>
            <a:spLocks/>
          </p:cNvSpPr>
          <p:nvPr/>
        </p:nvSpPr>
        <p:spPr bwMode="auto">
          <a:xfrm>
            <a:off x="5954713" y="2757488"/>
            <a:ext cx="23812" cy="22225"/>
          </a:xfrm>
          <a:custGeom>
            <a:avLst/>
            <a:gdLst>
              <a:gd name="T0" fmla="*/ 0 w 18"/>
              <a:gd name="T1" fmla="*/ 36800737 h 17"/>
              <a:gd name="T2" fmla="*/ 34757541 w 18"/>
              <a:gd name="T3" fmla="*/ 36800737 h 17"/>
              <a:gd name="T4" fmla="*/ 34757541 w 18"/>
              <a:gd name="T5" fmla="*/ 0 h 17"/>
              <a:gd name="T6" fmla="*/ 0 w 18"/>
              <a:gd name="T7" fmla="*/ 3680073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17"/>
                </a:moveTo>
                <a:lnTo>
                  <a:pt x="18" y="17"/>
                </a:lnTo>
                <a:lnTo>
                  <a:pt x="18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03" name="Freeform 608"/>
          <p:cNvSpPr>
            <a:spLocks/>
          </p:cNvSpPr>
          <p:nvPr/>
        </p:nvSpPr>
        <p:spPr bwMode="auto">
          <a:xfrm>
            <a:off x="5954713" y="2779713"/>
            <a:ext cx="23812" cy="1587"/>
          </a:xfrm>
          <a:custGeom>
            <a:avLst/>
            <a:gdLst>
              <a:gd name="T0" fmla="*/ 0 w 18"/>
              <a:gd name="T1" fmla="*/ 0 h 1588"/>
              <a:gd name="T2" fmla="*/ 0 w 18"/>
              <a:gd name="T3" fmla="*/ 0 h 1588"/>
              <a:gd name="T4" fmla="*/ 34757541 w 18"/>
              <a:gd name="T5" fmla="*/ 0 h 1588"/>
              <a:gd name="T6" fmla="*/ 0 w 18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588"/>
              <a:gd name="T14" fmla="*/ 18 w 18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588">
                <a:moveTo>
                  <a:pt x="0" y="0"/>
                </a:moveTo>
                <a:lnTo>
                  <a:pt x="0" y="0"/>
                </a:lnTo>
                <a:lnTo>
                  <a:pt x="1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04" name="Rectangle 609"/>
          <p:cNvSpPr>
            <a:spLocks noChangeArrowheads="1"/>
          </p:cNvSpPr>
          <p:nvPr/>
        </p:nvSpPr>
        <p:spPr bwMode="auto">
          <a:xfrm>
            <a:off x="5978525" y="2733675"/>
            <a:ext cx="22225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05" name="Freeform 610"/>
          <p:cNvSpPr>
            <a:spLocks/>
          </p:cNvSpPr>
          <p:nvPr/>
        </p:nvSpPr>
        <p:spPr bwMode="auto">
          <a:xfrm>
            <a:off x="5978525" y="2709863"/>
            <a:ext cx="46038" cy="23812"/>
          </a:xfrm>
          <a:custGeom>
            <a:avLst/>
            <a:gdLst>
              <a:gd name="T0" fmla="*/ 0 w 37"/>
              <a:gd name="T1" fmla="*/ 38966769 h 18"/>
              <a:gd name="T2" fmla="*/ 34731644 w 37"/>
              <a:gd name="T3" fmla="*/ 38966769 h 18"/>
              <a:gd name="T4" fmla="*/ 67635043 w 37"/>
              <a:gd name="T5" fmla="*/ 0 h 18"/>
              <a:gd name="T6" fmla="*/ 0 w 37"/>
              <a:gd name="T7" fmla="*/ 38966769 h 18"/>
              <a:gd name="T8" fmla="*/ 0 60000 65536"/>
              <a:gd name="T9" fmla="*/ 0 60000 65536"/>
              <a:gd name="T10" fmla="*/ 0 60000 65536"/>
              <a:gd name="T11" fmla="*/ 0 60000 65536"/>
              <a:gd name="T12" fmla="*/ 0 w 37"/>
              <a:gd name="T13" fmla="*/ 0 h 18"/>
              <a:gd name="T14" fmla="*/ 37 w 37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" h="18">
                <a:moveTo>
                  <a:pt x="0" y="18"/>
                </a:moveTo>
                <a:lnTo>
                  <a:pt x="19" y="18"/>
                </a:lnTo>
                <a:lnTo>
                  <a:pt x="37" y="0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06" name="Freeform 611"/>
          <p:cNvSpPr>
            <a:spLocks/>
          </p:cNvSpPr>
          <p:nvPr/>
        </p:nvSpPr>
        <p:spPr bwMode="auto">
          <a:xfrm>
            <a:off x="5978525" y="2733675"/>
            <a:ext cx="22225" cy="1588"/>
          </a:xfrm>
          <a:custGeom>
            <a:avLst/>
            <a:gdLst>
              <a:gd name="T0" fmla="*/ 0 w 19"/>
              <a:gd name="T1" fmla="*/ 0 h 1588"/>
              <a:gd name="T2" fmla="*/ 0 w 19"/>
              <a:gd name="T3" fmla="*/ 0 h 1588"/>
              <a:gd name="T4" fmla="*/ 32926977 w 19"/>
              <a:gd name="T5" fmla="*/ 0 h 1588"/>
              <a:gd name="T6" fmla="*/ 0 w 19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588"/>
              <a:gd name="T14" fmla="*/ 19 w 19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588">
                <a:moveTo>
                  <a:pt x="0" y="0"/>
                </a:moveTo>
                <a:lnTo>
                  <a:pt x="0" y="0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07" name="Rectangle 612"/>
          <p:cNvSpPr>
            <a:spLocks noChangeArrowheads="1"/>
          </p:cNvSpPr>
          <p:nvPr/>
        </p:nvSpPr>
        <p:spPr bwMode="auto">
          <a:xfrm>
            <a:off x="6000750" y="2709863"/>
            <a:ext cx="23813" cy="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08" name="Freeform 613"/>
          <p:cNvSpPr>
            <a:spLocks/>
          </p:cNvSpPr>
          <p:nvPr/>
        </p:nvSpPr>
        <p:spPr bwMode="auto">
          <a:xfrm>
            <a:off x="6000750" y="2686050"/>
            <a:ext cx="46038" cy="23813"/>
          </a:xfrm>
          <a:custGeom>
            <a:avLst/>
            <a:gdLst>
              <a:gd name="T0" fmla="*/ 0 w 37"/>
              <a:gd name="T1" fmla="*/ 36800737 h 17"/>
              <a:gd name="T2" fmla="*/ 32903399 w 37"/>
              <a:gd name="T3" fmla="*/ 36800737 h 17"/>
              <a:gd name="T4" fmla="*/ 67635043 w 37"/>
              <a:gd name="T5" fmla="*/ 0 h 17"/>
              <a:gd name="T6" fmla="*/ 0 w 37"/>
              <a:gd name="T7" fmla="*/ 3680073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37"/>
              <a:gd name="T13" fmla="*/ 0 h 17"/>
              <a:gd name="T14" fmla="*/ 37 w 3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" h="17">
                <a:moveTo>
                  <a:pt x="0" y="17"/>
                </a:moveTo>
                <a:lnTo>
                  <a:pt x="18" y="17"/>
                </a:lnTo>
                <a:lnTo>
                  <a:pt x="37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09" name="Freeform 614"/>
          <p:cNvSpPr>
            <a:spLocks/>
          </p:cNvSpPr>
          <p:nvPr/>
        </p:nvSpPr>
        <p:spPr bwMode="auto">
          <a:xfrm>
            <a:off x="6000750" y="2709863"/>
            <a:ext cx="23813" cy="0"/>
          </a:xfrm>
          <a:custGeom>
            <a:avLst/>
            <a:gdLst>
              <a:gd name="T0" fmla="*/ 0 w 18"/>
              <a:gd name="T1" fmla="*/ 0 h 1588"/>
              <a:gd name="T2" fmla="*/ 0 w 18"/>
              <a:gd name="T3" fmla="*/ 0 h 1588"/>
              <a:gd name="T4" fmla="*/ 34757541 w 18"/>
              <a:gd name="T5" fmla="*/ 0 h 1588"/>
              <a:gd name="T6" fmla="*/ 0 w 18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588"/>
              <a:gd name="T14" fmla="*/ 18 w 18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588">
                <a:moveTo>
                  <a:pt x="0" y="0"/>
                </a:moveTo>
                <a:lnTo>
                  <a:pt x="0" y="0"/>
                </a:lnTo>
                <a:lnTo>
                  <a:pt x="1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10" name="Rectangle 615"/>
          <p:cNvSpPr>
            <a:spLocks noChangeArrowheads="1"/>
          </p:cNvSpPr>
          <p:nvPr/>
        </p:nvSpPr>
        <p:spPr bwMode="auto">
          <a:xfrm>
            <a:off x="6024563" y="2686050"/>
            <a:ext cx="22225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11" name="Freeform 616"/>
          <p:cNvSpPr>
            <a:spLocks/>
          </p:cNvSpPr>
          <p:nvPr/>
        </p:nvSpPr>
        <p:spPr bwMode="auto">
          <a:xfrm>
            <a:off x="6024563" y="2686050"/>
            <a:ext cx="22225" cy="1588"/>
          </a:xfrm>
          <a:custGeom>
            <a:avLst/>
            <a:gdLst>
              <a:gd name="T0" fmla="*/ 0 w 19"/>
              <a:gd name="T1" fmla="*/ 0 h 1587"/>
              <a:gd name="T2" fmla="*/ 0 w 19"/>
              <a:gd name="T3" fmla="*/ 0 h 1587"/>
              <a:gd name="T4" fmla="*/ 32926977 w 19"/>
              <a:gd name="T5" fmla="*/ 0 h 1587"/>
              <a:gd name="T6" fmla="*/ 0 w 19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587"/>
              <a:gd name="T14" fmla="*/ 19 w 19"/>
              <a:gd name="T15" fmla="*/ 1587 h 15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587">
                <a:moveTo>
                  <a:pt x="0" y="0"/>
                </a:moveTo>
                <a:lnTo>
                  <a:pt x="0" y="0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12" name="Rectangle 617"/>
          <p:cNvSpPr>
            <a:spLocks noChangeArrowheads="1"/>
          </p:cNvSpPr>
          <p:nvPr/>
        </p:nvSpPr>
        <p:spPr bwMode="auto">
          <a:xfrm>
            <a:off x="6046788" y="2662238"/>
            <a:ext cx="25400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13" name="Freeform 618"/>
          <p:cNvSpPr>
            <a:spLocks/>
          </p:cNvSpPr>
          <p:nvPr/>
        </p:nvSpPr>
        <p:spPr bwMode="auto">
          <a:xfrm>
            <a:off x="6046788" y="2662238"/>
            <a:ext cx="49212" cy="1587"/>
          </a:xfrm>
          <a:custGeom>
            <a:avLst/>
            <a:gdLst>
              <a:gd name="T0" fmla="*/ 0 w 37"/>
              <a:gd name="T1" fmla="*/ 0 h 1588"/>
              <a:gd name="T2" fmla="*/ 36804733 w 37"/>
              <a:gd name="T3" fmla="*/ 0 h 1588"/>
              <a:gd name="T4" fmla="*/ 71673257 w 37"/>
              <a:gd name="T5" fmla="*/ 0 h 1588"/>
              <a:gd name="T6" fmla="*/ 0 w 37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37"/>
              <a:gd name="T13" fmla="*/ 0 h 1588"/>
              <a:gd name="T14" fmla="*/ 37 w 37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" h="1588">
                <a:moveTo>
                  <a:pt x="0" y="0"/>
                </a:moveTo>
                <a:lnTo>
                  <a:pt x="19" y="0"/>
                </a:lnTo>
                <a:lnTo>
                  <a:pt x="3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14" name="Freeform 619"/>
          <p:cNvSpPr>
            <a:spLocks/>
          </p:cNvSpPr>
          <p:nvPr/>
        </p:nvSpPr>
        <p:spPr bwMode="auto">
          <a:xfrm>
            <a:off x="6046788" y="2662238"/>
            <a:ext cx="25400" cy="1587"/>
          </a:xfrm>
          <a:custGeom>
            <a:avLst/>
            <a:gdLst>
              <a:gd name="T0" fmla="*/ 0 w 19"/>
              <a:gd name="T1" fmla="*/ 0 h 1588"/>
              <a:gd name="T2" fmla="*/ 0 w 19"/>
              <a:gd name="T3" fmla="*/ 0 h 1588"/>
              <a:gd name="T4" fmla="*/ 36915887 w 19"/>
              <a:gd name="T5" fmla="*/ 0 h 1588"/>
              <a:gd name="T6" fmla="*/ 0 w 19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588"/>
              <a:gd name="T14" fmla="*/ 19 w 19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588">
                <a:moveTo>
                  <a:pt x="0" y="0"/>
                </a:moveTo>
                <a:lnTo>
                  <a:pt x="0" y="0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15" name="Rectangle 620"/>
          <p:cNvSpPr>
            <a:spLocks noChangeArrowheads="1"/>
          </p:cNvSpPr>
          <p:nvPr/>
        </p:nvSpPr>
        <p:spPr bwMode="auto">
          <a:xfrm>
            <a:off x="6096000" y="2640013"/>
            <a:ext cx="0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16" name="Rectangle 621"/>
          <p:cNvSpPr>
            <a:spLocks noChangeArrowheads="1"/>
          </p:cNvSpPr>
          <p:nvPr/>
        </p:nvSpPr>
        <p:spPr bwMode="auto">
          <a:xfrm>
            <a:off x="6096000" y="2640013"/>
            <a:ext cx="0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17" name="Freeform 622"/>
          <p:cNvSpPr>
            <a:spLocks/>
          </p:cNvSpPr>
          <p:nvPr/>
        </p:nvSpPr>
        <p:spPr bwMode="auto">
          <a:xfrm>
            <a:off x="6096000" y="2640013"/>
            <a:ext cx="0" cy="22225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0737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18" name="Rectangle 623"/>
          <p:cNvSpPr>
            <a:spLocks noChangeArrowheads="1"/>
          </p:cNvSpPr>
          <p:nvPr/>
        </p:nvSpPr>
        <p:spPr bwMode="auto">
          <a:xfrm>
            <a:off x="6096000" y="2640013"/>
            <a:ext cx="0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19" name="Freeform 624"/>
          <p:cNvSpPr>
            <a:spLocks/>
          </p:cNvSpPr>
          <p:nvPr/>
        </p:nvSpPr>
        <p:spPr bwMode="auto">
          <a:xfrm>
            <a:off x="6096000" y="2640013"/>
            <a:ext cx="0" cy="22225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0737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20" name="Freeform 625"/>
          <p:cNvSpPr>
            <a:spLocks/>
          </p:cNvSpPr>
          <p:nvPr/>
        </p:nvSpPr>
        <p:spPr bwMode="auto">
          <a:xfrm>
            <a:off x="6118225" y="2640013"/>
            <a:ext cx="25400" cy="22225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691588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21" name="Rectangle 626"/>
          <p:cNvSpPr>
            <a:spLocks noChangeArrowheads="1"/>
          </p:cNvSpPr>
          <p:nvPr/>
        </p:nvSpPr>
        <p:spPr bwMode="auto">
          <a:xfrm>
            <a:off x="6143625" y="2640013"/>
            <a:ext cx="20638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22" name="Freeform 627"/>
          <p:cNvSpPr>
            <a:spLocks/>
          </p:cNvSpPr>
          <p:nvPr/>
        </p:nvSpPr>
        <p:spPr bwMode="auto">
          <a:xfrm>
            <a:off x="6143625" y="2640013"/>
            <a:ext cx="0" cy="22225"/>
          </a:xfrm>
          <a:custGeom>
            <a:avLst/>
            <a:gdLst>
              <a:gd name="T0" fmla="*/ 0 w 1588"/>
              <a:gd name="T1" fmla="*/ 0 h 17"/>
              <a:gd name="T2" fmla="*/ 0 w 1588"/>
              <a:gd name="T3" fmla="*/ 0 h 17"/>
              <a:gd name="T4" fmla="*/ 0 w 1588"/>
              <a:gd name="T5" fmla="*/ 36800737 h 17"/>
              <a:gd name="T6" fmla="*/ 0 w 158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7"/>
              <a:gd name="T14" fmla="*/ 1588 w 158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23" name="Rectangle 628"/>
          <p:cNvSpPr>
            <a:spLocks noChangeArrowheads="1"/>
          </p:cNvSpPr>
          <p:nvPr/>
        </p:nvSpPr>
        <p:spPr bwMode="auto">
          <a:xfrm>
            <a:off x="6164263" y="2640013"/>
            <a:ext cx="25400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24" name="Rectangle 629"/>
          <p:cNvSpPr>
            <a:spLocks noChangeArrowheads="1"/>
          </p:cNvSpPr>
          <p:nvPr/>
        </p:nvSpPr>
        <p:spPr bwMode="auto">
          <a:xfrm>
            <a:off x="6211888" y="2640013"/>
            <a:ext cx="23812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25" name="Rectangle 630"/>
          <p:cNvSpPr>
            <a:spLocks noChangeArrowheads="1"/>
          </p:cNvSpPr>
          <p:nvPr/>
        </p:nvSpPr>
        <p:spPr bwMode="auto">
          <a:xfrm>
            <a:off x="6259513" y="2640013"/>
            <a:ext cx="22225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26" name="Rectangle 631"/>
          <p:cNvSpPr>
            <a:spLocks noChangeArrowheads="1"/>
          </p:cNvSpPr>
          <p:nvPr/>
        </p:nvSpPr>
        <p:spPr bwMode="auto">
          <a:xfrm>
            <a:off x="6307138" y="2640013"/>
            <a:ext cx="22225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27" name="Rectangle 632"/>
          <p:cNvSpPr>
            <a:spLocks noChangeArrowheads="1"/>
          </p:cNvSpPr>
          <p:nvPr/>
        </p:nvSpPr>
        <p:spPr bwMode="auto">
          <a:xfrm>
            <a:off x="6353175" y="2640013"/>
            <a:ext cx="22225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28" name="Freeform 633"/>
          <p:cNvSpPr>
            <a:spLocks/>
          </p:cNvSpPr>
          <p:nvPr/>
        </p:nvSpPr>
        <p:spPr bwMode="auto">
          <a:xfrm>
            <a:off x="6400800" y="2640013"/>
            <a:ext cx="23813" cy="22225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0737 h 17"/>
              <a:gd name="T4" fmla="*/ 34756253 w 18"/>
              <a:gd name="T5" fmla="*/ 36800737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29" name="Freeform 634"/>
          <p:cNvSpPr>
            <a:spLocks/>
          </p:cNvSpPr>
          <p:nvPr/>
        </p:nvSpPr>
        <p:spPr bwMode="auto">
          <a:xfrm>
            <a:off x="6446838" y="2640013"/>
            <a:ext cx="23812" cy="46037"/>
          </a:xfrm>
          <a:custGeom>
            <a:avLst/>
            <a:gdLst>
              <a:gd name="T0" fmla="*/ 0 w 18"/>
              <a:gd name="T1" fmla="*/ 0 h 34"/>
              <a:gd name="T2" fmla="*/ 0 w 18"/>
              <a:gd name="T3" fmla="*/ 36802101 h 34"/>
              <a:gd name="T4" fmla="*/ 34756253 w 18"/>
              <a:gd name="T5" fmla="*/ 73602838 h 34"/>
              <a:gd name="T6" fmla="*/ 0 w 18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34"/>
              <a:gd name="T14" fmla="*/ 18 w 18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34">
                <a:moveTo>
                  <a:pt x="0" y="0"/>
                </a:moveTo>
                <a:lnTo>
                  <a:pt x="0" y="17"/>
                </a:lnTo>
                <a:lnTo>
                  <a:pt x="18" y="3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30" name="Freeform 635"/>
          <p:cNvSpPr>
            <a:spLocks/>
          </p:cNvSpPr>
          <p:nvPr/>
        </p:nvSpPr>
        <p:spPr bwMode="auto">
          <a:xfrm>
            <a:off x="6492875" y="2662238"/>
            <a:ext cx="25400" cy="23812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2101 h 17"/>
              <a:gd name="T4" fmla="*/ 36915887 w 19"/>
              <a:gd name="T5" fmla="*/ 36802101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31" name="Freeform 636"/>
          <p:cNvSpPr>
            <a:spLocks/>
          </p:cNvSpPr>
          <p:nvPr/>
        </p:nvSpPr>
        <p:spPr bwMode="auto">
          <a:xfrm>
            <a:off x="6540500" y="2662238"/>
            <a:ext cx="23813" cy="47625"/>
          </a:xfrm>
          <a:custGeom>
            <a:avLst/>
            <a:gdLst>
              <a:gd name="T0" fmla="*/ 0 w 19"/>
              <a:gd name="T1" fmla="*/ 0 h 34"/>
              <a:gd name="T2" fmla="*/ 0 w 19"/>
              <a:gd name="T3" fmla="*/ 36802101 h 34"/>
              <a:gd name="T4" fmla="*/ 36915887 w 19"/>
              <a:gd name="T5" fmla="*/ 73602838 h 34"/>
              <a:gd name="T6" fmla="*/ 0 w 19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34"/>
              <a:gd name="T14" fmla="*/ 19 w 19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34">
                <a:moveTo>
                  <a:pt x="0" y="0"/>
                </a:moveTo>
                <a:lnTo>
                  <a:pt x="0" y="17"/>
                </a:lnTo>
                <a:lnTo>
                  <a:pt x="19" y="3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32" name="Freeform 637"/>
          <p:cNvSpPr>
            <a:spLocks/>
          </p:cNvSpPr>
          <p:nvPr/>
        </p:nvSpPr>
        <p:spPr bwMode="auto">
          <a:xfrm>
            <a:off x="6588125" y="2686050"/>
            <a:ext cx="22225" cy="23813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0737 h 17"/>
              <a:gd name="T4" fmla="*/ 34757541 w 18"/>
              <a:gd name="T5" fmla="*/ 36800737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33" name="Freeform 638"/>
          <p:cNvSpPr>
            <a:spLocks/>
          </p:cNvSpPr>
          <p:nvPr/>
        </p:nvSpPr>
        <p:spPr bwMode="auto">
          <a:xfrm>
            <a:off x="6635750" y="2686050"/>
            <a:ext cx="22225" cy="47625"/>
          </a:xfrm>
          <a:custGeom>
            <a:avLst/>
            <a:gdLst>
              <a:gd name="T0" fmla="*/ 0 w 19"/>
              <a:gd name="T1" fmla="*/ 0 h 35"/>
              <a:gd name="T2" fmla="*/ 0 w 19"/>
              <a:gd name="T3" fmla="*/ 36800239 h 35"/>
              <a:gd name="T4" fmla="*/ 32926977 w 19"/>
              <a:gd name="T5" fmla="*/ 75765919 h 35"/>
              <a:gd name="T6" fmla="*/ 0 w 19"/>
              <a:gd name="T7" fmla="*/ 0 h 35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35"/>
              <a:gd name="T14" fmla="*/ 19 w 19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35">
                <a:moveTo>
                  <a:pt x="0" y="0"/>
                </a:moveTo>
                <a:lnTo>
                  <a:pt x="0" y="17"/>
                </a:lnTo>
                <a:lnTo>
                  <a:pt x="19" y="3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34" name="Freeform 639"/>
          <p:cNvSpPr>
            <a:spLocks/>
          </p:cNvSpPr>
          <p:nvPr/>
        </p:nvSpPr>
        <p:spPr bwMode="auto">
          <a:xfrm>
            <a:off x="6681788" y="2709863"/>
            <a:ext cx="23812" cy="23812"/>
          </a:xfrm>
          <a:custGeom>
            <a:avLst/>
            <a:gdLst>
              <a:gd name="T0" fmla="*/ 0 w 19"/>
              <a:gd name="T1" fmla="*/ 0 h 18"/>
              <a:gd name="T2" fmla="*/ 0 w 19"/>
              <a:gd name="T3" fmla="*/ 38966769 h 18"/>
              <a:gd name="T4" fmla="*/ 32926977 w 19"/>
              <a:gd name="T5" fmla="*/ 38966769 h 18"/>
              <a:gd name="T6" fmla="*/ 0 w 19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8"/>
              <a:gd name="T14" fmla="*/ 19 w 19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8">
                <a:moveTo>
                  <a:pt x="0" y="0"/>
                </a:moveTo>
                <a:lnTo>
                  <a:pt x="0" y="18"/>
                </a:lnTo>
                <a:lnTo>
                  <a:pt x="19" y="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35" name="Freeform 640"/>
          <p:cNvSpPr>
            <a:spLocks/>
          </p:cNvSpPr>
          <p:nvPr/>
        </p:nvSpPr>
        <p:spPr bwMode="auto">
          <a:xfrm>
            <a:off x="6727825" y="2709863"/>
            <a:ext cx="23813" cy="47625"/>
          </a:xfrm>
          <a:custGeom>
            <a:avLst/>
            <a:gdLst>
              <a:gd name="T0" fmla="*/ 0 w 19"/>
              <a:gd name="T1" fmla="*/ 0 h 35"/>
              <a:gd name="T2" fmla="*/ 0 w 19"/>
              <a:gd name="T3" fmla="*/ 38966497 h 35"/>
              <a:gd name="T4" fmla="*/ 32926977 w 19"/>
              <a:gd name="T5" fmla="*/ 75768870 h 35"/>
              <a:gd name="T6" fmla="*/ 0 w 19"/>
              <a:gd name="T7" fmla="*/ 0 h 35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35"/>
              <a:gd name="T14" fmla="*/ 19 w 19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35">
                <a:moveTo>
                  <a:pt x="0" y="0"/>
                </a:moveTo>
                <a:lnTo>
                  <a:pt x="0" y="18"/>
                </a:lnTo>
                <a:lnTo>
                  <a:pt x="19" y="3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36" name="Rectangle 641"/>
          <p:cNvSpPr>
            <a:spLocks noChangeArrowheads="1"/>
          </p:cNvSpPr>
          <p:nvPr/>
        </p:nvSpPr>
        <p:spPr bwMode="auto">
          <a:xfrm>
            <a:off x="6775450" y="2733675"/>
            <a:ext cx="1588" cy="238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37" name="Freeform 642"/>
          <p:cNvSpPr>
            <a:spLocks/>
          </p:cNvSpPr>
          <p:nvPr/>
        </p:nvSpPr>
        <p:spPr bwMode="auto">
          <a:xfrm>
            <a:off x="6775450" y="2733675"/>
            <a:ext cx="23813" cy="23813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2101 h 17"/>
              <a:gd name="T4" fmla="*/ 34757541 w 18"/>
              <a:gd name="T5" fmla="*/ 36802101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38" name="Freeform 643"/>
          <p:cNvSpPr>
            <a:spLocks/>
          </p:cNvSpPr>
          <p:nvPr/>
        </p:nvSpPr>
        <p:spPr bwMode="auto">
          <a:xfrm>
            <a:off x="6775450" y="2733675"/>
            <a:ext cx="1588" cy="23813"/>
          </a:xfrm>
          <a:custGeom>
            <a:avLst/>
            <a:gdLst>
              <a:gd name="T0" fmla="*/ 0 w 1588"/>
              <a:gd name="T1" fmla="*/ 0 h 17"/>
              <a:gd name="T2" fmla="*/ 0 w 1588"/>
              <a:gd name="T3" fmla="*/ 0 h 17"/>
              <a:gd name="T4" fmla="*/ 0 w 1588"/>
              <a:gd name="T5" fmla="*/ 36802101 h 17"/>
              <a:gd name="T6" fmla="*/ 0 w 158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7"/>
              <a:gd name="T14" fmla="*/ 1588 w 158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39" name="Freeform 644"/>
          <p:cNvSpPr>
            <a:spLocks/>
          </p:cNvSpPr>
          <p:nvPr/>
        </p:nvSpPr>
        <p:spPr bwMode="auto">
          <a:xfrm>
            <a:off x="6821488" y="2733675"/>
            <a:ext cx="25400" cy="46038"/>
          </a:xfrm>
          <a:custGeom>
            <a:avLst/>
            <a:gdLst>
              <a:gd name="T0" fmla="*/ 0 w 19"/>
              <a:gd name="T1" fmla="*/ 0 h 34"/>
              <a:gd name="T2" fmla="*/ 0 w 19"/>
              <a:gd name="T3" fmla="*/ 36802101 h 34"/>
              <a:gd name="T4" fmla="*/ 36915887 w 19"/>
              <a:gd name="T5" fmla="*/ 73602838 h 34"/>
              <a:gd name="T6" fmla="*/ 0 w 19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34"/>
              <a:gd name="T14" fmla="*/ 19 w 19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34">
                <a:moveTo>
                  <a:pt x="0" y="0"/>
                </a:moveTo>
                <a:lnTo>
                  <a:pt x="0" y="17"/>
                </a:lnTo>
                <a:lnTo>
                  <a:pt x="19" y="3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40" name="Freeform 645"/>
          <p:cNvSpPr>
            <a:spLocks/>
          </p:cNvSpPr>
          <p:nvPr/>
        </p:nvSpPr>
        <p:spPr bwMode="auto">
          <a:xfrm>
            <a:off x="6869113" y="2757488"/>
            <a:ext cx="23812" cy="22225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691588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41" name="Freeform 646"/>
          <p:cNvSpPr>
            <a:spLocks/>
          </p:cNvSpPr>
          <p:nvPr/>
        </p:nvSpPr>
        <p:spPr bwMode="auto">
          <a:xfrm>
            <a:off x="6915150" y="2779713"/>
            <a:ext cx="23813" cy="23812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2101 h 17"/>
              <a:gd name="T4" fmla="*/ 36915887 w 19"/>
              <a:gd name="T5" fmla="*/ 36802101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42" name="Freeform 647"/>
          <p:cNvSpPr>
            <a:spLocks/>
          </p:cNvSpPr>
          <p:nvPr/>
        </p:nvSpPr>
        <p:spPr bwMode="auto">
          <a:xfrm>
            <a:off x="6964363" y="2779713"/>
            <a:ext cx="1587" cy="46037"/>
          </a:xfrm>
          <a:custGeom>
            <a:avLst/>
            <a:gdLst>
              <a:gd name="T0" fmla="*/ 0 w 1588"/>
              <a:gd name="T1" fmla="*/ 0 h 34"/>
              <a:gd name="T2" fmla="*/ 0 w 1588"/>
              <a:gd name="T3" fmla="*/ 36802101 h 34"/>
              <a:gd name="T4" fmla="*/ 0 w 1588"/>
              <a:gd name="T5" fmla="*/ 73602838 h 34"/>
              <a:gd name="T6" fmla="*/ 0 w 1588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34"/>
              <a:gd name="T14" fmla="*/ 1588 w 1588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34">
                <a:moveTo>
                  <a:pt x="0" y="0"/>
                </a:moveTo>
                <a:lnTo>
                  <a:pt x="0" y="17"/>
                </a:lnTo>
                <a:lnTo>
                  <a:pt x="0" y="3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43" name="Rectangle 648"/>
          <p:cNvSpPr>
            <a:spLocks noChangeArrowheads="1"/>
          </p:cNvSpPr>
          <p:nvPr/>
        </p:nvSpPr>
        <p:spPr bwMode="auto">
          <a:xfrm>
            <a:off x="6985000" y="2803525"/>
            <a:ext cx="1588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44" name="Freeform 649"/>
          <p:cNvSpPr>
            <a:spLocks/>
          </p:cNvSpPr>
          <p:nvPr/>
        </p:nvSpPr>
        <p:spPr bwMode="auto">
          <a:xfrm>
            <a:off x="6985000" y="2803525"/>
            <a:ext cx="25400" cy="22225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691588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45" name="Freeform 650"/>
          <p:cNvSpPr>
            <a:spLocks/>
          </p:cNvSpPr>
          <p:nvPr/>
        </p:nvSpPr>
        <p:spPr bwMode="auto">
          <a:xfrm>
            <a:off x="6985000" y="2803525"/>
            <a:ext cx="1588" cy="22225"/>
          </a:xfrm>
          <a:custGeom>
            <a:avLst/>
            <a:gdLst>
              <a:gd name="T0" fmla="*/ 0 w 1588"/>
              <a:gd name="T1" fmla="*/ 0 h 17"/>
              <a:gd name="T2" fmla="*/ 0 w 1588"/>
              <a:gd name="T3" fmla="*/ 0 h 17"/>
              <a:gd name="T4" fmla="*/ 0 w 1588"/>
              <a:gd name="T5" fmla="*/ 36800737 h 17"/>
              <a:gd name="T6" fmla="*/ 0 w 158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7"/>
              <a:gd name="T14" fmla="*/ 1588 w 158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46" name="Freeform 651"/>
          <p:cNvSpPr>
            <a:spLocks/>
          </p:cNvSpPr>
          <p:nvPr/>
        </p:nvSpPr>
        <p:spPr bwMode="auto">
          <a:xfrm>
            <a:off x="7034213" y="2825750"/>
            <a:ext cx="22225" cy="25400"/>
          </a:xfrm>
          <a:custGeom>
            <a:avLst/>
            <a:gdLst>
              <a:gd name="T0" fmla="*/ 0 w 18"/>
              <a:gd name="T1" fmla="*/ 0 h 18"/>
              <a:gd name="T2" fmla="*/ 0 w 18"/>
              <a:gd name="T3" fmla="*/ 38966769 h 18"/>
              <a:gd name="T4" fmla="*/ 34756253 w 18"/>
              <a:gd name="T5" fmla="*/ 38966769 h 18"/>
              <a:gd name="T6" fmla="*/ 0 w 18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8"/>
              <a:gd name="T14" fmla="*/ 18 w 18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8">
                <a:moveTo>
                  <a:pt x="0" y="0"/>
                </a:moveTo>
                <a:lnTo>
                  <a:pt x="0" y="18"/>
                </a:lnTo>
                <a:lnTo>
                  <a:pt x="18" y="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47" name="Freeform 652"/>
          <p:cNvSpPr>
            <a:spLocks/>
          </p:cNvSpPr>
          <p:nvPr/>
        </p:nvSpPr>
        <p:spPr bwMode="auto">
          <a:xfrm>
            <a:off x="7080250" y="2825750"/>
            <a:ext cx="23813" cy="49213"/>
          </a:xfrm>
          <a:custGeom>
            <a:avLst/>
            <a:gdLst>
              <a:gd name="T0" fmla="*/ 0 w 19"/>
              <a:gd name="T1" fmla="*/ 0 h 35"/>
              <a:gd name="T2" fmla="*/ 0 w 19"/>
              <a:gd name="T3" fmla="*/ 38966497 h 35"/>
              <a:gd name="T4" fmla="*/ 36915887 w 19"/>
              <a:gd name="T5" fmla="*/ 75768870 h 35"/>
              <a:gd name="T6" fmla="*/ 0 w 19"/>
              <a:gd name="T7" fmla="*/ 0 h 35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35"/>
              <a:gd name="T14" fmla="*/ 19 w 19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35">
                <a:moveTo>
                  <a:pt x="0" y="0"/>
                </a:moveTo>
                <a:lnTo>
                  <a:pt x="0" y="18"/>
                </a:lnTo>
                <a:lnTo>
                  <a:pt x="19" y="3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48" name="Rectangle 653"/>
          <p:cNvSpPr>
            <a:spLocks noChangeArrowheads="1"/>
          </p:cNvSpPr>
          <p:nvPr/>
        </p:nvSpPr>
        <p:spPr bwMode="auto">
          <a:xfrm>
            <a:off x="7104063" y="2851150"/>
            <a:ext cx="1587" cy="238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49" name="Freeform 654"/>
          <p:cNvSpPr>
            <a:spLocks/>
          </p:cNvSpPr>
          <p:nvPr/>
        </p:nvSpPr>
        <p:spPr bwMode="auto">
          <a:xfrm>
            <a:off x="7104063" y="2851150"/>
            <a:ext cx="1587" cy="23813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2101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50" name="Freeform 655"/>
          <p:cNvSpPr>
            <a:spLocks/>
          </p:cNvSpPr>
          <p:nvPr/>
        </p:nvSpPr>
        <p:spPr bwMode="auto">
          <a:xfrm>
            <a:off x="7127875" y="2851150"/>
            <a:ext cx="22225" cy="46038"/>
          </a:xfrm>
          <a:custGeom>
            <a:avLst/>
            <a:gdLst>
              <a:gd name="T0" fmla="*/ 0 w 19"/>
              <a:gd name="T1" fmla="*/ 0 h 34"/>
              <a:gd name="T2" fmla="*/ 0 w 19"/>
              <a:gd name="T3" fmla="*/ 36802101 h 34"/>
              <a:gd name="T4" fmla="*/ 32928197 w 19"/>
              <a:gd name="T5" fmla="*/ 73602838 h 34"/>
              <a:gd name="T6" fmla="*/ 0 w 19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34"/>
              <a:gd name="T14" fmla="*/ 19 w 19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34">
                <a:moveTo>
                  <a:pt x="0" y="0"/>
                </a:moveTo>
                <a:lnTo>
                  <a:pt x="0" y="17"/>
                </a:lnTo>
                <a:lnTo>
                  <a:pt x="19" y="3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51" name="Freeform 656"/>
          <p:cNvSpPr>
            <a:spLocks/>
          </p:cNvSpPr>
          <p:nvPr/>
        </p:nvSpPr>
        <p:spPr bwMode="auto">
          <a:xfrm>
            <a:off x="7173913" y="2874963"/>
            <a:ext cx="23812" cy="22225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292819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52" name="Freeform 657"/>
          <p:cNvSpPr>
            <a:spLocks/>
          </p:cNvSpPr>
          <p:nvPr/>
        </p:nvSpPr>
        <p:spPr bwMode="auto">
          <a:xfrm>
            <a:off x="7221538" y="2897188"/>
            <a:ext cx="22225" cy="23812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2101 h 17"/>
              <a:gd name="T4" fmla="*/ 30787619 w 18"/>
              <a:gd name="T5" fmla="*/ 36802101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53" name="Freeform 658"/>
          <p:cNvSpPr>
            <a:spLocks/>
          </p:cNvSpPr>
          <p:nvPr/>
        </p:nvSpPr>
        <p:spPr bwMode="auto">
          <a:xfrm>
            <a:off x="7243763" y="2921000"/>
            <a:ext cx="23812" cy="22225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691588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54" name="Rectangle 659"/>
          <p:cNvSpPr>
            <a:spLocks noChangeArrowheads="1"/>
          </p:cNvSpPr>
          <p:nvPr/>
        </p:nvSpPr>
        <p:spPr bwMode="auto">
          <a:xfrm>
            <a:off x="7267575" y="2921000"/>
            <a:ext cx="1588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55" name="Freeform 660"/>
          <p:cNvSpPr>
            <a:spLocks/>
          </p:cNvSpPr>
          <p:nvPr/>
        </p:nvSpPr>
        <p:spPr bwMode="auto">
          <a:xfrm>
            <a:off x="7267575" y="2921000"/>
            <a:ext cx="1588" cy="22225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0737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56" name="Freeform 661"/>
          <p:cNvSpPr>
            <a:spLocks/>
          </p:cNvSpPr>
          <p:nvPr/>
        </p:nvSpPr>
        <p:spPr bwMode="auto">
          <a:xfrm>
            <a:off x="7291388" y="2943225"/>
            <a:ext cx="22225" cy="25400"/>
          </a:xfrm>
          <a:custGeom>
            <a:avLst/>
            <a:gdLst>
              <a:gd name="T0" fmla="*/ 0 w 18"/>
              <a:gd name="T1" fmla="*/ 0 h 18"/>
              <a:gd name="T2" fmla="*/ 0 w 18"/>
              <a:gd name="T3" fmla="*/ 38966769 h 18"/>
              <a:gd name="T4" fmla="*/ 34757541 w 18"/>
              <a:gd name="T5" fmla="*/ 38966769 h 18"/>
              <a:gd name="T6" fmla="*/ 0 w 18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8"/>
              <a:gd name="T14" fmla="*/ 18 w 18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8">
                <a:moveTo>
                  <a:pt x="0" y="0"/>
                </a:moveTo>
                <a:lnTo>
                  <a:pt x="0" y="18"/>
                </a:lnTo>
                <a:lnTo>
                  <a:pt x="18" y="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57" name="Freeform 662"/>
          <p:cNvSpPr>
            <a:spLocks/>
          </p:cNvSpPr>
          <p:nvPr/>
        </p:nvSpPr>
        <p:spPr bwMode="auto">
          <a:xfrm>
            <a:off x="5815013" y="3482975"/>
            <a:ext cx="20637" cy="23813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2101 h 17"/>
              <a:gd name="T4" fmla="*/ 30787619 w 18"/>
              <a:gd name="T5" fmla="*/ 0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58" name="Freeform 663"/>
          <p:cNvSpPr>
            <a:spLocks/>
          </p:cNvSpPr>
          <p:nvPr/>
        </p:nvSpPr>
        <p:spPr bwMode="auto">
          <a:xfrm>
            <a:off x="5861050" y="3460750"/>
            <a:ext cx="22225" cy="22225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292697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59" name="Rectangle 664"/>
          <p:cNvSpPr>
            <a:spLocks noChangeArrowheads="1"/>
          </p:cNvSpPr>
          <p:nvPr/>
        </p:nvSpPr>
        <p:spPr bwMode="auto">
          <a:xfrm>
            <a:off x="5883275" y="3460750"/>
            <a:ext cx="1588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60" name="Freeform 665"/>
          <p:cNvSpPr>
            <a:spLocks/>
          </p:cNvSpPr>
          <p:nvPr/>
        </p:nvSpPr>
        <p:spPr bwMode="auto">
          <a:xfrm>
            <a:off x="5883275" y="3460750"/>
            <a:ext cx="1588" cy="22225"/>
          </a:xfrm>
          <a:custGeom>
            <a:avLst/>
            <a:gdLst>
              <a:gd name="T0" fmla="*/ 0 w 1588"/>
              <a:gd name="T1" fmla="*/ 0 h 17"/>
              <a:gd name="T2" fmla="*/ 0 w 1588"/>
              <a:gd name="T3" fmla="*/ 0 h 17"/>
              <a:gd name="T4" fmla="*/ 0 w 1588"/>
              <a:gd name="T5" fmla="*/ 36800737 h 17"/>
              <a:gd name="T6" fmla="*/ 0 w 158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7"/>
              <a:gd name="T14" fmla="*/ 1588 w 158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61" name="Freeform 666"/>
          <p:cNvSpPr>
            <a:spLocks/>
          </p:cNvSpPr>
          <p:nvPr/>
        </p:nvSpPr>
        <p:spPr bwMode="auto">
          <a:xfrm>
            <a:off x="5907088" y="3436938"/>
            <a:ext cx="23812" cy="23812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2101 h 17"/>
              <a:gd name="T4" fmla="*/ 36915887 w 19"/>
              <a:gd name="T5" fmla="*/ 36802101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62" name="Freeform 667"/>
          <p:cNvSpPr>
            <a:spLocks/>
          </p:cNvSpPr>
          <p:nvPr/>
        </p:nvSpPr>
        <p:spPr bwMode="auto">
          <a:xfrm>
            <a:off x="5954713" y="3436938"/>
            <a:ext cx="23812" cy="23812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2101 h 17"/>
              <a:gd name="T4" fmla="*/ 34757541 w 18"/>
              <a:gd name="T5" fmla="*/ 36802101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63" name="Freeform 668"/>
          <p:cNvSpPr>
            <a:spLocks/>
          </p:cNvSpPr>
          <p:nvPr/>
        </p:nvSpPr>
        <p:spPr bwMode="auto">
          <a:xfrm>
            <a:off x="6000750" y="3413125"/>
            <a:ext cx="23813" cy="23813"/>
          </a:xfrm>
          <a:custGeom>
            <a:avLst/>
            <a:gdLst>
              <a:gd name="T0" fmla="*/ 0 w 18"/>
              <a:gd name="T1" fmla="*/ 0 h 18"/>
              <a:gd name="T2" fmla="*/ 0 w 18"/>
              <a:gd name="T3" fmla="*/ 38966769 h 18"/>
              <a:gd name="T4" fmla="*/ 34757541 w 18"/>
              <a:gd name="T5" fmla="*/ 38966769 h 18"/>
              <a:gd name="T6" fmla="*/ 0 w 18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8"/>
              <a:gd name="T14" fmla="*/ 18 w 18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8">
                <a:moveTo>
                  <a:pt x="0" y="0"/>
                </a:moveTo>
                <a:lnTo>
                  <a:pt x="0" y="18"/>
                </a:lnTo>
                <a:lnTo>
                  <a:pt x="18" y="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64" name="Freeform 669"/>
          <p:cNvSpPr>
            <a:spLocks/>
          </p:cNvSpPr>
          <p:nvPr/>
        </p:nvSpPr>
        <p:spPr bwMode="auto">
          <a:xfrm>
            <a:off x="6046788" y="3413125"/>
            <a:ext cx="25400" cy="23813"/>
          </a:xfrm>
          <a:custGeom>
            <a:avLst/>
            <a:gdLst>
              <a:gd name="T0" fmla="*/ 0 w 19"/>
              <a:gd name="T1" fmla="*/ 0 h 18"/>
              <a:gd name="T2" fmla="*/ 0 w 19"/>
              <a:gd name="T3" fmla="*/ 38966769 h 18"/>
              <a:gd name="T4" fmla="*/ 36915887 w 19"/>
              <a:gd name="T5" fmla="*/ 38966769 h 18"/>
              <a:gd name="T6" fmla="*/ 0 w 19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8"/>
              <a:gd name="T14" fmla="*/ 19 w 19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8">
                <a:moveTo>
                  <a:pt x="0" y="0"/>
                </a:moveTo>
                <a:lnTo>
                  <a:pt x="0" y="18"/>
                </a:lnTo>
                <a:lnTo>
                  <a:pt x="19" y="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65" name="Rectangle 670"/>
          <p:cNvSpPr>
            <a:spLocks noChangeArrowheads="1"/>
          </p:cNvSpPr>
          <p:nvPr/>
        </p:nvSpPr>
        <p:spPr bwMode="auto">
          <a:xfrm>
            <a:off x="6072188" y="3413125"/>
            <a:ext cx="1587" cy="238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66" name="Freeform 671"/>
          <p:cNvSpPr>
            <a:spLocks/>
          </p:cNvSpPr>
          <p:nvPr/>
        </p:nvSpPr>
        <p:spPr bwMode="auto">
          <a:xfrm>
            <a:off x="6072188" y="3413125"/>
            <a:ext cx="1587" cy="23813"/>
          </a:xfrm>
          <a:custGeom>
            <a:avLst/>
            <a:gdLst>
              <a:gd name="T0" fmla="*/ 0 w 1588"/>
              <a:gd name="T1" fmla="*/ 0 h 18"/>
              <a:gd name="T2" fmla="*/ 0 w 1588"/>
              <a:gd name="T3" fmla="*/ 0 h 18"/>
              <a:gd name="T4" fmla="*/ 0 w 1588"/>
              <a:gd name="T5" fmla="*/ 38966769 h 18"/>
              <a:gd name="T6" fmla="*/ 0 w 1588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8"/>
              <a:gd name="T14" fmla="*/ 1588 w 1588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8">
                <a:moveTo>
                  <a:pt x="0" y="0"/>
                </a:moveTo>
                <a:lnTo>
                  <a:pt x="0" y="0"/>
                </a:lnTo>
                <a:lnTo>
                  <a:pt x="0" y="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67" name="Rectangle 672"/>
          <p:cNvSpPr>
            <a:spLocks noChangeArrowheads="1"/>
          </p:cNvSpPr>
          <p:nvPr/>
        </p:nvSpPr>
        <p:spPr bwMode="auto">
          <a:xfrm>
            <a:off x="6096000" y="3389313"/>
            <a:ext cx="0" cy="238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68" name="Freeform 673"/>
          <p:cNvSpPr>
            <a:spLocks/>
          </p:cNvSpPr>
          <p:nvPr/>
        </p:nvSpPr>
        <p:spPr bwMode="auto">
          <a:xfrm>
            <a:off x="6096000" y="3389313"/>
            <a:ext cx="22225" cy="23812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292697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69" name="Freeform 674"/>
          <p:cNvSpPr>
            <a:spLocks/>
          </p:cNvSpPr>
          <p:nvPr/>
        </p:nvSpPr>
        <p:spPr bwMode="auto">
          <a:xfrm>
            <a:off x="6096000" y="3389313"/>
            <a:ext cx="0" cy="23812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0737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70" name="Freeform 675"/>
          <p:cNvSpPr>
            <a:spLocks/>
          </p:cNvSpPr>
          <p:nvPr/>
        </p:nvSpPr>
        <p:spPr bwMode="auto">
          <a:xfrm>
            <a:off x="6143625" y="3389313"/>
            <a:ext cx="20638" cy="23812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0737 h 17"/>
              <a:gd name="T4" fmla="*/ 30787619 w 18"/>
              <a:gd name="T5" fmla="*/ 36800737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71" name="Rectangle 676"/>
          <p:cNvSpPr>
            <a:spLocks noChangeArrowheads="1"/>
          </p:cNvSpPr>
          <p:nvPr/>
        </p:nvSpPr>
        <p:spPr bwMode="auto">
          <a:xfrm>
            <a:off x="6189663" y="3389313"/>
            <a:ext cx="1587" cy="238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72" name="Freeform 677"/>
          <p:cNvSpPr>
            <a:spLocks/>
          </p:cNvSpPr>
          <p:nvPr/>
        </p:nvSpPr>
        <p:spPr bwMode="auto">
          <a:xfrm>
            <a:off x="6189663" y="3389313"/>
            <a:ext cx="22225" cy="23812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0737 h 17"/>
              <a:gd name="T4" fmla="*/ 30787619 w 18"/>
              <a:gd name="T5" fmla="*/ 36800737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73" name="Freeform 678"/>
          <p:cNvSpPr>
            <a:spLocks/>
          </p:cNvSpPr>
          <p:nvPr/>
        </p:nvSpPr>
        <p:spPr bwMode="auto">
          <a:xfrm>
            <a:off x="6189663" y="3389313"/>
            <a:ext cx="1587" cy="23812"/>
          </a:xfrm>
          <a:custGeom>
            <a:avLst/>
            <a:gdLst>
              <a:gd name="T0" fmla="*/ 0 w 1588"/>
              <a:gd name="T1" fmla="*/ 0 h 17"/>
              <a:gd name="T2" fmla="*/ 0 w 1588"/>
              <a:gd name="T3" fmla="*/ 0 h 17"/>
              <a:gd name="T4" fmla="*/ 0 w 1588"/>
              <a:gd name="T5" fmla="*/ 36800737 h 17"/>
              <a:gd name="T6" fmla="*/ 0 w 158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7"/>
              <a:gd name="T14" fmla="*/ 1588 w 158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74" name="Freeform 679"/>
          <p:cNvSpPr>
            <a:spLocks/>
          </p:cNvSpPr>
          <p:nvPr/>
        </p:nvSpPr>
        <p:spPr bwMode="auto">
          <a:xfrm>
            <a:off x="6235700" y="3367088"/>
            <a:ext cx="23813" cy="22225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2101 h 17"/>
              <a:gd name="T4" fmla="*/ 36915887 w 19"/>
              <a:gd name="T5" fmla="*/ 36802101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75" name="Freeform 680"/>
          <p:cNvSpPr>
            <a:spLocks/>
          </p:cNvSpPr>
          <p:nvPr/>
        </p:nvSpPr>
        <p:spPr bwMode="auto">
          <a:xfrm>
            <a:off x="6281738" y="3367088"/>
            <a:ext cx="25400" cy="22225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2101 h 17"/>
              <a:gd name="T4" fmla="*/ 36915887 w 19"/>
              <a:gd name="T5" fmla="*/ 36802101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76" name="Rectangle 681"/>
          <p:cNvSpPr>
            <a:spLocks noChangeArrowheads="1"/>
          </p:cNvSpPr>
          <p:nvPr/>
        </p:nvSpPr>
        <p:spPr bwMode="auto">
          <a:xfrm>
            <a:off x="6329363" y="3367088"/>
            <a:ext cx="1587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77" name="Freeform 682"/>
          <p:cNvSpPr>
            <a:spLocks/>
          </p:cNvSpPr>
          <p:nvPr/>
        </p:nvSpPr>
        <p:spPr bwMode="auto">
          <a:xfrm>
            <a:off x="6329363" y="3367088"/>
            <a:ext cx="23812" cy="22225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2101 h 17"/>
              <a:gd name="T4" fmla="*/ 34756253 w 18"/>
              <a:gd name="T5" fmla="*/ 36802101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78" name="Freeform 683"/>
          <p:cNvSpPr>
            <a:spLocks/>
          </p:cNvSpPr>
          <p:nvPr/>
        </p:nvSpPr>
        <p:spPr bwMode="auto">
          <a:xfrm>
            <a:off x="6329363" y="3367088"/>
            <a:ext cx="1587" cy="22225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2101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79" name="Freeform 684"/>
          <p:cNvSpPr>
            <a:spLocks/>
          </p:cNvSpPr>
          <p:nvPr/>
        </p:nvSpPr>
        <p:spPr bwMode="auto">
          <a:xfrm>
            <a:off x="6375400" y="3367088"/>
            <a:ext cx="25400" cy="22225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2101 h 17"/>
              <a:gd name="T4" fmla="*/ 36915887 w 19"/>
              <a:gd name="T5" fmla="*/ 0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80" name="Freeform 685"/>
          <p:cNvSpPr>
            <a:spLocks/>
          </p:cNvSpPr>
          <p:nvPr/>
        </p:nvSpPr>
        <p:spPr bwMode="auto">
          <a:xfrm>
            <a:off x="6424613" y="3343275"/>
            <a:ext cx="22225" cy="23813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292819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81" name="Rectangle 686"/>
          <p:cNvSpPr>
            <a:spLocks noChangeArrowheads="1"/>
          </p:cNvSpPr>
          <p:nvPr/>
        </p:nvSpPr>
        <p:spPr bwMode="auto">
          <a:xfrm>
            <a:off x="6470650" y="3343275"/>
            <a:ext cx="1588" cy="238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82" name="Freeform 687"/>
          <p:cNvSpPr>
            <a:spLocks/>
          </p:cNvSpPr>
          <p:nvPr/>
        </p:nvSpPr>
        <p:spPr bwMode="auto">
          <a:xfrm>
            <a:off x="6470650" y="3343275"/>
            <a:ext cx="22225" cy="23813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292819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83" name="Freeform 688"/>
          <p:cNvSpPr>
            <a:spLocks/>
          </p:cNvSpPr>
          <p:nvPr/>
        </p:nvSpPr>
        <p:spPr bwMode="auto">
          <a:xfrm>
            <a:off x="6470650" y="3343275"/>
            <a:ext cx="1588" cy="23813"/>
          </a:xfrm>
          <a:custGeom>
            <a:avLst/>
            <a:gdLst>
              <a:gd name="T0" fmla="*/ 0 w 1588"/>
              <a:gd name="T1" fmla="*/ 0 h 17"/>
              <a:gd name="T2" fmla="*/ 0 w 1588"/>
              <a:gd name="T3" fmla="*/ 0 h 17"/>
              <a:gd name="T4" fmla="*/ 0 w 1588"/>
              <a:gd name="T5" fmla="*/ 36800737 h 17"/>
              <a:gd name="T6" fmla="*/ 0 w 158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7"/>
              <a:gd name="T14" fmla="*/ 1588 w 158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84" name="Freeform 689"/>
          <p:cNvSpPr>
            <a:spLocks/>
          </p:cNvSpPr>
          <p:nvPr/>
        </p:nvSpPr>
        <p:spPr bwMode="auto">
          <a:xfrm>
            <a:off x="6518275" y="3343275"/>
            <a:ext cx="22225" cy="23813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0737 h 17"/>
              <a:gd name="T4" fmla="*/ 30787619 w 18"/>
              <a:gd name="T5" fmla="*/ 36800737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85" name="Freeform 690"/>
          <p:cNvSpPr>
            <a:spLocks/>
          </p:cNvSpPr>
          <p:nvPr/>
        </p:nvSpPr>
        <p:spPr bwMode="auto">
          <a:xfrm>
            <a:off x="6564313" y="3343275"/>
            <a:ext cx="23812" cy="23813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292697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86" name="Rectangle 691"/>
          <p:cNvSpPr>
            <a:spLocks noChangeArrowheads="1"/>
          </p:cNvSpPr>
          <p:nvPr/>
        </p:nvSpPr>
        <p:spPr bwMode="auto">
          <a:xfrm>
            <a:off x="6610350" y="3343275"/>
            <a:ext cx="1588" cy="238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87" name="Freeform 692"/>
          <p:cNvSpPr>
            <a:spLocks/>
          </p:cNvSpPr>
          <p:nvPr/>
        </p:nvSpPr>
        <p:spPr bwMode="auto">
          <a:xfrm>
            <a:off x="6610350" y="3343275"/>
            <a:ext cx="25400" cy="23813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691588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88" name="Freeform 693"/>
          <p:cNvSpPr>
            <a:spLocks/>
          </p:cNvSpPr>
          <p:nvPr/>
        </p:nvSpPr>
        <p:spPr bwMode="auto">
          <a:xfrm>
            <a:off x="6610350" y="3343275"/>
            <a:ext cx="1588" cy="23813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0737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89" name="Freeform 694"/>
          <p:cNvSpPr>
            <a:spLocks/>
          </p:cNvSpPr>
          <p:nvPr/>
        </p:nvSpPr>
        <p:spPr bwMode="auto">
          <a:xfrm>
            <a:off x="6657975" y="3343275"/>
            <a:ext cx="23813" cy="23813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0737 h 17"/>
              <a:gd name="T4" fmla="*/ 34757541 w 18"/>
              <a:gd name="T5" fmla="*/ 36800737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90" name="Freeform 695"/>
          <p:cNvSpPr>
            <a:spLocks/>
          </p:cNvSpPr>
          <p:nvPr/>
        </p:nvSpPr>
        <p:spPr bwMode="auto">
          <a:xfrm>
            <a:off x="6705600" y="3343275"/>
            <a:ext cx="22225" cy="23813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0737 h 17"/>
              <a:gd name="T4" fmla="*/ 34757541 w 18"/>
              <a:gd name="T5" fmla="*/ 0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91" name="Rectangle 696"/>
          <p:cNvSpPr>
            <a:spLocks noChangeArrowheads="1"/>
          </p:cNvSpPr>
          <p:nvPr/>
        </p:nvSpPr>
        <p:spPr bwMode="auto">
          <a:xfrm>
            <a:off x="6751638" y="3319463"/>
            <a:ext cx="1587" cy="238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392" name="Freeform 697"/>
          <p:cNvSpPr>
            <a:spLocks/>
          </p:cNvSpPr>
          <p:nvPr/>
        </p:nvSpPr>
        <p:spPr bwMode="auto">
          <a:xfrm>
            <a:off x="6751638" y="3319463"/>
            <a:ext cx="23812" cy="23812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2101 h 17"/>
              <a:gd name="T4" fmla="*/ 36915887 w 19"/>
              <a:gd name="T5" fmla="*/ 36802101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93" name="Freeform 698"/>
          <p:cNvSpPr>
            <a:spLocks/>
          </p:cNvSpPr>
          <p:nvPr/>
        </p:nvSpPr>
        <p:spPr bwMode="auto">
          <a:xfrm>
            <a:off x="6751638" y="3319463"/>
            <a:ext cx="1587" cy="23812"/>
          </a:xfrm>
          <a:custGeom>
            <a:avLst/>
            <a:gdLst>
              <a:gd name="T0" fmla="*/ 0 w 1588"/>
              <a:gd name="T1" fmla="*/ 0 h 17"/>
              <a:gd name="T2" fmla="*/ 0 w 1588"/>
              <a:gd name="T3" fmla="*/ 0 h 17"/>
              <a:gd name="T4" fmla="*/ 0 w 1588"/>
              <a:gd name="T5" fmla="*/ 36802101 h 17"/>
              <a:gd name="T6" fmla="*/ 0 w 158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7"/>
              <a:gd name="T14" fmla="*/ 1588 w 158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94" name="Freeform 699"/>
          <p:cNvSpPr>
            <a:spLocks/>
          </p:cNvSpPr>
          <p:nvPr/>
        </p:nvSpPr>
        <p:spPr bwMode="auto">
          <a:xfrm>
            <a:off x="6799263" y="3319463"/>
            <a:ext cx="22225" cy="23812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2101 h 17"/>
              <a:gd name="T4" fmla="*/ 32926977 w 19"/>
              <a:gd name="T5" fmla="*/ 36802101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95" name="Freeform 700"/>
          <p:cNvSpPr>
            <a:spLocks/>
          </p:cNvSpPr>
          <p:nvPr/>
        </p:nvSpPr>
        <p:spPr bwMode="auto">
          <a:xfrm>
            <a:off x="6821488" y="3319463"/>
            <a:ext cx="25400" cy="1587"/>
          </a:xfrm>
          <a:custGeom>
            <a:avLst/>
            <a:gdLst>
              <a:gd name="T0" fmla="*/ 36915887 w 19"/>
              <a:gd name="T1" fmla="*/ 0 h 1588"/>
              <a:gd name="T2" fmla="*/ 0 w 19"/>
              <a:gd name="T3" fmla="*/ 0 h 1588"/>
              <a:gd name="T4" fmla="*/ 36915887 w 19"/>
              <a:gd name="T5" fmla="*/ 0 h 1588"/>
              <a:gd name="T6" fmla="*/ 36915887 w 19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588"/>
              <a:gd name="T14" fmla="*/ 19 w 19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588">
                <a:moveTo>
                  <a:pt x="19" y="0"/>
                </a:moveTo>
                <a:lnTo>
                  <a:pt x="0" y="0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96" name="Freeform 701"/>
          <p:cNvSpPr>
            <a:spLocks/>
          </p:cNvSpPr>
          <p:nvPr/>
        </p:nvSpPr>
        <p:spPr bwMode="auto">
          <a:xfrm>
            <a:off x="6869113" y="3319463"/>
            <a:ext cx="23812" cy="1587"/>
          </a:xfrm>
          <a:custGeom>
            <a:avLst/>
            <a:gdLst>
              <a:gd name="T0" fmla="*/ 36915887 w 19"/>
              <a:gd name="T1" fmla="*/ 0 h 1588"/>
              <a:gd name="T2" fmla="*/ 0 w 19"/>
              <a:gd name="T3" fmla="*/ 0 h 1588"/>
              <a:gd name="T4" fmla="*/ 36915887 w 19"/>
              <a:gd name="T5" fmla="*/ 0 h 1588"/>
              <a:gd name="T6" fmla="*/ 36915887 w 19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588"/>
              <a:gd name="T14" fmla="*/ 19 w 19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588">
                <a:moveTo>
                  <a:pt x="19" y="0"/>
                </a:moveTo>
                <a:lnTo>
                  <a:pt x="0" y="0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97" name="Freeform 702"/>
          <p:cNvSpPr>
            <a:spLocks/>
          </p:cNvSpPr>
          <p:nvPr/>
        </p:nvSpPr>
        <p:spPr bwMode="auto">
          <a:xfrm>
            <a:off x="6915150" y="3319463"/>
            <a:ext cx="23813" cy="1587"/>
          </a:xfrm>
          <a:custGeom>
            <a:avLst/>
            <a:gdLst>
              <a:gd name="T0" fmla="*/ 36915887 w 19"/>
              <a:gd name="T1" fmla="*/ 0 h 1588"/>
              <a:gd name="T2" fmla="*/ 0 w 19"/>
              <a:gd name="T3" fmla="*/ 0 h 1588"/>
              <a:gd name="T4" fmla="*/ 36915887 w 19"/>
              <a:gd name="T5" fmla="*/ 0 h 1588"/>
              <a:gd name="T6" fmla="*/ 36915887 w 19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588"/>
              <a:gd name="T14" fmla="*/ 19 w 19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588">
                <a:moveTo>
                  <a:pt x="19" y="0"/>
                </a:moveTo>
                <a:lnTo>
                  <a:pt x="0" y="0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98" name="Freeform 703"/>
          <p:cNvSpPr>
            <a:spLocks/>
          </p:cNvSpPr>
          <p:nvPr/>
        </p:nvSpPr>
        <p:spPr bwMode="auto">
          <a:xfrm>
            <a:off x="6985000" y="3319463"/>
            <a:ext cx="25400" cy="23812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2101 h 17"/>
              <a:gd name="T4" fmla="*/ 36915887 w 19"/>
              <a:gd name="T5" fmla="*/ 36802101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99" name="Rectangle 704"/>
          <p:cNvSpPr>
            <a:spLocks noChangeArrowheads="1"/>
          </p:cNvSpPr>
          <p:nvPr/>
        </p:nvSpPr>
        <p:spPr bwMode="auto">
          <a:xfrm>
            <a:off x="7034213" y="3319463"/>
            <a:ext cx="0" cy="238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00" name="Freeform 705"/>
          <p:cNvSpPr>
            <a:spLocks/>
          </p:cNvSpPr>
          <p:nvPr/>
        </p:nvSpPr>
        <p:spPr bwMode="auto">
          <a:xfrm>
            <a:off x="7034213" y="3319463"/>
            <a:ext cx="22225" cy="23812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2101 h 17"/>
              <a:gd name="T4" fmla="*/ 34756253 w 18"/>
              <a:gd name="T5" fmla="*/ 36802101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01" name="Freeform 706"/>
          <p:cNvSpPr>
            <a:spLocks/>
          </p:cNvSpPr>
          <p:nvPr/>
        </p:nvSpPr>
        <p:spPr bwMode="auto">
          <a:xfrm>
            <a:off x="7034213" y="3319463"/>
            <a:ext cx="0" cy="23812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2101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02" name="Freeform 707"/>
          <p:cNvSpPr>
            <a:spLocks/>
          </p:cNvSpPr>
          <p:nvPr/>
        </p:nvSpPr>
        <p:spPr bwMode="auto">
          <a:xfrm>
            <a:off x="7080250" y="3319463"/>
            <a:ext cx="23813" cy="23812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2101 h 17"/>
              <a:gd name="T4" fmla="*/ 36915887 w 19"/>
              <a:gd name="T5" fmla="*/ 36802101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03" name="Rectangle 708"/>
          <p:cNvSpPr>
            <a:spLocks noChangeArrowheads="1"/>
          </p:cNvSpPr>
          <p:nvPr/>
        </p:nvSpPr>
        <p:spPr bwMode="auto">
          <a:xfrm>
            <a:off x="7104063" y="3319463"/>
            <a:ext cx="1587" cy="238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04" name="Freeform 709"/>
          <p:cNvSpPr>
            <a:spLocks/>
          </p:cNvSpPr>
          <p:nvPr/>
        </p:nvSpPr>
        <p:spPr bwMode="auto">
          <a:xfrm>
            <a:off x="7104063" y="3319463"/>
            <a:ext cx="1587" cy="23812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2101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05" name="Freeform 710"/>
          <p:cNvSpPr>
            <a:spLocks/>
          </p:cNvSpPr>
          <p:nvPr/>
        </p:nvSpPr>
        <p:spPr bwMode="auto">
          <a:xfrm>
            <a:off x="7127875" y="3343275"/>
            <a:ext cx="22225" cy="23813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292819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06" name="Freeform 711"/>
          <p:cNvSpPr>
            <a:spLocks/>
          </p:cNvSpPr>
          <p:nvPr/>
        </p:nvSpPr>
        <p:spPr bwMode="auto">
          <a:xfrm>
            <a:off x="7173913" y="3343275"/>
            <a:ext cx="23812" cy="23813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292819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07" name="Freeform 712"/>
          <p:cNvSpPr>
            <a:spLocks/>
          </p:cNvSpPr>
          <p:nvPr/>
        </p:nvSpPr>
        <p:spPr bwMode="auto">
          <a:xfrm>
            <a:off x="7221538" y="3343275"/>
            <a:ext cx="22225" cy="23813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0737 h 17"/>
              <a:gd name="T4" fmla="*/ 30787619 w 18"/>
              <a:gd name="T5" fmla="*/ 36800737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08" name="Freeform 713"/>
          <p:cNvSpPr>
            <a:spLocks/>
          </p:cNvSpPr>
          <p:nvPr/>
        </p:nvSpPr>
        <p:spPr bwMode="auto">
          <a:xfrm>
            <a:off x="7267575" y="3343275"/>
            <a:ext cx="23813" cy="23813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292697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09" name="Rectangle 714"/>
          <p:cNvSpPr>
            <a:spLocks noChangeArrowheads="1"/>
          </p:cNvSpPr>
          <p:nvPr/>
        </p:nvSpPr>
        <p:spPr bwMode="auto">
          <a:xfrm>
            <a:off x="7313613" y="3343275"/>
            <a:ext cx="1587" cy="238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10" name="Freeform 715"/>
          <p:cNvSpPr>
            <a:spLocks/>
          </p:cNvSpPr>
          <p:nvPr/>
        </p:nvSpPr>
        <p:spPr bwMode="auto">
          <a:xfrm>
            <a:off x="7313613" y="3343275"/>
            <a:ext cx="25400" cy="23813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691588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11" name="Freeform 716"/>
          <p:cNvSpPr>
            <a:spLocks/>
          </p:cNvSpPr>
          <p:nvPr/>
        </p:nvSpPr>
        <p:spPr bwMode="auto">
          <a:xfrm>
            <a:off x="7313613" y="3343275"/>
            <a:ext cx="1587" cy="23813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0737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12" name="Rectangle 717"/>
          <p:cNvSpPr>
            <a:spLocks noChangeArrowheads="1"/>
          </p:cNvSpPr>
          <p:nvPr/>
        </p:nvSpPr>
        <p:spPr bwMode="auto">
          <a:xfrm>
            <a:off x="7361238" y="3367088"/>
            <a:ext cx="1587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13" name="Rectangle 718"/>
          <p:cNvSpPr>
            <a:spLocks noChangeArrowheads="1"/>
          </p:cNvSpPr>
          <p:nvPr/>
        </p:nvSpPr>
        <p:spPr bwMode="auto">
          <a:xfrm>
            <a:off x="5835650" y="3881438"/>
            <a:ext cx="25400" cy="25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14" name="Rectangle 719"/>
          <p:cNvSpPr>
            <a:spLocks noChangeArrowheads="1"/>
          </p:cNvSpPr>
          <p:nvPr/>
        </p:nvSpPr>
        <p:spPr bwMode="auto">
          <a:xfrm>
            <a:off x="5883275" y="3881438"/>
            <a:ext cx="23813" cy="25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15" name="Rectangle 720"/>
          <p:cNvSpPr>
            <a:spLocks noChangeArrowheads="1"/>
          </p:cNvSpPr>
          <p:nvPr/>
        </p:nvSpPr>
        <p:spPr bwMode="auto">
          <a:xfrm>
            <a:off x="5930900" y="3881438"/>
            <a:ext cx="23813" cy="25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16" name="Rectangle 721"/>
          <p:cNvSpPr>
            <a:spLocks noChangeArrowheads="1"/>
          </p:cNvSpPr>
          <p:nvPr/>
        </p:nvSpPr>
        <p:spPr bwMode="auto">
          <a:xfrm>
            <a:off x="5978525" y="3881438"/>
            <a:ext cx="22225" cy="25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17" name="Rectangle 722"/>
          <p:cNvSpPr>
            <a:spLocks noChangeArrowheads="1"/>
          </p:cNvSpPr>
          <p:nvPr/>
        </p:nvSpPr>
        <p:spPr bwMode="auto">
          <a:xfrm>
            <a:off x="6024563" y="3881438"/>
            <a:ext cx="22225" cy="25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18" name="Rectangle 723"/>
          <p:cNvSpPr>
            <a:spLocks noChangeArrowheads="1"/>
          </p:cNvSpPr>
          <p:nvPr/>
        </p:nvSpPr>
        <p:spPr bwMode="auto">
          <a:xfrm>
            <a:off x="6072188" y="3881438"/>
            <a:ext cx="23812" cy="25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19" name="Rectangle 724"/>
          <p:cNvSpPr>
            <a:spLocks noChangeArrowheads="1"/>
          </p:cNvSpPr>
          <p:nvPr/>
        </p:nvSpPr>
        <p:spPr bwMode="auto">
          <a:xfrm>
            <a:off x="6118225" y="3881438"/>
            <a:ext cx="25400" cy="25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20" name="Rectangle 725"/>
          <p:cNvSpPr>
            <a:spLocks noChangeArrowheads="1"/>
          </p:cNvSpPr>
          <p:nvPr/>
        </p:nvSpPr>
        <p:spPr bwMode="auto">
          <a:xfrm>
            <a:off x="6164263" y="3881438"/>
            <a:ext cx="25400" cy="25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21" name="Rectangle 726"/>
          <p:cNvSpPr>
            <a:spLocks noChangeArrowheads="1"/>
          </p:cNvSpPr>
          <p:nvPr/>
        </p:nvSpPr>
        <p:spPr bwMode="auto">
          <a:xfrm>
            <a:off x="6211888" y="3881438"/>
            <a:ext cx="23812" cy="25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22" name="Rectangle 727"/>
          <p:cNvSpPr>
            <a:spLocks noChangeArrowheads="1"/>
          </p:cNvSpPr>
          <p:nvPr/>
        </p:nvSpPr>
        <p:spPr bwMode="auto">
          <a:xfrm>
            <a:off x="6259513" y="3881438"/>
            <a:ext cx="22225" cy="25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23" name="Rectangle 728"/>
          <p:cNvSpPr>
            <a:spLocks noChangeArrowheads="1"/>
          </p:cNvSpPr>
          <p:nvPr/>
        </p:nvSpPr>
        <p:spPr bwMode="auto">
          <a:xfrm>
            <a:off x="6307138" y="3881438"/>
            <a:ext cx="22225" cy="25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24" name="Rectangle 729"/>
          <p:cNvSpPr>
            <a:spLocks noChangeArrowheads="1"/>
          </p:cNvSpPr>
          <p:nvPr/>
        </p:nvSpPr>
        <p:spPr bwMode="auto">
          <a:xfrm>
            <a:off x="6353175" y="3881438"/>
            <a:ext cx="22225" cy="25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25" name="Rectangle 730"/>
          <p:cNvSpPr>
            <a:spLocks noChangeArrowheads="1"/>
          </p:cNvSpPr>
          <p:nvPr/>
        </p:nvSpPr>
        <p:spPr bwMode="auto">
          <a:xfrm>
            <a:off x="6400800" y="3881438"/>
            <a:ext cx="23813" cy="25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26" name="Rectangle 731"/>
          <p:cNvSpPr>
            <a:spLocks noChangeArrowheads="1"/>
          </p:cNvSpPr>
          <p:nvPr/>
        </p:nvSpPr>
        <p:spPr bwMode="auto">
          <a:xfrm>
            <a:off x="6446838" y="3881438"/>
            <a:ext cx="23812" cy="25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27" name="Rectangle 732"/>
          <p:cNvSpPr>
            <a:spLocks noChangeArrowheads="1"/>
          </p:cNvSpPr>
          <p:nvPr/>
        </p:nvSpPr>
        <p:spPr bwMode="auto">
          <a:xfrm>
            <a:off x="6492875" y="3881438"/>
            <a:ext cx="25400" cy="25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28" name="Rectangle 733"/>
          <p:cNvSpPr>
            <a:spLocks noChangeArrowheads="1"/>
          </p:cNvSpPr>
          <p:nvPr/>
        </p:nvSpPr>
        <p:spPr bwMode="auto">
          <a:xfrm>
            <a:off x="6518275" y="3881438"/>
            <a:ext cx="22225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29" name="Freeform 734"/>
          <p:cNvSpPr>
            <a:spLocks/>
          </p:cNvSpPr>
          <p:nvPr/>
        </p:nvSpPr>
        <p:spPr bwMode="auto">
          <a:xfrm>
            <a:off x="6518275" y="3881438"/>
            <a:ext cx="22225" cy="25400"/>
          </a:xfrm>
          <a:custGeom>
            <a:avLst/>
            <a:gdLst>
              <a:gd name="T0" fmla="*/ 0 w 18"/>
              <a:gd name="T1" fmla="*/ 38966769 h 18"/>
              <a:gd name="T2" fmla="*/ 30787619 w 18"/>
              <a:gd name="T3" fmla="*/ 0 h 18"/>
              <a:gd name="T4" fmla="*/ 0 w 18"/>
              <a:gd name="T5" fmla="*/ 0 h 18"/>
              <a:gd name="T6" fmla="*/ 0 w 18"/>
              <a:gd name="T7" fmla="*/ 38966769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8"/>
              <a:gd name="T14" fmla="*/ 18 w 18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8">
                <a:moveTo>
                  <a:pt x="0" y="18"/>
                </a:moveTo>
                <a:lnTo>
                  <a:pt x="18" y="0"/>
                </a:lnTo>
                <a:lnTo>
                  <a:pt x="0" y="0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30" name="Rectangle 735"/>
          <p:cNvSpPr>
            <a:spLocks noChangeArrowheads="1"/>
          </p:cNvSpPr>
          <p:nvPr/>
        </p:nvSpPr>
        <p:spPr bwMode="auto">
          <a:xfrm>
            <a:off x="6540500" y="3859213"/>
            <a:ext cx="0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31" name="Freeform 736"/>
          <p:cNvSpPr>
            <a:spLocks/>
          </p:cNvSpPr>
          <p:nvPr/>
        </p:nvSpPr>
        <p:spPr bwMode="auto">
          <a:xfrm>
            <a:off x="6540500" y="3859213"/>
            <a:ext cx="23813" cy="22225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691588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32" name="Freeform 737"/>
          <p:cNvSpPr>
            <a:spLocks/>
          </p:cNvSpPr>
          <p:nvPr/>
        </p:nvSpPr>
        <p:spPr bwMode="auto">
          <a:xfrm>
            <a:off x="6540500" y="3859213"/>
            <a:ext cx="0" cy="22225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0737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33" name="Rectangle 738"/>
          <p:cNvSpPr>
            <a:spLocks noChangeArrowheads="1"/>
          </p:cNvSpPr>
          <p:nvPr/>
        </p:nvSpPr>
        <p:spPr bwMode="auto">
          <a:xfrm>
            <a:off x="6564313" y="3859213"/>
            <a:ext cx="1587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34" name="Freeform 739"/>
          <p:cNvSpPr>
            <a:spLocks/>
          </p:cNvSpPr>
          <p:nvPr/>
        </p:nvSpPr>
        <p:spPr bwMode="auto">
          <a:xfrm>
            <a:off x="6564313" y="3859213"/>
            <a:ext cx="1587" cy="22225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0737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35" name="Rectangle 740"/>
          <p:cNvSpPr>
            <a:spLocks noChangeArrowheads="1"/>
          </p:cNvSpPr>
          <p:nvPr/>
        </p:nvSpPr>
        <p:spPr bwMode="auto">
          <a:xfrm>
            <a:off x="6588125" y="3859213"/>
            <a:ext cx="0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36" name="Freeform 741"/>
          <p:cNvSpPr>
            <a:spLocks/>
          </p:cNvSpPr>
          <p:nvPr/>
        </p:nvSpPr>
        <p:spPr bwMode="auto">
          <a:xfrm>
            <a:off x="6588125" y="3859213"/>
            <a:ext cx="22225" cy="22225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0737 h 17"/>
              <a:gd name="T4" fmla="*/ 34757541 w 18"/>
              <a:gd name="T5" fmla="*/ 36800737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37" name="Freeform 742"/>
          <p:cNvSpPr>
            <a:spLocks/>
          </p:cNvSpPr>
          <p:nvPr/>
        </p:nvSpPr>
        <p:spPr bwMode="auto">
          <a:xfrm>
            <a:off x="6588125" y="3859213"/>
            <a:ext cx="0" cy="22225"/>
          </a:xfrm>
          <a:custGeom>
            <a:avLst/>
            <a:gdLst>
              <a:gd name="T0" fmla="*/ 0 w 1588"/>
              <a:gd name="T1" fmla="*/ 0 h 17"/>
              <a:gd name="T2" fmla="*/ 0 w 1588"/>
              <a:gd name="T3" fmla="*/ 0 h 17"/>
              <a:gd name="T4" fmla="*/ 0 w 1588"/>
              <a:gd name="T5" fmla="*/ 36800737 h 17"/>
              <a:gd name="T6" fmla="*/ 0 w 158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7"/>
              <a:gd name="T14" fmla="*/ 1588 w 158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38" name="Freeform 743"/>
          <p:cNvSpPr>
            <a:spLocks/>
          </p:cNvSpPr>
          <p:nvPr/>
        </p:nvSpPr>
        <p:spPr bwMode="auto">
          <a:xfrm>
            <a:off x="6635750" y="3859213"/>
            <a:ext cx="22225" cy="22225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2926977 w 19"/>
              <a:gd name="T5" fmla="*/ 0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39" name="Freeform 744"/>
          <p:cNvSpPr>
            <a:spLocks/>
          </p:cNvSpPr>
          <p:nvPr/>
        </p:nvSpPr>
        <p:spPr bwMode="auto">
          <a:xfrm>
            <a:off x="6681788" y="3835400"/>
            <a:ext cx="23812" cy="23813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2101 h 17"/>
              <a:gd name="T4" fmla="*/ 32926977 w 19"/>
              <a:gd name="T5" fmla="*/ 36802101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40" name="Freeform 745"/>
          <p:cNvSpPr>
            <a:spLocks/>
          </p:cNvSpPr>
          <p:nvPr/>
        </p:nvSpPr>
        <p:spPr bwMode="auto">
          <a:xfrm>
            <a:off x="6727825" y="3835400"/>
            <a:ext cx="23813" cy="23813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2101 h 17"/>
              <a:gd name="T4" fmla="*/ 32926977 w 19"/>
              <a:gd name="T5" fmla="*/ 36802101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41" name="Freeform 746"/>
          <p:cNvSpPr>
            <a:spLocks/>
          </p:cNvSpPr>
          <p:nvPr/>
        </p:nvSpPr>
        <p:spPr bwMode="auto">
          <a:xfrm>
            <a:off x="6775450" y="3835400"/>
            <a:ext cx="23813" cy="23813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2101 h 17"/>
              <a:gd name="T4" fmla="*/ 34757541 w 18"/>
              <a:gd name="T5" fmla="*/ 36802101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42" name="Freeform 747"/>
          <p:cNvSpPr>
            <a:spLocks/>
          </p:cNvSpPr>
          <p:nvPr/>
        </p:nvSpPr>
        <p:spPr bwMode="auto">
          <a:xfrm>
            <a:off x="6821488" y="3835400"/>
            <a:ext cx="25400" cy="23813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2101 h 17"/>
              <a:gd name="T4" fmla="*/ 36915887 w 19"/>
              <a:gd name="T5" fmla="*/ 36802101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43" name="Rectangle 748"/>
          <p:cNvSpPr>
            <a:spLocks noChangeArrowheads="1"/>
          </p:cNvSpPr>
          <p:nvPr/>
        </p:nvSpPr>
        <p:spPr bwMode="auto">
          <a:xfrm>
            <a:off x="6869113" y="3835400"/>
            <a:ext cx="0" cy="238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44" name="Freeform 749"/>
          <p:cNvSpPr>
            <a:spLocks/>
          </p:cNvSpPr>
          <p:nvPr/>
        </p:nvSpPr>
        <p:spPr bwMode="auto">
          <a:xfrm>
            <a:off x="6869113" y="3835400"/>
            <a:ext cx="23812" cy="23813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2101 h 17"/>
              <a:gd name="T4" fmla="*/ 36915887 w 19"/>
              <a:gd name="T5" fmla="*/ 36802101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45" name="Freeform 750"/>
          <p:cNvSpPr>
            <a:spLocks/>
          </p:cNvSpPr>
          <p:nvPr/>
        </p:nvSpPr>
        <p:spPr bwMode="auto">
          <a:xfrm>
            <a:off x="6869113" y="3835400"/>
            <a:ext cx="0" cy="23813"/>
          </a:xfrm>
          <a:custGeom>
            <a:avLst/>
            <a:gdLst>
              <a:gd name="T0" fmla="*/ 0 w 1588"/>
              <a:gd name="T1" fmla="*/ 0 h 17"/>
              <a:gd name="T2" fmla="*/ 0 w 1588"/>
              <a:gd name="T3" fmla="*/ 0 h 17"/>
              <a:gd name="T4" fmla="*/ 0 w 1588"/>
              <a:gd name="T5" fmla="*/ 36802101 h 17"/>
              <a:gd name="T6" fmla="*/ 0 w 158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7"/>
              <a:gd name="T14" fmla="*/ 1588 w 158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46" name="Freeform 751"/>
          <p:cNvSpPr>
            <a:spLocks/>
          </p:cNvSpPr>
          <p:nvPr/>
        </p:nvSpPr>
        <p:spPr bwMode="auto">
          <a:xfrm>
            <a:off x="6915150" y="3835400"/>
            <a:ext cx="23813" cy="23813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2101 h 17"/>
              <a:gd name="T4" fmla="*/ 36915887 w 19"/>
              <a:gd name="T5" fmla="*/ 36802101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47" name="Freeform 752"/>
          <p:cNvSpPr>
            <a:spLocks/>
          </p:cNvSpPr>
          <p:nvPr/>
        </p:nvSpPr>
        <p:spPr bwMode="auto">
          <a:xfrm>
            <a:off x="6964363" y="3835400"/>
            <a:ext cx="20637" cy="23813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2101 h 17"/>
              <a:gd name="T4" fmla="*/ 30787619 w 18"/>
              <a:gd name="T5" fmla="*/ 0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48" name="Freeform 753"/>
          <p:cNvSpPr>
            <a:spLocks/>
          </p:cNvSpPr>
          <p:nvPr/>
        </p:nvSpPr>
        <p:spPr bwMode="auto">
          <a:xfrm>
            <a:off x="7010400" y="3813175"/>
            <a:ext cx="23813" cy="22225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292819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49" name="Freeform 754"/>
          <p:cNvSpPr>
            <a:spLocks/>
          </p:cNvSpPr>
          <p:nvPr/>
        </p:nvSpPr>
        <p:spPr bwMode="auto">
          <a:xfrm>
            <a:off x="7056438" y="3813175"/>
            <a:ext cx="23812" cy="22225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292819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50" name="Freeform 755"/>
          <p:cNvSpPr>
            <a:spLocks/>
          </p:cNvSpPr>
          <p:nvPr/>
        </p:nvSpPr>
        <p:spPr bwMode="auto">
          <a:xfrm>
            <a:off x="7104063" y="3813175"/>
            <a:ext cx="23812" cy="22225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0737 h 17"/>
              <a:gd name="T4" fmla="*/ 34756253 w 18"/>
              <a:gd name="T5" fmla="*/ 36800737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51" name="Rectangle 756"/>
          <p:cNvSpPr>
            <a:spLocks noChangeArrowheads="1"/>
          </p:cNvSpPr>
          <p:nvPr/>
        </p:nvSpPr>
        <p:spPr bwMode="auto">
          <a:xfrm>
            <a:off x="7104063" y="3813175"/>
            <a:ext cx="23812" cy="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52" name="Freeform 757"/>
          <p:cNvSpPr>
            <a:spLocks/>
          </p:cNvSpPr>
          <p:nvPr/>
        </p:nvSpPr>
        <p:spPr bwMode="auto">
          <a:xfrm>
            <a:off x="7127875" y="3813175"/>
            <a:ext cx="1588" cy="22225"/>
          </a:xfrm>
          <a:custGeom>
            <a:avLst/>
            <a:gdLst>
              <a:gd name="T0" fmla="*/ 0 w 1588"/>
              <a:gd name="T1" fmla="*/ 0 h 17"/>
              <a:gd name="T2" fmla="*/ 0 w 1588"/>
              <a:gd name="T3" fmla="*/ 0 h 17"/>
              <a:gd name="T4" fmla="*/ 0 w 1588"/>
              <a:gd name="T5" fmla="*/ 36800737 h 17"/>
              <a:gd name="T6" fmla="*/ 0 w 158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7"/>
              <a:gd name="T14" fmla="*/ 1588 w 158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53" name="Freeform 758"/>
          <p:cNvSpPr>
            <a:spLocks/>
          </p:cNvSpPr>
          <p:nvPr/>
        </p:nvSpPr>
        <p:spPr bwMode="auto">
          <a:xfrm>
            <a:off x="7127875" y="3813175"/>
            <a:ext cx="22225" cy="0"/>
          </a:xfrm>
          <a:custGeom>
            <a:avLst/>
            <a:gdLst>
              <a:gd name="T0" fmla="*/ 32928197 w 19"/>
              <a:gd name="T1" fmla="*/ 0 h 1587"/>
              <a:gd name="T2" fmla="*/ 0 w 19"/>
              <a:gd name="T3" fmla="*/ 0 h 1587"/>
              <a:gd name="T4" fmla="*/ 32928197 w 19"/>
              <a:gd name="T5" fmla="*/ 0 h 1587"/>
              <a:gd name="T6" fmla="*/ 32928197 w 19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587"/>
              <a:gd name="T14" fmla="*/ 19 w 19"/>
              <a:gd name="T15" fmla="*/ 1587 h 15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587">
                <a:moveTo>
                  <a:pt x="19" y="0"/>
                </a:moveTo>
                <a:lnTo>
                  <a:pt x="0" y="0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54" name="Freeform 759"/>
          <p:cNvSpPr>
            <a:spLocks/>
          </p:cNvSpPr>
          <p:nvPr/>
        </p:nvSpPr>
        <p:spPr bwMode="auto">
          <a:xfrm>
            <a:off x="7197725" y="3813175"/>
            <a:ext cx="23813" cy="22225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691588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55" name="Freeform 760"/>
          <p:cNvSpPr>
            <a:spLocks/>
          </p:cNvSpPr>
          <p:nvPr/>
        </p:nvSpPr>
        <p:spPr bwMode="auto">
          <a:xfrm>
            <a:off x="7243763" y="3813175"/>
            <a:ext cx="23812" cy="22225"/>
          </a:xfrm>
          <a:custGeom>
            <a:avLst/>
            <a:gdLst>
              <a:gd name="T0" fmla="*/ 0 w 19"/>
              <a:gd name="T1" fmla="*/ 0 h 17"/>
              <a:gd name="T2" fmla="*/ 0 w 19"/>
              <a:gd name="T3" fmla="*/ 36800737 h 17"/>
              <a:gd name="T4" fmla="*/ 36915887 w 19"/>
              <a:gd name="T5" fmla="*/ 36800737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7"/>
                </a:lnTo>
                <a:lnTo>
                  <a:pt x="19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56" name="Freeform 761"/>
          <p:cNvSpPr>
            <a:spLocks/>
          </p:cNvSpPr>
          <p:nvPr/>
        </p:nvSpPr>
        <p:spPr bwMode="auto">
          <a:xfrm>
            <a:off x="7291388" y="3835400"/>
            <a:ext cx="22225" cy="23813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2101 h 17"/>
              <a:gd name="T4" fmla="*/ 34757541 w 18"/>
              <a:gd name="T5" fmla="*/ 36802101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57" name="Rectangle 762"/>
          <p:cNvSpPr>
            <a:spLocks noChangeArrowheads="1"/>
          </p:cNvSpPr>
          <p:nvPr/>
        </p:nvSpPr>
        <p:spPr bwMode="auto">
          <a:xfrm>
            <a:off x="7339013" y="3835400"/>
            <a:ext cx="1587" cy="238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58" name="Freeform 763"/>
          <p:cNvSpPr>
            <a:spLocks/>
          </p:cNvSpPr>
          <p:nvPr/>
        </p:nvSpPr>
        <p:spPr bwMode="auto">
          <a:xfrm>
            <a:off x="7339013" y="3835400"/>
            <a:ext cx="22225" cy="23813"/>
          </a:xfrm>
          <a:custGeom>
            <a:avLst/>
            <a:gdLst>
              <a:gd name="T0" fmla="*/ 0 w 18"/>
              <a:gd name="T1" fmla="*/ 0 h 17"/>
              <a:gd name="T2" fmla="*/ 0 w 18"/>
              <a:gd name="T3" fmla="*/ 36802101 h 17"/>
              <a:gd name="T4" fmla="*/ 30787619 w 18"/>
              <a:gd name="T5" fmla="*/ 36802101 h 17"/>
              <a:gd name="T6" fmla="*/ 0 w 1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7"/>
              <a:gd name="T14" fmla="*/ 18 w 18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7">
                <a:moveTo>
                  <a:pt x="0" y="0"/>
                </a:moveTo>
                <a:lnTo>
                  <a:pt x="0" y="17"/>
                </a:lnTo>
                <a:lnTo>
                  <a:pt x="18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59" name="Freeform 764"/>
          <p:cNvSpPr>
            <a:spLocks/>
          </p:cNvSpPr>
          <p:nvPr/>
        </p:nvSpPr>
        <p:spPr bwMode="auto">
          <a:xfrm>
            <a:off x="7339013" y="3835400"/>
            <a:ext cx="1587" cy="23813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2101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60" name="Rectangle 765"/>
          <p:cNvSpPr>
            <a:spLocks noChangeArrowheads="1"/>
          </p:cNvSpPr>
          <p:nvPr/>
        </p:nvSpPr>
        <p:spPr bwMode="auto">
          <a:xfrm>
            <a:off x="7385050" y="3835400"/>
            <a:ext cx="1588" cy="238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61" name="Freeform 766"/>
          <p:cNvSpPr>
            <a:spLocks/>
          </p:cNvSpPr>
          <p:nvPr/>
        </p:nvSpPr>
        <p:spPr bwMode="auto">
          <a:xfrm>
            <a:off x="7385050" y="3835400"/>
            <a:ext cx="1588" cy="46038"/>
          </a:xfrm>
          <a:custGeom>
            <a:avLst/>
            <a:gdLst>
              <a:gd name="T0" fmla="*/ 0 w 1587"/>
              <a:gd name="T1" fmla="*/ 0 h 34"/>
              <a:gd name="T2" fmla="*/ 0 w 1587"/>
              <a:gd name="T3" fmla="*/ 36802101 h 34"/>
              <a:gd name="T4" fmla="*/ 0 w 1587"/>
              <a:gd name="T5" fmla="*/ 73602838 h 34"/>
              <a:gd name="T6" fmla="*/ 0 w 1587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34"/>
              <a:gd name="T14" fmla="*/ 1587 w 1587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34">
                <a:moveTo>
                  <a:pt x="0" y="0"/>
                </a:moveTo>
                <a:lnTo>
                  <a:pt x="0" y="17"/>
                </a:lnTo>
                <a:lnTo>
                  <a:pt x="0" y="3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62" name="Freeform 767"/>
          <p:cNvSpPr>
            <a:spLocks/>
          </p:cNvSpPr>
          <p:nvPr/>
        </p:nvSpPr>
        <p:spPr bwMode="auto">
          <a:xfrm>
            <a:off x="7385050" y="3835400"/>
            <a:ext cx="1588" cy="23813"/>
          </a:xfrm>
          <a:custGeom>
            <a:avLst/>
            <a:gdLst>
              <a:gd name="T0" fmla="*/ 0 w 1587"/>
              <a:gd name="T1" fmla="*/ 0 h 17"/>
              <a:gd name="T2" fmla="*/ 0 w 1587"/>
              <a:gd name="T3" fmla="*/ 0 h 17"/>
              <a:gd name="T4" fmla="*/ 0 w 1587"/>
              <a:gd name="T5" fmla="*/ 36802101 h 17"/>
              <a:gd name="T6" fmla="*/ 0 w 158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7"/>
              <a:gd name="T14" fmla="*/ 1587 w 158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7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63" name="Text Box 768"/>
          <p:cNvSpPr txBox="1">
            <a:spLocks noChangeArrowheads="1"/>
          </p:cNvSpPr>
          <p:nvPr/>
        </p:nvSpPr>
        <p:spPr bwMode="auto">
          <a:xfrm>
            <a:off x="998538" y="2943225"/>
            <a:ext cx="2347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 b="1"/>
              <a:t>Peripheral nerve</a:t>
            </a:r>
          </a:p>
        </p:txBody>
      </p:sp>
      <p:sp>
        <p:nvSpPr>
          <p:cNvPr id="47464" name="Text Box 769"/>
          <p:cNvSpPr txBox="1">
            <a:spLocks noChangeArrowheads="1"/>
          </p:cNvSpPr>
          <p:nvPr/>
        </p:nvSpPr>
        <p:spPr bwMode="auto">
          <a:xfrm>
            <a:off x="2036763" y="4270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400">
              <a:solidFill>
                <a:srgbClr val="25408F"/>
              </a:solidFill>
            </a:endParaRPr>
          </a:p>
        </p:txBody>
      </p:sp>
      <p:sp>
        <p:nvSpPr>
          <p:cNvPr id="47465" name="Text Box 770"/>
          <p:cNvSpPr txBox="1">
            <a:spLocks noChangeArrowheads="1"/>
          </p:cNvSpPr>
          <p:nvPr/>
        </p:nvSpPr>
        <p:spPr bwMode="auto">
          <a:xfrm>
            <a:off x="2101850" y="30924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400">
              <a:solidFill>
                <a:srgbClr val="25408F"/>
              </a:solidFill>
            </a:endParaRPr>
          </a:p>
        </p:txBody>
      </p:sp>
      <p:sp>
        <p:nvSpPr>
          <p:cNvPr id="47466" name="Text Box 771"/>
          <p:cNvSpPr txBox="1">
            <a:spLocks noChangeArrowheads="1"/>
          </p:cNvSpPr>
          <p:nvPr/>
        </p:nvSpPr>
        <p:spPr bwMode="auto">
          <a:xfrm>
            <a:off x="1874838" y="2254250"/>
            <a:ext cx="1538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 b="1"/>
              <a:t>Dorsal root</a:t>
            </a:r>
          </a:p>
        </p:txBody>
      </p:sp>
      <p:sp>
        <p:nvSpPr>
          <p:cNvPr id="47467" name="Text Box 772"/>
          <p:cNvSpPr txBox="1">
            <a:spLocks noChangeArrowheads="1"/>
          </p:cNvSpPr>
          <p:nvPr/>
        </p:nvSpPr>
        <p:spPr bwMode="auto">
          <a:xfrm>
            <a:off x="6391275" y="1512888"/>
            <a:ext cx="1697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 b="1"/>
              <a:t>Spinal cord</a:t>
            </a:r>
          </a:p>
        </p:txBody>
      </p:sp>
      <p:sp>
        <p:nvSpPr>
          <p:cNvPr id="47468" name="Oval 773"/>
          <p:cNvSpPr>
            <a:spLocks noChangeArrowheads="1"/>
          </p:cNvSpPr>
          <p:nvPr/>
        </p:nvSpPr>
        <p:spPr bwMode="auto">
          <a:xfrm>
            <a:off x="5294313" y="1654175"/>
            <a:ext cx="1390650" cy="25527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47469" name="Rectangle 33"/>
          <p:cNvSpPr>
            <a:spLocks noChangeArrowheads="1"/>
          </p:cNvSpPr>
          <p:nvPr/>
        </p:nvSpPr>
        <p:spPr bwMode="auto">
          <a:xfrm>
            <a:off x="6140450" y="1985963"/>
            <a:ext cx="3730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Comic Sans MS" pitchFamily="-100" charset="0"/>
              </a:rPr>
              <a:t>A</a:t>
            </a:r>
            <a:r>
              <a:rPr lang="en-US" sz="2400" b="1">
                <a:latin typeface="Symbol" pitchFamily="-100" charset="2"/>
              </a:rPr>
              <a:t>d</a:t>
            </a:r>
            <a:endParaRPr lang="en-US" sz="1600" b="1">
              <a:latin typeface="Comic Sans MS" pitchFamily="-100" charset="0"/>
            </a:endParaRPr>
          </a:p>
        </p:txBody>
      </p:sp>
      <p:sp>
        <p:nvSpPr>
          <p:cNvPr id="47470" name="Rectangle 34"/>
          <p:cNvSpPr>
            <a:spLocks noChangeArrowheads="1"/>
          </p:cNvSpPr>
          <p:nvPr/>
        </p:nvSpPr>
        <p:spPr bwMode="auto">
          <a:xfrm>
            <a:off x="5899150" y="2874963"/>
            <a:ext cx="7366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Comic Sans MS" pitchFamily="-100" charset="0"/>
              </a:rPr>
              <a:t>A</a:t>
            </a:r>
            <a:r>
              <a:rPr lang="en-US" sz="2400" b="1">
                <a:latin typeface="Symbol" pitchFamily="-100" charset="2"/>
              </a:rPr>
              <a:t>a</a:t>
            </a:r>
            <a:r>
              <a:rPr lang="en-US" sz="2400" b="1">
                <a:latin typeface="Comic Sans MS" pitchFamily="-100" charset="0"/>
              </a:rPr>
              <a:t>/</a:t>
            </a:r>
            <a:r>
              <a:rPr lang="en-US" sz="2400" b="1">
                <a:latin typeface="Symbol" pitchFamily="-100" charset="2"/>
              </a:rPr>
              <a:t>b</a:t>
            </a:r>
            <a:endParaRPr lang="en-US" sz="1600" b="1">
              <a:latin typeface="Comic Sans MS" pitchFamily="-100" charset="0"/>
            </a:endParaRPr>
          </a:p>
        </p:txBody>
      </p:sp>
      <p:sp>
        <p:nvSpPr>
          <p:cNvPr id="47471" name="Rectangle 6"/>
          <p:cNvSpPr>
            <a:spLocks noChangeArrowheads="1"/>
          </p:cNvSpPr>
          <p:nvPr/>
        </p:nvSpPr>
        <p:spPr bwMode="auto">
          <a:xfrm>
            <a:off x="7402513" y="2757488"/>
            <a:ext cx="492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="1">
                <a:solidFill>
                  <a:srgbClr val="FF0000"/>
                </a:solidFill>
              </a:rPr>
              <a:t>III</a:t>
            </a:r>
          </a:p>
        </p:txBody>
      </p:sp>
      <p:sp>
        <p:nvSpPr>
          <p:cNvPr id="47472" name="Rectangle 6"/>
          <p:cNvSpPr>
            <a:spLocks noChangeArrowheads="1"/>
          </p:cNvSpPr>
          <p:nvPr/>
        </p:nvSpPr>
        <p:spPr bwMode="auto">
          <a:xfrm>
            <a:off x="7424738" y="3208338"/>
            <a:ext cx="492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="1">
                <a:solidFill>
                  <a:srgbClr val="FF0000"/>
                </a:solidFill>
              </a:rPr>
              <a:t>IV</a:t>
            </a:r>
          </a:p>
        </p:txBody>
      </p:sp>
      <p:sp>
        <p:nvSpPr>
          <p:cNvPr id="47473" name="Rectangle 6"/>
          <p:cNvSpPr>
            <a:spLocks noChangeArrowheads="1"/>
          </p:cNvSpPr>
          <p:nvPr/>
        </p:nvSpPr>
        <p:spPr bwMode="auto">
          <a:xfrm>
            <a:off x="7454900" y="3684588"/>
            <a:ext cx="490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="1">
                <a:solidFill>
                  <a:srgbClr val="FF0000"/>
                </a:solidFill>
              </a:rPr>
              <a:t>V</a:t>
            </a:r>
          </a:p>
        </p:txBody>
      </p:sp>
      <p:grpSp>
        <p:nvGrpSpPr>
          <p:cNvPr id="4" name="Group 782"/>
          <p:cNvGrpSpPr>
            <a:grpSpLocks/>
          </p:cNvGrpSpPr>
          <p:nvPr/>
        </p:nvGrpSpPr>
        <p:grpSpPr bwMode="auto">
          <a:xfrm>
            <a:off x="5041900" y="1555750"/>
            <a:ext cx="2525713" cy="2489200"/>
            <a:chOff x="3216" y="432"/>
            <a:chExt cx="1853" cy="1825"/>
          </a:xfrm>
        </p:grpSpPr>
        <p:sp>
          <p:nvSpPr>
            <p:cNvPr id="35189" name="AutoShape 783"/>
            <p:cNvSpPr>
              <a:spLocks noChangeArrowheads="1"/>
            </p:cNvSpPr>
            <p:nvPr/>
          </p:nvSpPr>
          <p:spPr bwMode="auto">
            <a:xfrm>
              <a:off x="3939" y="934"/>
              <a:ext cx="845" cy="1069"/>
            </a:xfrm>
            <a:prstGeom prst="lightningBol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5190" name="AutoShape 784"/>
            <p:cNvSpPr>
              <a:spLocks noChangeArrowheads="1"/>
            </p:cNvSpPr>
            <p:nvPr/>
          </p:nvSpPr>
          <p:spPr bwMode="auto">
            <a:xfrm>
              <a:off x="3304" y="1188"/>
              <a:ext cx="845" cy="1069"/>
            </a:xfrm>
            <a:prstGeom prst="lightningBol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5191" name="AutoShape 785"/>
            <p:cNvSpPr>
              <a:spLocks noChangeArrowheads="1"/>
            </p:cNvSpPr>
            <p:nvPr/>
          </p:nvSpPr>
          <p:spPr bwMode="auto">
            <a:xfrm>
              <a:off x="4224" y="720"/>
              <a:ext cx="845" cy="1069"/>
            </a:xfrm>
            <a:prstGeom prst="lightningBol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5192" name="AutoShape 786"/>
            <p:cNvSpPr>
              <a:spLocks noChangeArrowheads="1"/>
            </p:cNvSpPr>
            <p:nvPr/>
          </p:nvSpPr>
          <p:spPr bwMode="auto">
            <a:xfrm>
              <a:off x="3216" y="432"/>
              <a:ext cx="845" cy="1069"/>
            </a:xfrm>
            <a:prstGeom prst="lightningBol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35187" name="AutoShape 780"/>
          <p:cNvSpPr>
            <a:spLocks noChangeArrowheads="1"/>
          </p:cNvSpPr>
          <p:nvPr/>
        </p:nvSpPr>
        <p:spPr bwMode="auto">
          <a:xfrm>
            <a:off x="2103852" y="3352838"/>
            <a:ext cx="1152285" cy="1457743"/>
          </a:xfrm>
          <a:prstGeom prst="lightningBol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5188" name="AutoShape 781"/>
          <p:cNvSpPr>
            <a:spLocks noChangeArrowheads="1"/>
          </p:cNvSpPr>
          <p:nvPr/>
        </p:nvSpPr>
        <p:spPr bwMode="auto">
          <a:xfrm>
            <a:off x="1227025" y="3493294"/>
            <a:ext cx="1152284" cy="1457742"/>
          </a:xfrm>
          <a:prstGeom prst="lightningBol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970" name="Group 2"/>
          <p:cNvGrpSpPr>
            <a:grpSpLocks/>
          </p:cNvGrpSpPr>
          <p:nvPr/>
        </p:nvGrpSpPr>
        <p:grpSpPr bwMode="auto">
          <a:xfrm>
            <a:off x="0" y="947738"/>
            <a:ext cx="7572375" cy="5351462"/>
            <a:chOff x="912" y="374"/>
            <a:chExt cx="2100" cy="1366"/>
          </a:xfrm>
        </p:grpSpPr>
        <p:sp>
          <p:nvSpPr>
            <p:cNvPr id="211971" name="Text Box 3"/>
            <p:cNvSpPr txBox="1">
              <a:spLocks noChangeArrowheads="1"/>
            </p:cNvSpPr>
            <p:nvPr/>
          </p:nvSpPr>
          <p:spPr bwMode="auto">
            <a:xfrm>
              <a:off x="912" y="374"/>
              <a:ext cx="74" cy="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GB" sz="1200" b="1"/>
                <a:t>a</a:t>
              </a:r>
              <a:endParaRPr lang="en-US" sz="1200" b="1"/>
            </a:p>
          </p:txBody>
        </p:sp>
        <p:grpSp>
          <p:nvGrpSpPr>
            <p:cNvPr id="211972" name="Group 4"/>
            <p:cNvGrpSpPr>
              <a:grpSpLocks/>
            </p:cNvGrpSpPr>
            <p:nvPr/>
          </p:nvGrpSpPr>
          <p:grpSpPr bwMode="auto">
            <a:xfrm>
              <a:off x="1096" y="406"/>
              <a:ext cx="1916" cy="1334"/>
              <a:chOff x="1040" y="358"/>
              <a:chExt cx="1916" cy="1334"/>
            </a:xfrm>
          </p:grpSpPr>
          <p:grpSp>
            <p:nvGrpSpPr>
              <p:cNvPr id="211973" name="Group 5"/>
              <p:cNvGrpSpPr>
                <a:grpSpLocks/>
              </p:cNvGrpSpPr>
              <p:nvPr/>
            </p:nvGrpSpPr>
            <p:grpSpPr bwMode="auto">
              <a:xfrm>
                <a:off x="1077" y="376"/>
                <a:ext cx="1879" cy="1316"/>
                <a:chOff x="213" y="1870"/>
                <a:chExt cx="1920" cy="1362"/>
              </a:xfrm>
            </p:grpSpPr>
            <p:sp>
              <p:nvSpPr>
                <p:cNvPr id="211974" name="Rectangle 6"/>
                <p:cNvSpPr>
                  <a:spLocks noChangeArrowheads="1"/>
                </p:cNvSpPr>
                <p:nvPr/>
              </p:nvSpPr>
              <p:spPr bwMode="auto">
                <a:xfrm>
                  <a:off x="213" y="1870"/>
                  <a:ext cx="1919" cy="1362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211975" name="Picture 7" descr="Z_SC_L5_P_(1_10)_N12correct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t="261" b="16655"/>
                <a:stretch>
                  <a:fillRect/>
                </a:stretch>
              </p:blipFill>
              <p:spPr bwMode="auto">
                <a:xfrm>
                  <a:off x="601" y="2656"/>
                  <a:ext cx="568" cy="576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1976" name="Picture 8" descr="Z_SC_L5_P_(1_10)_N8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t="391"/>
                <a:stretch>
                  <a:fillRect/>
                </a:stretch>
              </p:blipFill>
              <p:spPr bwMode="auto">
                <a:xfrm>
                  <a:off x="1132" y="2380"/>
                  <a:ext cx="568" cy="69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1977" name="Picture 9" descr="Z_SC_L5_P_(1_10)_N4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1425" y="1900"/>
                  <a:ext cx="568" cy="694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1978" name="Picture 10" descr="Z_SC_L5_P_(1_10)_N9correct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t="391"/>
                <a:stretch>
                  <a:fillRect/>
                </a:stretch>
              </p:blipFill>
              <p:spPr bwMode="auto">
                <a:xfrm>
                  <a:off x="1565" y="2393"/>
                  <a:ext cx="568" cy="69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1979" name="Picture 11" descr="Z_SC_L5_P_(1_10)_N12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6245" t="35068" b="15094"/>
                <a:stretch>
                  <a:fillRect/>
                </a:stretch>
              </p:blipFill>
              <p:spPr bwMode="auto">
                <a:xfrm>
                  <a:off x="216" y="2886"/>
                  <a:ext cx="533" cy="3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1980" name="Picture 12" descr="Z_SC_L5_P_(1_10)_N11correct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 t="41315" b="18217"/>
                <a:stretch>
                  <a:fillRect/>
                </a:stretch>
              </p:blipFill>
              <p:spPr bwMode="auto">
                <a:xfrm>
                  <a:off x="1096" y="2951"/>
                  <a:ext cx="568" cy="28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1981" name="Picture 13" descr="Z_SC_L5_P_(1_10)_N10correct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 t="34352" b="19519"/>
                <a:stretch>
                  <a:fillRect/>
                </a:stretch>
              </p:blipFill>
              <p:spPr bwMode="auto">
                <a:xfrm>
                  <a:off x="1559" y="2912"/>
                  <a:ext cx="568" cy="320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1982" name="Picture 14" descr="Z_SC_L5_P_(1_10)_N3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 l="5075" t="55042" b="24203"/>
                <a:stretch>
                  <a:fillRect/>
                </a:stretch>
              </p:blipFill>
              <p:spPr bwMode="auto">
                <a:xfrm>
                  <a:off x="218" y="2256"/>
                  <a:ext cx="540" cy="144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1983" name="Picture 15" descr="Z_SC_L5_P_(1_10)_N1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 t="1422"/>
                <a:stretch>
                  <a:fillRect/>
                </a:stretch>
              </p:blipFill>
              <p:spPr bwMode="auto">
                <a:xfrm>
                  <a:off x="886" y="1900"/>
                  <a:ext cx="571" cy="688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1984" name="Picture 16" descr="Z_SC_L5_P_(1_10)_N2"/>
                <p:cNvPicPr>
                  <a:picLocks noChangeAspect="1" noChangeArrowheads="1"/>
                </p:cNvPicPr>
                <p:nvPr/>
              </p:nvPicPr>
              <p:blipFill>
                <a:blip r:embed="rId11"/>
                <a:srcRect t="2473"/>
                <a:stretch>
                  <a:fillRect/>
                </a:stretch>
              </p:blipFill>
              <p:spPr bwMode="auto">
                <a:xfrm>
                  <a:off x="401" y="1895"/>
                  <a:ext cx="568" cy="677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1985" name="Picture 17" descr="Z_SC_L5_P_(1_10)_N6"/>
                <p:cNvPicPr>
                  <a:picLocks noChangeAspect="1" noChangeArrowheads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217" y="2361"/>
                  <a:ext cx="568" cy="694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1986" name="Picture 18" descr="Z_SC_L5_P_(1_10)_N7correct"/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 t="261"/>
                <a:stretch>
                  <a:fillRect/>
                </a:stretch>
              </p:blipFill>
              <p:spPr bwMode="auto">
                <a:xfrm>
                  <a:off x="725" y="2371"/>
                  <a:ext cx="568" cy="692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211987" name="Rectangle 19"/>
              <p:cNvSpPr>
                <a:spLocks noChangeArrowheads="1"/>
              </p:cNvSpPr>
              <p:nvPr/>
            </p:nvSpPr>
            <p:spPr bwMode="auto">
              <a:xfrm rot="39894708">
                <a:off x="2280" y="768"/>
                <a:ext cx="340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88" name="Text Box 20"/>
              <p:cNvSpPr txBox="1">
                <a:spLocks noChangeArrowheads="1"/>
              </p:cNvSpPr>
              <p:nvPr/>
            </p:nvSpPr>
            <p:spPr bwMode="auto">
              <a:xfrm>
                <a:off x="2160" y="746"/>
                <a:ext cx="70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GB" sz="1400">
                    <a:solidFill>
                      <a:schemeClr val="bg1"/>
                    </a:solidFill>
                  </a:rPr>
                  <a:t>*</a:t>
                </a:r>
                <a:endParaRPr 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211989" name="Text Box 21"/>
              <p:cNvSpPr txBox="1">
                <a:spLocks noChangeArrowheads="1"/>
              </p:cNvSpPr>
              <p:nvPr/>
            </p:nvSpPr>
            <p:spPr bwMode="auto">
              <a:xfrm>
                <a:off x="1390" y="867"/>
                <a:ext cx="70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GB" sz="1400">
                    <a:solidFill>
                      <a:schemeClr val="bg1"/>
                    </a:solidFill>
                  </a:rPr>
                  <a:t>*</a:t>
                </a:r>
                <a:endParaRPr 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211990" name="Line 22"/>
              <p:cNvSpPr>
                <a:spLocks noChangeShapeType="1"/>
              </p:cNvSpPr>
              <p:nvPr/>
            </p:nvSpPr>
            <p:spPr bwMode="auto">
              <a:xfrm flipH="1">
                <a:off x="1552" y="1115"/>
                <a:ext cx="98" cy="8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91" name="Text Box 23"/>
              <p:cNvSpPr txBox="1">
                <a:spLocks noChangeArrowheads="1"/>
              </p:cNvSpPr>
              <p:nvPr/>
            </p:nvSpPr>
            <p:spPr bwMode="auto">
              <a:xfrm>
                <a:off x="1040" y="1569"/>
                <a:ext cx="93" cy="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chemeClr val="bg1"/>
                    </a:solidFill>
                  </a:rPr>
                  <a:t>ipsi</a:t>
                </a:r>
                <a:endParaRPr lang="en-US" sz="800">
                  <a:solidFill>
                    <a:schemeClr val="bg1"/>
                  </a:solidFill>
                </a:endParaRPr>
              </a:p>
            </p:txBody>
          </p:sp>
          <p:sp>
            <p:nvSpPr>
              <p:cNvPr id="211992" name="Line 24"/>
              <p:cNvSpPr>
                <a:spLocks noChangeShapeType="1"/>
              </p:cNvSpPr>
              <p:nvPr/>
            </p:nvSpPr>
            <p:spPr bwMode="auto">
              <a:xfrm>
                <a:off x="2781" y="1631"/>
                <a:ext cx="151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93" name="Text Box 25"/>
              <p:cNvSpPr txBox="1">
                <a:spLocks noChangeArrowheads="1"/>
              </p:cNvSpPr>
              <p:nvPr/>
            </p:nvSpPr>
            <p:spPr bwMode="auto">
              <a:xfrm>
                <a:off x="1041" y="358"/>
                <a:ext cx="146" cy="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chemeClr val="bg1"/>
                    </a:solidFill>
                  </a:rPr>
                  <a:t>SNL L5</a:t>
                </a:r>
                <a:endParaRPr lang="en-US" sz="800">
                  <a:solidFill>
                    <a:schemeClr val="bg1"/>
                  </a:solidFill>
                </a:endParaRPr>
              </a:p>
            </p:txBody>
          </p:sp>
          <p:sp>
            <p:nvSpPr>
              <p:cNvPr id="211994" name="Rectangle 26"/>
              <p:cNvSpPr>
                <a:spLocks noChangeArrowheads="1"/>
              </p:cNvSpPr>
              <p:nvPr/>
            </p:nvSpPr>
            <p:spPr bwMode="auto">
              <a:xfrm rot="-6902834">
                <a:off x="1446" y="668"/>
                <a:ext cx="340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11995" name="Text Box 27"/>
          <p:cNvSpPr txBox="1">
            <a:spLocks noChangeArrowheads="1"/>
          </p:cNvSpPr>
          <p:nvPr/>
        </p:nvSpPr>
        <p:spPr bwMode="auto">
          <a:xfrm>
            <a:off x="723900" y="276225"/>
            <a:ext cx="653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Binding site - Ca channels - massive changes after neuropathy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&#10;SHOT10.JPG                                                     00092B6DMacintosh HD                   C2BB94AB:"/>
          <p:cNvPicPr>
            <a:picLocks noChangeAspect="1" noChangeArrowheads="1"/>
          </p:cNvPicPr>
          <p:nvPr/>
        </p:nvPicPr>
        <p:blipFill>
          <a:blip r:embed="rId2"/>
          <a:srcRect l="14844" t="14844" r="14844" b="148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240" y="192"/>
            <a:chExt cx="5391" cy="4044"/>
          </a:xfrm>
        </p:grpSpPr>
        <p:sp>
          <p:nvSpPr>
            <p:cNvPr id="34521" name="Rectangle 3"/>
            <p:cNvSpPr>
              <a:spLocks noChangeArrowheads="1"/>
            </p:cNvSpPr>
            <p:nvPr/>
          </p:nvSpPr>
          <p:spPr bwMode="auto">
            <a:xfrm>
              <a:off x="240" y="192"/>
              <a:ext cx="5391" cy="84"/>
            </a:xfrm>
            <a:prstGeom prst="rect">
              <a:avLst/>
            </a:prstGeom>
            <a:solidFill>
              <a:srgbClr val="00004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22" name="Rectangle 4"/>
            <p:cNvSpPr>
              <a:spLocks noChangeArrowheads="1"/>
            </p:cNvSpPr>
            <p:nvPr/>
          </p:nvSpPr>
          <p:spPr bwMode="auto">
            <a:xfrm>
              <a:off x="240" y="276"/>
              <a:ext cx="5391" cy="84"/>
            </a:xfrm>
            <a:prstGeom prst="rect">
              <a:avLst/>
            </a:prstGeom>
            <a:solidFill>
              <a:srgbClr val="00004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23" name="Rectangle 5"/>
            <p:cNvSpPr>
              <a:spLocks noChangeArrowheads="1"/>
            </p:cNvSpPr>
            <p:nvPr/>
          </p:nvSpPr>
          <p:spPr bwMode="auto">
            <a:xfrm>
              <a:off x="240" y="360"/>
              <a:ext cx="5391" cy="85"/>
            </a:xfrm>
            <a:prstGeom prst="rect">
              <a:avLst/>
            </a:prstGeom>
            <a:solidFill>
              <a:srgbClr val="000048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24" name="Rectangle 6"/>
            <p:cNvSpPr>
              <a:spLocks noChangeArrowheads="1"/>
            </p:cNvSpPr>
            <p:nvPr/>
          </p:nvSpPr>
          <p:spPr bwMode="auto">
            <a:xfrm>
              <a:off x="240" y="445"/>
              <a:ext cx="5391" cy="84"/>
            </a:xfrm>
            <a:prstGeom prst="rect">
              <a:avLst/>
            </a:prstGeom>
            <a:solidFill>
              <a:srgbClr val="000049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25" name="Rectangle 7"/>
            <p:cNvSpPr>
              <a:spLocks noChangeArrowheads="1"/>
            </p:cNvSpPr>
            <p:nvPr/>
          </p:nvSpPr>
          <p:spPr bwMode="auto">
            <a:xfrm>
              <a:off x="240" y="529"/>
              <a:ext cx="5391" cy="84"/>
            </a:xfrm>
            <a:prstGeom prst="rect">
              <a:avLst/>
            </a:prstGeom>
            <a:solidFill>
              <a:srgbClr val="00004A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26" name="Rectangle 8"/>
            <p:cNvSpPr>
              <a:spLocks noChangeArrowheads="1"/>
            </p:cNvSpPr>
            <p:nvPr/>
          </p:nvSpPr>
          <p:spPr bwMode="auto">
            <a:xfrm>
              <a:off x="240" y="613"/>
              <a:ext cx="5391" cy="84"/>
            </a:xfrm>
            <a:prstGeom prst="rect">
              <a:avLst/>
            </a:prstGeom>
            <a:solidFill>
              <a:srgbClr val="00004C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27" name="Rectangle 9"/>
            <p:cNvSpPr>
              <a:spLocks noChangeArrowheads="1"/>
            </p:cNvSpPr>
            <p:nvPr/>
          </p:nvSpPr>
          <p:spPr bwMode="auto">
            <a:xfrm>
              <a:off x="240" y="697"/>
              <a:ext cx="5391" cy="84"/>
            </a:xfrm>
            <a:prstGeom prst="rect">
              <a:avLst/>
            </a:prstGeom>
            <a:solidFill>
              <a:srgbClr val="00004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28" name="Rectangle 10"/>
            <p:cNvSpPr>
              <a:spLocks noChangeArrowheads="1"/>
            </p:cNvSpPr>
            <p:nvPr/>
          </p:nvSpPr>
          <p:spPr bwMode="auto">
            <a:xfrm>
              <a:off x="240" y="781"/>
              <a:ext cx="5391" cy="84"/>
            </a:xfrm>
            <a:prstGeom prst="rect">
              <a:avLst/>
            </a:prstGeom>
            <a:solidFill>
              <a:srgbClr val="00004E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29" name="Rectangle 11"/>
            <p:cNvSpPr>
              <a:spLocks noChangeArrowheads="1"/>
            </p:cNvSpPr>
            <p:nvPr/>
          </p:nvSpPr>
          <p:spPr bwMode="auto">
            <a:xfrm>
              <a:off x="240" y="865"/>
              <a:ext cx="5391" cy="85"/>
            </a:xfrm>
            <a:prstGeom prst="rect">
              <a:avLst/>
            </a:prstGeom>
            <a:solidFill>
              <a:srgbClr val="00005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30" name="Rectangle 12"/>
            <p:cNvSpPr>
              <a:spLocks noChangeArrowheads="1"/>
            </p:cNvSpPr>
            <p:nvPr/>
          </p:nvSpPr>
          <p:spPr bwMode="auto">
            <a:xfrm>
              <a:off x="240" y="950"/>
              <a:ext cx="5391" cy="84"/>
            </a:xfrm>
            <a:prstGeom prst="rect">
              <a:avLst/>
            </a:prstGeom>
            <a:solidFill>
              <a:srgbClr val="00005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31" name="Rectangle 13"/>
            <p:cNvSpPr>
              <a:spLocks noChangeArrowheads="1"/>
            </p:cNvSpPr>
            <p:nvPr/>
          </p:nvSpPr>
          <p:spPr bwMode="auto">
            <a:xfrm>
              <a:off x="240" y="1034"/>
              <a:ext cx="5391" cy="84"/>
            </a:xfrm>
            <a:prstGeom prst="rect">
              <a:avLst/>
            </a:prstGeom>
            <a:solidFill>
              <a:srgbClr val="00005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32" name="Rectangle 14"/>
            <p:cNvSpPr>
              <a:spLocks noChangeArrowheads="1"/>
            </p:cNvSpPr>
            <p:nvPr/>
          </p:nvSpPr>
          <p:spPr bwMode="auto">
            <a:xfrm>
              <a:off x="240" y="1118"/>
              <a:ext cx="5391" cy="84"/>
            </a:xfrm>
            <a:prstGeom prst="rect">
              <a:avLst/>
            </a:prstGeom>
            <a:solidFill>
              <a:srgbClr val="00005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33" name="Rectangle 15"/>
            <p:cNvSpPr>
              <a:spLocks noChangeArrowheads="1"/>
            </p:cNvSpPr>
            <p:nvPr/>
          </p:nvSpPr>
          <p:spPr bwMode="auto">
            <a:xfrm>
              <a:off x="240" y="1202"/>
              <a:ext cx="5391" cy="86"/>
            </a:xfrm>
            <a:prstGeom prst="rect">
              <a:avLst/>
            </a:prstGeom>
            <a:solidFill>
              <a:srgbClr val="000058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34" name="Rectangle 16"/>
            <p:cNvSpPr>
              <a:spLocks noChangeArrowheads="1"/>
            </p:cNvSpPr>
            <p:nvPr/>
          </p:nvSpPr>
          <p:spPr bwMode="auto">
            <a:xfrm>
              <a:off x="240" y="1288"/>
              <a:ext cx="5391" cy="84"/>
            </a:xfrm>
            <a:prstGeom prst="rect">
              <a:avLst/>
            </a:prstGeom>
            <a:solidFill>
              <a:srgbClr val="00005B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35" name="Rectangle 17"/>
            <p:cNvSpPr>
              <a:spLocks noChangeArrowheads="1"/>
            </p:cNvSpPr>
            <p:nvPr/>
          </p:nvSpPr>
          <p:spPr bwMode="auto">
            <a:xfrm>
              <a:off x="240" y="1372"/>
              <a:ext cx="5391" cy="84"/>
            </a:xfrm>
            <a:prstGeom prst="rect">
              <a:avLst/>
            </a:prstGeom>
            <a:solidFill>
              <a:srgbClr val="00005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36" name="Rectangle 18"/>
            <p:cNvSpPr>
              <a:spLocks noChangeArrowheads="1"/>
            </p:cNvSpPr>
            <p:nvPr/>
          </p:nvSpPr>
          <p:spPr bwMode="auto">
            <a:xfrm>
              <a:off x="240" y="1456"/>
              <a:ext cx="5391" cy="85"/>
            </a:xfrm>
            <a:prstGeom prst="rect">
              <a:avLst/>
            </a:prstGeom>
            <a:solidFill>
              <a:srgbClr val="00005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37" name="Rectangle 19"/>
            <p:cNvSpPr>
              <a:spLocks noChangeArrowheads="1"/>
            </p:cNvSpPr>
            <p:nvPr/>
          </p:nvSpPr>
          <p:spPr bwMode="auto">
            <a:xfrm>
              <a:off x="240" y="1541"/>
              <a:ext cx="5391" cy="84"/>
            </a:xfrm>
            <a:prstGeom prst="rect">
              <a:avLst/>
            </a:prstGeom>
            <a:solidFill>
              <a:srgbClr val="00006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38" name="Rectangle 20"/>
            <p:cNvSpPr>
              <a:spLocks noChangeArrowheads="1"/>
            </p:cNvSpPr>
            <p:nvPr/>
          </p:nvSpPr>
          <p:spPr bwMode="auto">
            <a:xfrm>
              <a:off x="240" y="1625"/>
              <a:ext cx="5391" cy="84"/>
            </a:xfrm>
            <a:prstGeom prst="rect">
              <a:avLst/>
            </a:prstGeom>
            <a:solidFill>
              <a:srgbClr val="000065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39" name="Rectangle 21"/>
            <p:cNvSpPr>
              <a:spLocks noChangeArrowheads="1"/>
            </p:cNvSpPr>
            <p:nvPr/>
          </p:nvSpPr>
          <p:spPr bwMode="auto">
            <a:xfrm>
              <a:off x="240" y="1709"/>
              <a:ext cx="5391" cy="84"/>
            </a:xfrm>
            <a:prstGeom prst="rect">
              <a:avLst/>
            </a:prstGeom>
            <a:solidFill>
              <a:srgbClr val="00006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40" name="Rectangle 22"/>
            <p:cNvSpPr>
              <a:spLocks noChangeArrowheads="1"/>
            </p:cNvSpPr>
            <p:nvPr/>
          </p:nvSpPr>
          <p:spPr bwMode="auto">
            <a:xfrm>
              <a:off x="240" y="1793"/>
              <a:ext cx="5391" cy="84"/>
            </a:xfrm>
            <a:prstGeom prst="rect">
              <a:avLst/>
            </a:prstGeom>
            <a:solidFill>
              <a:srgbClr val="00006B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41" name="Rectangle 23"/>
            <p:cNvSpPr>
              <a:spLocks noChangeArrowheads="1"/>
            </p:cNvSpPr>
            <p:nvPr/>
          </p:nvSpPr>
          <p:spPr bwMode="auto">
            <a:xfrm>
              <a:off x="240" y="1877"/>
              <a:ext cx="5391" cy="84"/>
            </a:xfrm>
            <a:prstGeom prst="rect">
              <a:avLst/>
            </a:prstGeom>
            <a:solidFill>
              <a:srgbClr val="00006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42" name="Rectangle 24"/>
            <p:cNvSpPr>
              <a:spLocks noChangeArrowheads="1"/>
            </p:cNvSpPr>
            <p:nvPr/>
          </p:nvSpPr>
          <p:spPr bwMode="auto">
            <a:xfrm>
              <a:off x="240" y="1961"/>
              <a:ext cx="5391" cy="85"/>
            </a:xfrm>
            <a:prstGeom prst="rect">
              <a:avLst/>
            </a:prstGeom>
            <a:solidFill>
              <a:srgbClr val="00007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43" name="Rectangle 25"/>
            <p:cNvSpPr>
              <a:spLocks noChangeArrowheads="1"/>
            </p:cNvSpPr>
            <p:nvPr/>
          </p:nvSpPr>
          <p:spPr bwMode="auto">
            <a:xfrm>
              <a:off x="240" y="2046"/>
              <a:ext cx="5391" cy="84"/>
            </a:xfrm>
            <a:prstGeom prst="rect">
              <a:avLst/>
            </a:prstGeom>
            <a:solidFill>
              <a:srgbClr val="000073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44" name="Rectangle 26"/>
            <p:cNvSpPr>
              <a:spLocks noChangeArrowheads="1"/>
            </p:cNvSpPr>
            <p:nvPr/>
          </p:nvSpPr>
          <p:spPr bwMode="auto">
            <a:xfrm>
              <a:off x="240" y="2130"/>
              <a:ext cx="5391" cy="84"/>
            </a:xfrm>
            <a:prstGeom prst="rect">
              <a:avLst/>
            </a:prstGeom>
            <a:solidFill>
              <a:srgbClr val="00007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45" name="Rectangle 27"/>
            <p:cNvSpPr>
              <a:spLocks noChangeArrowheads="1"/>
            </p:cNvSpPr>
            <p:nvPr/>
          </p:nvSpPr>
          <p:spPr bwMode="auto">
            <a:xfrm>
              <a:off x="240" y="2214"/>
              <a:ext cx="5391" cy="84"/>
            </a:xfrm>
            <a:prstGeom prst="rect">
              <a:avLst/>
            </a:prstGeom>
            <a:solidFill>
              <a:srgbClr val="000078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46" name="Rectangle 28"/>
            <p:cNvSpPr>
              <a:spLocks noChangeArrowheads="1"/>
            </p:cNvSpPr>
            <p:nvPr/>
          </p:nvSpPr>
          <p:spPr bwMode="auto">
            <a:xfrm>
              <a:off x="240" y="2298"/>
              <a:ext cx="5391" cy="84"/>
            </a:xfrm>
            <a:prstGeom prst="rect">
              <a:avLst/>
            </a:prstGeom>
            <a:solidFill>
              <a:srgbClr val="00007A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47" name="Rectangle 29"/>
            <p:cNvSpPr>
              <a:spLocks noChangeArrowheads="1"/>
            </p:cNvSpPr>
            <p:nvPr/>
          </p:nvSpPr>
          <p:spPr bwMode="auto">
            <a:xfrm>
              <a:off x="240" y="2382"/>
              <a:ext cx="5391" cy="84"/>
            </a:xfrm>
            <a:prstGeom prst="rect">
              <a:avLst/>
            </a:prstGeom>
            <a:solidFill>
              <a:srgbClr val="00007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48" name="Rectangle 30"/>
            <p:cNvSpPr>
              <a:spLocks noChangeArrowheads="1"/>
            </p:cNvSpPr>
            <p:nvPr/>
          </p:nvSpPr>
          <p:spPr bwMode="auto">
            <a:xfrm>
              <a:off x="240" y="2466"/>
              <a:ext cx="5391" cy="85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49" name="Rectangle 31"/>
            <p:cNvSpPr>
              <a:spLocks noChangeArrowheads="1"/>
            </p:cNvSpPr>
            <p:nvPr/>
          </p:nvSpPr>
          <p:spPr bwMode="auto">
            <a:xfrm>
              <a:off x="240" y="2551"/>
              <a:ext cx="5391" cy="84"/>
            </a:xfrm>
            <a:prstGeom prst="rect">
              <a:avLst/>
            </a:prstGeom>
            <a:solidFill>
              <a:srgbClr val="00008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50" name="Rectangle 32"/>
            <p:cNvSpPr>
              <a:spLocks noChangeArrowheads="1"/>
            </p:cNvSpPr>
            <p:nvPr/>
          </p:nvSpPr>
          <p:spPr bwMode="auto">
            <a:xfrm>
              <a:off x="240" y="2635"/>
              <a:ext cx="5391" cy="84"/>
            </a:xfrm>
            <a:prstGeom prst="rect">
              <a:avLst/>
            </a:prstGeom>
            <a:solidFill>
              <a:srgbClr val="00008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51" name="Rectangle 33"/>
            <p:cNvSpPr>
              <a:spLocks noChangeArrowheads="1"/>
            </p:cNvSpPr>
            <p:nvPr/>
          </p:nvSpPr>
          <p:spPr bwMode="auto">
            <a:xfrm>
              <a:off x="240" y="2719"/>
              <a:ext cx="5391" cy="84"/>
            </a:xfrm>
            <a:prstGeom prst="rect">
              <a:avLst/>
            </a:prstGeom>
            <a:solidFill>
              <a:srgbClr val="00008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52" name="Rectangle 34"/>
            <p:cNvSpPr>
              <a:spLocks noChangeArrowheads="1"/>
            </p:cNvSpPr>
            <p:nvPr/>
          </p:nvSpPr>
          <p:spPr bwMode="auto">
            <a:xfrm>
              <a:off x="240" y="2803"/>
              <a:ext cx="5391" cy="84"/>
            </a:xfrm>
            <a:prstGeom prst="rect">
              <a:avLst/>
            </a:prstGeom>
            <a:solidFill>
              <a:srgbClr val="000088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53" name="Rectangle 35"/>
            <p:cNvSpPr>
              <a:spLocks noChangeArrowheads="1"/>
            </p:cNvSpPr>
            <p:nvPr/>
          </p:nvSpPr>
          <p:spPr bwMode="auto">
            <a:xfrm>
              <a:off x="240" y="2887"/>
              <a:ext cx="5391" cy="85"/>
            </a:xfrm>
            <a:prstGeom prst="rect">
              <a:avLst/>
            </a:prstGeom>
            <a:solidFill>
              <a:srgbClr val="00008A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54" name="Rectangle 36"/>
            <p:cNvSpPr>
              <a:spLocks noChangeArrowheads="1"/>
            </p:cNvSpPr>
            <p:nvPr/>
          </p:nvSpPr>
          <p:spPr bwMode="auto">
            <a:xfrm>
              <a:off x="240" y="2972"/>
              <a:ext cx="5391" cy="84"/>
            </a:xfrm>
            <a:prstGeom prst="rect">
              <a:avLst/>
            </a:prstGeom>
            <a:solidFill>
              <a:srgbClr val="00008C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55" name="Rectangle 37"/>
            <p:cNvSpPr>
              <a:spLocks noChangeArrowheads="1"/>
            </p:cNvSpPr>
            <p:nvPr/>
          </p:nvSpPr>
          <p:spPr bwMode="auto">
            <a:xfrm>
              <a:off x="240" y="3056"/>
              <a:ext cx="5391" cy="84"/>
            </a:xfrm>
            <a:prstGeom prst="rect">
              <a:avLst/>
            </a:prstGeom>
            <a:solidFill>
              <a:srgbClr val="00008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56" name="Rectangle 38"/>
            <p:cNvSpPr>
              <a:spLocks noChangeArrowheads="1"/>
            </p:cNvSpPr>
            <p:nvPr/>
          </p:nvSpPr>
          <p:spPr bwMode="auto">
            <a:xfrm>
              <a:off x="240" y="3140"/>
              <a:ext cx="5391" cy="84"/>
            </a:xfrm>
            <a:prstGeom prst="rect">
              <a:avLst/>
            </a:prstGeom>
            <a:solidFill>
              <a:srgbClr val="00008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57" name="Rectangle 39"/>
            <p:cNvSpPr>
              <a:spLocks noChangeArrowheads="1"/>
            </p:cNvSpPr>
            <p:nvPr/>
          </p:nvSpPr>
          <p:spPr bwMode="auto">
            <a:xfrm>
              <a:off x="240" y="3224"/>
              <a:ext cx="5391" cy="86"/>
            </a:xfrm>
            <a:prstGeom prst="rect">
              <a:avLst/>
            </a:prstGeom>
            <a:solidFill>
              <a:srgbClr val="00009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58" name="Rectangle 40"/>
            <p:cNvSpPr>
              <a:spLocks noChangeArrowheads="1"/>
            </p:cNvSpPr>
            <p:nvPr/>
          </p:nvSpPr>
          <p:spPr bwMode="auto">
            <a:xfrm>
              <a:off x="240" y="3310"/>
              <a:ext cx="5391" cy="84"/>
            </a:xfrm>
            <a:prstGeom prst="rect">
              <a:avLst/>
            </a:prstGeom>
            <a:solidFill>
              <a:srgbClr val="00009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59" name="Rectangle 41"/>
            <p:cNvSpPr>
              <a:spLocks noChangeArrowheads="1"/>
            </p:cNvSpPr>
            <p:nvPr/>
          </p:nvSpPr>
          <p:spPr bwMode="auto">
            <a:xfrm>
              <a:off x="240" y="3394"/>
              <a:ext cx="5391" cy="84"/>
            </a:xfrm>
            <a:prstGeom prst="rect">
              <a:avLst/>
            </a:prstGeom>
            <a:solidFill>
              <a:srgbClr val="000093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60" name="Rectangle 42"/>
            <p:cNvSpPr>
              <a:spLocks noChangeArrowheads="1"/>
            </p:cNvSpPr>
            <p:nvPr/>
          </p:nvSpPr>
          <p:spPr bwMode="auto">
            <a:xfrm>
              <a:off x="240" y="3478"/>
              <a:ext cx="5391" cy="85"/>
            </a:xfrm>
            <a:prstGeom prst="rect">
              <a:avLst/>
            </a:prstGeom>
            <a:solidFill>
              <a:srgbClr val="00009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61" name="Rectangle 43"/>
            <p:cNvSpPr>
              <a:spLocks noChangeArrowheads="1"/>
            </p:cNvSpPr>
            <p:nvPr/>
          </p:nvSpPr>
          <p:spPr bwMode="auto">
            <a:xfrm>
              <a:off x="240" y="3563"/>
              <a:ext cx="5391" cy="84"/>
            </a:xfrm>
            <a:prstGeom prst="rect">
              <a:avLst/>
            </a:prstGeom>
            <a:solidFill>
              <a:srgbClr val="000095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62" name="Rectangle 44"/>
            <p:cNvSpPr>
              <a:spLocks noChangeArrowheads="1"/>
            </p:cNvSpPr>
            <p:nvPr/>
          </p:nvSpPr>
          <p:spPr bwMode="auto">
            <a:xfrm>
              <a:off x="240" y="3647"/>
              <a:ext cx="5391" cy="84"/>
            </a:xfrm>
            <a:prstGeom prst="rect">
              <a:avLst/>
            </a:prstGeom>
            <a:solidFill>
              <a:srgbClr val="000095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63" name="Rectangle 45"/>
            <p:cNvSpPr>
              <a:spLocks noChangeArrowheads="1"/>
            </p:cNvSpPr>
            <p:nvPr/>
          </p:nvSpPr>
          <p:spPr bwMode="auto">
            <a:xfrm>
              <a:off x="240" y="3731"/>
              <a:ext cx="5391" cy="84"/>
            </a:xfrm>
            <a:prstGeom prst="rect">
              <a:avLst/>
            </a:prstGeom>
            <a:solidFill>
              <a:srgbClr val="00009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64" name="Rectangle 46"/>
            <p:cNvSpPr>
              <a:spLocks noChangeArrowheads="1"/>
            </p:cNvSpPr>
            <p:nvPr/>
          </p:nvSpPr>
          <p:spPr bwMode="auto">
            <a:xfrm>
              <a:off x="240" y="3815"/>
              <a:ext cx="5391" cy="84"/>
            </a:xfrm>
            <a:prstGeom prst="rect">
              <a:avLst/>
            </a:prstGeom>
            <a:solidFill>
              <a:srgbClr val="00009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65" name="Rectangle 47"/>
            <p:cNvSpPr>
              <a:spLocks noChangeArrowheads="1"/>
            </p:cNvSpPr>
            <p:nvPr/>
          </p:nvSpPr>
          <p:spPr bwMode="auto">
            <a:xfrm>
              <a:off x="240" y="3899"/>
              <a:ext cx="5391" cy="84"/>
            </a:xfrm>
            <a:prstGeom prst="rect">
              <a:avLst/>
            </a:prstGeom>
            <a:solidFill>
              <a:srgbClr val="00009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66" name="Rectangle 48"/>
            <p:cNvSpPr>
              <a:spLocks noChangeArrowheads="1"/>
            </p:cNvSpPr>
            <p:nvPr/>
          </p:nvSpPr>
          <p:spPr bwMode="auto">
            <a:xfrm>
              <a:off x="240" y="3983"/>
              <a:ext cx="5391" cy="85"/>
            </a:xfrm>
            <a:prstGeom prst="rect">
              <a:avLst/>
            </a:prstGeom>
            <a:solidFill>
              <a:srgbClr val="000098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67" name="Rectangle 49"/>
            <p:cNvSpPr>
              <a:spLocks noChangeArrowheads="1"/>
            </p:cNvSpPr>
            <p:nvPr/>
          </p:nvSpPr>
          <p:spPr bwMode="auto">
            <a:xfrm>
              <a:off x="240" y="4068"/>
              <a:ext cx="5391" cy="84"/>
            </a:xfrm>
            <a:prstGeom prst="rect">
              <a:avLst/>
            </a:prstGeom>
            <a:solidFill>
              <a:srgbClr val="000098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4568" name="Rectangle 50"/>
            <p:cNvSpPr>
              <a:spLocks noChangeArrowheads="1"/>
            </p:cNvSpPr>
            <p:nvPr/>
          </p:nvSpPr>
          <p:spPr bwMode="auto">
            <a:xfrm>
              <a:off x="240" y="4152"/>
              <a:ext cx="5391" cy="84"/>
            </a:xfrm>
            <a:prstGeom prst="rect">
              <a:avLst/>
            </a:prstGeom>
            <a:solidFill>
              <a:srgbClr val="000098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</p:grpSp>
      <p:pic>
        <p:nvPicPr>
          <p:cNvPr id="33795" name="Picture 51"/>
          <p:cNvPicPr>
            <a:picLocks noChangeAspect="1" noChangeArrowheads="1"/>
          </p:cNvPicPr>
          <p:nvPr/>
        </p:nvPicPr>
        <p:blipFill>
          <a:blip r:embed="rId2"/>
          <a:srcRect r="861"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796" name="Group 52"/>
          <p:cNvGrpSpPr>
            <a:grpSpLocks/>
          </p:cNvGrpSpPr>
          <p:nvPr/>
        </p:nvGrpSpPr>
        <p:grpSpPr bwMode="auto">
          <a:xfrm>
            <a:off x="6937375" y="3435350"/>
            <a:ext cx="1746250" cy="1239838"/>
            <a:chOff x="3366" y="3114"/>
            <a:chExt cx="1100" cy="695"/>
          </a:xfrm>
        </p:grpSpPr>
        <p:grpSp>
          <p:nvGrpSpPr>
            <p:cNvPr id="33807" name="Group 53"/>
            <p:cNvGrpSpPr>
              <a:grpSpLocks/>
            </p:cNvGrpSpPr>
            <p:nvPr/>
          </p:nvGrpSpPr>
          <p:grpSpPr bwMode="auto">
            <a:xfrm>
              <a:off x="3373" y="3121"/>
              <a:ext cx="1087" cy="681"/>
              <a:chOff x="3373" y="3121"/>
              <a:chExt cx="1087" cy="681"/>
            </a:xfrm>
          </p:grpSpPr>
          <p:sp>
            <p:nvSpPr>
              <p:cNvPr id="33809" name="Rectangle 54"/>
              <p:cNvSpPr>
                <a:spLocks noChangeArrowheads="1"/>
              </p:cNvSpPr>
              <p:nvPr/>
            </p:nvSpPr>
            <p:spPr bwMode="auto">
              <a:xfrm>
                <a:off x="3373" y="3121"/>
                <a:ext cx="1087" cy="681"/>
              </a:xfrm>
              <a:prstGeom prst="rect">
                <a:avLst/>
              </a:prstGeom>
              <a:solidFill>
                <a:srgbClr val="0C005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33810" name="Group 55"/>
              <p:cNvGrpSpPr>
                <a:grpSpLocks/>
              </p:cNvGrpSpPr>
              <p:nvPr/>
            </p:nvGrpSpPr>
            <p:grpSpPr bwMode="auto">
              <a:xfrm>
                <a:off x="3482" y="3174"/>
                <a:ext cx="260" cy="570"/>
                <a:chOff x="3482" y="3174"/>
                <a:chExt cx="260" cy="570"/>
              </a:xfrm>
            </p:grpSpPr>
            <p:sp>
              <p:nvSpPr>
                <p:cNvPr id="34321" name="Line 56"/>
                <p:cNvSpPr>
                  <a:spLocks noChangeShapeType="1"/>
                </p:cNvSpPr>
                <p:nvPr/>
              </p:nvSpPr>
              <p:spPr bwMode="auto">
                <a:xfrm>
                  <a:off x="3482" y="3525"/>
                  <a:ext cx="1" cy="2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22" name="Line 57"/>
                <p:cNvSpPr>
                  <a:spLocks noChangeShapeType="1"/>
                </p:cNvSpPr>
                <p:nvPr/>
              </p:nvSpPr>
              <p:spPr bwMode="auto">
                <a:xfrm>
                  <a:off x="3482" y="3269"/>
                  <a:ext cx="1" cy="38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23" name="Line 58"/>
                <p:cNvSpPr>
                  <a:spLocks noChangeShapeType="1"/>
                </p:cNvSpPr>
                <p:nvPr/>
              </p:nvSpPr>
              <p:spPr bwMode="auto">
                <a:xfrm>
                  <a:off x="3482" y="3336"/>
                  <a:ext cx="1" cy="40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24" name="Line 59"/>
                <p:cNvSpPr>
                  <a:spLocks noChangeShapeType="1"/>
                </p:cNvSpPr>
                <p:nvPr/>
              </p:nvSpPr>
              <p:spPr bwMode="auto">
                <a:xfrm>
                  <a:off x="348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25" name="Line 60"/>
                <p:cNvSpPr>
                  <a:spLocks noChangeShapeType="1"/>
                </p:cNvSpPr>
                <p:nvPr/>
              </p:nvSpPr>
              <p:spPr bwMode="auto">
                <a:xfrm>
                  <a:off x="3487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26" name="Line 61"/>
                <p:cNvSpPr>
                  <a:spLocks noChangeShapeType="1"/>
                </p:cNvSpPr>
                <p:nvPr/>
              </p:nvSpPr>
              <p:spPr bwMode="auto">
                <a:xfrm>
                  <a:off x="3487" y="3196"/>
                  <a:ext cx="1" cy="49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27" name="Line 62"/>
                <p:cNvSpPr>
                  <a:spLocks noChangeShapeType="1"/>
                </p:cNvSpPr>
                <p:nvPr/>
              </p:nvSpPr>
              <p:spPr bwMode="auto">
                <a:xfrm>
                  <a:off x="3487" y="3514"/>
                  <a:ext cx="1" cy="19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28" name="Line 63"/>
                <p:cNvSpPr>
                  <a:spLocks noChangeShapeType="1"/>
                </p:cNvSpPr>
                <p:nvPr/>
              </p:nvSpPr>
              <p:spPr bwMode="auto">
                <a:xfrm>
                  <a:off x="3487" y="3540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29" name="Line 64"/>
                <p:cNvSpPr>
                  <a:spLocks noChangeShapeType="1"/>
                </p:cNvSpPr>
                <p:nvPr/>
              </p:nvSpPr>
              <p:spPr bwMode="auto">
                <a:xfrm>
                  <a:off x="3487" y="3540"/>
                  <a:ext cx="6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30" name="Line 65"/>
                <p:cNvSpPr>
                  <a:spLocks noChangeShapeType="1"/>
                </p:cNvSpPr>
                <p:nvPr/>
              </p:nvSpPr>
              <p:spPr bwMode="auto">
                <a:xfrm>
                  <a:off x="3493" y="3540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31" name="Line 66"/>
                <p:cNvSpPr>
                  <a:spLocks noChangeShapeType="1"/>
                </p:cNvSpPr>
                <p:nvPr/>
              </p:nvSpPr>
              <p:spPr bwMode="auto">
                <a:xfrm>
                  <a:off x="3493" y="3525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32" name="Line 67"/>
                <p:cNvSpPr>
                  <a:spLocks noChangeShapeType="1"/>
                </p:cNvSpPr>
                <p:nvPr/>
              </p:nvSpPr>
              <p:spPr bwMode="auto">
                <a:xfrm>
                  <a:off x="3493" y="3520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33" name="Line 68"/>
                <p:cNvSpPr>
                  <a:spLocks noChangeShapeType="1"/>
                </p:cNvSpPr>
                <p:nvPr/>
              </p:nvSpPr>
              <p:spPr bwMode="auto">
                <a:xfrm>
                  <a:off x="349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34" name="Line 69"/>
                <p:cNvSpPr>
                  <a:spLocks noChangeShapeType="1"/>
                </p:cNvSpPr>
                <p:nvPr/>
              </p:nvSpPr>
              <p:spPr bwMode="auto">
                <a:xfrm>
                  <a:off x="3499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35" name="Line 70"/>
                <p:cNvSpPr>
                  <a:spLocks noChangeShapeType="1"/>
                </p:cNvSpPr>
                <p:nvPr/>
              </p:nvSpPr>
              <p:spPr bwMode="auto">
                <a:xfrm>
                  <a:off x="3499" y="3243"/>
                  <a:ext cx="1" cy="50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36" name="Line 71"/>
                <p:cNvSpPr>
                  <a:spLocks noChangeShapeType="1"/>
                </p:cNvSpPr>
                <p:nvPr/>
              </p:nvSpPr>
              <p:spPr bwMode="auto">
                <a:xfrm>
                  <a:off x="3499" y="3499"/>
                  <a:ext cx="1" cy="17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37" name="Line 72"/>
                <p:cNvSpPr>
                  <a:spLocks noChangeShapeType="1"/>
                </p:cNvSpPr>
                <p:nvPr/>
              </p:nvSpPr>
              <p:spPr bwMode="auto">
                <a:xfrm>
                  <a:off x="3499" y="3529"/>
                  <a:ext cx="3" cy="3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38" name="Line 73"/>
                <p:cNvSpPr>
                  <a:spLocks noChangeShapeType="1"/>
                </p:cNvSpPr>
                <p:nvPr/>
              </p:nvSpPr>
              <p:spPr bwMode="auto">
                <a:xfrm>
                  <a:off x="3502" y="3246"/>
                  <a:ext cx="1" cy="47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39" name="Line 74"/>
                <p:cNvSpPr>
                  <a:spLocks noChangeShapeType="1"/>
                </p:cNvSpPr>
                <p:nvPr/>
              </p:nvSpPr>
              <p:spPr bwMode="auto">
                <a:xfrm>
                  <a:off x="3502" y="3503"/>
                  <a:ext cx="1" cy="2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40" name="Line 75"/>
                <p:cNvSpPr>
                  <a:spLocks noChangeShapeType="1"/>
                </p:cNvSpPr>
                <p:nvPr/>
              </p:nvSpPr>
              <p:spPr bwMode="auto">
                <a:xfrm>
                  <a:off x="350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41" name="Line 76"/>
                <p:cNvSpPr>
                  <a:spLocks noChangeShapeType="1"/>
                </p:cNvSpPr>
                <p:nvPr/>
              </p:nvSpPr>
              <p:spPr bwMode="auto">
                <a:xfrm>
                  <a:off x="3508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42" name="Line 77"/>
                <p:cNvSpPr>
                  <a:spLocks noChangeShapeType="1"/>
                </p:cNvSpPr>
                <p:nvPr/>
              </p:nvSpPr>
              <p:spPr bwMode="auto">
                <a:xfrm>
                  <a:off x="3508" y="3529"/>
                  <a:ext cx="1" cy="3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43" name="Line 78"/>
                <p:cNvSpPr>
                  <a:spLocks noChangeShapeType="1"/>
                </p:cNvSpPr>
                <p:nvPr/>
              </p:nvSpPr>
              <p:spPr bwMode="auto">
                <a:xfrm>
                  <a:off x="3508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44" name="Line 79"/>
                <p:cNvSpPr>
                  <a:spLocks noChangeShapeType="1"/>
                </p:cNvSpPr>
                <p:nvPr/>
              </p:nvSpPr>
              <p:spPr bwMode="auto">
                <a:xfrm>
                  <a:off x="3508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45" name="Line 80"/>
                <p:cNvSpPr>
                  <a:spLocks noChangeShapeType="1"/>
                </p:cNvSpPr>
                <p:nvPr/>
              </p:nvSpPr>
              <p:spPr bwMode="auto">
                <a:xfrm>
                  <a:off x="3508" y="3540"/>
                  <a:ext cx="5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46" name="Line 81"/>
                <p:cNvSpPr>
                  <a:spLocks noChangeShapeType="1"/>
                </p:cNvSpPr>
                <p:nvPr/>
              </p:nvSpPr>
              <p:spPr bwMode="auto">
                <a:xfrm>
                  <a:off x="351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47" name="Line 82"/>
                <p:cNvSpPr>
                  <a:spLocks noChangeShapeType="1"/>
                </p:cNvSpPr>
                <p:nvPr/>
              </p:nvSpPr>
              <p:spPr bwMode="auto">
                <a:xfrm>
                  <a:off x="351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48" name="Line 83"/>
                <p:cNvSpPr>
                  <a:spLocks noChangeShapeType="1"/>
                </p:cNvSpPr>
                <p:nvPr/>
              </p:nvSpPr>
              <p:spPr bwMode="auto">
                <a:xfrm>
                  <a:off x="3513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49" name="Line 84"/>
                <p:cNvSpPr>
                  <a:spLocks noChangeShapeType="1"/>
                </p:cNvSpPr>
                <p:nvPr/>
              </p:nvSpPr>
              <p:spPr bwMode="auto">
                <a:xfrm>
                  <a:off x="3513" y="3529"/>
                  <a:ext cx="6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50" name="Line 85"/>
                <p:cNvSpPr>
                  <a:spLocks noChangeShapeType="1"/>
                </p:cNvSpPr>
                <p:nvPr/>
              </p:nvSpPr>
              <p:spPr bwMode="auto">
                <a:xfrm>
                  <a:off x="351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51" name="Line 86"/>
                <p:cNvSpPr>
                  <a:spLocks noChangeShapeType="1"/>
                </p:cNvSpPr>
                <p:nvPr/>
              </p:nvSpPr>
              <p:spPr bwMode="auto">
                <a:xfrm>
                  <a:off x="351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52" name="Line 87"/>
                <p:cNvSpPr>
                  <a:spLocks noChangeShapeType="1"/>
                </p:cNvSpPr>
                <p:nvPr/>
              </p:nvSpPr>
              <p:spPr bwMode="auto">
                <a:xfrm>
                  <a:off x="351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53" name="Line 88"/>
                <p:cNvSpPr>
                  <a:spLocks noChangeShapeType="1"/>
                </p:cNvSpPr>
                <p:nvPr/>
              </p:nvSpPr>
              <p:spPr bwMode="auto">
                <a:xfrm>
                  <a:off x="3519" y="3520"/>
                  <a:ext cx="6" cy="4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54" name="Line 89"/>
                <p:cNvSpPr>
                  <a:spLocks noChangeShapeType="1"/>
                </p:cNvSpPr>
                <p:nvPr/>
              </p:nvSpPr>
              <p:spPr bwMode="auto">
                <a:xfrm>
                  <a:off x="3525" y="3535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55" name="Line 90"/>
                <p:cNvSpPr>
                  <a:spLocks noChangeShapeType="1"/>
                </p:cNvSpPr>
                <p:nvPr/>
              </p:nvSpPr>
              <p:spPr bwMode="auto">
                <a:xfrm>
                  <a:off x="3525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56" name="Line 91"/>
                <p:cNvSpPr>
                  <a:spLocks noChangeShapeType="1"/>
                </p:cNvSpPr>
                <p:nvPr/>
              </p:nvSpPr>
              <p:spPr bwMode="auto">
                <a:xfrm>
                  <a:off x="3525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57" name="Line 92"/>
                <p:cNvSpPr>
                  <a:spLocks noChangeShapeType="1"/>
                </p:cNvSpPr>
                <p:nvPr/>
              </p:nvSpPr>
              <p:spPr bwMode="auto">
                <a:xfrm>
                  <a:off x="3525" y="3514"/>
                  <a:ext cx="3" cy="5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58" name="Line 93"/>
                <p:cNvSpPr>
                  <a:spLocks noChangeShapeType="1"/>
                </p:cNvSpPr>
                <p:nvPr/>
              </p:nvSpPr>
              <p:spPr bwMode="auto">
                <a:xfrm>
                  <a:off x="3528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59" name="Line 94"/>
                <p:cNvSpPr>
                  <a:spLocks noChangeShapeType="1"/>
                </p:cNvSpPr>
                <p:nvPr/>
              </p:nvSpPr>
              <p:spPr bwMode="auto">
                <a:xfrm>
                  <a:off x="3528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60" name="Line 95"/>
                <p:cNvSpPr>
                  <a:spLocks noChangeShapeType="1"/>
                </p:cNvSpPr>
                <p:nvPr/>
              </p:nvSpPr>
              <p:spPr bwMode="auto">
                <a:xfrm>
                  <a:off x="3528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61" name="Line 96"/>
                <p:cNvSpPr>
                  <a:spLocks noChangeShapeType="1"/>
                </p:cNvSpPr>
                <p:nvPr/>
              </p:nvSpPr>
              <p:spPr bwMode="auto">
                <a:xfrm>
                  <a:off x="3528" y="3535"/>
                  <a:ext cx="6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62" name="Line 97"/>
                <p:cNvSpPr>
                  <a:spLocks noChangeShapeType="1"/>
                </p:cNvSpPr>
                <p:nvPr/>
              </p:nvSpPr>
              <p:spPr bwMode="auto">
                <a:xfrm>
                  <a:off x="3534" y="3174"/>
                  <a:ext cx="1" cy="50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63" name="Line 98"/>
                <p:cNvSpPr>
                  <a:spLocks noChangeShapeType="1"/>
                </p:cNvSpPr>
                <p:nvPr/>
              </p:nvSpPr>
              <p:spPr bwMode="auto">
                <a:xfrm>
                  <a:off x="3534" y="3456"/>
                  <a:ext cx="1" cy="28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64" name="Line 99"/>
                <p:cNvSpPr>
                  <a:spLocks noChangeShapeType="1"/>
                </p:cNvSpPr>
                <p:nvPr/>
              </p:nvSpPr>
              <p:spPr bwMode="auto">
                <a:xfrm>
                  <a:off x="3534" y="3540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65" name="Line 100"/>
                <p:cNvSpPr>
                  <a:spLocks noChangeShapeType="1"/>
                </p:cNvSpPr>
                <p:nvPr/>
              </p:nvSpPr>
              <p:spPr bwMode="auto">
                <a:xfrm>
                  <a:off x="3540" y="3529"/>
                  <a:ext cx="1" cy="4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66" name="Line 101"/>
                <p:cNvSpPr>
                  <a:spLocks noChangeShapeType="1"/>
                </p:cNvSpPr>
                <p:nvPr/>
              </p:nvSpPr>
              <p:spPr bwMode="auto">
                <a:xfrm>
                  <a:off x="3540" y="3525"/>
                  <a:ext cx="1" cy="14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67" name="Line 102"/>
                <p:cNvSpPr>
                  <a:spLocks noChangeShapeType="1"/>
                </p:cNvSpPr>
                <p:nvPr/>
              </p:nvSpPr>
              <p:spPr bwMode="auto">
                <a:xfrm>
                  <a:off x="3540" y="3196"/>
                  <a:ext cx="1" cy="52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68" name="Line 103"/>
                <p:cNvSpPr>
                  <a:spLocks noChangeShapeType="1"/>
                </p:cNvSpPr>
                <p:nvPr/>
              </p:nvSpPr>
              <p:spPr bwMode="auto">
                <a:xfrm>
                  <a:off x="3540" y="3520"/>
                  <a:ext cx="1" cy="5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69" name="Line 104"/>
                <p:cNvSpPr>
                  <a:spLocks noChangeShapeType="1"/>
                </p:cNvSpPr>
                <p:nvPr/>
              </p:nvSpPr>
              <p:spPr bwMode="auto">
                <a:xfrm>
                  <a:off x="3540" y="3540"/>
                  <a:ext cx="5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70" name="Line 105"/>
                <p:cNvSpPr>
                  <a:spLocks noChangeShapeType="1"/>
                </p:cNvSpPr>
                <p:nvPr/>
              </p:nvSpPr>
              <p:spPr bwMode="auto">
                <a:xfrm>
                  <a:off x="3545" y="3447"/>
                  <a:ext cx="1" cy="10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71" name="Line 106"/>
                <p:cNvSpPr>
                  <a:spLocks noChangeShapeType="1"/>
                </p:cNvSpPr>
                <p:nvPr/>
              </p:nvSpPr>
              <p:spPr bwMode="auto">
                <a:xfrm>
                  <a:off x="3545" y="3447"/>
                  <a:ext cx="1" cy="19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72" name="Line 107"/>
                <p:cNvSpPr>
                  <a:spLocks noChangeShapeType="1"/>
                </p:cNvSpPr>
                <p:nvPr/>
              </p:nvSpPr>
              <p:spPr bwMode="auto">
                <a:xfrm>
                  <a:off x="3545" y="3185"/>
                  <a:ext cx="1" cy="53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73" name="Line 108"/>
                <p:cNvSpPr>
                  <a:spLocks noChangeShapeType="1"/>
                </p:cNvSpPr>
                <p:nvPr/>
              </p:nvSpPr>
              <p:spPr bwMode="auto">
                <a:xfrm>
                  <a:off x="3549" y="3499"/>
                  <a:ext cx="1" cy="4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74" name="Line 109"/>
                <p:cNvSpPr>
                  <a:spLocks noChangeShapeType="1"/>
                </p:cNvSpPr>
                <p:nvPr/>
              </p:nvSpPr>
              <p:spPr bwMode="auto">
                <a:xfrm>
                  <a:off x="3549" y="3220"/>
                  <a:ext cx="1" cy="434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75" name="Line 110"/>
                <p:cNvSpPr>
                  <a:spLocks noChangeShapeType="1"/>
                </p:cNvSpPr>
                <p:nvPr/>
              </p:nvSpPr>
              <p:spPr bwMode="auto">
                <a:xfrm>
                  <a:off x="3549" y="3377"/>
                  <a:ext cx="1" cy="35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76" name="Line 111"/>
                <p:cNvSpPr>
                  <a:spLocks noChangeShapeType="1"/>
                </p:cNvSpPr>
                <p:nvPr/>
              </p:nvSpPr>
              <p:spPr bwMode="auto">
                <a:xfrm>
                  <a:off x="3549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77" name="Line 112"/>
                <p:cNvSpPr>
                  <a:spLocks noChangeShapeType="1"/>
                </p:cNvSpPr>
                <p:nvPr/>
              </p:nvSpPr>
              <p:spPr bwMode="auto">
                <a:xfrm>
                  <a:off x="3549" y="3525"/>
                  <a:ext cx="6" cy="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78" name="Line 113"/>
                <p:cNvSpPr>
                  <a:spLocks noChangeShapeType="1"/>
                </p:cNvSpPr>
                <p:nvPr/>
              </p:nvSpPr>
              <p:spPr bwMode="auto">
                <a:xfrm>
                  <a:off x="3555" y="3462"/>
                  <a:ext cx="1" cy="18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79" name="Line 114"/>
                <p:cNvSpPr>
                  <a:spLocks noChangeShapeType="1"/>
                </p:cNvSpPr>
                <p:nvPr/>
              </p:nvSpPr>
              <p:spPr bwMode="auto">
                <a:xfrm>
                  <a:off x="3555" y="3226"/>
                  <a:ext cx="1" cy="47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80" name="Line 115"/>
                <p:cNvSpPr>
                  <a:spLocks noChangeShapeType="1"/>
                </p:cNvSpPr>
                <p:nvPr/>
              </p:nvSpPr>
              <p:spPr bwMode="auto">
                <a:xfrm>
                  <a:off x="3555" y="3508"/>
                  <a:ext cx="1" cy="9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81" name="Line 116"/>
                <p:cNvSpPr>
                  <a:spLocks noChangeShapeType="1"/>
                </p:cNvSpPr>
                <p:nvPr/>
              </p:nvSpPr>
              <p:spPr bwMode="auto">
                <a:xfrm>
                  <a:off x="3560" y="3535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82" name="Line 117"/>
                <p:cNvSpPr>
                  <a:spLocks noChangeShapeType="1"/>
                </p:cNvSpPr>
                <p:nvPr/>
              </p:nvSpPr>
              <p:spPr bwMode="auto">
                <a:xfrm>
                  <a:off x="3560" y="3226"/>
                  <a:ext cx="1" cy="48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83" name="Line 118"/>
                <p:cNvSpPr>
                  <a:spLocks noChangeShapeType="1"/>
                </p:cNvSpPr>
                <p:nvPr/>
              </p:nvSpPr>
              <p:spPr bwMode="auto">
                <a:xfrm>
                  <a:off x="3560" y="3503"/>
                  <a:ext cx="1" cy="4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84" name="Line 119"/>
                <p:cNvSpPr>
                  <a:spLocks noChangeShapeType="1"/>
                </p:cNvSpPr>
                <p:nvPr/>
              </p:nvSpPr>
              <p:spPr bwMode="auto">
                <a:xfrm>
                  <a:off x="3560" y="3529"/>
                  <a:ext cx="1" cy="3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85" name="Line 120"/>
                <p:cNvSpPr>
                  <a:spLocks noChangeShapeType="1"/>
                </p:cNvSpPr>
                <p:nvPr/>
              </p:nvSpPr>
              <p:spPr bwMode="auto">
                <a:xfrm>
                  <a:off x="3566" y="3529"/>
                  <a:ext cx="1" cy="3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86" name="Line 121"/>
                <p:cNvSpPr>
                  <a:spLocks noChangeShapeType="1"/>
                </p:cNvSpPr>
                <p:nvPr/>
              </p:nvSpPr>
              <p:spPr bwMode="auto">
                <a:xfrm>
                  <a:off x="3566" y="3525"/>
                  <a:ext cx="1" cy="3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87" name="Line 122"/>
                <p:cNvSpPr>
                  <a:spLocks noChangeShapeType="1"/>
                </p:cNvSpPr>
                <p:nvPr/>
              </p:nvSpPr>
              <p:spPr bwMode="auto">
                <a:xfrm>
                  <a:off x="3566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88" name="Line 123"/>
                <p:cNvSpPr>
                  <a:spLocks noChangeShapeType="1"/>
                </p:cNvSpPr>
                <p:nvPr/>
              </p:nvSpPr>
              <p:spPr bwMode="auto">
                <a:xfrm>
                  <a:off x="3566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89" name="Line 124"/>
                <p:cNvSpPr>
                  <a:spLocks noChangeShapeType="1"/>
                </p:cNvSpPr>
                <p:nvPr/>
              </p:nvSpPr>
              <p:spPr bwMode="auto">
                <a:xfrm>
                  <a:off x="3570" y="3304"/>
                  <a:ext cx="1" cy="42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90" name="Line 125"/>
                <p:cNvSpPr>
                  <a:spLocks noChangeShapeType="1"/>
                </p:cNvSpPr>
                <p:nvPr/>
              </p:nvSpPr>
              <p:spPr bwMode="auto">
                <a:xfrm>
                  <a:off x="3570" y="3482"/>
                  <a:ext cx="1" cy="7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91" name="Line 126"/>
                <p:cNvSpPr>
                  <a:spLocks noChangeShapeType="1"/>
                </p:cNvSpPr>
                <p:nvPr/>
              </p:nvSpPr>
              <p:spPr bwMode="auto">
                <a:xfrm>
                  <a:off x="3570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92" name="Line 127"/>
                <p:cNvSpPr>
                  <a:spLocks noChangeShapeType="1"/>
                </p:cNvSpPr>
                <p:nvPr/>
              </p:nvSpPr>
              <p:spPr bwMode="auto">
                <a:xfrm>
                  <a:off x="357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93" name="Line 128"/>
                <p:cNvSpPr>
                  <a:spLocks noChangeShapeType="1"/>
                </p:cNvSpPr>
                <p:nvPr/>
              </p:nvSpPr>
              <p:spPr bwMode="auto">
                <a:xfrm>
                  <a:off x="3575" y="3529"/>
                  <a:ext cx="1" cy="4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94" name="Line 129"/>
                <p:cNvSpPr>
                  <a:spLocks noChangeShapeType="1"/>
                </p:cNvSpPr>
                <p:nvPr/>
              </p:nvSpPr>
              <p:spPr bwMode="auto">
                <a:xfrm>
                  <a:off x="3575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95" name="Line 130"/>
                <p:cNvSpPr>
                  <a:spLocks noChangeShapeType="1"/>
                </p:cNvSpPr>
                <p:nvPr/>
              </p:nvSpPr>
              <p:spPr bwMode="auto">
                <a:xfrm>
                  <a:off x="3575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96" name="Line 131"/>
                <p:cNvSpPr>
                  <a:spLocks noChangeShapeType="1"/>
                </p:cNvSpPr>
                <p:nvPr/>
              </p:nvSpPr>
              <p:spPr bwMode="auto">
                <a:xfrm>
                  <a:off x="3575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97" name="Line 132"/>
                <p:cNvSpPr>
                  <a:spLocks noChangeShapeType="1"/>
                </p:cNvSpPr>
                <p:nvPr/>
              </p:nvSpPr>
              <p:spPr bwMode="auto">
                <a:xfrm>
                  <a:off x="3575" y="3205"/>
                  <a:ext cx="6" cy="47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98" name="Line 133"/>
                <p:cNvSpPr>
                  <a:spLocks noChangeShapeType="1"/>
                </p:cNvSpPr>
                <p:nvPr/>
              </p:nvSpPr>
              <p:spPr bwMode="auto">
                <a:xfrm>
                  <a:off x="3581" y="3374"/>
                  <a:ext cx="1" cy="37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99" name="Line 134"/>
                <p:cNvSpPr>
                  <a:spLocks noChangeShapeType="1"/>
                </p:cNvSpPr>
                <p:nvPr/>
              </p:nvSpPr>
              <p:spPr bwMode="auto">
                <a:xfrm>
                  <a:off x="3581" y="3535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00" name="Line 135"/>
                <p:cNvSpPr>
                  <a:spLocks noChangeShapeType="1"/>
                </p:cNvSpPr>
                <p:nvPr/>
              </p:nvSpPr>
              <p:spPr bwMode="auto">
                <a:xfrm>
                  <a:off x="3581" y="3535"/>
                  <a:ext cx="1" cy="11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01" name="Line 136"/>
                <p:cNvSpPr>
                  <a:spLocks noChangeShapeType="1"/>
                </p:cNvSpPr>
                <p:nvPr/>
              </p:nvSpPr>
              <p:spPr bwMode="auto">
                <a:xfrm>
                  <a:off x="3586" y="3243"/>
                  <a:ext cx="1" cy="47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02" name="Line 137"/>
                <p:cNvSpPr>
                  <a:spLocks noChangeShapeType="1"/>
                </p:cNvSpPr>
                <p:nvPr/>
              </p:nvSpPr>
              <p:spPr bwMode="auto">
                <a:xfrm>
                  <a:off x="3586" y="3520"/>
                  <a:ext cx="1" cy="4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03" name="Line 138"/>
                <p:cNvSpPr>
                  <a:spLocks noChangeShapeType="1"/>
                </p:cNvSpPr>
                <p:nvPr/>
              </p:nvSpPr>
              <p:spPr bwMode="auto">
                <a:xfrm>
                  <a:off x="3586" y="3540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04" name="Line 139"/>
                <p:cNvSpPr>
                  <a:spLocks noChangeShapeType="1"/>
                </p:cNvSpPr>
                <p:nvPr/>
              </p:nvSpPr>
              <p:spPr bwMode="auto">
                <a:xfrm>
                  <a:off x="3586" y="3529"/>
                  <a:ext cx="4" cy="1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05" name="Line 140"/>
                <p:cNvSpPr>
                  <a:spLocks noChangeShapeType="1"/>
                </p:cNvSpPr>
                <p:nvPr/>
              </p:nvSpPr>
              <p:spPr bwMode="auto">
                <a:xfrm>
                  <a:off x="359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06" name="Line 141"/>
                <p:cNvSpPr>
                  <a:spLocks noChangeShapeType="1"/>
                </p:cNvSpPr>
                <p:nvPr/>
              </p:nvSpPr>
              <p:spPr bwMode="auto">
                <a:xfrm>
                  <a:off x="359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07" name="Line 142"/>
                <p:cNvSpPr>
                  <a:spLocks noChangeShapeType="1"/>
                </p:cNvSpPr>
                <p:nvPr/>
              </p:nvSpPr>
              <p:spPr bwMode="auto">
                <a:xfrm>
                  <a:off x="3590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08" name="Line 143"/>
                <p:cNvSpPr>
                  <a:spLocks noChangeShapeType="1"/>
                </p:cNvSpPr>
                <p:nvPr/>
              </p:nvSpPr>
              <p:spPr bwMode="auto">
                <a:xfrm>
                  <a:off x="3590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09" name="Line 144"/>
                <p:cNvSpPr>
                  <a:spLocks noChangeShapeType="1"/>
                </p:cNvSpPr>
                <p:nvPr/>
              </p:nvSpPr>
              <p:spPr bwMode="auto">
                <a:xfrm>
                  <a:off x="3596" y="3252"/>
                  <a:ext cx="1" cy="47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10" name="Line 145"/>
                <p:cNvSpPr>
                  <a:spLocks noChangeShapeType="1"/>
                </p:cNvSpPr>
                <p:nvPr/>
              </p:nvSpPr>
              <p:spPr bwMode="auto">
                <a:xfrm>
                  <a:off x="3596" y="3499"/>
                  <a:ext cx="1" cy="22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11" name="Line 146"/>
                <p:cNvSpPr>
                  <a:spLocks noChangeShapeType="1"/>
                </p:cNvSpPr>
                <p:nvPr/>
              </p:nvSpPr>
              <p:spPr bwMode="auto">
                <a:xfrm>
                  <a:off x="3596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12" name="Line 147"/>
                <p:cNvSpPr>
                  <a:spLocks noChangeShapeType="1"/>
                </p:cNvSpPr>
                <p:nvPr/>
              </p:nvSpPr>
              <p:spPr bwMode="auto">
                <a:xfrm>
                  <a:off x="3596" y="3540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13" name="Line 148"/>
                <p:cNvSpPr>
                  <a:spLocks noChangeShapeType="1"/>
                </p:cNvSpPr>
                <p:nvPr/>
              </p:nvSpPr>
              <p:spPr bwMode="auto">
                <a:xfrm>
                  <a:off x="3601" y="3520"/>
                  <a:ext cx="1" cy="5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14" name="Line 149"/>
                <p:cNvSpPr>
                  <a:spLocks noChangeShapeType="1"/>
                </p:cNvSpPr>
                <p:nvPr/>
              </p:nvSpPr>
              <p:spPr bwMode="auto">
                <a:xfrm>
                  <a:off x="3601" y="3514"/>
                  <a:ext cx="1" cy="4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15" name="Line 150"/>
                <p:cNvSpPr>
                  <a:spLocks noChangeShapeType="1"/>
                </p:cNvSpPr>
                <p:nvPr/>
              </p:nvSpPr>
              <p:spPr bwMode="auto">
                <a:xfrm>
                  <a:off x="3601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16" name="Line 151"/>
                <p:cNvSpPr>
                  <a:spLocks noChangeShapeType="1"/>
                </p:cNvSpPr>
                <p:nvPr/>
              </p:nvSpPr>
              <p:spPr bwMode="auto">
                <a:xfrm>
                  <a:off x="3601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17" name="Line 152"/>
                <p:cNvSpPr>
                  <a:spLocks noChangeShapeType="1"/>
                </p:cNvSpPr>
                <p:nvPr/>
              </p:nvSpPr>
              <p:spPr bwMode="auto">
                <a:xfrm>
                  <a:off x="3607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18" name="Line 153"/>
                <p:cNvSpPr>
                  <a:spLocks noChangeShapeType="1"/>
                </p:cNvSpPr>
                <p:nvPr/>
              </p:nvSpPr>
              <p:spPr bwMode="auto">
                <a:xfrm>
                  <a:off x="3607" y="3232"/>
                  <a:ext cx="1" cy="49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19" name="Line 154"/>
                <p:cNvSpPr>
                  <a:spLocks noChangeShapeType="1"/>
                </p:cNvSpPr>
                <p:nvPr/>
              </p:nvSpPr>
              <p:spPr bwMode="auto">
                <a:xfrm>
                  <a:off x="3607" y="3499"/>
                  <a:ext cx="1" cy="5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20" name="Line 155"/>
                <p:cNvSpPr>
                  <a:spLocks noChangeShapeType="1"/>
                </p:cNvSpPr>
                <p:nvPr/>
              </p:nvSpPr>
              <p:spPr bwMode="auto">
                <a:xfrm>
                  <a:off x="3607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21" name="Line 156"/>
                <p:cNvSpPr>
                  <a:spLocks noChangeShapeType="1"/>
                </p:cNvSpPr>
                <p:nvPr/>
              </p:nvSpPr>
              <p:spPr bwMode="auto">
                <a:xfrm>
                  <a:off x="3611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22" name="Line 157"/>
                <p:cNvSpPr>
                  <a:spLocks noChangeShapeType="1"/>
                </p:cNvSpPr>
                <p:nvPr/>
              </p:nvSpPr>
              <p:spPr bwMode="auto">
                <a:xfrm>
                  <a:off x="3611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23" name="Line 158"/>
                <p:cNvSpPr>
                  <a:spLocks noChangeShapeType="1"/>
                </p:cNvSpPr>
                <p:nvPr/>
              </p:nvSpPr>
              <p:spPr bwMode="auto">
                <a:xfrm>
                  <a:off x="3611" y="3499"/>
                  <a:ext cx="1" cy="7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24" name="Line 159"/>
                <p:cNvSpPr>
                  <a:spLocks noChangeShapeType="1"/>
                </p:cNvSpPr>
                <p:nvPr/>
              </p:nvSpPr>
              <p:spPr bwMode="auto">
                <a:xfrm>
                  <a:off x="3611" y="3535"/>
                  <a:ext cx="5" cy="3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25" name="Line 160"/>
                <p:cNvSpPr>
                  <a:spLocks noChangeShapeType="1"/>
                </p:cNvSpPr>
                <p:nvPr/>
              </p:nvSpPr>
              <p:spPr bwMode="auto">
                <a:xfrm>
                  <a:off x="3616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26" name="Line 161"/>
                <p:cNvSpPr>
                  <a:spLocks noChangeShapeType="1"/>
                </p:cNvSpPr>
                <p:nvPr/>
              </p:nvSpPr>
              <p:spPr bwMode="auto">
                <a:xfrm>
                  <a:off x="3616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27" name="Line 162"/>
                <p:cNvSpPr>
                  <a:spLocks noChangeShapeType="1"/>
                </p:cNvSpPr>
                <p:nvPr/>
              </p:nvSpPr>
              <p:spPr bwMode="auto">
                <a:xfrm>
                  <a:off x="3616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28" name="Line 163"/>
                <p:cNvSpPr>
                  <a:spLocks noChangeShapeType="1"/>
                </p:cNvSpPr>
                <p:nvPr/>
              </p:nvSpPr>
              <p:spPr bwMode="auto">
                <a:xfrm>
                  <a:off x="3616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29" name="Line 164"/>
                <p:cNvSpPr>
                  <a:spLocks noChangeShapeType="1"/>
                </p:cNvSpPr>
                <p:nvPr/>
              </p:nvSpPr>
              <p:spPr bwMode="auto">
                <a:xfrm>
                  <a:off x="362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30" name="Line 165"/>
                <p:cNvSpPr>
                  <a:spLocks noChangeShapeType="1"/>
                </p:cNvSpPr>
                <p:nvPr/>
              </p:nvSpPr>
              <p:spPr bwMode="auto">
                <a:xfrm>
                  <a:off x="362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31" name="Line 166"/>
                <p:cNvSpPr>
                  <a:spLocks noChangeShapeType="1"/>
                </p:cNvSpPr>
                <p:nvPr/>
              </p:nvSpPr>
              <p:spPr bwMode="auto">
                <a:xfrm>
                  <a:off x="3622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32" name="Line 167"/>
                <p:cNvSpPr>
                  <a:spLocks noChangeShapeType="1"/>
                </p:cNvSpPr>
                <p:nvPr/>
              </p:nvSpPr>
              <p:spPr bwMode="auto">
                <a:xfrm>
                  <a:off x="3622" y="3540"/>
                  <a:ext cx="6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33" name="Line 168"/>
                <p:cNvSpPr>
                  <a:spLocks noChangeShapeType="1"/>
                </p:cNvSpPr>
                <p:nvPr/>
              </p:nvSpPr>
              <p:spPr bwMode="auto">
                <a:xfrm>
                  <a:off x="3628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34" name="Line 169"/>
                <p:cNvSpPr>
                  <a:spLocks noChangeShapeType="1"/>
                </p:cNvSpPr>
                <p:nvPr/>
              </p:nvSpPr>
              <p:spPr bwMode="auto">
                <a:xfrm>
                  <a:off x="3628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35" name="Line 170"/>
                <p:cNvSpPr>
                  <a:spLocks noChangeShapeType="1"/>
                </p:cNvSpPr>
                <p:nvPr/>
              </p:nvSpPr>
              <p:spPr bwMode="auto">
                <a:xfrm>
                  <a:off x="3628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36" name="Line 171"/>
                <p:cNvSpPr>
                  <a:spLocks noChangeShapeType="1"/>
                </p:cNvSpPr>
                <p:nvPr/>
              </p:nvSpPr>
              <p:spPr bwMode="auto">
                <a:xfrm>
                  <a:off x="3628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37" name="Line 172"/>
                <p:cNvSpPr>
                  <a:spLocks noChangeShapeType="1"/>
                </p:cNvSpPr>
                <p:nvPr/>
              </p:nvSpPr>
              <p:spPr bwMode="auto">
                <a:xfrm>
                  <a:off x="363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38" name="Line 173"/>
                <p:cNvSpPr>
                  <a:spLocks noChangeShapeType="1"/>
                </p:cNvSpPr>
                <p:nvPr/>
              </p:nvSpPr>
              <p:spPr bwMode="auto">
                <a:xfrm>
                  <a:off x="363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39" name="Line 174"/>
                <p:cNvSpPr>
                  <a:spLocks noChangeShapeType="1"/>
                </p:cNvSpPr>
                <p:nvPr/>
              </p:nvSpPr>
              <p:spPr bwMode="auto">
                <a:xfrm>
                  <a:off x="3633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40" name="Line 175"/>
                <p:cNvSpPr>
                  <a:spLocks noChangeShapeType="1"/>
                </p:cNvSpPr>
                <p:nvPr/>
              </p:nvSpPr>
              <p:spPr bwMode="auto">
                <a:xfrm>
                  <a:off x="3633" y="3540"/>
                  <a:ext cx="4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41" name="Line 176"/>
                <p:cNvSpPr>
                  <a:spLocks noChangeShapeType="1"/>
                </p:cNvSpPr>
                <p:nvPr/>
              </p:nvSpPr>
              <p:spPr bwMode="auto">
                <a:xfrm>
                  <a:off x="3637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42" name="Line 177"/>
                <p:cNvSpPr>
                  <a:spLocks noChangeShapeType="1"/>
                </p:cNvSpPr>
                <p:nvPr/>
              </p:nvSpPr>
              <p:spPr bwMode="auto">
                <a:xfrm>
                  <a:off x="3637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43" name="Line 178"/>
                <p:cNvSpPr>
                  <a:spLocks noChangeShapeType="1"/>
                </p:cNvSpPr>
                <p:nvPr/>
              </p:nvSpPr>
              <p:spPr bwMode="auto">
                <a:xfrm>
                  <a:off x="3637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44" name="Line 179"/>
                <p:cNvSpPr>
                  <a:spLocks noChangeShapeType="1"/>
                </p:cNvSpPr>
                <p:nvPr/>
              </p:nvSpPr>
              <p:spPr bwMode="auto">
                <a:xfrm>
                  <a:off x="3637" y="3535"/>
                  <a:ext cx="6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45" name="Line 180"/>
                <p:cNvSpPr>
                  <a:spLocks noChangeShapeType="1"/>
                </p:cNvSpPr>
                <p:nvPr/>
              </p:nvSpPr>
              <p:spPr bwMode="auto">
                <a:xfrm>
                  <a:off x="364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46" name="Line 181"/>
                <p:cNvSpPr>
                  <a:spLocks noChangeShapeType="1"/>
                </p:cNvSpPr>
                <p:nvPr/>
              </p:nvSpPr>
              <p:spPr bwMode="auto">
                <a:xfrm>
                  <a:off x="364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47" name="Line 182"/>
                <p:cNvSpPr>
                  <a:spLocks noChangeShapeType="1"/>
                </p:cNvSpPr>
                <p:nvPr/>
              </p:nvSpPr>
              <p:spPr bwMode="auto">
                <a:xfrm>
                  <a:off x="364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48" name="Line 183"/>
                <p:cNvSpPr>
                  <a:spLocks noChangeShapeType="1"/>
                </p:cNvSpPr>
                <p:nvPr/>
              </p:nvSpPr>
              <p:spPr bwMode="auto">
                <a:xfrm>
                  <a:off x="3643" y="3535"/>
                  <a:ext cx="5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49" name="Line 184"/>
                <p:cNvSpPr>
                  <a:spLocks noChangeShapeType="1"/>
                </p:cNvSpPr>
                <p:nvPr/>
              </p:nvSpPr>
              <p:spPr bwMode="auto">
                <a:xfrm>
                  <a:off x="3648" y="3200"/>
                  <a:ext cx="1" cy="48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50" name="Line 185"/>
                <p:cNvSpPr>
                  <a:spLocks noChangeShapeType="1"/>
                </p:cNvSpPr>
                <p:nvPr/>
              </p:nvSpPr>
              <p:spPr bwMode="auto">
                <a:xfrm>
                  <a:off x="3648" y="3200"/>
                  <a:ext cx="1" cy="52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51" name="Line 186"/>
                <p:cNvSpPr>
                  <a:spLocks noChangeShapeType="1"/>
                </p:cNvSpPr>
                <p:nvPr/>
              </p:nvSpPr>
              <p:spPr bwMode="auto">
                <a:xfrm>
                  <a:off x="3648" y="3525"/>
                  <a:ext cx="1" cy="2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52" name="Line 187"/>
                <p:cNvSpPr>
                  <a:spLocks noChangeShapeType="1"/>
                </p:cNvSpPr>
                <p:nvPr/>
              </p:nvSpPr>
              <p:spPr bwMode="auto">
                <a:xfrm>
                  <a:off x="3648" y="3535"/>
                  <a:ext cx="6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53" name="Line 188"/>
                <p:cNvSpPr>
                  <a:spLocks noChangeShapeType="1"/>
                </p:cNvSpPr>
                <p:nvPr/>
              </p:nvSpPr>
              <p:spPr bwMode="auto">
                <a:xfrm>
                  <a:off x="3654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54" name="Line 189"/>
                <p:cNvSpPr>
                  <a:spLocks noChangeShapeType="1"/>
                </p:cNvSpPr>
                <p:nvPr/>
              </p:nvSpPr>
              <p:spPr bwMode="auto">
                <a:xfrm>
                  <a:off x="3654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55" name="Line 190"/>
                <p:cNvSpPr>
                  <a:spLocks noChangeShapeType="1"/>
                </p:cNvSpPr>
                <p:nvPr/>
              </p:nvSpPr>
              <p:spPr bwMode="auto">
                <a:xfrm>
                  <a:off x="3654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56" name="Line 191"/>
                <p:cNvSpPr>
                  <a:spLocks noChangeShapeType="1"/>
                </p:cNvSpPr>
                <p:nvPr/>
              </p:nvSpPr>
              <p:spPr bwMode="auto">
                <a:xfrm>
                  <a:off x="3654" y="3525"/>
                  <a:ext cx="4" cy="2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57" name="Line 192"/>
                <p:cNvSpPr>
                  <a:spLocks noChangeShapeType="1"/>
                </p:cNvSpPr>
                <p:nvPr/>
              </p:nvSpPr>
              <p:spPr bwMode="auto">
                <a:xfrm>
                  <a:off x="3658" y="3540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58" name="Line 193"/>
                <p:cNvSpPr>
                  <a:spLocks noChangeShapeType="1"/>
                </p:cNvSpPr>
                <p:nvPr/>
              </p:nvSpPr>
              <p:spPr bwMode="auto">
                <a:xfrm>
                  <a:off x="3658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59" name="Line 194"/>
                <p:cNvSpPr>
                  <a:spLocks noChangeShapeType="1"/>
                </p:cNvSpPr>
                <p:nvPr/>
              </p:nvSpPr>
              <p:spPr bwMode="auto">
                <a:xfrm>
                  <a:off x="3658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60" name="Line 195"/>
                <p:cNvSpPr>
                  <a:spLocks noChangeShapeType="1"/>
                </p:cNvSpPr>
                <p:nvPr/>
              </p:nvSpPr>
              <p:spPr bwMode="auto">
                <a:xfrm>
                  <a:off x="3658" y="3535"/>
                  <a:ext cx="5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61" name="Line 196"/>
                <p:cNvSpPr>
                  <a:spLocks noChangeShapeType="1"/>
                </p:cNvSpPr>
                <p:nvPr/>
              </p:nvSpPr>
              <p:spPr bwMode="auto">
                <a:xfrm>
                  <a:off x="366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62" name="Line 197"/>
                <p:cNvSpPr>
                  <a:spLocks noChangeShapeType="1"/>
                </p:cNvSpPr>
                <p:nvPr/>
              </p:nvSpPr>
              <p:spPr bwMode="auto">
                <a:xfrm>
                  <a:off x="3663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63" name="Line 198"/>
                <p:cNvSpPr>
                  <a:spLocks noChangeShapeType="1"/>
                </p:cNvSpPr>
                <p:nvPr/>
              </p:nvSpPr>
              <p:spPr bwMode="auto">
                <a:xfrm>
                  <a:off x="366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64" name="Line 199"/>
                <p:cNvSpPr>
                  <a:spLocks noChangeShapeType="1"/>
                </p:cNvSpPr>
                <p:nvPr/>
              </p:nvSpPr>
              <p:spPr bwMode="auto">
                <a:xfrm>
                  <a:off x="3669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65" name="Line 200"/>
                <p:cNvSpPr>
                  <a:spLocks noChangeShapeType="1"/>
                </p:cNvSpPr>
                <p:nvPr/>
              </p:nvSpPr>
              <p:spPr bwMode="auto">
                <a:xfrm>
                  <a:off x="3669" y="3525"/>
                  <a:ext cx="1" cy="3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66" name="Line 201"/>
                <p:cNvSpPr>
                  <a:spLocks noChangeShapeType="1"/>
                </p:cNvSpPr>
                <p:nvPr/>
              </p:nvSpPr>
              <p:spPr bwMode="auto">
                <a:xfrm>
                  <a:off x="3669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67" name="Line 202"/>
                <p:cNvSpPr>
                  <a:spLocks noChangeShapeType="1"/>
                </p:cNvSpPr>
                <p:nvPr/>
              </p:nvSpPr>
              <p:spPr bwMode="auto">
                <a:xfrm>
                  <a:off x="3669" y="3535"/>
                  <a:ext cx="1" cy="3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68" name="Line 203"/>
                <p:cNvSpPr>
                  <a:spLocks noChangeShapeType="1"/>
                </p:cNvSpPr>
                <p:nvPr/>
              </p:nvSpPr>
              <p:spPr bwMode="auto">
                <a:xfrm>
                  <a:off x="3669" y="3540"/>
                  <a:ext cx="5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69" name="Line 204"/>
                <p:cNvSpPr>
                  <a:spLocks noChangeShapeType="1"/>
                </p:cNvSpPr>
                <p:nvPr/>
              </p:nvSpPr>
              <p:spPr bwMode="auto">
                <a:xfrm>
                  <a:off x="3674" y="3520"/>
                  <a:ext cx="1" cy="4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70" name="Line 205"/>
                <p:cNvSpPr>
                  <a:spLocks noChangeShapeType="1"/>
                </p:cNvSpPr>
                <p:nvPr/>
              </p:nvSpPr>
              <p:spPr bwMode="auto">
                <a:xfrm>
                  <a:off x="3674" y="3540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71" name="Line 206"/>
                <p:cNvSpPr>
                  <a:spLocks noChangeShapeType="1"/>
                </p:cNvSpPr>
                <p:nvPr/>
              </p:nvSpPr>
              <p:spPr bwMode="auto">
                <a:xfrm>
                  <a:off x="3674" y="3525"/>
                  <a:ext cx="1" cy="3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72" name="Line 207"/>
                <p:cNvSpPr>
                  <a:spLocks noChangeShapeType="1"/>
                </p:cNvSpPr>
                <p:nvPr/>
              </p:nvSpPr>
              <p:spPr bwMode="auto">
                <a:xfrm>
                  <a:off x="3674" y="3535"/>
                  <a:ext cx="4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73" name="Line 208"/>
                <p:cNvSpPr>
                  <a:spLocks noChangeShapeType="1"/>
                </p:cNvSpPr>
                <p:nvPr/>
              </p:nvSpPr>
              <p:spPr bwMode="auto">
                <a:xfrm>
                  <a:off x="3678" y="3185"/>
                  <a:ext cx="1" cy="53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74" name="Line 209"/>
                <p:cNvSpPr>
                  <a:spLocks noChangeShapeType="1"/>
                </p:cNvSpPr>
                <p:nvPr/>
              </p:nvSpPr>
              <p:spPr bwMode="auto">
                <a:xfrm>
                  <a:off x="3678" y="3493"/>
                  <a:ext cx="1" cy="18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75" name="Line 210"/>
                <p:cNvSpPr>
                  <a:spLocks noChangeShapeType="1"/>
                </p:cNvSpPr>
                <p:nvPr/>
              </p:nvSpPr>
              <p:spPr bwMode="auto">
                <a:xfrm>
                  <a:off x="3678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76" name="Line 211"/>
                <p:cNvSpPr>
                  <a:spLocks noChangeShapeType="1"/>
                </p:cNvSpPr>
                <p:nvPr/>
              </p:nvSpPr>
              <p:spPr bwMode="auto">
                <a:xfrm>
                  <a:off x="3678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77" name="Line 212"/>
                <p:cNvSpPr>
                  <a:spLocks noChangeShapeType="1"/>
                </p:cNvSpPr>
                <p:nvPr/>
              </p:nvSpPr>
              <p:spPr bwMode="auto">
                <a:xfrm>
                  <a:off x="3684" y="3535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78" name="Line 213"/>
                <p:cNvSpPr>
                  <a:spLocks noChangeShapeType="1"/>
                </p:cNvSpPr>
                <p:nvPr/>
              </p:nvSpPr>
              <p:spPr bwMode="auto">
                <a:xfrm>
                  <a:off x="3684" y="3525"/>
                  <a:ext cx="1" cy="3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79" name="Line 214"/>
                <p:cNvSpPr>
                  <a:spLocks noChangeShapeType="1"/>
                </p:cNvSpPr>
                <p:nvPr/>
              </p:nvSpPr>
              <p:spPr bwMode="auto">
                <a:xfrm>
                  <a:off x="3684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80" name="Line 215"/>
                <p:cNvSpPr>
                  <a:spLocks noChangeShapeType="1"/>
                </p:cNvSpPr>
                <p:nvPr/>
              </p:nvSpPr>
              <p:spPr bwMode="auto">
                <a:xfrm>
                  <a:off x="3684" y="3535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81" name="Line 216"/>
                <p:cNvSpPr>
                  <a:spLocks noChangeShapeType="1"/>
                </p:cNvSpPr>
                <p:nvPr/>
              </p:nvSpPr>
              <p:spPr bwMode="auto">
                <a:xfrm>
                  <a:off x="3689" y="3520"/>
                  <a:ext cx="1" cy="5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82" name="Line 217"/>
                <p:cNvSpPr>
                  <a:spLocks noChangeShapeType="1"/>
                </p:cNvSpPr>
                <p:nvPr/>
              </p:nvSpPr>
              <p:spPr bwMode="auto">
                <a:xfrm>
                  <a:off x="3689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83" name="Line 218"/>
                <p:cNvSpPr>
                  <a:spLocks noChangeShapeType="1"/>
                </p:cNvSpPr>
                <p:nvPr/>
              </p:nvSpPr>
              <p:spPr bwMode="auto">
                <a:xfrm>
                  <a:off x="3689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84" name="Line 219"/>
                <p:cNvSpPr>
                  <a:spLocks noChangeShapeType="1"/>
                </p:cNvSpPr>
                <p:nvPr/>
              </p:nvSpPr>
              <p:spPr bwMode="auto">
                <a:xfrm>
                  <a:off x="3689" y="3529"/>
                  <a:ext cx="6" cy="3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85" name="Line 220"/>
                <p:cNvSpPr>
                  <a:spLocks noChangeShapeType="1"/>
                </p:cNvSpPr>
                <p:nvPr/>
              </p:nvSpPr>
              <p:spPr bwMode="auto">
                <a:xfrm>
                  <a:off x="3695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86" name="Line 221"/>
                <p:cNvSpPr>
                  <a:spLocks noChangeShapeType="1"/>
                </p:cNvSpPr>
                <p:nvPr/>
              </p:nvSpPr>
              <p:spPr bwMode="auto">
                <a:xfrm>
                  <a:off x="3695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87" name="Line 222"/>
                <p:cNvSpPr>
                  <a:spLocks noChangeShapeType="1"/>
                </p:cNvSpPr>
                <p:nvPr/>
              </p:nvSpPr>
              <p:spPr bwMode="auto">
                <a:xfrm>
                  <a:off x="3695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88" name="Line 223"/>
                <p:cNvSpPr>
                  <a:spLocks noChangeShapeType="1"/>
                </p:cNvSpPr>
                <p:nvPr/>
              </p:nvSpPr>
              <p:spPr bwMode="auto">
                <a:xfrm>
                  <a:off x="3695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89" name="Line 224"/>
                <p:cNvSpPr>
                  <a:spLocks noChangeShapeType="1"/>
                </p:cNvSpPr>
                <p:nvPr/>
              </p:nvSpPr>
              <p:spPr bwMode="auto">
                <a:xfrm>
                  <a:off x="369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90" name="Line 225"/>
                <p:cNvSpPr>
                  <a:spLocks noChangeShapeType="1"/>
                </p:cNvSpPr>
                <p:nvPr/>
              </p:nvSpPr>
              <p:spPr bwMode="auto">
                <a:xfrm>
                  <a:off x="3699" y="3520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91" name="Line 226"/>
                <p:cNvSpPr>
                  <a:spLocks noChangeShapeType="1"/>
                </p:cNvSpPr>
                <p:nvPr/>
              </p:nvSpPr>
              <p:spPr bwMode="auto">
                <a:xfrm>
                  <a:off x="3699" y="3540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92" name="Line 227"/>
                <p:cNvSpPr>
                  <a:spLocks noChangeShapeType="1"/>
                </p:cNvSpPr>
                <p:nvPr/>
              </p:nvSpPr>
              <p:spPr bwMode="auto">
                <a:xfrm>
                  <a:off x="3699" y="3535"/>
                  <a:ext cx="5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93" name="Line 228"/>
                <p:cNvSpPr>
                  <a:spLocks noChangeShapeType="1"/>
                </p:cNvSpPr>
                <p:nvPr/>
              </p:nvSpPr>
              <p:spPr bwMode="auto">
                <a:xfrm>
                  <a:off x="3704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94" name="Line 229"/>
                <p:cNvSpPr>
                  <a:spLocks noChangeShapeType="1"/>
                </p:cNvSpPr>
                <p:nvPr/>
              </p:nvSpPr>
              <p:spPr bwMode="auto">
                <a:xfrm>
                  <a:off x="3704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95" name="Line 230"/>
                <p:cNvSpPr>
                  <a:spLocks noChangeShapeType="1"/>
                </p:cNvSpPr>
                <p:nvPr/>
              </p:nvSpPr>
              <p:spPr bwMode="auto">
                <a:xfrm>
                  <a:off x="3704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96" name="Line 231"/>
                <p:cNvSpPr>
                  <a:spLocks noChangeShapeType="1"/>
                </p:cNvSpPr>
                <p:nvPr/>
              </p:nvSpPr>
              <p:spPr bwMode="auto">
                <a:xfrm>
                  <a:off x="3704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97" name="Line 232"/>
                <p:cNvSpPr>
                  <a:spLocks noChangeShapeType="1"/>
                </p:cNvSpPr>
                <p:nvPr/>
              </p:nvSpPr>
              <p:spPr bwMode="auto">
                <a:xfrm>
                  <a:off x="371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98" name="Line 233"/>
                <p:cNvSpPr>
                  <a:spLocks noChangeShapeType="1"/>
                </p:cNvSpPr>
                <p:nvPr/>
              </p:nvSpPr>
              <p:spPr bwMode="auto">
                <a:xfrm>
                  <a:off x="371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99" name="Line 234"/>
                <p:cNvSpPr>
                  <a:spLocks noChangeShapeType="1"/>
                </p:cNvSpPr>
                <p:nvPr/>
              </p:nvSpPr>
              <p:spPr bwMode="auto">
                <a:xfrm>
                  <a:off x="3710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00" name="Line 235"/>
                <p:cNvSpPr>
                  <a:spLocks noChangeShapeType="1"/>
                </p:cNvSpPr>
                <p:nvPr/>
              </p:nvSpPr>
              <p:spPr bwMode="auto">
                <a:xfrm>
                  <a:off x="3710" y="3535"/>
                  <a:ext cx="6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01" name="Line 236"/>
                <p:cNvSpPr>
                  <a:spLocks noChangeShapeType="1"/>
                </p:cNvSpPr>
                <p:nvPr/>
              </p:nvSpPr>
              <p:spPr bwMode="auto">
                <a:xfrm>
                  <a:off x="3716" y="3529"/>
                  <a:ext cx="1" cy="1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02" name="Line 237"/>
                <p:cNvSpPr>
                  <a:spLocks noChangeShapeType="1"/>
                </p:cNvSpPr>
                <p:nvPr/>
              </p:nvSpPr>
              <p:spPr bwMode="auto">
                <a:xfrm>
                  <a:off x="3716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03" name="Line 238"/>
                <p:cNvSpPr>
                  <a:spLocks noChangeShapeType="1"/>
                </p:cNvSpPr>
                <p:nvPr/>
              </p:nvSpPr>
              <p:spPr bwMode="auto">
                <a:xfrm>
                  <a:off x="3716" y="3520"/>
                  <a:ext cx="1" cy="4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04" name="Line 239"/>
                <p:cNvSpPr>
                  <a:spLocks noChangeShapeType="1"/>
                </p:cNvSpPr>
                <p:nvPr/>
              </p:nvSpPr>
              <p:spPr bwMode="auto">
                <a:xfrm>
                  <a:off x="3716" y="3540"/>
                  <a:ext cx="5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05" name="Line 240"/>
                <p:cNvSpPr>
                  <a:spLocks noChangeShapeType="1"/>
                </p:cNvSpPr>
                <p:nvPr/>
              </p:nvSpPr>
              <p:spPr bwMode="auto">
                <a:xfrm>
                  <a:off x="3721" y="3525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06" name="Line 241"/>
                <p:cNvSpPr>
                  <a:spLocks noChangeShapeType="1"/>
                </p:cNvSpPr>
                <p:nvPr/>
              </p:nvSpPr>
              <p:spPr bwMode="auto">
                <a:xfrm>
                  <a:off x="3721" y="3529"/>
                  <a:ext cx="1" cy="14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07" name="Line 242"/>
                <p:cNvSpPr>
                  <a:spLocks noChangeShapeType="1"/>
                </p:cNvSpPr>
                <p:nvPr/>
              </p:nvSpPr>
              <p:spPr bwMode="auto">
                <a:xfrm>
                  <a:off x="3721" y="3211"/>
                  <a:ext cx="1" cy="51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08" name="Line 243"/>
                <p:cNvSpPr>
                  <a:spLocks noChangeShapeType="1"/>
                </p:cNvSpPr>
                <p:nvPr/>
              </p:nvSpPr>
              <p:spPr bwMode="auto">
                <a:xfrm>
                  <a:off x="3721" y="3520"/>
                  <a:ext cx="4" cy="3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09" name="Line 244"/>
                <p:cNvSpPr>
                  <a:spLocks noChangeShapeType="1"/>
                </p:cNvSpPr>
                <p:nvPr/>
              </p:nvSpPr>
              <p:spPr bwMode="auto">
                <a:xfrm>
                  <a:off x="3725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10" name="Line 245"/>
                <p:cNvSpPr>
                  <a:spLocks noChangeShapeType="1"/>
                </p:cNvSpPr>
                <p:nvPr/>
              </p:nvSpPr>
              <p:spPr bwMode="auto">
                <a:xfrm>
                  <a:off x="3725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11" name="Line 246"/>
                <p:cNvSpPr>
                  <a:spLocks noChangeShapeType="1"/>
                </p:cNvSpPr>
                <p:nvPr/>
              </p:nvSpPr>
              <p:spPr bwMode="auto">
                <a:xfrm>
                  <a:off x="3725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12" name="Line 247"/>
                <p:cNvSpPr>
                  <a:spLocks noChangeShapeType="1"/>
                </p:cNvSpPr>
                <p:nvPr/>
              </p:nvSpPr>
              <p:spPr bwMode="auto">
                <a:xfrm>
                  <a:off x="3725" y="3535"/>
                  <a:ext cx="5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13" name="Line 248"/>
                <p:cNvSpPr>
                  <a:spLocks noChangeShapeType="1"/>
                </p:cNvSpPr>
                <p:nvPr/>
              </p:nvSpPr>
              <p:spPr bwMode="auto">
                <a:xfrm>
                  <a:off x="3730" y="3190"/>
                  <a:ext cx="1" cy="52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14" name="Line 249"/>
                <p:cNvSpPr>
                  <a:spLocks noChangeShapeType="1"/>
                </p:cNvSpPr>
                <p:nvPr/>
              </p:nvSpPr>
              <p:spPr bwMode="auto">
                <a:xfrm>
                  <a:off x="3730" y="3190"/>
                  <a:ext cx="1" cy="50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15" name="Line 250"/>
                <p:cNvSpPr>
                  <a:spLocks noChangeShapeType="1"/>
                </p:cNvSpPr>
                <p:nvPr/>
              </p:nvSpPr>
              <p:spPr bwMode="auto">
                <a:xfrm>
                  <a:off x="3730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16" name="Line 251"/>
                <p:cNvSpPr>
                  <a:spLocks noChangeShapeType="1"/>
                </p:cNvSpPr>
                <p:nvPr/>
              </p:nvSpPr>
              <p:spPr bwMode="auto">
                <a:xfrm>
                  <a:off x="3730" y="3232"/>
                  <a:ext cx="6" cy="43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17" name="Line 252"/>
                <p:cNvSpPr>
                  <a:spLocks noChangeShapeType="1"/>
                </p:cNvSpPr>
                <p:nvPr/>
              </p:nvSpPr>
              <p:spPr bwMode="auto">
                <a:xfrm>
                  <a:off x="3736" y="3342"/>
                  <a:ext cx="1" cy="38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18" name="Line 253"/>
                <p:cNvSpPr>
                  <a:spLocks noChangeShapeType="1"/>
                </p:cNvSpPr>
                <p:nvPr/>
              </p:nvSpPr>
              <p:spPr bwMode="auto">
                <a:xfrm>
                  <a:off x="3736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19" name="Line 254"/>
                <p:cNvSpPr>
                  <a:spLocks noChangeShapeType="1"/>
                </p:cNvSpPr>
                <p:nvPr/>
              </p:nvSpPr>
              <p:spPr bwMode="auto">
                <a:xfrm>
                  <a:off x="3736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20" name="Line 255"/>
                <p:cNvSpPr>
                  <a:spLocks noChangeShapeType="1"/>
                </p:cNvSpPr>
                <p:nvPr/>
              </p:nvSpPr>
              <p:spPr bwMode="auto">
                <a:xfrm>
                  <a:off x="3736" y="3540"/>
                  <a:ext cx="6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3811" name="Group 256"/>
              <p:cNvGrpSpPr>
                <a:grpSpLocks/>
              </p:cNvGrpSpPr>
              <p:nvPr/>
            </p:nvGrpSpPr>
            <p:grpSpPr bwMode="auto">
              <a:xfrm>
                <a:off x="3742" y="3196"/>
                <a:ext cx="258" cy="537"/>
                <a:chOff x="3742" y="3196"/>
                <a:chExt cx="258" cy="537"/>
              </a:xfrm>
            </p:grpSpPr>
            <p:sp>
              <p:nvSpPr>
                <p:cNvPr id="34121" name="Line 257"/>
                <p:cNvSpPr>
                  <a:spLocks noChangeShapeType="1"/>
                </p:cNvSpPr>
                <p:nvPr/>
              </p:nvSpPr>
              <p:spPr bwMode="auto">
                <a:xfrm>
                  <a:off x="3742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22" name="Line 258"/>
                <p:cNvSpPr>
                  <a:spLocks noChangeShapeType="1"/>
                </p:cNvSpPr>
                <p:nvPr/>
              </p:nvSpPr>
              <p:spPr bwMode="auto">
                <a:xfrm>
                  <a:off x="374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23" name="Line 259"/>
                <p:cNvSpPr>
                  <a:spLocks noChangeShapeType="1"/>
                </p:cNvSpPr>
                <p:nvPr/>
              </p:nvSpPr>
              <p:spPr bwMode="auto">
                <a:xfrm>
                  <a:off x="3742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24" name="Line 260"/>
                <p:cNvSpPr>
                  <a:spLocks noChangeShapeType="1"/>
                </p:cNvSpPr>
                <p:nvPr/>
              </p:nvSpPr>
              <p:spPr bwMode="auto">
                <a:xfrm>
                  <a:off x="3742" y="3529"/>
                  <a:ext cx="3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25" name="Line 261"/>
                <p:cNvSpPr>
                  <a:spLocks noChangeShapeType="1"/>
                </p:cNvSpPr>
                <p:nvPr/>
              </p:nvSpPr>
              <p:spPr bwMode="auto">
                <a:xfrm>
                  <a:off x="3745" y="3540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26" name="Line 262"/>
                <p:cNvSpPr>
                  <a:spLocks noChangeShapeType="1"/>
                </p:cNvSpPr>
                <p:nvPr/>
              </p:nvSpPr>
              <p:spPr bwMode="auto">
                <a:xfrm>
                  <a:off x="3745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27" name="Line 263"/>
                <p:cNvSpPr>
                  <a:spLocks noChangeShapeType="1"/>
                </p:cNvSpPr>
                <p:nvPr/>
              </p:nvSpPr>
              <p:spPr bwMode="auto">
                <a:xfrm>
                  <a:off x="3745" y="3535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28" name="Line 264"/>
                <p:cNvSpPr>
                  <a:spLocks noChangeShapeType="1"/>
                </p:cNvSpPr>
                <p:nvPr/>
              </p:nvSpPr>
              <p:spPr bwMode="auto">
                <a:xfrm>
                  <a:off x="3745" y="3540"/>
                  <a:ext cx="6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29" name="Line 265"/>
                <p:cNvSpPr>
                  <a:spLocks noChangeShapeType="1"/>
                </p:cNvSpPr>
                <p:nvPr/>
              </p:nvSpPr>
              <p:spPr bwMode="auto">
                <a:xfrm>
                  <a:off x="3751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30" name="Line 266"/>
                <p:cNvSpPr>
                  <a:spLocks noChangeShapeType="1"/>
                </p:cNvSpPr>
                <p:nvPr/>
              </p:nvSpPr>
              <p:spPr bwMode="auto">
                <a:xfrm>
                  <a:off x="3751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31" name="Line 267"/>
                <p:cNvSpPr>
                  <a:spLocks noChangeShapeType="1"/>
                </p:cNvSpPr>
                <p:nvPr/>
              </p:nvSpPr>
              <p:spPr bwMode="auto">
                <a:xfrm>
                  <a:off x="3751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32" name="Line 268"/>
                <p:cNvSpPr>
                  <a:spLocks noChangeShapeType="1"/>
                </p:cNvSpPr>
                <p:nvPr/>
              </p:nvSpPr>
              <p:spPr bwMode="auto">
                <a:xfrm>
                  <a:off x="3757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33" name="Line 269"/>
                <p:cNvSpPr>
                  <a:spLocks noChangeShapeType="1"/>
                </p:cNvSpPr>
                <p:nvPr/>
              </p:nvSpPr>
              <p:spPr bwMode="auto">
                <a:xfrm>
                  <a:off x="3757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34" name="Line 270"/>
                <p:cNvSpPr>
                  <a:spLocks noChangeShapeType="1"/>
                </p:cNvSpPr>
                <p:nvPr/>
              </p:nvSpPr>
              <p:spPr bwMode="auto">
                <a:xfrm>
                  <a:off x="3757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35" name="Line 271"/>
                <p:cNvSpPr>
                  <a:spLocks noChangeShapeType="1"/>
                </p:cNvSpPr>
                <p:nvPr/>
              </p:nvSpPr>
              <p:spPr bwMode="auto">
                <a:xfrm>
                  <a:off x="3757" y="3540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36" name="Line 272"/>
                <p:cNvSpPr>
                  <a:spLocks noChangeShapeType="1"/>
                </p:cNvSpPr>
                <p:nvPr/>
              </p:nvSpPr>
              <p:spPr bwMode="auto">
                <a:xfrm>
                  <a:off x="3757" y="3514"/>
                  <a:ext cx="5" cy="4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37" name="Line 273"/>
                <p:cNvSpPr>
                  <a:spLocks noChangeShapeType="1"/>
                </p:cNvSpPr>
                <p:nvPr/>
              </p:nvSpPr>
              <p:spPr bwMode="auto">
                <a:xfrm>
                  <a:off x="3762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38" name="Line 274"/>
                <p:cNvSpPr>
                  <a:spLocks noChangeShapeType="1"/>
                </p:cNvSpPr>
                <p:nvPr/>
              </p:nvSpPr>
              <p:spPr bwMode="auto">
                <a:xfrm>
                  <a:off x="376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39" name="Line 275"/>
                <p:cNvSpPr>
                  <a:spLocks noChangeShapeType="1"/>
                </p:cNvSpPr>
                <p:nvPr/>
              </p:nvSpPr>
              <p:spPr bwMode="auto">
                <a:xfrm>
                  <a:off x="3762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40" name="Line 276"/>
                <p:cNvSpPr>
                  <a:spLocks noChangeShapeType="1"/>
                </p:cNvSpPr>
                <p:nvPr/>
              </p:nvSpPr>
              <p:spPr bwMode="auto">
                <a:xfrm>
                  <a:off x="3762" y="3535"/>
                  <a:ext cx="4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41" name="Line 277"/>
                <p:cNvSpPr>
                  <a:spLocks noChangeShapeType="1"/>
                </p:cNvSpPr>
                <p:nvPr/>
              </p:nvSpPr>
              <p:spPr bwMode="auto">
                <a:xfrm>
                  <a:off x="3766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42" name="Line 278"/>
                <p:cNvSpPr>
                  <a:spLocks noChangeShapeType="1"/>
                </p:cNvSpPr>
                <p:nvPr/>
              </p:nvSpPr>
              <p:spPr bwMode="auto">
                <a:xfrm>
                  <a:off x="3766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43" name="Line 279"/>
                <p:cNvSpPr>
                  <a:spLocks noChangeShapeType="1"/>
                </p:cNvSpPr>
                <p:nvPr/>
              </p:nvSpPr>
              <p:spPr bwMode="auto">
                <a:xfrm>
                  <a:off x="3766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44" name="Line 280"/>
                <p:cNvSpPr>
                  <a:spLocks noChangeShapeType="1"/>
                </p:cNvSpPr>
                <p:nvPr/>
              </p:nvSpPr>
              <p:spPr bwMode="auto">
                <a:xfrm>
                  <a:off x="3766" y="3540"/>
                  <a:ext cx="6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45" name="Line 281"/>
                <p:cNvSpPr>
                  <a:spLocks noChangeShapeType="1"/>
                </p:cNvSpPr>
                <p:nvPr/>
              </p:nvSpPr>
              <p:spPr bwMode="auto">
                <a:xfrm>
                  <a:off x="3772" y="3525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46" name="Line 282"/>
                <p:cNvSpPr>
                  <a:spLocks noChangeShapeType="1"/>
                </p:cNvSpPr>
                <p:nvPr/>
              </p:nvSpPr>
              <p:spPr bwMode="auto">
                <a:xfrm>
                  <a:off x="377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47" name="Line 283"/>
                <p:cNvSpPr>
                  <a:spLocks noChangeShapeType="1"/>
                </p:cNvSpPr>
                <p:nvPr/>
              </p:nvSpPr>
              <p:spPr bwMode="auto">
                <a:xfrm>
                  <a:off x="3772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48" name="Line 284"/>
                <p:cNvSpPr>
                  <a:spLocks noChangeShapeType="1"/>
                </p:cNvSpPr>
                <p:nvPr/>
              </p:nvSpPr>
              <p:spPr bwMode="auto">
                <a:xfrm>
                  <a:off x="3772" y="3535"/>
                  <a:ext cx="5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49" name="Line 285"/>
                <p:cNvSpPr>
                  <a:spLocks noChangeShapeType="1"/>
                </p:cNvSpPr>
                <p:nvPr/>
              </p:nvSpPr>
              <p:spPr bwMode="auto">
                <a:xfrm>
                  <a:off x="3777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50" name="Line 286"/>
                <p:cNvSpPr>
                  <a:spLocks noChangeShapeType="1"/>
                </p:cNvSpPr>
                <p:nvPr/>
              </p:nvSpPr>
              <p:spPr bwMode="auto">
                <a:xfrm>
                  <a:off x="3777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51" name="Line 287"/>
                <p:cNvSpPr>
                  <a:spLocks noChangeShapeType="1"/>
                </p:cNvSpPr>
                <p:nvPr/>
              </p:nvSpPr>
              <p:spPr bwMode="auto">
                <a:xfrm>
                  <a:off x="3777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52" name="Line 288"/>
                <p:cNvSpPr>
                  <a:spLocks noChangeShapeType="1"/>
                </p:cNvSpPr>
                <p:nvPr/>
              </p:nvSpPr>
              <p:spPr bwMode="auto">
                <a:xfrm>
                  <a:off x="3783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53" name="Line 289"/>
                <p:cNvSpPr>
                  <a:spLocks noChangeShapeType="1"/>
                </p:cNvSpPr>
                <p:nvPr/>
              </p:nvSpPr>
              <p:spPr bwMode="auto">
                <a:xfrm>
                  <a:off x="3783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54" name="Line 290"/>
                <p:cNvSpPr>
                  <a:spLocks noChangeShapeType="1"/>
                </p:cNvSpPr>
                <p:nvPr/>
              </p:nvSpPr>
              <p:spPr bwMode="auto">
                <a:xfrm>
                  <a:off x="3783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55" name="Line 291"/>
                <p:cNvSpPr>
                  <a:spLocks noChangeShapeType="1"/>
                </p:cNvSpPr>
                <p:nvPr/>
              </p:nvSpPr>
              <p:spPr bwMode="auto">
                <a:xfrm>
                  <a:off x="3783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56" name="Line 292"/>
                <p:cNvSpPr>
                  <a:spLocks noChangeShapeType="1"/>
                </p:cNvSpPr>
                <p:nvPr/>
              </p:nvSpPr>
              <p:spPr bwMode="auto">
                <a:xfrm>
                  <a:off x="3783" y="3535"/>
                  <a:ext cx="4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57" name="Line 293"/>
                <p:cNvSpPr>
                  <a:spLocks noChangeShapeType="1"/>
                </p:cNvSpPr>
                <p:nvPr/>
              </p:nvSpPr>
              <p:spPr bwMode="auto">
                <a:xfrm>
                  <a:off x="3787" y="3535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58" name="Line 294"/>
                <p:cNvSpPr>
                  <a:spLocks noChangeShapeType="1"/>
                </p:cNvSpPr>
                <p:nvPr/>
              </p:nvSpPr>
              <p:spPr bwMode="auto">
                <a:xfrm>
                  <a:off x="3787" y="3525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59" name="Line 295"/>
                <p:cNvSpPr>
                  <a:spLocks noChangeShapeType="1"/>
                </p:cNvSpPr>
                <p:nvPr/>
              </p:nvSpPr>
              <p:spPr bwMode="auto">
                <a:xfrm>
                  <a:off x="3787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60" name="Line 296"/>
                <p:cNvSpPr>
                  <a:spLocks noChangeShapeType="1"/>
                </p:cNvSpPr>
                <p:nvPr/>
              </p:nvSpPr>
              <p:spPr bwMode="auto">
                <a:xfrm>
                  <a:off x="379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61" name="Line 297"/>
                <p:cNvSpPr>
                  <a:spLocks noChangeShapeType="1"/>
                </p:cNvSpPr>
                <p:nvPr/>
              </p:nvSpPr>
              <p:spPr bwMode="auto">
                <a:xfrm>
                  <a:off x="3792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62" name="Line 298"/>
                <p:cNvSpPr>
                  <a:spLocks noChangeShapeType="1"/>
                </p:cNvSpPr>
                <p:nvPr/>
              </p:nvSpPr>
              <p:spPr bwMode="auto">
                <a:xfrm>
                  <a:off x="3792" y="3525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63" name="Line 299"/>
                <p:cNvSpPr>
                  <a:spLocks noChangeShapeType="1"/>
                </p:cNvSpPr>
                <p:nvPr/>
              </p:nvSpPr>
              <p:spPr bwMode="auto">
                <a:xfrm>
                  <a:off x="379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64" name="Line 300"/>
                <p:cNvSpPr>
                  <a:spLocks noChangeShapeType="1"/>
                </p:cNvSpPr>
                <p:nvPr/>
              </p:nvSpPr>
              <p:spPr bwMode="auto">
                <a:xfrm>
                  <a:off x="3792" y="3540"/>
                  <a:ext cx="6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65" name="Line 301"/>
                <p:cNvSpPr>
                  <a:spLocks noChangeShapeType="1"/>
                </p:cNvSpPr>
                <p:nvPr/>
              </p:nvSpPr>
              <p:spPr bwMode="auto">
                <a:xfrm>
                  <a:off x="3798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66" name="Line 302"/>
                <p:cNvSpPr>
                  <a:spLocks noChangeShapeType="1"/>
                </p:cNvSpPr>
                <p:nvPr/>
              </p:nvSpPr>
              <p:spPr bwMode="auto">
                <a:xfrm>
                  <a:off x="3798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67" name="Line 303"/>
                <p:cNvSpPr>
                  <a:spLocks noChangeShapeType="1"/>
                </p:cNvSpPr>
                <p:nvPr/>
              </p:nvSpPr>
              <p:spPr bwMode="auto">
                <a:xfrm>
                  <a:off x="3798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68" name="Line 304"/>
                <p:cNvSpPr>
                  <a:spLocks noChangeShapeType="1"/>
                </p:cNvSpPr>
                <p:nvPr/>
              </p:nvSpPr>
              <p:spPr bwMode="auto">
                <a:xfrm>
                  <a:off x="3803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69" name="Line 305"/>
                <p:cNvSpPr>
                  <a:spLocks noChangeShapeType="1"/>
                </p:cNvSpPr>
                <p:nvPr/>
              </p:nvSpPr>
              <p:spPr bwMode="auto">
                <a:xfrm>
                  <a:off x="3803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70" name="Line 306"/>
                <p:cNvSpPr>
                  <a:spLocks noChangeShapeType="1"/>
                </p:cNvSpPr>
                <p:nvPr/>
              </p:nvSpPr>
              <p:spPr bwMode="auto">
                <a:xfrm>
                  <a:off x="380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71" name="Line 307"/>
                <p:cNvSpPr>
                  <a:spLocks noChangeShapeType="1"/>
                </p:cNvSpPr>
                <p:nvPr/>
              </p:nvSpPr>
              <p:spPr bwMode="auto">
                <a:xfrm>
                  <a:off x="380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72" name="Line 308"/>
                <p:cNvSpPr>
                  <a:spLocks noChangeShapeType="1"/>
                </p:cNvSpPr>
                <p:nvPr/>
              </p:nvSpPr>
              <p:spPr bwMode="auto">
                <a:xfrm>
                  <a:off x="3803" y="3540"/>
                  <a:ext cx="4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73" name="Line 309"/>
                <p:cNvSpPr>
                  <a:spLocks noChangeShapeType="1"/>
                </p:cNvSpPr>
                <p:nvPr/>
              </p:nvSpPr>
              <p:spPr bwMode="auto">
                <a:xfrm>
                  <a:off x="3807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74" name="Line 310"/>
                <p:cNvSpPr>
                  <a:spLocks noChangeShapeType="1"/>
                </p:cNvSpPr>
                <p:nvPr/>
              </p:nvSpPr>
              <p:spPr bwMode="auto">
                <a:xfrm>
                  <a:off x="3807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75" name="Line 311"/>
                <p:cNvSpPr>
                  <a:spLocks noChangeShapeType="1"/>
                </p:cNvSpPr>
                <p:nvPr/>
              </p:nvSpPr>
              <p:spPr bwMode="auto">
                <a:xfrm>
                  <a:off x="3807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76" name="Line 312"/>
                <p:cNvSpPr>
                  <a:spLocks noChangeShapeType="1"/>
                </p:cNvSpPr>
                <p:nvPr/>
              </p:nvSpPr>
              <p:spPr bwMode="auto">
                <a:xfrm>
                  <a:off x="3813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77" name="Line 313"/>
                <p:cNvSpPr>
                  <a:spLocks noChangeShapeType="1"/>
                </p:cNvSpPr>
                <p:nvPr/>
              </p:nvSpPr>
              <p:spPr bwMode="auto">
                <a:xfrm>
                  <a:off x="3813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78" name="Line 314"/>
                <p:cNvSpPr>
                  <a:spLocks noChangeShapeType="1"/>
                </p:cNvSpPr>
                <p:nvPr/>
              </p:nvSpPr>
              <p:spPr bwMode="auto">
                <a:xfrm>
                  <a:off x="3813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79" name="Line 315"/>
                <p:cNvSpPr>
                  <a:spLocks noChangeShapeType="1"/>
                </p:cNvSpPr>
                <p:nvPr/>
              </p:nvSpPr>
              <p:spPr bwMode="auto">
                <a:xfrm>
                  <a:off x="381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80" name="Line 316"/>
                <p:cNvSpPr>
                  <a:spLocks noChangeShapeType="1"/>
                </p:cNvSpPr>
                <p:nvPr/>
              </p:nvSpPr>
              <p:spPr bwMode="auto">
                <a:xfrm>
                  <a:off x="3818" y="3529"/>
                  <a:ext cx="1" cy="1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81" name="Line 317"/>
                <p:cNvSpPr>
                  <a:spLocks noChangeShapeType="1"/>
                </p:cNvSpPr>
                <p:nvPr/>
              </p:nvSpPr>
              <p:spPr bwMode="auto">
                <a:xfrm>
                  <a:off x="3818" y="3535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82" name="Line 318"/>
                <p:cNvSpPr>
                  <a:spLocks noChangeShapeType="1"/>
                </p:cNvSpPr>
                <p:nvPr/>
              </p:nvSpPr>
              <p:spPr bwMode="auto">
                <a:xfrm>
                  <a:off x="3818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83" name="Line 319"/>
                <p:cNvSpPr>
                  <a:spLocks noChangeShapeType="1"/>
                </p:cNvSpPr>
                <p:nvPr/>
              </p:nvSpPr>
              <p:spPr bwMode="auto">
                <a:xfrm>
                  <a:off x="3818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84" name="Line 320"/>
                <p:cNvSpPr>
                  <a:spLocks noChangeShapeType="1"/>
                </p:cNvSpPr>
                <p:nvPr/>
              </p:nvSpPr>
              <p:spPr bwMode="auto">
                <a:xfrm>
                  <a:off x="3824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85" name="Line 321"/>
                <p:cNvSpPr>
                  <a:spLocks noChangeShapeType="1"/>
                </p:cNvSpPr>
                <p:nvPr/>
              </p:nvSpPr>
              <p:spPr bwMode="auto">
                <a:xfrm>
                  <a:off x="3824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86" name="Line 322"/>
                <p:cNvSpPr>
                  <a:spLocks noChangeShapeType="1"/>
                </p:cNvSpPr>
                <p:nvPr/>
              </p:nvSpPr>
              <p:spPr bwMode="auto">
                <a:xfrm>
                  <a:off x="3824" y="3540"/>
                  <a:ext cx="1" cy="9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87" name="Line 323"/>
                <p:cNvSpPr>
                  <a:spLocks noChangeShapeType="1"/>
                </p:cNvSpPr>
                <p:nvPr/>
              </p:nvSpPr>
              <p:spPr bwMode="auto">
                <a:xfrm>
                  <a:off x="3824" y="3269"/>
                  <a:ext cx="1" cy="464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88" name="Line 324"/>
                <p:cNvSpPr>
                  <a:spLocks noChangeShapeType="1"/>
                </p:cNvSpPr>
                <p:nvPr/>
              </p:nvSpPr>
              <p:spPr bwMode="auto">
                <a:xfrm>
                  <a:off x="3830" y="3503"/>
                  <a:ext cx="1" cy="5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89" name="Line 325"/>
                <p:cNvSpPr>
                  <a:spLocks noChangeShapeType="1"/>
                </p:cNvSpPr>
                <p:nvPr/>
              </p:nvSpPr>
              <p:spPr bwMode="auto">
                <a:xfrm>
                  <a:off x="3830" y="3546"/>
                  <a:ext cx="1" cy="4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90" name="Line 326"/>
                <p:cNvSpPr>
                  <a:spLocks noChangeShapeType="1"/>
                </p:cNvSpPr>
                <p:nvPr/>
              </p:nvSpPr>
              <p:spPr bwMode="auto">
                <a:xfrm>
                  <a:off x="383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91" name="Line 327"/>
                <p:cNvSpPr>
                  <a:spLocks noChangeShapeType="1"/>
                </p:cNvSpPr>
                <p:nvPr/>
              </p:nvSpPr>
              <p:spPr bwMode="auto">
                <a:xfrm>
                  <a:off x="383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92" name="Line 328"/>
                <p:cNvSpPr>
                  <a:spLocks noChangeShapeType="1"/>
                </p:cNvSpPr>
                <p:nvPr/>
              </p:nvSpPr>
              <p:spPr bwMode="auto">
                <a:xfrm>
                  <a:off x="3833" y="3540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93" name="Line 329"/>
                <p:cNvSpPr>
                  <a:spLocks noChangeShapeType="1"/>
                </p:cNvSpPr>
                <p:nvPr/>
              </p:nvSpPr>
              <p:spPr bwMode="auto">
                <a:xfrm>
                  <a:off x="3833" y="3525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94" name="Line 330"/>
                <p:cNvSpPr>
                  <a:spLocks noChangeShapeType="1"/>
                </p:cNvSpPr>
                <p:nvPr/>
              </p:nvSpPr>
              <p:spPr bwMode="auto">
                <a:xfrm>
                  <a:off x="383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95" name="Line 331"/>
                <p:cNvSpPr>
                  <a:spLocks noChangeShapeType="1"/>
                </p:cNvSpPr>
                <p:nvPr/>
              </p:nvSpPr>
              <p:spPr bwMode="auto">
                <a:xfrm>
                  <a:off x="383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96" name="Line 332"/>
                <p:cNvSpPr>
                  <a:spLocks noChangeShapeType="1"/>
                </p:cNvSpPr>
                <p:nvPr/>
              </p:nvSpPr>
              <p:spPr bwMode="auto">
                <a:xfrm>
                  <a:off x="3839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97" name="Line 333"/>
                <p:cNvSpPr>
                  <a:spLocks noChangeShapeType="1"/>
                </p:cNvSpPr>
                <p:nvPr/>
              </p:nvSpPr>
              <p:spPr bwMode="auto">
                <a:xfrm>
                  <a:off x="3839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98" name="Line 334"/>
                <p:cNvSpPr>
                  <a:spLocks noChangeShapeType="1"/>
                </p:cNvSpPr>
                <p:nvPr/>
              </p:nvSpPr>
              <p:spPr bwMode="auto">
                <a:xfrm>
                  <a:off x="383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99" name="Line 335"/>
                <p:cNvSpPr>
                  <a:spLocks noChangeShapeType="1"/>
                </p:cNvSpPr>
                <p:nvPr/>
              </p:nvSpPr>
              <p:spPr bwMode="auto">
                <a:xfrm>
                  <a:off x="3839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00" name="Line 336"/>
                <p:cNvSpPr>
                  <a:spLocks noChangeShapeType="1"/>
                </p:cNvSpPr>
                <p:nvPr/>
              </p:nvSpPr>
              <p:spPr bwMode="auto">
                <a:xfrm>
                  <a:off x="3839" y="3529"/>
                  <a:ext cx="6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01" name="Line 337"/>
                <p:cNvSpPr>
                  <a:spLocks noChangeShapeType="1"/>
                </p:cNvSpPr>
                <p:nvPr/>
              </p:nvSpPr>
              <p:spPr bwMode="auto">
                <a:xfrm>
                  <a:off x="3845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02" name="Line 338"/>
                <p:cNvSpPr>
                  <a:spLocks noChangeShapeType="1"/>
                </p:cNvSpPr>
                <p:nvPr/>
              </p:nvSpPr>
              <p:spPr bwMode="auto">
                <a:xfrm>
                  <a:off x="3845" y="3514"/>
                  <a:ext cx="1" cy="3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03" name="Line 339"/>
                <p:cNvSpPr>
                  <a:spLocks noChangeShapeType="1"/>
                </p:cNvSpPr>
                <p:nvPr/>
              </p:nvSpPr>
              <p:spPr bwMode="auto">
                <a:xfrm>
                  <a:off x="3845" y="3540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04" name="Line 340"/>
                <p:cNvSpPr>
                  <a:spLocks noChangeShapeType="1"/>
                </p:cNvSpPr>
                <p:nvPr/>
              </p:nvSpPr>
              <p:spPr bwMode="auto">
                <a:xfrm>
                  <a:off x="3845" y="3535"/>
                  <a:ext cx="5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05" name="Line 341"/>
                <p:cNvSpPr>
                  <a:spLocks noChangeShapeType="1"/>
                </p:cNvSpPr>
                <p:nvPr/>
              </p:nvSpPr>
              <p:spPr bwMode="auto">
                <a:xfrm>
                  <a:off x="385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06" name="Line 342"/>
                <p:cNvSpPr>
                  <a:spLocks noChangeShapeType="1"/>
                </p:cNvSpPr>
                <p:nvPr/>
              </p:nvSpPr>
              <p:spPr bwMode="auto">
                <a:xfrm>
                  <a:off x="3850" y="3514"/>
                  <a:ext cx="1" cy="4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07" name="Line 343"/>
                <p:cNvSpPr>
                  <a:spLocks noChangeShapeType="1"/>
                </p:cNvSpPr>
                <p:nvPr/>
              </p:nvSpPr>
              <p:spPr bwMode="auto">
                <a:xfrm>
                  <a:off x="3850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08" name="Line 344"/>
                <p:cNvSpPr>
                  <a:spLocks noChangeShapeType="1"/>
                </p:cNvSpPr>
                <p:nvPr/>
              </p:nvSpPr>
              <p:spPr bwMode="auto">
                <a:xfrm>
                  <a:off x="3850" y="3540"/>
                  <a:ext cx="4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09" name="Line 345"/>
                <p:cNvSpPr>
                  <a:spLocks noChangeShapeType="1"/>
                </p:cNvSpPr>
                <p:nvPr/>
              </p:nvSpPr>
              <p:spPr bwMode="auto">
                <a:xfrm>
                  <a:off x="3854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10" name="Line 346"/>
                <p:cNvSpPr>
                  <a:spLocks noChangeShapeType="1"/>
                </p:cNvSpPr>
                <p:nvPr/>
              </p:nvSpPr>
              <p:spPr bwMode="auto">
                <a:xfrm>
                  <a:off x="3854" y="3217"/>
                  <a:ext cx="1" cy="51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11" name="Line 347"/>
                <p:cNvSpPr>
                  <a:spLocks noChangeShapeType="1"/>
                </p:cNvSpPr>
                <p:nvPr/>
              </p:nvSpPr>
              <p:spPr bwMode="auto">
                <a:xfrm>
                  <a:off x="3854" y="3503"/>
                  <a:ext cx="1" cy="16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12" name="Line 348"/>
                <p:cNvSpPr>
                  <a:spLocks noChangeShapeType="1"/>
                </p:cNvSpPr>
                <p:nvPr/>
              </p:nvSpPr>
              <p:spPr bwMode="auto">
                <a:xfrm>
                  <a:off x="3854" y="3540"/>
                  <a:ext cx="6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13" name="Line 349"/>
                <p:cNvSpPr>
                  <a:spLocks noChangeShapeType="1"/>
                </p:cNvSpPr>
                <p:nvPr/>
              </p:nvSpPr>
              <p:spPr bwMode="auto">
                <a:xfrm>
                  <a:off x="3860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14" name="Line 350"/>
                <p:cNvSpPr>
                  <a:spLocks noChangeShapeType="1"/>
                </p:cNvSpPr>
                <p:nvPr/>
              </p:nvSpPr>
              <p:spPr bwMode="auto">
                <a:xfrm>
                  <a:off x="3860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15" name="Line 351"/>
                <p:cNvSpPr>
                  <a:spLocks noChangeShapeType="1"/>
                </p:cNvSpPr>
                <p:nvPr/>
              </p:nvSpPr>
              <p:spPr bwMode="auto">
                <a:xfrm>
                  <a:off x="386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16" name="Line 352"/>
                <p:cNvSpPr>
                  <a:spLocks noChangeShapeType="1"/>
                </p:cNvSpPr>
                <p:nvPr/>
              </p:nvSpPr>
              <p:spPr bwMode="auto">
                <a:xfrm>
                  <a:off x="3860" y="3535"/>
                  <a:ext cx="5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17" name="Line 353"/>
                <p:cNvSpPr>
                  <a:spLocks noChangeShapeType="1"/>
                </p:cNvSpPr>
                <p:nvPr/>
              </p:nvSpPr>
              <p:spPr bwMode="auto">
                <a:xfrm>
                  <a:off x="3865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18" name="Line 354"/>
                <p:cNvSpPr>
                  <a:spLocks noChangeShapeType="1"/>
                </p:cNvSpPr>
                <p:nvPr/>
              </p:nvSpPr>
              <p:spPr bwMode="auto">
                <a:xfrm>
                  <a:off x="3865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19" name="Line 355"/>
                <p:cNvSpPr>
                  <a:spLocks noChangeShapeType="1"/>
                </p:cNvSpPr>
                <p:nvPr/>
              </p:nvSpPr>
              <p:spPr bwMode="auto">
                <a:xfrm>
                  <a:off x="3865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20" name="Line 356"/>
                <p:cNvSpPr>
                  <a:spLocks noChangeShapeType="1"/>
                </p:cNvSpPr>
                <p:nvPr/>
              </p:nvSpPr>
              <p:spPr bwMode="auto">
                <a:xfrm>
                  <a:off x="3865" y="3540"/>
                  <a:ext cx="6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21" name="Line 357"/>
                <p:cNvSpPr>
                  <a:spLocks noChangeShapeType="1"/>
                </p:cNvSpPr>
                <p:nvPr/>
              </p:nvSpPr>
              <p:spPr bwMode="auto">
                <a:xfrm>
                  <a:off x="3871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22" name="Line 358"/>
                <p:cNvSpPr>
                  <a:spLocks noChangeShapeType="1"/>
                </p:cNvSpPr>
                <p:nvPr/>
              </p:nvSpPr>
              <p:spPr bwMode="auto">
                <a:xfrm>
                  <a:off x="3871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23" name="Line 359"/>
                <p:cNvSpPr>
                  <a:spLocks noChangeShapeType="1"/>
                </p:cNvSpPr>
                <p:nvPr/>
              </p:nvSpPr>
              <p:spPr bwMode="auto">
                <a:xfrm>
                  <a:off x="3871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24" name="Line 360"/>
                <p:cNvSpPr>
                  <a:spLocks noChangeShapeType="1"/>
                </p:cNvSpPr>
                <p:nvPr/>
              </p:nvSpPr>
              <p:spPr bwMode="auto">
                <a:xfrm>
                  <a:off x="3871" y="3535"/>
                  <a:ext cx="4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25" name="Line 361"/>
                <p:cNvSpPr>
                  <a:spLocks noChangeShapeType="1"/>
                </p:cNvSpPr>
                <p:nvPr/>
              </p:nvSpPr>
              <p:spPr bwMode="auto">
                <a:xfrm>
                  <a:off x="3875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26" name="Line 362"/>
                <p:cNvSpPr>
                  <a:spLocks noChangeShapeType="1"/>
                </p:cNvSpPr>
                <p:nvPr/>
              </p:nvSpPr>
              <p:spPr bwMode="auto">
                <a:xfrm>
                  <a:off x="3875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27" name="Line 363"/>
                <p:cNvSpPr>
                  <a:spLocks noChangeShapeType="1"/>
                </p:cNvSpPr>
                <p:nvPr/>
              </p:nvSpPr>
              <p:spPr bwMode="auto">
                <a:xfrm>
                  <a:off x="3875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28" name="Line 364"/>
                <p:cNvSpPr>
                  <a:spLocks noChangeShapeType="1"/>
                </p:cNvSpPr>
                <p:nvPr/>
              </p:nvSpPr>
              <p:spPr bwMode="auto">
                <a:xfrm>
                  <a:off x="3880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29" name="Line 365"/>
                <p:cNvSpPr>
                  <a:spLocks noChangeShapeType="1"/>
                </p:cNvSpPr>
                <p:nvPr/>
              </p:nvSpPr>
              <p:spPr bwMode="auto">
                <a:xfrm>
                  <a:off x="388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30" name="Line 366"/>
                <p:cNvSpPr>
                  <a:spLocks noChangeShapeType="1"/>
                </p:cNvSpPr>
                <p:nvPr/>
              </p:nvSpPr>
              <p:spPr bwMode="auto">
                <a:xfrm>
                  <a:off x="3880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31" name="Line 367"/>
                <p:cNvSpPr>
                  <a:spLocks noChangeShapeType="1"/>
                </p:cNvSpPr>
                <p:nvPr/>
              </p:nvSpPr>
              <p:spPr bwMode="auto">
                <a:xfrm>
                  <a:off x="3880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32" name="Line 368"/>
                <p:cNvSpPr>
                  <a:spLocks noChangeShapeType="1"/>
                </p:cNvSpPr>
                <p:nvPr/>
              </p:nvSpPr>
              <p:spPr bwMode="auto">
                <a:xfrm>
                  <a:off x="3880" y="3540"/>
                  <a:ext cx="6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33" name="Line 369"/>
                <p:cNvSpPr>
                  <a:spLocks noChangeShapeType="1"/>
                </p:cNvSpPr>
                <p:nvPr/>
              </p:nvSpPr>
              <p:spPr bwMode="auto">
                <a:xfrm>
                  <a:off x="3886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34" name="Line 370"/>
                <p:cNvSpPr>
                  <a:spLocks noChangeShapeType="1"/>
                </p:cNvSpPr>
                <p:nvPr/>
              </p:nvSpPr>
              <p:spPr bwMode="auto">
                <a:xfrm>
                  <a:off x="3886" y="3540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35" name="Line 371"/>
                <p:cNvSpPr>
                  <a:spLocks noChangeShapeType="1"/>
                </p:cNvSpPr>
                <p:nvPr/>
              </p:nvSpPr>
              <p:spPr bwMode="auto">
                <a:xfrm>
                  <a:off x="3886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36" name="Line 372"/>
                <p:cNvSpPr>
                  <a:spLocks noChangeShapeType="1"/>
                </p:cNvSpPr>
                <p:nvPr/>
              </p:nvSpPr>
              <p:spPr bwMode="auto">
                <a:xfrm>
                  <a:off x="3891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37" name="Line 373"/>
                <p:cNvSpPr>
                  <a:spLocks noChangeShapeType="1"/>
                </p:cNvSpPr>
                <p:nvPr/>
              </p:nvSpPr>
              <p:spPr bwMode="auto">
                <a:xfrm>
                  <a:off x="3891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38" name="Line 374"/>
                <p:cNvSpPr>
                  <a:spLocks noChangeShapeType="1"/>
                </p:cNvSpPr>
                <p:nvPr/>
              </p:nvSpPr>
              <p:spPr bwMode="auto">
                <a:xfrm>
                  <a:off x="3891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39" name="Line 375"/>
                <p:cNvSpPr>
                  <a:spLocks noChangeShapeType="1"/>
                </p:cNvSpPr>
                <p:nvPr/>
              </p:nvSpPr>
              <p:spPr bwMode="auto">
                <a:xfrm>
                  <a:off x="3891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40" name="Line 376"/>
                <p:cNvSpPr>
                  <a:spLocks noChangeShapeType="1"/>
                </p:cNvSpPr>
                <p:nvPr/>
              </p:nvSpPr>
              <p:spPr bwMode="auto">
                <a:xfrm>
                  <a:off x="3891" y="3540"/>
                  <a:ext cx="4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41" name="Line 377"/>
                <p:cNvSpPr>
                  <a:spLocks noChangeShapeType="1"/>
                </p:cNvSpPr>
                <p:nvPr/>
              </p:nvSpPr>
              <p:spPr bwMode="auto">
                <a:xfrm>
                  <a:off x="3895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42" name="Line 378"/>
                <p:cNvSpPr>
                  <a:spLocks noChangeShapeType="1"/>
                </p:cNvSpPr>
                <p:nvPr/>
              </p:nvSpPr>
              <p:spPr bwMode="auto">
                <a:xfrm>
                  <a:off x="3895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43" name="Line 379"/>
                <p:cNvSpPr>
                  <a:spLocks noChangeShapeType="1"/>
                </p:cNvSpPr>
                <p:nvPr/>
              </p:nvSpPr>
              <p:spPr bwMode="auto">
                <a:xfrm>
                  <a:off x="3895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44" name="Line 380"/>
                <p:cNvSpPr>
                  <a:spLocks noChangeShapeType="1"/>
                </p:cNvSpPr>
                <p:nvPr/>
              </p:nvSpPr>
              <p:spPr bwMode="auto">
                <a:xfrm>
                  <a:off x="3901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45" name="Line 381"/>
                <p:cNvSpPr>
                  <a:spLocks noChangeShapeType="1"/>
                </p:cNvSpPr>
                <p:nvPr/>
              </p:nvSpPr>
              <p:spPr bwMode="auto">
                <a:xfrm>
                  <a:off x="3901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46" name="Line 382"/>
                <p:cNvSpPr>
                  <a:spLocks noChangeShapeType="1"/>
                </p:cNvSpPr>
                <p:nvPr/>
              </p:nvSpPr>
              <p:spPr bwMode="auto">
                <a:xfrm>
                  <a:off x="3901" y="3226"/>
                  <a:ext cx="1" cy="45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47" name="Line 383"/>
                <p:cNvSpPr>
                  <a:spLocks noChangeShapeType="1"/>
                </p:cNvSpPr>
                <p:nvPr/>
              </p:nvSpPr>
              <p:spPr bwMode="auto">
                <a:xfrm>
                  <a:off x="3901" y="3331"/>
                  <a:ext cx="1" cy="39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48" name="Line 384"/>
                <p:cNvSpPr>
                  <a:spLocks noChangeShapeType="1"/>
                </p:cNvSpPr>
                <p:nvPr/>
              </p:nvSpPr>
              <p:spPr bwMode="auto">
                <a:xfrm>
                  <a:off x="3906" y="3525"/>
                  <a:ext cx="1" cy="3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49" name="Line 385"/>
                <p:cNvSpPr>
                  <a:spLocks noChangeShapeType="1"/>
                </p:cNvSpPr>
                <p:nvPr/>
              </p:nvSpPr>
              <p:spPr bwMode="auto">
                <a:xfrm>
                  <a:off x="3906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50" name="Line 386"/>
                <p:cNvSpPr>
                  <a:spLocks noChangeShapeType="1"/>
                </p:cNvSpPr>
                <p:nvPr/>
              </p:nvSpPr>
              <p:spPr bwMode="auto">
                <a:xfrm>
                  <a:off x="3906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51" name="Line 387"/>
                <p:cNvSpPr>
                  <a:spLocks noChangeShapeType="1"/>
                </p:cNvSpPr>
                <p:nvPr/>
              </p:nvSpPr>
              <p:spPr bwMode="auto">
                <a:xfrm>
                  <a:off x="3906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52" name="Line 388"/>
                <p:cNvSpPr>
                  <a:spLocks noChangeShapeType="1"/>
                </p:cNvSpPr>
                <p:nvPr/>
              </p:nvSpPr>
              <p:spPr bwMode="auto">
                <a:xfrm>
                  <a:off x="3912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53" name="Line 389"/>
                <p:cNvSpPr>
                  <a:spLocks noChangeShapeType="1"/>
                </p:cNvSpPr>
                <p:nvPr/>
              </p:nvSpPr>
              <p:spPr bwMode="auto">
                <a:xfrm>
                  <a:off x="3912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54" name="Line 390"/>
                <p:cNvSpPr>
                  <a:spLocks noChangeShapeType="1"/>
                </p:cNvSpPr>
                <p:nvPr/>
              </p:nvSpPr>
              <p:spPr bwMode="auto">
                <a:xfrm>
                  <a:off x="3912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55" name="Line 391"/>
                <p:cNvSpPr>
                  <a:spLocks noChangeShapeType="1"/>
                </p:cNvSpPr>
                <p:nvPr/>
              </p:nvSpPr>
              <p:spPr bwMode="auto">
                <a:xfrm>
                  <a:off x="391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56" name="Line 392"/>
                <p:cNvSpPr>
                  <a:spLocks noChangeShapeType="1"/>
                </p:cNvSpPr>
                <p:nvPr/>
              </p:nvSpPr>
              <p:spPr bwMode="auto">
                <a:xfrm>
                  <a:off x="3918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57" name="Line 393"/>
                <p:cNvSpPr>
                  <a:spLocks noChangeShapeType="1"/>
                </p:cNvSpPr>
                <p:nvPr/>
              </p:nvSpPr>
              <p:spPr bwMode="auto">
                <a:xfrm>
                  <a:off x="3918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58" name="Line 394"/>
                <p:cNvSpPr>
                  <a:spLocks noChangeShapeType="1"/>
                </p:cNvSpPr>
                <p:nvPr/>
              </p:nvSpPr>
              <p:spPr bwMode="auto">
                <a:xfrm>
                  <a:off x="3918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59" name="Line 395"/>
                <p:cNvSpPr>
                  <a:spLocks noChangeShapeType="1"/>
                </p:cNvSpPr>
                <p:nvPr/>
              </p:nvSpPr>
              <p:spPr bwMode="auto">
                <a:xfrm>
                  <a:off x="3918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60" name="Line 396"/>
                <p:cNvSpPr>
                  <a:spLocks noChangeShapeType="1"/>
                </p:cNvSpPr>
                <p:nvPr/>
              </p:nvSpPr>
              <p:spPr bwMode="auto">
                <a:xfrm>
                  <a:off x="3921" y="3525"/>
                  <a:ext cx="1" cy="3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61" name="Line 397"/>
                <p:cNvSpPr>
                  <a:spLocks noChangeShapeType="1"/>
                </p:cNvSpPr>
                <p:nvPr/>
              </p:nvSpPr>
              <p:spPr bwMode="auto">
                <a:xfrm>
                  <a:off x="3921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62" name="Line 398"/>
                <p:cNvSpPr>
                  <a:spLocks noChangeShapeType="1"/>
                </p:cNvSpPr>
                <p:nvPr/>
              </p:nvSpPr>
              <p:spPr bwMode="auto">
                <a:xfrm>
                  <a:off x="3921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63" name="Line 399"/>
                <p:cNvSpPr>
                  <a:spLocks noChangeShapeType="1"/>
                </p:cNvSpPr>
                <p:nvPr/>
              </p:nvSpPr>
              <p:spPr bwMode="auto">
                <a:xfrm>
                  <a:off x="3921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64" name="Line 400"/>
                <p:cNvSpPr>
                  <a:spLocks noChangeShapeType="1"/>
                </p:cNvSpPr>
                <p:nvPr/>
              </p:nvSpPr>
              <p:spPr bwMode="auto">
                <a:xfrm>
                  <a:off x="3927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65" name="Line 401"/>
                <p:cNvSpPr>
                  <a:spLocks noChangeShapeType="1"/>
                </p:cNvSpPr>
                <p:nvPr/>
              </p:nvSpPr>
              <p:spPr bwMode="auto">
                <a:xfrm>
                  <a:off x="3927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66" name="Line 402"/>
                <p:cNvSpPr>
                  <a:spLocks noChangeShapeType="1"/>
                </p:cNvSpPr>
                <p:nvPr/>
              </p:nvSpPr>
              <p:spPr bwMode="auto">
                <a:xfrm>
                  <a:off x="3927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67" name="Line 403"/>
                <p:cNvSpPr>
                  <a:spLocks noChangeShapeType="1"/>
                </p:cNvSpPr>
                <p:nvPr/>
              </p:nvSpPr>
              <p:spPr bwMode="auto">
                <a:xfrm>
                  <a:off x="3927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68" name="Line 404"/>
                <p:cNvSpPr>
                  <a:spLocks noChangeShapeType="1"/>
                </p:cNvSpPr>
                <p:nvPr/>
              </p:nvSpPr>
              <p:spPr bwMode="auto">
                <a:xfrm>
                  <a:off x="3927" y="3529"/>
                  <a:ext cx="5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69" name="Line 405"/>
                <p:cNvSpPr>
                  <a:spLocks noChangeShapeType="1"/>
                </p:cNvSpPr>
                <p:nvPr/>
              </p:nvSpPr>
              <p:spPr bwMode="auto">
                <a:xfrm>
                  <a:off x="393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70" name="Line 406"/>
                <p:cNvSpPr>
                  <a:spLocks noChangeShapeType="1"/>
                </p:cNvSpPr>
                <p:nvPr/>
              </p:nvSpPr>
              <p:spPr bwMode="auto">
                <a:xfrm>
                  <a:off x="3932" y="3514"/>
                  <a:ext cx="1" cy="4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71" name="Line 407"/>
                <p:cNvSpPr>
                  <a:spLocks noChangeShapeType="1"/>
                </p:cNvSpPr>
                <p:nvPr/>
              </p:nvSpPr>
              <p:spPr bwMode="auto">
                <a:xfrm>
                  <a:off x="3932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72" name="Line 408"/>
                <p:cNvSpPr>
                  <a:spLocks noChangeShapeType="1"/>
                </p:cNvSpPr>
                <p:nvPr/>
              </p:nvSpPr>
              <p:spPr bwMode="auto">
                <a:xfrm>
                  <a:off x="3938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73" name="Line 409"/>
                <p:cNvSpPr>
                  <a:spLocks noChangeShapeType="1"/>
                </p:cNvSpPr>
                <p:nvPr/>
              </p:nvSpPr>
              <p:spPr bwMode="auto">
                <a:xfrm>
                  <a:off x="3938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74" name="Line 410"/>
                <p:cNvSpPr>
                  <a:spLocks noChangeShapeType="1"/>
                </p:cNvSpPr>
                <p:nvPr/>
              </p:nvSpPr>
              <p:spPr bwMode="auto">
                <a:xfrm>
                  <a:off x="3938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75" name="Line 411"/>
                <p:cNvSpPr>
                  <a:spLocks noChangeShapeType="1"/>
                </p:cNvSpPr>
                <p:nvPr/>
              </p:nvSpPr>
              <p:spPr bwMode="auto">
                <a:xfrm>
                  <a:off x="3938" y="3540"/>
                  <a:ext cx="4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76" name="Line 412"/>
                <p:cNvSpPr>
                  <a:spLocks noChangeShapeType="1"/>
                </p:cNvSpPr>
                <p:nvPr/>
              </p:nvSpPr>
              <p:spPr bwMode="auto">
                <a:xfrm>
                  <a:off x="394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77" name="Line 413"/>
                <p:cNvSpPr>
                  <a:spLocks noChangeShapeType="1"/>
                </p:cNvSpPr>
                <p:nvPr/>
              </p:nvSpPr>
              <p:spPr bwMode="auto">
                <a:xfrm>
                  <a:off x="3942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78" name="Line 414"/>
                <p:cNvSpPr>
                  <a:spLocks noChangeShapeType="1"/>
                </p:cNvSpPr>
                <p:nvPr/>
              </p:nvSpPr>
              <p:spPr bwMode="auto">
                <a:xfrm>
                  <a:off x="3942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79" name="Line 415"/>
                <p:cNvSpPr>
                  <a:spLocks noChangeShapeType="1"/>
                </p:cNvSpPr>
                <p:nvPr/>
              </p:nvSpPr>
              <p:spPr bwMode="auto">
                <a:xfrm>
                  <a:off x="394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80" name="Line 416"/>
                <p:cNvSpPr>
                  <a:spLocks noChangeShapeType="1"/>
                </p:cNvSpPr>
                <p:nvPr/>
              </p:nvSpPr>
              <p:spPr bwMode="auto">
                <a:xfrm>
                  <a:off x="3947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81" name="Line 417"/>
                <p:cNvSpPr>
                  <a:spLocks noChangeShapeType="1"/>
                </p:cNvSpPr>
                <p:nvPr/>
              </p:nvSpPr>
              <p:spPr bwMode="auto">
                <a:xfrm>
                  <a:off x="3947" y="3535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82" name="Line 418"/>
                <p:cNvSpPr>
                  <a:spLocks noChangeShapeType="1"/>
                </p:cNvSpPr>
                <p:nvPr/>
              </p:nvSpPr>
              <p:spPr bwMode="auto">
                <a:xfrm>
                  <a:off x="3947" y="3529"/>
                  <a:ext cx="1" cy="3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83" name="Line 419"/>
                <p:cNvSpPr>
                  <a:spLocks noChangeShapeType="1"/>
                </p:cNvSpPr>
                <p:nvPr/>
              </p:nvSpPr>
              <p:spPr bwMode="auto">
                <a:xfrm>
                  <a:off x="3947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84" name="Line 420"/>
                <p:cNvSpPr>
                  <a:spLocks noChangeShapeType="1"/>
                </p:cNvSpPr>
                <p:nvPr/>
              </p:nvSpPr>
              <p:spPr bwMode="auto">
                <a:xfrm>
                  <a:off x="3947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85" name="Line 421"/>
                <p:cNvSpPr>
                  <a:spLocks noChangeShapeType="1"/>
                </p:cNvSpPr>
                <p:nvPr/>
              </p:nvSpPr>
              <p:spPr bwMode="auto">
                <a:xfrm>
                  <a:off x="3953" y="3196"/>
                  <a:ext cx="1" cy="51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86" name="Line 422"/>
                <p:cNvSpPr>
                  <a:spLocks noChangeShapeType="1"/>
                </p:cNvSpPr>
                <p:nvPr/>
              </p:nvSpPr>
              <p:spPr bwMode="auto">
                <a:xfrm>
                  <a:off x="3953" y="3508"/>
                  <a:ext cx="1" cy="9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87" name="Line 423"/>
                <p:cNvSpPr>
                  <a:spLocks noChangeShapeType="1"/>
                </p:cNvSpPr>
                <p:nvPr/>
              </p:nvSpPr>
              <p:spPr bwMode="auto">
                <a:xfrm>
                  <a:off x="3953" y="3520"/>
                  <a:ext cx="1" cy="4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88" name="Line 424"/>
                <p:cNvSpPr>
                  <a:spLocks noChangeShapeType="1"/>
                </p:cNvSpPr>
                <p:nvPr/>
              </p:nvSpPr>
              <p:spPr bwMode="auto">
                <a:xfrm>
                  <a:off x="395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89" name="Line 425"/>
                <p:cNvSpPr>
                  <a:spLocks noChangeShapeType="1"/>
                </p:cNvSpPr>
                <p:nvPr/>
              </p:nvSpPr>
              <p:spPr bwMode="auto">
                <a:xfrm>
                  <a:off x="395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90" name="Line 426"/>
                <p:cNvSpPr>
                  <a:spLocks noChangeShapeType="1"/>
                </p:cNvSpPr>
                <p:nvPr/>
              </p:nvSpPr>
              <p:spPr bwMode="auto">
                <a:xfrm>
                  <a:off x="395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91" name="Line 427"/>
                <p:cNvSpPr>
                  <a:spLocks noChangeShapeType="1"/>
                </p:cNvSpPr>
                <p:nvPr/>
              </p:nvSpPr>
              <p:spPr bwMode="auto">
                <a:xfrm>
                  <a:off x="3959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92" name="Line 428"/>
                <p:cNvSpPr>
                  <a:spLocks noChangeShapeType="1"/>
                </p:cNvSpPr>
                <p:nvPr/>
              </p:nvSpPr>
              <p:spPr bwMode="auto">
                <a:xfrm>
                  <a:off x="395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93" name="Line 429"/>
                <p:cNvSpPr>
                  <a:spLocks noChangeShapeType="1"/>
                </p:cNvSpPr>
                <p:nvPr/>
              </p:nvSpPr>
              <p:spPr bwMode="auto">
                <a:xfrm>
                  <a:off x="3962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94" name="Line 430"/>
                <p:cNvSpPr>
                  <a:spLocks noChangeShapeType="1"/>
                </p:cNvSpPr>
                <p:nvPr/>
              </p:nvSpPr>
              <p:spPr bwMode="auto">
                <a:xfrm>
                  <a:off x="3962" y="3520"/>
                  <a:ext cx="1" cy="4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95" name="Line 431"/>
                <p:cNvSpPr>
                  <a:spLocks noChangeShapeType="1"/>
                </p:cNvSpPr>
                <p:nvPr/>
              </p:nvSpPr>
              <p:spPr bwMode="auto">
                <a:xfrm>
                  <a:off x="3962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96" name="Line 432"/>
                <p:cNvSpPr>
                  <a:spLocks noChangeShapeType="1"/>
                </p:cNvSpPr>
                <p:nvPr/>
              </p:nvSpPr>
              <p:spPr bwMode="auto">
                <a:xfrm>
                  <a:off x="3962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97" name="Line 433"/>
                <p:cNvSpPr>
                  <a:spLocks noChangeShapeType="1"/>
                </p:cNvSpPr>
                <p:nvPr/>
              </p:nvSpPr>
              <p:spPr bwMode="auto">
                <a:xfrm>
                  <a:off x="3968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98" name="Line 434"/>
                <p:cNvSpPr>
                  <a:spLocks noChangeShapeType="1"/>
                </p:cNvSpPr>
                <p:nvPr/>
              </p:nvSpPr>
              <p:spPr bwMode="auto">
                <a:xfrm>
                  <a:off x="3968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99" name="Line 435"/>
                <p:cNvSpPr>
                  <a:spLocks noChangeShapeType="1"/>
                </p:cNvSpPr>
                <p:nvPr/>
              </p:nvSpPr>
              <p:spPr bwMode="auto">
                <a:xfrm>
                  <a:off x="3968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00" name="Line 436"/>
                <p:cNvSpPr>
                  <a:spLocks noChangeShapeType="1"/>
                </p:cNvSpPr>
                <p:nvPr/>
              </p:nvSpPr>
              <p:spPr bwMode="auto">
                <a:xfrm>
                  <a:off x="3968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01" name="Line 437"/>
                <p:cNvSpPr>
                  <a:spLocks noChangeShapeType="1"/>
                </p:cNvSpPr>
                <p:nvPr/>
              </p:nvSpPr>
              <p:spPr bwMode="auto">
                <a:xfrm>
                  <a:off x="3974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02" name="Line 438"/>
                <p:cNvSpPr>
                  <a:spLocks noChangeShapeType="1"/>
                </p:cNvSpPr>
                <p:nvPr/>
              </p:nvSpPr>
              <p:spPr bwMode="auto">
                <a:xfrm>
                  <a:off x="3974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03" name="Line 439"/>
                <p:cNvSpPr>
                  <a:spLocks noChangeShapeType="1"/>
                </p:cNvSpPr>
                <p:nvPr/>
              </p:nvSpPr>
              <p:spPr bwMode="auto">
                <a:xfrm>
                  <a:off x="3974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04" name="Line 440"/>
                <p:cNvSpPr>
                  <a:spLocks noChangeShapeType="1"/>
                </p:cNvSpPr>
                <p:nvPr/>
              </p:nvSpPr>
              <p:spPr bwMode="auto">
                <a:xfrm>
                  <a:off x="3974" y="3529"/>
                  <a:ext cx="5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05" name="Line 441"/>
                <p:cNvSpPr>
                  <a:spLocks noChangeShapeType="1"/>
                </p:cNvSpPr>
                <p:nvPr/>
              </p:nvSpPr>
              <p:spPr bwMode="auto">
                <a:xfrm>
                  <a:off x="3979" y="3237"/>
                  <a:ext cx="1" cy="48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06" name="Line 442"/>
                <p:cNvSpPr>
                  <a:spLocks noChangeShapeType="1"/>
                </p:cNvSpPr>
                <p:nvPr/>
              </p:nvSpPr>
              <p:spPr bwMode="auto">
                <a:xfrm>
                  <a:off x="3979" y="3503"/>
                  <a:ext cx="1" cy="2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07" name="Line 443"/>
                <p:cNvSpPr>
                  <a:spLocks noChangeShapeType="1"/>
                </p:cNvSpPr>
                <p:nvPr/>
              </p:nvSpPr>
              <p:spPr bwMode="auto">
                <a:xfrm>
                  <a:off x="3979" y="3546"/>
                  <a:ext cx="1" cy="4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08" name="Line 444"/>
                <p:cNvSpPr>
                  <a:spLocks noChangeShapeType="1"/>
                </p:cNvSpPr>
                <p:nvPr/>
              </p:nvSpPr>
              <p:spPr bwMode="auto">
                <a:xfrm>
                  <a:off x="397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09" name="Line 445"/>
                <p:cNvSpPr>
                  <a:spLocks noChangeShapeType="1"/>
                </p:cNvSpPr>
                <p:nvPr/>
              </p:nvSpPr>
              <p:spPr bwMode="auto">
                <a:xfrm>
                  <a:off x="3983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10" name="Line 446"/>
                <p:cNvSpPr>
                  <a:spLocks noChangeShapeType="1"/>
                </p:cNvSpPr>
                <p:nvPr/>
              </p:nvSpPr>
              <p:spPr bwMode="auto">
                <a:xfrm>
                  <a:off x="398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11" name="Line 447"/>
                <p:cNvSpPr>
                  <a:spLocks noChangeShapeType="1"/>
                </p:cNvSpPr>
                <p:nvPr/>
              </p:nvSpPr>
              <p:spPr bwMode="auto">
                <a:xfrm>
                  <a:off x="3983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12" name="Line 448"/>
                <p:cNvSpPr>
                  <a:spLocks noChangeShapeType="1"/>
                </p:cNvSpPr>
                <p:nvPr/>
              </p:nvSpPr>
              <p:spPr bwMode="auto">
                <a:xfrm>
                  <a:off x="3983" y="3535"/>
                  <a:ext cx="6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13" name="Line 449"/>
                <p:cNvSpPr>
                  <a:spLocks noChangeShapeType="1"/>
                </p:cNvSpPr>
                <p:nvPr/>
              </p:nvSpPr>
              <p:spPr bwMode="auto">
                <a:xfrm>
                  <a:off x="398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14" name="Line 450"/>
                <p:cNvSpPr>
                  <a:spLocks noChangeShapeType="1"/>
                </p:cNvSpPr>
                <p:nvPr/>
              </p:nvSpPr>
              <p:spPr bwMode="auto">
                <a:xfrm>
                  <a:off x="3989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15" name="Line 451"/>
                <p:cNvSpPr>
                  <a:spLocks noChangeShapeType="1"/>
                </p:cNvSpPr>
                <p:nvPr/>
              </p:nvSpPr>
              <p:spPr bwMode="auto">
                <a:xfrm>
                  <a:off x="3989" y="3540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16" name="Line 452"/>
                <p:cNvSpPr>
                  <a:spLocks noChangeShapeType="1"/>
                </p:cNvSpPr>
                <p:nvPr/>
              </p:nvSpPr>
              <p:spPr bwMode="auto">
                <a:xfrm>
                  <a:off x="3989" y="3525"/>
                  <a:ext cx="1" cy="3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17" name="Line 453"/>
                <p:cNvSpPr>
                  <a:spLocks noChangeShapeType="1"/>
                </p:cNvSpPr>
                <p:nvPr/>
              </p:nvSpPr>
              <p:spPr bwMode="auto">
                <a:xfrm>
                  <a:off x="3994" y="3540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18" name="Line 454"/>
                <p:cNvSpPr>
                  <a:spLocks noChangeShapeType="1"/>
                </p:cNvSpPr>
                <p:nvPr/>
              </p:nvSpPr>
              <p:spPr bwMode="auto">
                <a:xfrm>
                  <a:off x="3994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19" name="Line 455"/>
                <p:cNvSpPr>
                  <a:spLocks noChangeShapeType="1"/>
                </p:cNvSpPr>
                <p:nvPr/>
              </p:nvSpPr>
              <p:spPr bwMode="auto">
                <a:xfrm>
                  <a:off x="3994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20" name="Line 456"/>
                <p:cNvSpPr>
                  <a:spLocks noChangeShapeType="1"/>
                </p:cNvSpPr>
                <p:nvPr/>
              </p:nvSpPr>
              <p:spPr bwMode="auto">
                <a:xfrm>
                  <a:off x="3994" y="3535"/>
                  <a:ext cx="6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3812" name="Line 457"/>
              <p:cNvSpPr>
                <a:spLocks noChangeShapeType="1"/>
              </p:cNvSpPr>
              <p:nvPr/>
            </p:nvSpPr>
            <p:spPr bwMode="auto">
              <a:xfrm>
                <a:off x="4000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13" name="Line 458"/>
              <p:cNvSpPr>
                <a:spLocks noChangeShapeType="1"/>
              </p:cNvSpPr>
              <p:nvPr/>
            </p:nvSpPr>
            <p:spPr bwMode="auto">
              <a:xfrm>
                <a:off x="4000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14" name="Line 459"/>
              <p:cNvSpPr>
                <a:spLocks noChangeShapeType="1"/>
              </p:cNvSpPr>
              <p:nvPr/>
            </p:nvSpPr>
            <p:spPr bwMode="auto">
              <a:xfrm>
                <a:off x="400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15" name="Line 460"/>
              <p:cNvSpPr>
                <a:spLocks noChangeShapeType="1"/>
              </p:cNvSpPr>
              <p:nvPr/>
            </p:nvSpPr>
            <p:spPr bwMode="auto">
              <a:xfrm>
                <a:off x="4000" y="3535"/>
                <a:ext cx="4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16" name="Line 461"/>
              <p:cNvSpPr>
                <a:spLocks noChangeShapeType="1"/>
              </p:cNvSpPr>
              <p:nvPr/>
            </p:nvSpPr>
            <p:spPr bwMode="auto">
              <a:xfrm>
                <a:off x="4004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17" name="Line 462"/>
              <p:cNvSpPr>
                <a:spLocks noChangeShapeType="1"/>
              </p:cNvSpPr>
              <p:nvPr/>
            </p:nvSpPr>
            <p:spPr bwMode="auto">
              <a:xfrm>
                <a:off x="4004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18" name="Line 463"/>
              <p:cNvSpPr>
                <a:spLocks noChangeShapeType="1"/>
              </p:cNvSpPr>
              <p:nvPr/>
            </p:nvSpPr>
            <p:spPr bwMode="auto">
              <a:xfrm>
                <a:off x="4004" y="3540"/>
                <a:ext cx="1" cy="3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19" name="Line 464"/>
              <p:cNvSpPr>
                <a:spLocks noChangeShapeType="1"/>
              </p:cNvSpPr>
              <p:nvPr/>
            </p:nvSpPr>
            <p:spPr bwMode="auto">
              <a:xfrm>
                <a:off x="4004" y="3514"/>
                <a:ext cx="5" cy="5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0" name="Line 465"/>
              <p:cNvSpPr>
                <a:spLocks noChangeShapeType="1"/>
              </p:cNvSpPr>
              <p:nvPr/>
            </p:nvSpPr>
            <p:spPr bwMode="auto">
              <a:xfrm>
                <a:off x="4009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1" name="Line 466"/>
              <p:cNvSpPr>
                <a:spLocks noChangeShapeType="1"/>
              </p:cNvSpPr>
              <p:nvPr/>
            </p:nvSpPr>
            <p:spPr bwMode="auto">
              <a:xfrm>
                <a:off x="400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2" name="Line 467"/>
              <p:cNvSpPr>
                <a:spLocks noChangeShapeType="1"/>
              </p:cNvSpPr>
              <p:nvPr/>
            </p:nvSpPr>
            <p:spPr bwMode="auto">
              <a:xfrm>
                <a:off x="4009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3" name="Line 468"/>
              <p:cNvSpPr>
                <a:spLocks noChangeShapeType="1"/>
              </p:cNvSpPr>
              <p:nvPr/>
            </p:nvSpPr>
            <p:spPr bwMode="auto">
              <a:xfrm>
                <a:off x="4009" y="3540"/>
                <a:ext cx="6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4" name="Line 469"/>
              <p:cNvSpPr>
                <a:spLocks noChangeShapeType="1"/>
              </p:cNvSpPr>
              <p:nvPr/>
            </p:nvSpPr>
            <p:spPr bwMode="auto">
              <a:xfrm>
                <a:off x="4015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5" name="Line 470"/>
              <p:cNvSpPr>
                <a:spLocks noChangeShapeType="1"/>
              </p:cNvSpPr>
              <p:nvPr/>
            </p:nvSpPr>
            <p:spPr bwMode="auto">
              <a:xfrm>
                <a:off x="4015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6" name="Line 471"/>
              <p:cNvSpPr>
                <a:spLocks noChangeShapeType="1"/>
              </p:cNvSpPr>
              <p:nvPr/>
            </p:nvSpPr>
            <p:spPr bwMode="auto">
              <a:xfrm>
                <a:off x="4015" y="3525"/>
                <a:ext cx="1" cy="3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7" name="Line 472"/>
              <p:cNvSpPr>
                <a:spLocks noChangeShapeType="1"/>
              </p:cNvSpPr>
              <p:nvPr/>
            </p:nvSpPr>
            <p:spPr bwMode="auto">
              <a:xfrm>
                <a:off x="4015" y="3525"/>
                <a:ext cx="5" cy="3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8" name="Line 473"/>
              <p:cNvSpPr>
                <a:spLocks noChangeShapeType="1"/>
              </p:cNvSpPr>
              <p:nvPr/>
            </p:nvSpPr>
            <p:spPr bwMode="auto">
              <a:xfrm>
                <a:off x="4020" y="3217"/>
                <a:ext cx="1" cy="49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9" name="Line 474"/>
              <p:cNvSpPr>
                <a:spLocks noChangeShapeType="1"/>
              </p:cNvSpPr>
              <p:nvPr/>
            </p:nvSpPr>
            <p:spPr bwMode="auto">
              <a:xfrm>
                <a:off x="4020" y="3462"/>
                <a:ext cx="1" cy="26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0" name="Line 475"/>
              <p:cNvSpPr>
                <a:spLocks noChangeShapeType="1"/>
              </p:cNvSpPr>
              <p:nvPr/>
            </p:nvSpPr>
            <p:spPr bwMode="auto">
              <a:xfrm>
                <a:off x="4020" y="3535"/>
                <a:ext cx="1" cy="3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1" name="Line 476"/>
              <p:cNvSpPr>
                <a:spLocks noChangeShapeType="1"/>
              </p:cNvSpPr>
              <p:nvPr/>
            </p:nvSpPr>
            <p:spPr bwMode="auto">
              <a:xfrm>
                <a:off x="4020" y="3514"/>
                <a:ext cx="1" cy="4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2" name="Line 477"/>
              <p:cNvSpPr>
                <a:spLocks noChangeShapeType="1"/>
              </p:cNvSpPr>
              <p:nvPr/>
            </p:nvSpPr>
            <p:spPr bwMode="auto">
              <a:xfrm>
                <a:off x="4026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3" name="Line 478"/>
              <p:cNvSpPr>
                <a:spLocks noChangeShapeType="1"/>
              </p:cNvSpPr>
              <p:nvPr/>
            </p:nvSpPr>
            <p:spPr bwMode="auto">
              <a:xfrm>
                <a:off x="4026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4" name="Line 479"/>
              <p:cNvSpPr>
                <a:spLocks noChangeShapeType="1"/>
              </p:cNvSpPr>
              <p:nvPr/>
            </p:nvSpPr>
            <p:spPr bwMode="auto">
              <a:xfrm>
                <a:off x="4026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5" name="Line 480"/>
              <p:cNvSpPr>
                <a:spLocks noChangeShapeType="1"/>
              </p:cNvSpPr>
              <p:nvPr/>
            </p:nvSpPr>
            <p:spPr bwMode="auto">
              <a:xfrm>
                <a:off x="4026" y="3535"/>
                <a:ext cx="4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6" name="Line 481"/>
              <p:cNvSpPr>
                <a:spLocks noChangeShapeType="1"/>
              </p:cNvSpPr>
              <p:nvPr/>
            </p:nvSpPr>
            <p:spPr bwMode="auto">
              <a:xfrm>
                <a:off x="4030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7" name="Line 482"/>
              <p:cNvSpPr>
                <a:spLocks noChangeShapeType="1"/>
              </p:cNvSpPr>
              <p:nvPr/>
            </p:nvSpPr>
            <p:spPr bwMode="auto">
              <a:xfrm>
                <a:off x="403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8" name="Line 483"/>
              <p:cNvSpPr>
                <a:spLocks noChangeShapeType="1"/>
              </p:cNvSpPr>
              <p:nvPr/>
            </p:nvSpPr>
            <p:spPr bwMode="auto">
              <a:xfrm>
                <a:off x="4030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9" name="Line 484"/>
              <p:cNvSpPr>
                <a:spLocks noChangeShapeType="1"/>
              </p:cNvSpPr>
              <p:nvPr/>
            </p:nvSpPr>
            <p:spPr bwMode="auto">
              <a:xfrm>
                <a:off x="403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0" name="Line 485"/>
              <p:cNvSpPr>
                <a:spLocks noChangeShapeType="1"/>
              </p:cNvSpPr>
              <p:nvPr/>
            </p:nvSpPr>
            <p:spPr bwMode="auto">
              <a:xfrm>
                <a:off x="4035" y="3529"/>
                <a:ext cx="1" cy="3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1" name="Line 486"/>
              <p:cNvSpPr>
                <a:spLocks noChangeShapeType="1"/>
              </p:cNvSpPr>
              <p:nvPr/>
            </p:nvSpPr>
            <p:spPr bwMode="auto">
              <a:xfrm>
                <a:off x="4035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2" name="Line 487"/>
              <p:cNvSpPr>
                <a:spLocks noChangeShapeType="1"/>
              </p:cNvSpPr>
              <p:nvPr/>
            </p:nvSpPr>
            <p:spPr bwMode="auto">
              <a:xfrm>
                <a:off x="4035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3" name="Line 488"/>
              <p:cNvSpPr>
                <a:spLocks noChangeShapeType="1"/>
              </p:cNvSpPr>
              <p:nvPr/>
            </p:nvSpPr>
            <p:spPr bwMode="auto">
              <a:xfrm>
                <a:off x="4035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4" name="Line 489"/>
              <p:cNvSpPr>
                <a:spLocks noChangeShapeType="1"/>
              </p:cNvSpPr>
              <p:nvPr/>
            </p:nvSpPr>
            <p:spPr bwMode="auto">
              <a:xfrm>
                <a:off x="404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5" name="Line 490"/>
              <p:cNvSpPr>
                <a:spLocks noChangeShapeType="1"/>
              </p:cNvSpPr>
              <p:nvPr/>
            </p:nvSpPr>
            <p:spPr bwMode="auto">
              <a:xfrm>
                <a:off x="4041" y="3529"/>
                <a:ext cx="1" cy="3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6" name="Line 491"/>
              <p:cNvSpPr>
                <a:spLocks noChangeShapeType="1"/>
              </p:cNvSpPr>
              <p:nvPr/>
            </p:nvSpPr>
            <p:spPr bwMode="auto">
              <a:xfrm>
                <a:off x="404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7" name="Line 492"/>
              <p:cNvSpPr>
                <a:spLocks noChangeShapeType="1"/>
              </p:cNvSpPr>
              <p:nvPr/>
            </p:nvSpPr>
            <p:spPr bwMode="auto">
              <a:xfrm>
                <a:off x="4041" y="3529"/>
                <a:ext cx="6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8" name="Line 493"/>
              <p:cNvSpPr>
                <a:spLocks noChangeShapeType="1"/>
              </p:cNvSpPr>
              <p:nvPr/>
            </p:nvSpPr>
            <p:spPr bwMode="auto">
              <a:xfrm>
                <a:off x="4047" y="3525"/>
                <a:ext cx="1" cy="2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9" name="Line 494"/>
              <p:cNvSpPr>
                <a:spLocks noChangeShapeType="1"/>
              </p:cNvSpPr>
              <p:nvPr/>
            </p:nvSpPr>
            <p:spPr bwMode="auto">
              <a:xfrm>
                <a:off x="4047" y="3525"/>
                <a:ext cx="1" cy="2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0" name="Line 495"/>
              <p:cNvSpPr>
                <a:spLocks noChangeShapeType="1"/>
              </p:cNvSpPr>
              <p:nvPr/>
            </p:nvSpPr>
            <p:spPr bwMode="auto">
              <a:xfrm>
                <a:off x="4047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1" name="Line 496"/>
              <p:cNvSpPr>
                <a:spLocks noChangeShapeType="1"/>
              </p:cNvSpPr>
              <p:nvPr/>
            </p:nvSpPr>
            <p:spPr bwMode="auto">
              <a:xfrm>
                <a:off x="4047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2" name="Line 497"/>
              <p:cNvSpPr>
                <a:spLocks noChangeShapeType="1"/>
              </p:cNvSpPr>
              <p:nvPr/>
            </p:nvSpPr>
            <p:spPr bwMode="auto">
              <a:xfrm>
                <a:off x="405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3" name="Line 498"/>
              <p:cNvSpPr>
                <a:spLocks noChangeShapeType="1"/>
              </p:cNvSpPr>
              <p:nvPr/>
            </p:nvSpPr>
            <p:spPr bwMode="auto">
              <a:xfrm>
                <a:off x="405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4" name="Line 499"/>
              <p:cNvSpPr>
                <a:spLocks noChangeShapeType="1"/>
              </p:cNvSpPr>
              <p:nvPr/>
            </p:nvSpPr>
            <p:spPr bwMode="auto">
              <a:xfrm>
                <a:off x="405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5" name="Line 500"/>
              <p:cNvSpPr>
                <a:spLocks noChangeShapeType="1"/>
              </p:cNvSpPr>
              <p:nvPr/>
            </p:nvSpPr>
            <p:spPr bwMode="auto">
              <a:xfrm>
                <a:off x="4050" y="3540"/>
                <a:ext cx="6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6" name="Line 501"/>
              <p:cNvSpPr>
                <a:spLocks noChangeShapeType="1"/>
              </p:cNvSpPr>
              <p:nvPr/>
            </p:nvSpPr>
            <p:spPr bwMode="auto">
              <a:xfrm>
                <a:off x="4056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7" name="Line 502"/>
              <p:cNvSpPr>
                <a:spLocks noChangeShapeType="1"/>
              </p:cNvSpPr>
              <p:nvPr/>
            </p:nvSpPr>
            <p:spPr bwMode="auto">
              <a:xfrm>
                <a:off x="4056" y="3540"/>
                <a:ext cx="1" cy="13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8" name="Line 503"/>
              <p:cNvSpPr>
                <a:spLocks noChangeShapeType="1"/>
              </p:cNvSpPr>
              <p:nvPr/>
            </p:nvSpPr>
            <p:spPr bwMode="auto">
              <a:xfrm>
                <a:off x="4056" y="3226"/>
                <a:ext cx="1" cy="50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9" name="Line 504"/>
              <p:cNvSpPr>
                <a:spLocks noChangeShapeType="1"/>
              </p:cNvSpPr>
              <p:nvPr/>
            </p:nvSpPr>
            <p:spPr bwMode="auto">
              <a:xfrm>
                <a:off x="4056" y="3514"/>
                <a:ext cx="1" cy="3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0" name="Line 505"/>
              <p:cNvSpPr>
                <a:spLocks noChangeShapeType="1"/>
              </p:cNvSpPr>
              <p:nvPr/>
            </p:nvSpPr>
            <p:spPr bwMode="auto">
              <a:xfrm>
                <a:off x="4062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1" name="Line 506"/>
              <p:cNvSpPr>
                <a:spLocks noChangeShapeType="1"/>
              </p:cNvSpPr>
              <p:nvPr/>
            </p:nvSpPr>
            <p:spPr bwMode="auto">
              <a:xfrm>
                <a:off x="4062" y="3540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2" name="Line 507"/>
              <p:cNvSpPr>
                <a:spLocks noChangeShapeType="1"/>
              </p:cNvSpPr>
              <p:nvPr/>
            </p:nvSpPr>
            <p:spPr bwMode="auto">
              <a:xfrm>
                <a:off x="4062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3" name="Line 508"/>
              <p:cNvSpPr>
                <a:spLocks noChangeShapeType="1"/>
              </p:cNvSpPr>
              <p:nvPr/>
            </p:nvSpPr>
            <p:spPr bwMode="auto">
              <a:xfrm>
                <a:off x="4062" y="3529"/>
                <a:ext cx="5" cy="1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4" name="Line 509"/>
              <p:cNvSpPr>
                <a:spLocks noChangeShapeType="1"/>
              </p:cNvSpPr>
              <p:nvPr/>
            </p:nvSpPr>
            <p:spPr bwMode="auto">
              <a:xfrm>
                <a:off x="4067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5" name="Line 510"/>
              <p:cNvSpPr>
                <a:spLocks noChangeShapeType="1"/>
              </p:cNvSpPr>
              <p:nvPr/>
            </p:nvSpPr>
            <p:spPr bwMode="auto">
              <a:xfrm>
                <a:off x="4067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6" name="Line 511"/>
              <p:cNvSpPr>
                <a:spLocks noChangeShapeType="1"/>
              </p:cNvSpPr>
              <p:nvPr/>
            </p:nvSpPr>
            <p:spPr bwMode="auto">
              <a:xfrm>
                <a:off x="4067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7" name="Line 512"/>
              <p:cNvSpPr>
                <a:spLocks noChangeShapeType="1"/>
              </p:cNvSpPr>
              <p:nvPr/>
            </p:nvSpPr>
            <p:spPr bwMode="auto">
              <a:xfrm>
                <a:off x="4067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8" name="Line 513"/>
              <p:cNvSpPr>
                <a:spLocks noChangeShapeType="1"/>
              </p:cNvSpPr>
              <p:nvPr/>
            </p:nvSpPr>
            <p:spPr bwMode="auto">
              <a:xfrm>
                <a:off x="407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9" name="Line 514"/>
              <p:cNvSpPr>
                <a:spLocks noChangeShapeType="1"/>
              </p:cNvSpPr>
              <p:nvPr/>
            </p:nvSpPr>
            <p:spPr bwMode="auto">
              <a:xfrm>
                <a:off x="407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0" name="Line 515"/>
              <p:cNvSpPr>
                <a:spLocks noChangeShapeType="1"/>
              </p:cNvSpPr>
              <p:nvPr/>
            </p:nvSpPr>
            <p:spPr bwMode="auto">
              <a:xfrm>
                <a:off x="407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1" name="Line 516"/>
              <p:cNvSpPr>
                <a:spLocks noChangeShapeType="1"/>
              </p:cNvSpPr>
              <p:nvPr/>
            </p:nvSpPr>
            <p:spPr bwMode="auto">
              <a:xfrm>
                <a:off x="4071" y="3535"/>
                <a:ext cx="6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2" name="Line 517"/>
              <p:cNvSpPr>
                <a:spLocks noChangeShapeType="1"/>
              </p:cNvSpPr>
              <p:nvPr/>
            </p:nvSpPr>
            <p:spPr bwMode="auto">
              <a:xfrm>
                <a:off x="4077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3" name="Line 518"/>
              <p:cNvSpPr>
                <a:spLocks noChangeShapeType="1"/>
              </p:cNvSpPr>
              <p:nvPr/>
            </p:nvSpPr>
            <p:spPr bwMode="auto">
              <a:xfrm>
                <a:off x="4077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4" name="Line 519"/>
              <p:cNvSpPr>
                <a:spLocks noChangeShapeType="1"/>
              </p:cNvSpPr>
              <p:nvPr/>
            </p:nvSpPr>
            <p:spPr bwMode="auto">
              <a:xfrm>
                <a:off x="4077" y="3520"/>
                <a:ext cx="1" cy="3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5" name="Line 520"/>
              <p:cNvSpPr>
                <a:spLocks noChangeShapeType="1"/>
              </p:cNvSpPr>
              <p:nvPr/>
            </p:nvSpPr>
            <p:spPr bwMode="auto">
              <a:xfrm>
                <a:off x="4077" y="3520"/>
                <a:ext cx="5" cy="3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6" name="Line 521"/>
              <p:cNvSpPr>
                <a:spLocks noChangeShapeType="1"/>
              </p:cNvSpPr>
              <p:nvPr/>
            </p:nvSpPr>
            <p:spPr bwMode="auto">
              <a:xfrm>
                <a:off x="4082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7" name="Line 522"/>
              <p:cNvSpPr>
                <a:spLocks noChangeShapeType="1"/>
              </p:cNvSpPr>
              <p:nvPr/>
            </p:nvSpPr>
            <p:spPr bwMode="auto">
              <a:xfrm>
                <a:off x="4082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8" name="Line 523"/>
              <p:cNvSpPr>
                <a:spLocks noChangeShapeType="1"/>
              </p:cNvSpPr>
              <p:nvPr/>
            </p:nvSpPr>
            <p:spPr bwMode="auto">
              <a:xfrm>
                <a:off x="4082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9" name="Line 524"/>
              <p:cNvSpPr>
                <a:spLocks noChangeShapeType="1"/>
              </p:cNvSpPr>
              <p:nvPr/>
            </p:nvSpPr>
            <p:spPr bwMode="auto">
              <a:xfrm>
                <a:off x="4082" y="3520"/>
                <a:ext cx="6" cy="3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80" name="Line 525"/>
              <p:cNvSpPr>
                <a:spLocks noChangeShapeType="1"/>
              </p:cNvSpPr>
              <p:nvPr/>
            </p:nvSpPr>
            <p:spPr bwMode="auto">
              <a:xfrm>
                <a:off x="4088" y="3520"/>
                <a:ext cx="1" cy="3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81" name="Line 526"/>
              <p:cNvSpPr>
                <a:spLocks noChangeShapeType="1"/>
              </p:cNvSpPr>
              <p:nvPr/>
            </p:nvSpPr>
            <p:spPr bwMode="auto">
              <a:xfrm>
                <a:off x="4088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82" name="Line 527"/>
              <p:cNvSpPr>
                <a:spLocks noChangeShapeType="1"/>
              </p:cNvSpPr>
              <p:nvPr/>
            </p:nvSpPr>
            <p:spPr bwMode="auto">
              <a:xfrm>
                <a:off x="4088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83" name="Line 528"/>
              <p:cNvSpPr>
                <a:spLocks noChangeShapeType="1"/>
              </p:cNvSpPr>
              <p:nvPr/>
            </p:nvSpPr>
            <p:spPr bwMode="auto">
              <a:xfrm>
                <a:off x="4088" y="3540"/>
                <a:ext cx="3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84" name="Line 529"/>
              <p:cNvSpPr>
                <a:spLocks noChangeShapeType="1"/>
              </p:cNvSpPr>
              <p:nvPr/>
            </p:nvSpPr>
            <p:spPr bwMode="auto">
              <a:xfrm>
                <a:off x="4091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85" name="Line 530"/>
              <p:cNvSpPr>
                <a:spLocks noChangeShapeType="1"/>
              </p:cNvSpPr>
              <p:nvPr/>
            </p:nvSpPr>
            <p:spPr bwMode="auto">
              <a:xfrm>
                <a:off x="4091" y="3535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86" name="Line 531"/>
              <p:cNvSpPr>
                <a:spLocks noChangeShapeType="1"/>
              </p:cNvSpPr>
              <p:nvPr/>
            </p:nvSpPr>
            <p:spPr bwMode="auto">
              <a:xfrm>
                <a:off x="4091" y="3246"/>
                <a:ext cx="1" cy="48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87" name="Line 532"/>
              <p:cNvSpPr>
                <a:spLocks noChangeShapeType="1"/>
              </p:cNvSpPr>
              <p:nvPr/>
            </p:nvSpPr>
            <p:spPr bwMode="auto">
              <a:xfrm>
                <a:off x="4091" y="3493"/>
                <a:ext cx="6" cy="6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88" name="Line 533"/>
              <p:cNvSpPr>
                <a:spLocks noChangeShapeType="1"/>
              </p:cNvSpPr>
              <p:nvPr/>
            </p:nvSpPr>
            <p:spPr bwMode="auto">
              <a:xfrm>
                <a:off x="4097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89" name="Line 534"/>
              <p:cNvSpPr>
                <a:spLocks noChangeShapeType="1"/>
              </p:cNvSpPr>
              <p:nvPr/>
            </p:nvSpPr>
            <p:spPr bwMode="auto">
              <a:xfrm>
                <a:off x="4097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90" name="Line 535"/>
              <p:cNvSpPr>
                <a:spLocks noChangeShapeType="1"/>
              </p:cNvSpPr>
              <p:nvPr/>
            </p:nvSpPr>
            <p:spPr bwMode="auto">
              <a:xfrm>
                <a:off x="4097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91" name="Line 536"/>
              <p:cNvSpPr>
                <a:spLocks noChangeShapeType="1"/>
              </p:cNvSpPr>
              <p:nvPr/>
            </p:nvSpPr>
            <p:spPr bwMode="auto">
              <a:xfrm>
                <a:off x="4097" y="3535"/>
                <a:ext cx="6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92" name="Line 537"/>
              <p:cNvSpPr>
                <a:spLocks noChangeShapeType="1"/>
              </p:cNvSpPr>
              <p:nvPr/>
            </p:nvSpPr>
            <p:spPr bwMode="auto">
              <a:xfrm>
                <a:off x="4103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93" name="Line 538"/>
              <p:cNvSpPr>
                <a:spLocks noChangeShapeType="1"/>
              </p:cNvSpPr>
              <p:nvPr/>
            </p:nvSpPr>
            <p:spPr bwMode="auto">
              <a:xfrm>
                <a:off x="4103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94" name="Line 539"/>
              <p:cNvSpPr>
                <a:spLocks noChangeShapeType="1"/>
              </p:cNvSpPr>
              <p:nvPr/>
            </p:nvSpPr>
            <p:spPr bwMode="auto">
              <a:xfrm>
                <a:off x="4103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95" name="Line 540"/>
              <p:cNvSpPr>
                <a:spLocks noChangeShapeType="1"/>
              </p:cNvSpPr>
              <p:nvPr/>
            </p:nvSpPr>
            <p:spPr bwMode="auto">
              <a:xfrm>
                <a:off x="4108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96" name="Line 541"/>
              <p:cNvSpPr>
                <a:spLocks noChangeShapeType="1"/>
              </p:cNvSpPr>
              <p:nvPr/>
            </p:nvSpPr>
            <p:spPr bwMode="auto">
              <a:xfrm>
                <a:off x="4108" y="3514"/>
                <a:ext cx="1" cy="3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97" name="Line 542"/>
              <p:cNvSpPr>
                <a:spLocks noChangeShapeType="1"/>
              </p:cNvSpPr>
              <p:nvPr/>
            </p:nvSpPr>
            <p:spPr bwMode="auto">
              <a:xfrm>
                <a:off x="4108" y="3540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98" name="Line 543"/>
              <p:cNvSpPr>
                <a:spLocks noChangeShapeType="1"/>
              </p:cNvSpPr>
              <p:nvPr/>
            </p:nvSpPr>
            <p:spPr bwMode="auto">
              <a:xfrm>
                <a:off x="4108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99" name="Line 544"/>
              <p:cNvSpPr>
                <a:spLocks noChangeShapeType="1"/>
              </p:cNvSpPr>
              <p:nvPr/>
            </p:nvSpPr>
            <p:spPr bwMode="auto">
              <a:xfrm>
                <a:off x="4108" y="3540"/>
                <a:ext cx="4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00" name="Line 545"/>
              <p:cNvSpPr>
                <a:spLocks noChangeShapeType="1"/>
              </p:cNvSpPr>
              <p:nvPr/>
            </p:nvSpPr>
            <p:spPr bwMode="auto">
              <a:xfrm>
                <a:off x="4112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01" name="Line 546"/>
              <p:cNvSpPr>
                <a:spLocks noChangeShapeType="1"/>
              </p:cNvSpPr>
              <p:nvPr/>
            </p:nvSpPr>
            <p:spPr bwMode="auto">
              <a:xfrm>
                <a:off x="4112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02" name="Line 547"/>
              <p:cNvSpPr>
                <a:spLocks noChangeShapeType="1"/>
              </p:cNvSpPr>
              <p:nvPr/>
            </p:nvSpPr>
            <p:spPr bwMode="auto">
              <a:xfrm>
                <a:off x="4112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03" name="Line 548"/>
              <p:cNvSpPr>
                <a:spLocks noChangeShapeType="1"/>
              </p:cNvSpPr>
              <p:nvPr/>
            </p:nvSpPr>
            <p:spPr bwMode="auto">
              <a:xfrm>
                <a:off x="4112" y="3529"/>
                <a:ext cx="6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04" name="Line 549"/>
              <p:cNvSpPr>
                <a:spLocks noChangeShapeType="1"/>
              </p:cNvSpPr>
              <p:nvPr/>
            </p:nvSpPr>
            <p:spPr bwMode="auto">
              <a:xfrm>
                <a:off x="4118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05" name="Line 550"/>
              <p:cNvSpPr>
                <a:spLocks noChangeShapeType="1"/>
              </p:cNvSpPr>
              <p:nvPr/>
            </p:nvSpPr>
            <p:spPr bwMode="auto">
              <a:xfrm>
                <a:off x="4118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06" name="Line 551"/>
              <p:cNvSpPr>
                <a:spLocks noChangeShapeType="1"/>
              </p:cNvSpPr>
              <p:nvPr/>
            </p:nvSpPr>
            <p:spPr bwMode="auto">
              <a:xfrm>
                <a:off x="4118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07" name="Line 552"/>
              <p:cNvSpPr>
                <a:spLocks noChangeShapeType="1"/>
              </p:cNvSpPr>
              <p:nvPr/>
            </p:nvSpPr>
            <p:spPr bwMode="auto">
              <a:xfrm>
                <a:off x="4118" y="3540"/>
                <a:ext cx="5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08" name="Line 553"/>
              <p:cNvSpPr>
                <a:spLocks noChangeShapeType="1"/>
              </p:cNvSpPr>
              <p:nvPr/>
            </p:nvSpPr>
            <p:spPr bwMode="auto">
              <a:xfrm>
                <a:off x="4123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09" name="Line 554"/>
              <p:cNvSpPr>
                <a:spLocks noChangeShapeType="1"/>
              </p:cNvSpPr>
              <p:nvPr/>
            </p:nvSpPr>
            <p:spPr bwMode="auto">
              <a:xfrm>
                <a:off x="4123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10" name="Line 555"/>
              <p:cNvSpPr>
                <a:spLocks noChangeShapeType="1"/>
              </p:cNvSpPr>
              <p:nvPr/>
            </p:nvSpPr>
            <p:spPr bwMode="auto">
              <a:xfrm>
                <a:off x="4123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11" name="Line 556"/>
              <p:cNvSpPr>
                <a:spLocks noChangeShapeType="1"/>
              </p:cNvSpPr>
              <p:nvPr/>
            </p:nvSpPr>
            <p:spPr bwMode="auto">
              <a:xfrm>
                <a:off x="4123" y="3540"/>
                <a:ext cx="6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12" name="Line 557"/>
              <p:cNvSpPr>
                <a:spLocks noChangeShapeType="1"/>
              </p:cNvSpPr>
              <p:nvPr/>
            </p:nvSpPr>
            <p:spPr bwMode="auto">
              <a:xfrm>
                <a:off x="412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13" name="Line 558"/>
              <p:cNvSpPr>
                <a:spLocks noChangeShapeType="1"/>
              </p:cNvSpPr>
              <p:nvPr/>
            </p:nvSpPr>
            <p:spPr bwMode="auto">
              <a:xfrm>
                <a:off x="412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14" name="Line 559"/>
              <p:cNvSpPr>
                <a:spLocks noChangeShapeType="1"/>
              </p:cNvSpPr>
              <p:nvPr/>
            </p:nvSpPr>
            <p:spPr bwMode="auto">
              <a:xfrm>
                <a:off x="412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15" name="Line 560"/>
              <p:cNvSpPr>
                <a:spLocks noChangeShapeType="1"/>
              </p:cNvSpPr>
              <p:nvPr/>
            </p:nvSpPr>
            <p:spPr bwMode="auto">
              <a:xfrm>
                <a:off x="4135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16" name="Line 561"/>
              <p:cNvSpPr>
                <a:spLocks noChangeShapeType="1"/>
              </p:cNvSpPr>
              <p:nvPr/>
            </p:nvSpPr>
            <p:spPr bwMode="auto">
              <a:xfrm>
                <a:off x="4135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17" name="Line 562"/>
              <p:cNvSpPr>
                <a:spLocks noChangeShapeType="1"/>
              </p:cNvSpPr>
              <p:nvPr/>
            </p:nvSpPr>
            <p:spPr bwMode="auto">
              <a:xfrm>
                <a:off x="4135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18" name="Line 563"/>
              <p:cNvSpPr>
                <a:spLocks noChangeShapeType="1"/>
              </p:cNvSpPr>
              <p:nvPr/>
            </p:nvSpPr>
            <p:spPr bwMode="auto">
              <a:xfrm>
                <a:off x="4135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19" name="Line 564"/>
              <p:cNvSpPr>
                <a:spLocks noChangeShapeType="1"/>
              </p:cNvSpPr>
              <p:nvPr/>
            </p:nvSpPr>
            <p:spPr bwMode="auto">
              <a:xfrm>
                <a:off x="4135" y="3540"/>
                <a:ext cx="3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20" name="Line 565"/>
              <p:cNvSpPr>
                <a:spLocks noChangeShapeType="1"/>
              </p:cNvSpPr>
              <p:nvPr/>
            </p:nvSpPr>
            <p:spPr bwMode="auto">
              <a:xfrm>
                <a:off x="4138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21" name="Line 566"/>
              <p:cNvSpPr>
                <a:spLocks noChangeShapeType="1"/>
              </p:cNvSpPr>
              <p:nvPr/>
            </p:nvSpPr>
            <p:spPr bwMode="auto">
              <a:xfrm>
                <a:off x="4138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22" name="Line 567"/>
              <p:cNvSpPr>
                <a:spLocks noChangeShapeType="1"/>
              </p:cNvSpPr>
              <p:nvPr/>
            </p:nvSpPr>
            <p:spPr bwMode="auto">
              <a:xfrm>
                <a:off x="4138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23" name="Line 568"/>
              <p:cNvSpPr>
                <a:spLocks noChangeShapeType="1"/>
              </p:cNvSpPr>
              <p:nvPr/>
            </p:nvSpPr>
            <p:spPr bwMode="auto">
              <a:xfrm>
                <a:off x="4144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24" name="Line 569"/>
              <p:cNvSpPr>
                <a:spLocks noChangeShapeType="1"/>
              </p:cNvSpPr>
              <p:nvPr/>
            </p:nvSpPr>
            <p:spPr bwMode="auto">
              <a:xfrm>
                <a:off x="4144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25" name="Line 570"/>
              <p:cNvSpPr>
                <a:spLocks noChangeShapeType="1"/>
              </p:cNvSpPr>
              <p:nvPr/>
            </p:nvSpPr>
            <p:spPr bwMode="auto">
              <a:xfrm>
                <a:off x="4144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26" name="Line 571"/>
              <p:cNvSpPr>
                <a:spLocks noChangeShapeType="1"/>
              </p:cNvSpPr>
              <p:nvPr/>
            </p:nvSpPr>
            <p:spPr bwMode="auto">
              <a:xfrm>
                <a:off x="4144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27" name="Line 572"/>
              <p:cNvSpPr>
                <a:spLocks noChangeShapeType="1"/>
              </p:cNvSpPr>
              <p:nvPr/>
            </p:nvSpPr>
            <p:spPr bwMode="auto">
              <a:xfrm>
                <a:off x="4144" y="3540"/>
                <a:ext cx="5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28" name="Line 573"/>
              <p:cNvSpPr>
                <a:spLocks noChangeShapeType="1"/>
              </p:cNvSpPr>
              <p:nvPr/>
            </p:nvSpPr>
            <p:spPr bwMode="auto">
              <a:xfrm>
                <a:off x="4149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29" name="Line 574"/>
              <p:cNvSpPr>
                <a:spLocks noChangeShapeType="1"/>
              </p:cNvSpPr>
              <p:nvPr/>
            </p:nvSpPr>
            <p:spPr bwMode="auto">
              <a:xfrm>
                <a:off x="414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30" name="Line 575"/>
              <p:cNvSpPr>
                <a:spLocks noChangeShapeType="1"/>
              </p:cNvSpPr>
              <p:nvPr/>
            </p:nvSpPr>
            <p:spPr bwMode="auto">
              <a:xfrm>
                <a:off x="4149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31" name="Line 576"/>
              <p:cNvSpPr>
                <a:spLocks noChangeShapeType="1"/>
              </p:cNvSpPr>
              <p:nvPr/>
            </p:nvSpPr>
            <p:spPr bwMode="auto">
              <a:xfrm>
                <a:off x="4155" y="3508"/>
                <a:ext cx="1" cy="8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32" name="Line 577"/>
              <p:cNvSpPr>
                <a:spLocks noChangeShapeType="1"/>
              </p:cNvSpPr>
              <p:nvPr/>
            </p:nvSpPr>
            <p:spPr bwMode="auto">
              <a:xfrm>
                <a:off x="4155" y="3525"/>
                <a:ext cx="1" cy="3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33" name="Line 578"/>
              <p:cNvSpPr>
                <a:spLocks noChangeShapeType="1"/>
              </p:cNvSpPr>
              <p:nvPr/>
            </p:nvSpPr>
            <p:spPr bwMode="auto">
              <a:xfrm>
                <a:off x="4155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34" name="Line 579"/>
              <p:cNvSpPr>
                <a:spLocks noChangeShapeType="1"/>
              </p:cNvSpPr>
              <p:nvPr/>
            </p:nvSpPr>
            <p:spPr bwMode="auto">
              <a:xfrm>
                <a:off x="4155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35" name="Line 580"/>
              <p:cNvSpPr>
                <a:spLocks noChangeShapeType="1"/>
              </p:cNvSpPr>
              <p:nvPr/>
            </p:nvSpPr>
            <p:spPr bwMode="auto">
              <a:xfrm>
                <a:off x="4155" y="3540"/>
                <a:ext cx="4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36" name="Line 581"/>
              <p:cNvSpPr>
                <a:spLocks noChangeShapeType="1"/>
              </p:cNvSpPr>
              <p:nvPr/>
            </p:nvSpPr>
            <p:spPr bwMode="auto">
              <a:xfrm>
                <a:off x="4159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37" name="Line 582"/>
              <p:cNvSpPr>
                <a:spLocks noChangeShapeType="1"/>
              </p:cNvSpPr>
              <p:nvPr/>
            </p:nvSpPr>
            <p:spPr bwMode="auto">
              <a:xfrm>
                <a:off x="4159" y="3535"/>
                <a:ext cx="1" cy="93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38" name="Line 583"/>
              <p:cNvSpPr>
                <a:spLocks noChangeShapeType="1"/>
              </p:cNvSpPr>
              <p:nvPr/>
            </p:nvSpPr>
            <p:spPr bwMode="auto">
              <a:xfrm>
                <a:off x="4159" y="3263"/>
                <a:ext cx="1" cy="47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39" name="Line 584"/>
              <p:cNvSpPr>
                <a:spLocks noChangeShapeType="1"/>
              </p:cNvSpPr>
              <p:nvPr/>
            </p:nvSpPr>
            <p:spPr bwMode="auto">
              <a:xfrm>
                <a:off x="4164" y="3503"/>
                <a:ext cx="1" cy="4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40" name="Line 585"/>
              <p:cNvSpPr>
                <a:spLocks noChangeShapeType="1"/>
              </p:cNvSpPr>
              <p:nvPr/>
            </p:nvSpPr>
            <p:spPr bwMode="auto">
              <a:xfrm>
                <a:off x="4164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41" name="Line 586"/>
              <p:cNvSpPr>
                <a:spLocks noChangeShapeType="1"/>
              </p:cNvSpPr>
              <p:nvPr/>
            </p:nvSpPr>
            <p:spPr bwMode="auto">
              <a:xfrm>
                <a:off x="4164" y="3525"/>
                <a:ext cx="1" cy="3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42" name="Line 587"/>
              <p:cNvSpPr>
                <a:spLocks noChangeShapeType="1"/>
              </p:cNvSpPr>
              <p:nvPr/>
            </p:nvSpPr>
            <p:spPr bwMode="auto">
              <a:xfrm>
                <a:off x="4164" y="3525"/>
                <a:ext cx="1" cy="3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43" name="Line 588"/>
              <p:cNvSpPr>
                <a:spLocks noChangeShapeType="1"/>
              </p:cNvSpPr>
              <p:nvPr/>
            </p:nvSpPr>
            <p:spPr bwMode="auto">
              <a:xfrm>
                <a:off x="4170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44" name="Line 589"/>
              <p:cNvSpPr>
                <a:spLocks noChangeShapeType="1"/>
              </p:cNvSpPr>
              <p:nvPr/>
            </p:nvSpPr>
            <p:spPr bwMode="auto">
              <a:xfrm>
                <a:off x="417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45" name="Line 590"/>
              <p:cNvSpPr>
                <a:spLocks noChangeShapeType="1"/>
              </p:cNvSpPr>
              <p:nvPr/>
            </p:nvSpPr>
            <p:spPr bwMode="auto">
              <a:xfrm>
                <a:off x="4170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46" name="Line 591"/>
              <p:cNvSpPr>
                <a:spLocks noChangeShapeType="1"/>
              </p:cNvSpPr>
              <p:nvPr/>
            </p:nvSpPr>
            <p:spPr bwMode="auto">
              <a:xfrm>
                <a:off x="4170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47" name="Line 592"/>
              <p:cNvSpPr>
                <a:spLocks noChangeShapeType="1"/>
              </p:cNvSpPr>
              <p:nvPr/>
            </p:nvSpPr>
            <p:spPr bwMode="auto">
              <a:xfrm>
                <a:off x="4176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48" name="Line 593"/>
              <p:cNvSpPr>
                <a:spLocks noChangeShapeType="1"/>
              </p:cNvSpPr>
              <p:nvPr/>
            </p:nvSpPr>
            <p:spPr bwMode="auto">
              <a:xfrm>
                <a:off x="4176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49" name="Line 594"/>
              <p:cNvSpPr>
                <a:spLocks noChangeShapeType="1"/>
              </p:cNvSpPr>
              <p:nvPr/>
            </p:nvSpPr>
            <p:spPr bwMode="auto">
              <a:xfrm>
                <a:off x="4176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50" name="Line 595"/>
              <p:cNvSpPr>
                <a:spLocks noChangeShapeType="1"/>
              </p:cNvSpPr>
              <p:nvPr/>
            </p:nvSpPr>
            <p:spPr bwMode="auto">
              <a:xfrm>
                <a:off x="4176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51" name="Line 596"/>
              <p:cNvSpPr>
                <a:spLocks noChangeShapeType="1"/>
              </p:cNvSpPr>
              <p:nvPr/>
            </p:nvSpPr>
            <p:spPr bwMode="auto">
              <a:xfrm>
                <a:off x="4179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52" name="Line 597"/>
              <p:cNvSpPr>
                <a:spLocks noChangeShapeType="1"/>
              </p:cNvSpPr>
              <p:nvPr/>
            </p:nvSpPr>
            <p:spPr bwMode="auto">
              <a:xfrm>
                <a:off x="417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53" name="Line 598"/>
              <p:cNvSpPr>
                <a:spLocks noChangeShapeType="1"/>
              </p:cNvSpPr>
              <p:nvPr/>
            </p:nvSpPr>
            <p:spPr bwMode="auto">
              <a:xfrm>
                <a:off x="4179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54" name="Line 599"/>
              <p:cNvSpPr>
                <a:spLocks noChangeShapeType="1"/>
              </p:cNvSpPr>
              <p:nvPr/>
            </p:nvSpPr>
            <p:spPr bwMode="auto">
              <a:xfrm>
                <a:off x="4179" y="3529"/>
                <a:ext cx="1" cy="1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55" name="Line 600"/>
              <p:cNvSpPr>
                <a:spLocks noChangeShapeType="1"/>
              </p:cNvSpPr>
              <p:nvPr/>
            </p:nvSpPr>
            <p:spPr bwMode="auto">
              <a:xfrm>
                <a:off x="4179" y="3535"/>
                <a:ext cx="6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56" name="Line 601"/>
              <p:cNvSpPr>
                <a:spLocks noChangeShapeType="1"/>
              </p:cNvSpPr>
              <p:nvPr/>
            </p:nvSpPr>
            <p:spPr bwMode="auto">
              <a:xfrm>
                <a:off x="4185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57" name="Line 602"/>
              <p:cNvSpPr>
                <a:spLocks noChangeShapeType="1"/>
              </p:cNvSpPr>
              <p:nvPr/>
            </p:nvSpPr>
            <p:spPr bwMode="auto">
              <a:xfrm>
                <a:off x="4185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58" name="Line 603"/>
              <p:cNvSpPr>
                <a:spLocks noChangeShapeType="1"/>
              </p:cNvSpPr>
              <p:nvPr/>
            </p:nvSpPr>
            <p:spPr bwMode="auto">
              <a:xfrm>
                <a:off x="4185" y="3520"/>
                <a:ext cx="1" cy="3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59" name="Line 604"/>
              <p:cNvSpPr>
                <a:spLocks noChangeShapeType="1"/>
              </p:cNvSpPr>
              <p:nvPr/>
            </p:nvSpPr>
            <p:spPr bwMode="auto">
              <a:xfrm>
                <a:off x="4185" y="3540"/>
                <a:ext cx="6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60" name="Line 605"/>
              <p:cNvSpPr>
                <a:spLocks noChangeShapeType="1"/>
              </p:cNvSpPr>
              <p:nvPr/>
            </p:nvSpPr>
            <p:spPr bwMode="auto">
              <a:xfrm>
                <a:off x="419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61" name="Line 606"/>
              <p:cNvSpPr>
                <a:spLocks noChangeShapeType="1"/>
              </p:cNvSpPr>
              <p:nvPr/>
            </p:nvSpPr>
            <p:spPr bwMode="auto">
              <a:xfrm>
                <a:off x="4191" y="3529"/>
                <a:ext cx="1" cy="3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62" name="Line 607"/>
              <p:cNvSpPr>
                <a:spLocks noChangeShapeType="1"/>
              </p:cNvSpPr>
              <p:nvPr/>
            </p:nvSpPr>
            <p:spPr bwMode="auto">
              <a:xfrm>
                <a:off x="4191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63" name="Line 608"/>
              <p:cNvSpPr>
                <a:spLocks noChangeShapeType="1"/>
              </p:cNvSpPr>
              <p:nvPr/>
            </p:nvSpPr>
            <p:spPr bwMode="auto">
              <a:xfrm>
                <a:off x="4196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64" name="Line 609"/>
              <p:cNvSpPr>
                <a:spLocks noChangeShapeType="1"/>
              </p:cNvSpPr>
              <p:nvPr/>
            </p:nvSpPr>
            <p:spPr bwMode="auto">
              <a:xfrm>
                <a:off x="4196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65" name="Line 610"/>
              <p:cNvSpPr>
                <a:spLocks noChangeShapeType="1"/>
              </p:cNvSpPr>
              <p:nvPr/>
            </p:nvSpPr>
            <p:spPr bwMode="auto">
              <a:xfrm>
                <a:off x="4196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66" name="Line 611"/>
              <p:cNvSpPr>
                <a:spLocks noChangeShapeType="1"/>
              </p:cNvSpPr>
              <p:nvPr/>
            </p:nvSpPr>
            <p:spPr bwMode="auto">
              <a:xfrm>
                <a:off x="4196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67" name="Line 612"/>
              <p:cNvSpPr>
                <a:spLocks noChangeShapeType="1"/>
              </p:cNvSpPr>
              <p:nvPr/>
            </p:nvSpPr>
            <p:spPr bwMode="auto">
              <a:xfrm>
                <a:off x="4196" y="3540"/>
                <a:ext cx="4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68" name="Line 613"/>
              <p:cNvSpPr>
                <a:spLocks noChangeShapeType="1"/>
              </p:cNvSpPr>
              <p:nvPr/>
            </p:nvSpPr>
            <p:spPr bwMode="auto">
              <a:xfrm>
                <a:off x="420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69" name="Line 614"/>
              <p:cNvSpPr>
                <a:spLocks noChangeShapeType="1"/>
              </p:cNvSpPr>
              <p:nvPr/>
            </p:nvSpPr>
            <p:spPr bwMode="auto">
              <a:xfrm>
                <a:off x="4200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70" name="Line 615"/>
              <p:cNvSpPr>
                <a:spLocks noChangeShapeType="1"/>
              </p:cNvSpPr>
              <p:nvPr/>
            </p:nvSpPr>
            <p:spPr bwMode="auto">
              <a:xfrm>
                <a:off x="4200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71" name="Line 616"/>
              <p:cNvSpPr>
                <a:spLocks noChangeShapeType="1"/>
              </p:cNvSpPr>
              <p:nvPr/>
            </p:nvSpPr>
            <p:spPr bwMode="auto">
              <a:xfrm>
                <a:off x="4200" y="3540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72" name="Line 617"/>
              <p:cNvSpPr>
                <a:spLocks noChangeShapeType="1"/>
              </p:cNvSpPr>
              <p:nvPr/>
            </p:nvSpPr>
            <p:spPr bwMode="auto">
              <a:xfrm>
                <a:off x="4206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73" name="Line 618"/>
              <p:cNvSpPr>
                <a:spLocks noChangeShapeType="1"/>
              </p:cNvSpPr>
              <p:nvPr/>
            </p:nvSpPr>
            <p:spPr bwMode="auto">
              <a:xfrm>
                <a:off x="4206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74" name="Line 619"/>
              <p:cNvSpPr>
                <a:spLocks noChangeShapeType="1"/>
              </p:cNvSpPr>
              <p:nvPr/>
            </p:nvSpPr>
            <p:spPr bwMode="auto">
              <a:xfrm>
                <a:off x="4206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75" name="Line 620"/>
              <p:cNvSpPr>
                <a:spLocks noChangeShapeType="1"/>
              </p:cNvSpPr>
              <p:nvPr/>
            </p:nvSpPr>
            <p:spPr bwMode="auto">
              <a:xfrm>
                <a:off x="4206" y="3535"/>
                <a:ext cx="5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76" name="Line 621"/>
              <p:cNvSpPr>
                <a:spLocks noChangeShapeType="1"/>
              </p:cNvSpPr>
              <p:nvPr/>
            </p:nvSpPr>
            <p:spPr bwMode="auto">
              <a:xfrm>
                <a:off x="421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77" name="Line 622"/>
              <p:cNvSpPr>
                <a:spLocks noChangeShapeType="1"/>
              </p:cNvSpPr>
              <p:nvPr/>
            </p:nvSpPr>
            <p:spPr bwMode="auto">
              <a:xfrm>
                <a:off x="421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78" name="Line 623"/>
              <p:cNvSpPr>
                <a:spLocks noChangeShapeType="1"/>
              </p:cNvSpPr>
              <p:nvPr/>
            </p:nvSpPr>
            <p:spPr bwMode="auto">
              <a:xfrm>
                <a:off x="421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79" name="Line 624"/>
              <p:cNvSpPr>
                <a:spLocks noChangeShapeType="1"/>
              </p:cNvSpPr>
              <p:nvPr/>
            </p:nvSpPr>
            <p:spPr bwMode="auto">
              <a:xfrm>
                <a:off x="4211" y="3535"/>
                <a:ext cx="6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80" name="Line 625"/>
              <p:cNvSpPr>
                <a:spLocks noChangeShapeType="1"/>
              </p:cNvSpPr>
              <p:nvPr/>
            </p:nvSpPr>
            <p:spPr bwMode="auto">
              <a:xfrm>
                <a:off x="4217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81" name="Line 626"/>
              <p:cNvSpPr>
                <a:spLocks noChangeShapeType="1"/>
              </p:cNvSpPr>
              <p:nvPr/>
            </p:nvSpPr>
            <p:spPr bwMode="auto">
              <a:xfrm>
                <a:off x="4217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82" name="Line 627"/>
              <p:cNvSpPr>
                <a:spLocks noChangeShapeType="1"/>
              </p:cNvSpPr>
              <p:nvPr/>
            </p:nvSpPr>
            <p:spPr bwMode="auto">
              <a:xfrm>
                <a:off x="4217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83" name="Line 628"/>
              <p:cNvSpPr>
                <a:spLocks noChangeShapeType="1"/>
              </p:cNvSpPr>
              <p:nvPr/>
            </p:nvSpPr>
            <p:spPr bwMode="auto">
              <a:xfrm>
                <a:off x="4222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84" name="Line 629"/>
              <p:cNvSpPr>
                <a:spLocks noChangeShapeType="1"/>
              </p:cNvSpPr>
              <p:nvPr/>
            </p:nvSpPr>
            <p:spPr bwMode="auto">
              <a:xfrm>
                <a:off x="4222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85" name="Line 630"/>
              <p:cNvSpPr>
                <a:spLocks noChangeShapeType="1"/>
              </p:cNvSpPr>
              <p:nvPr/>
            </p:nvSpPr>
            <p:spPr bwMode="auto">
              <a:xfrm>
                <a:off x="4222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86" name="Line 631"/>
              <p:cNvSpPr>
                <a:spLocks noChangeShapeType="1"/>
              </p:cNvSpPr>
              <p:nvPr/>
            </p:nvSpPr>
            <p:spPr bwMode="auto">
              <a:xfrm>
                <a:off x="4222" y="3514"/>
                <a:ext cx="1" cy="4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87" name="Line 632"/>
              <p:cNvSpPr>
                <a:spLocks noChangeShapeType="1"/>
              </p:cNvSpPr>
              <p:nvPr/>
            </p:nvSpPr>
            <p:spPr bwMode="auto">
              <a:xfrm>
                <a:off x="4222" y="3535"/>
                <a:ext cx="4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88" name="Line 633"/>
              <p:cNvSpPr>
                <a:spLocks noChangeShapeType="1"/>
              </p:cNvSpPr>
              <p:nvPr/>
            </p:nvSpPr>
            <p:spPr bwMode="auto">
              <a:xfrm>
                <a:off x="4226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89" name="Line 634"/>
              <p:cNvSpPr>
                <a:spLocks noChangeShapeType="1"/>
              </p:cNvSpPr>
              <p:nvPr/>
            </p:nvSpPr>
            <p:spPr bwMode="auto">
              <a:xfrm>
                <a:off x="4226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90" name="Line 635"/>
              <p:cNvSpPr>
                <a:spLocks noChangeShapeType="1"/>
              </p:cNvSpPr>
              <p:nvPr/>
            </p:nvSpPr>
            <p:spPr bwMode="auto">
              <a:xfrm>
                <a:off x="4226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91" name="Line 636"/>
              <p:cNvSpPr>
                <a:spLocks noChangeShapeType="1"/>
              </p:cNvSpPr>
              <p:nvPr/>
            </p:nvSpPr>
            <p:spPr bwMode="auto">
              <a:xfrm>
                <a:off x="4232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92" name="Line 637"/>
              <p:cNvSpPr>
                <a:spLocks noChangeShapeType="1"/>
              </p:cNvSpPr>
              <p:nvPr/>
            </p:nvSpPr>
            <p:spPr bwMode="auto">
              <a:xfrm>
                <a:off x="4232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93" name="Line 638"/>
              <p:cNvSpPr>
                <a:spLocks noChangeShapeType="1"/>
              </p:cNvSpPr>
              <p:nvPr/>
            </p:nvSpPr>
            <p:spPr bwMode="auto">
              <a:xfrm>
                <a:off x="4232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94" name="Line 639"/>
              <p:cNvSpPr>
                <a:spLocks noChangeShapeType="1"/>
              </p:cNvSpPr>
              <p:nvPr/>
            </p:nvSpPr>
            <p:spPr bwMode="auto">
              <a:xfrm>
                <a:off x="4232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95" name="Line 640"/>
              <p:cNvSpPr>
                <a:spLocks noChangeShapeType="1"/>
              </p:cNvSpPr>
              <p:nvPr/>
            </p:nvSpPr>
            <p:spPr bwMode="auto">
              <a:xfrm>
                <a:off x="4232" y="3540"/>
                <a:ext cx="5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96" name="Line 641"/>
              <p:cNvSpPr>
                <a:spLocks noChangeShapeType="1"/>
              </p:cNvSpPr>
              <p:nvPr/>
            </p:nvSpPr>
            <p:spPr bwMode="auto">
              <a:xfrm>
                <a:off x="4237" y="3540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97" name="Line 642"/>
              <p:cNvSpPr>
                <a:spLocks noChangeShapeType="1"/>
              </p:cNvSpPr>
              <p:nvPr/>
            </p:nvSpPr>
            <p:spPr bwMode="auto">
              <a:xfrm>
                <a:off x="4237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98" name="Line 643"/>
              <p:cNvSpPr>
                <a:spLocks noChangeShapeType="1"/>
              </p:cNvSpPr>
              <p:nvPr/>
            </p:nvSpPr>
            <p:spPr bwMode="auto">
              <a:xfrm>
                <a:off x="4237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99" name="Line 644"/>
              <p:cNvSpPr>
                <a:spLocks noChangeShapeType="1"/>
              </p:cNvSpPr>
              <p:nvPr/>
            </p:nvSpPr>
            <p:spPr bwMode="auto">
              <a:xfrm>
                <a:off x="4243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00" name="Line 645"/>
              <p:cNvSpPr>
                <a:spLocks noChangeShapeType="1"/>
              </p:cNvSpPr>
              <p:nvPr/>
            </p:nvSpPr>
            <p:spPr bwMode="auto">
              <a:xfrm>
                <a:off x="4243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01" name="Line 646"/>
              <p:cNvSpPr>
                <a:spLocks noChangeShapeType="1"/>
              </p:cNvSpPr>
              <p:nvPr/>
            </p:nvSpPr>
            <p:spPr bwMode="auto">
              <a:xfrm>
                <a:off x="4243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02" name="Line 647"/>
              <p:cNvSpPr>
                <a:spLocks noChangeShapeType="1"/>
              </p:cNvSpPr>
              <p:nvPr/>
            </p:nvSpPr>
            <p:spPr bwMode="auto">
              <a:xfrm>
                <a:off x="4243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03" name="Line 648"/>
              <p:cNvSpPr>
                <a:spLocks noChangeShapeType="1"/>
              </p:cNvSpPr>
              <p:nvPr/>
            </p:nvSpPr>
            <p:spPr bwMode="auto">
              <a:xfrm>
                <a:off x="4247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04" name="Line 649"/>
              <p:cNvSpPr>
                <a:spLocks noChangeShapeType="1"/>
              </p:cNvSpPr>
              <p:nvPr/>
            </p:nvSpPr>
            <p:spPr bwMode="auto">
              <a:xfrm>
                <a:off x="4247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05" name="Line 650"/>
              <p:cNvSpPr>
                <a:spLocks noChangeShapeType="1"/>
              </p:cNvSpPr>
              <p:nvPr/>
            </p:nvSpPr>
            <p:spPr bwMode="auto">
              <a:xfrm>
                <a:off x="4247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06" name="Line 651"/>
              <p:cNvSpPr>
                <a:spLocks noChangeShapeType="1"/>
              </p:cNvSpPr>
              <p:nvPr/>
            </p:nvSpPr>
            <p:spPr bwMode="auto">
              <a:xfrm>
                <a:off x="4247" y="3525"/>
                <a:ext cx="1" cy="18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07" name="Line 652"/>
              <p:cNvSpPr>
                <a:spLocks noChangeShapeType="1"/>
              </p:cNvSpPr>
              <p:nvPr/>
            </p:nvSpPr>
            <p:spPr bwMode="auto">
              <a:xfrm>
                <a:off x="4252" y="3190"/>
                <a:ext cx="1" cy="51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08" name="Line 653"/>
              <p:cNvSpPr>
                <a:spLocks noChangeShapeType="1"/>
              </p:cNvSpPr>
              <p:nvPr/>
            </p:nvSpPr>
            <p:spPr bwMode="auto">
              <a:xfrm>
                <a:off x="4252" y="3520"/>
                <a:ext cx="1" cy="3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09" name="Line 654"/>
              <p:cNvSpPr>
                <a:spLocks noChangeShapeType="1"/>
              </p:cNvSpPr>
              <p:nvPr/>
            </p:nvSpPr>
            <p:spPr bwMode="auto">
              <a:xfrm>
                <a:off x="4252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10" name="Line 655"/>
              <p:cNvSpPr>
                <a:spLocks noChangeShapeType="1"/>
              </p:cNvSpPr>
              <p:nvPr/>
            </p:nvSpPr>
            <p:spPr bwMode="auto">
              <a:xfrm>
                <a:off x="4252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11" name="Line 656"/>
              <p:cNvSpPr>
                <a:spLocks noChangeShapeType="1"/>
              </p:cNvSpPr>
              <p:nvPr/>
            </p:nvSpPr>
            <p:spPr bwMode="auto">
              <a:xfrm>
                <a:off x="4258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12" name="Line 657"/>
              <p:cNvSpPr>
                <a:spLocks noChangeShapeType="1"/>
              </p:cNvSpPr>
              <p:nvPr/>
            </p:nvSpPr>
            <p:spPr bwMode="auto">
              <a:xfrm>
                <a:off x="4258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13" name="Line 658"/>
              <p:cNvSpPr>
                <a:spLocks noChangeShapeType="1"/>
              </p:cNvSpPr>
              <p:nvPr/>
            </p:nvSpPr>
            <p:spPr bwMode="auto">
              <a:xfrm>
                <a:off x="4258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14" name="Line 659"/>
              <p:cNvSpPr>
                <a:spLocks noChangeShapeType="1"/>
              </p:cNvSpPr>
              <p:nvPr/>
            </p:nvSpPr>
            <p:spPr bwMode="auto">
              <a:xfrm>
                <a:off x="4258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15" name="Line 660"/>
              <p:cNvSpPr>
                <a:spLocks noChangeShapeType="1"/>
              </p:cNvSpPr>
              <p:nvPr/>
            </p:nvSpPr>
            <p:spPr bwMode="auto">
              <a:xfrm>
                <a:off x="4264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16" name="Line 661"/>
              <p:cNvSpPr>
                <a:spLocks noChangeShapeType="1"/>
              </p:cNvSpPr>
              <p:nvPr/>
            </p:nvSpPr>
            <p:spPr bwMode="auto">
              <a:xfrm>
                <a:off x="4264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17" name="Line 662"/>
              <p:cNvSpPr>
                <a:spLocks noChangeShapeType="1"/>
              </p:cNvSpPr>
              <p:nvPr/>
            </p:nvSpPr>
            <p:spPr bwMode="auto">
              <a:xfrm>
                <a:off x="4264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18" name="Line 663"/>
              <p:cNvSpPr>
                <a:spLocks noChangeShapeType="1"/>
              </p:cNvSpPr>
              <p:nvPr/>
            </p:nvSpPr>
            <p:spPr bwMode="auto">
              <a:xfrm>
                <a:off x="4264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19" name="Line 664"/>
              <p:cNvSpPr>
                <a:spLocks noChangeShapeType="1"/>
              </p:cNvSpPr>
              <p:nvPr/>
            </p:nvSpPr>
            <p:spPr bwMode="auto">
              <a:xfrm>
                <a:off x="4267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20" name="Line 665"/>
              <p:cNvSpPr>
                <a:spLocks noChangeShapeType="1"/>
              </p:cNvSpPr>
              <p:nvPr/>
            </p:nvSpPr>
            <p:spPr bwMode="auto">
              <a:xfrm>
                <a:off x="4267" y="3525"/>
                <a:ext cx="1" cy="3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21" name="Line 666"/>
              <p:cNvSpPr>
                <a:spLocks noChangeShapeType="1"/>
              </p:cNvSpPr>
              <p:nvPr/>
            </p:nvSpPr>
            <p:spPr bwMode="auto">
              <a:xfrm>
                <a:off x="4267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22" name="Line 667"/>
              <p:cNvSpPr>
                <a:spLocks noChangeShapeType="1"/>
              </p:cNvSpPr>
              <p:nvPr/>
            </p:nvSpPr>
            <p:spPr bwMode="auto">
              <a:xfrm>
                <a:off x="4267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23" name="Line 668"/>
              <p:cNvSpPr>
                <a:spLocks noChangeShapeType="1"/>
              </p:cNvSpPr>
              <p:nvPr/>
            </p:nvSpPr>
            <p:spPr bwMode="auto">
              <a:xfrm>
                <a:off x="4273" y="3514"/>
                <a:ext cx="1" cy="4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24" name="Line 669"/>
              <p:cNvSpPr>
                <a:spLocks noChangeShapeType="1"/>
              </p:cNvSpPr>
              <p:nvPr/>
            </p:nvSpPr>
            <p:spPr bwMode="auto">
              <a:xfrm>
                <a:off x="4273" y="3540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25" name="Line 670"/>
              <p:cNvSpPr>
                <a:spLocks noChangeShapeType="1"/>
              </p:cNvSpPr>
              <p:nvPr/>
            </p:nvSpPr>
            <p:spPr bwMode="auto">
              <a:xfrm>
                <a:off x="4273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26" name="Line 671"/>
              <p:cNvSpPr>
                <a:spLocks noChangeShapeType="1"/>
              </p:cNvSpPr>
              <p:nvPr/>
            </p:nvSpPr>
            <p:spPr bwMode="auto">
              <a:xfrm>
                <a:off x="4273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27" name="Line 672"/>
              <p:cNvSpPr>
                <a:spLocks noChangeShapeType="1"/>
              </p:cNvSpPr>
              <p:nvPr/>
            </p:nvSpPr>
            <p:spPr bwMode="auto">
              <a:xfrm>
                <a:off x="427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28" name="Line 673"/>
              <p:cNvSpPr>
                <a:spLocks noChangeShapeType="1"/>
              </p:cNvSpPr>
              <p:nvPr/>
            </p:nvSpPr>
            <p:spPr bwMode="auto">
              <a:xfrm>
                <a:off x="4279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29" name="Line 674"/>
              <p:cNvSpPr>
                <a:spLocks noChangeShapeType="1"/>
              </p:cNvSpPr>
              <p:nvPr/>
            </p:nvSpPr>
            <p:spPr bwMode="auto">
              <a:xfrm>
                <a:off x="4279" y="3514"/>
                <a:ext cx="1" cy="4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30" name="Line 675"/>
              <p:cNvSpPr>
                <a:spLocks noChangeShapeType="1"/>
              </p:cNvSpPr>
              <p:nvPr/>
            </p:nvSpPr>
            <p:spPr bwMode="auto">
              <a:xfrm>
                <a:off x="4279" y="3529"/>
                <a:ext cx="5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31" name="Line 676"/>
              <p:cNvSpPr>
                <a:spLocks noChangeShapeType="1"/>
              </p:cNvSpPr>
              <p:nvPr/>
            </p:nvSpPr>
            <p:spPr bwMode="auto">
              <a:xfrm>
                <a:off x="4284" y="3540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32" name="Line 677"/>
              <p:cNvSpPr>
                <a:spLocks noChangeShapeType="1"/>
              </p:cNvSpPr>
              <p:nvPr/>
            </p:nvSpPr>
            <p:spPr bwMode="auto">
              <a:xfrm>
                <a:off x="4284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33" name="Line 678"/>
              <p:cNvSpPr>
                <a:spLocks noChangeShapeType="1"/>
              </p:cNvSpPr>
              <p:nvPr/>
            </p:nvSpPr>
            <p:spPr bwMode="auto">
              <a:xfrm>
                <a:off x="4284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34" name="Line 679"/>
              <p:cNvSpPr>
                <a:spLocks noChangeShapeType="1"/>
              </p:cNvSpPr>
              <p:nvPr/>
            </p:nvSpPr>
            <p:spPr bwMode="auto">
              <a:xfrm>
                <a:off x="4284" y="3520"/>
                <a:ext cx="1" cy="3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35" name="Line 680"/>
              <p:cNvSpPr>
                <a:spLocks noChangeShapeType="1"/>
              </p:cNvSpPr>
              <p:nvPr/>
            </p:nvSpPr>
            <p:spPr bwMode="auto">
              <a:xfrm>
                <a:off x="4288" y="3540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36" name="Line 681"/>
              <p:cNvSpPr>
                <a:spLocks noChangeShapeType="1"/>
              </p:cNvSpPr>
              <p:nvPr/>
            </p:nvSpPr>
            <p:spPr bwMode="auto">
              <a:xfrm>
                <a:off x="4288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37" name="Line 682"/>
              <p:cNvSpPr>
                <a:spLocks noChangeShapeType="1"/>
              </p:cNvSpPr>
              <p:nvPr/>
            </p:nvSpPr>
            <p:spPr bwMode="auto">
              <a:xfrm>
                <a:off x="4288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38" name="Line 683"/>
              <p:cNvSpPr>
                <a:spLocks noChangeShapeType="1"/>
              </p:cNvSpPr>
              <p:nvPr/>
            </p:nvSpPr>
            <p:spPr bwMode="auto">
              <a:xfrm>
                <a:off x="4288" y="3535"/>
                <a:ext cx="6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39" name="Line 684"/>
              <p:cNvSpPr>
                <a:spLocks noChangeShapeType="1"/>
              </p:cNvSpPr>
              <p:nvPr/>
            </p:nvSpPr>
            <p:spPr bwMode="auto">
              <a:xfrm>
                <a:off x="4294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40" name="Line 685"/>
              <p:cNvSpPr>
                <a:spLocks noChangeShapeType="1"/>
              </p:cNvSpPr>
              <p:nvPr/>
            </p:nvSpPr>
            <p:spPr bwMode="auto">
              <a:xfrm>
                <a:off x="4294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41" name="Line 686"/>
              <p:cNvSpPr>
                <a:spLocks noChangeShapeType="1"/>
              </p:cNvSpPr>
              <p:nvPr/>
            </p:nvSpPr>
            <p:spPr bwMode="auto">
              <a:xfrm>
                <a:off x="4294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42" name="Line 687"/>
              <p:cNvSpPr>
                <a:spLocks noChangeShapeType="1"/>
              </p:cNvSpPr>
              <p:nvPr/>
            </p:nvSpPr>
            <p:spPr bwMode="auto">
              <a:xfrm>
                <a:off x="4294" y="3540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43" name="Line 688"/>
              <p:cNvSpPr>
                <a:spLocks noChangeShapeType="1"/>
              </p:cNvSpPr>
              <p:nvPr/>
            </p:nvSpPr>
            <p:spPr bwMode="auto">
              <a:xfrm>
                <a:off x="4299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44" name="Line 689"/>
              <p:cNvSpPr>
                <a:spLocks noChangeShapeType="1"/>
              </p:cNvSpPr>
              <p:nvPr/>
            </p:nvSpPr>
            <p:spPr bwMode="auto">
              <a:xfrm>
                <a:off x="429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45" name="Line 690"/>
              <p:cNvSpPr>
                <a:spLocks noChangeShapeType="1"/>
              </p:cNvSpPr>
              <p:nvPr/>
            </p:nvSpPr>
            <p:spPr bwMode="auto">
              <a:xfrm>
                <a:off x="429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46" name="Line 691"/>
              <p:cNvSpPr>
                <a:spLocks noChangeShapeType="1"/>
              </p:cNvSpPr>
              <p:nvPr/>
            </p:nvSpPr>
            <p:spPr bwMode="auto">
              <a:xfrm>
                <a:off x="429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47" name="Line 692"/>
              <p:cNvSpPr>
                <a:spLocks noChangeShapeType="1"/>
              </p:cNvSpPr>
              <p:nvPr/>
            </p:nvSpPr>
            <p:spPr bwMode="auto">
              <a:xfrm>
                <a:off x="4305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48" name="Line 693"/>
              <p:cNvSpPr>
                <a:spLocks noChangeShapeType="1"/>
              </p:cNvSpPr>
              <p:nvPr/>
            </p:nvSpPr>
            <p:spPr bwMode="auto">
              <a:xfrm>
                <a:off x="4305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49" name="Line 694"/>
              <p:cNvSpPr>
                <a:spLocks noChangeShapeType="1"/>
              </p:cNvSpPr>
              <p:nvPr/>
            </p:nvSpPr>
            <p:spPr bwMode="auto">
              <a:xfrm>
                <a:off x="4305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50" name="Line 695"/>
              <p:cNvSpPr>
                <a:spLocks noChangeShapeType="1"/>
              </p:cNvSpPr>
              <p:nvPr/>
            </p:nvSpPr>
            <p:spPr bwMode="auto">
              <a:xfrm>
                <a:off x="4305" y="3535"/>
                <a:ext cx="3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51" name="Line 696"/>
              <p:cNvSpPr>
                <a:spLocks noChangeShapeType="1"/>
              </p:cNvSpPr>
              <p:nvPr/>
            </p:nvSpPr>
            <p:spPr bwMode="auto">
              <a:xfrm>
                <a:off x="4308" y="3525"/>
                <a:ext cx="1" cy="3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52" name="Line 697"/>
              <p:cNvSpPr>
                <a:spLocks noChangeShapeType="1"/>
              </p:cNvSpPr>
              <p:nvPr/>
            </p:nvSpPr>
            <p:spPr bwMode="auto">
              <a:xfrm>
                <a:off x="4308" y="3529"/>
                <a:ext cx="1" cy="3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53" name="Line 698"/>
              <p:cNvSpPr>
                <a:spLocks noChangeShapeType="1"/>
              </p:cNvSpPr>
              <p:nvPr/>
            </p:nvSpPr>
            <p:spPr bwMode="auto">
              <a:xfrm>
                <a:off x="4308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54" name="Line 699"/>
              <p:cNvSpPr>
                <a:spLocks noChangeShapeType="1"/>
              </p:cNvSpPr>
              <p:nvPr/>
            </p:nvSpPr>
            <p:spPr bwMode="auto">
              <a:xfrm>
                <a:off x="4308" y="3514"/>
                <a:ext cx="1" cy="4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55" name="Line 700"/>
              <p:cNvSpPr>
                <a:spLocks noChangeShapeType="1"/>
              </p:cNvSpPr>
              <p:nvPr/>
            </p:nvSpPr>
            <p:spPr bwMode="auto">
              <a:xfrm>
                <a:off x="4314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56" name="Line 701"/>
              <p:cNvSpPr>
                <a:spLocks noChangeShapeType="1"/>
              </p:cNvSpPr>
              <p:nvPr/>
            </p:nvSpPr>
            <p:spPr bwMode="auto">
              <a:xfrm>
                <a:off x="4314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57" name="Line 702"/>
              <p:cNvSpPr>
                <a:spLocks noChangeShapeType="1"/>
              </p:cNvSpPr>
              <p:nvPr/>
            </p:nvSpPr>
            <p:spPr bwMode="auto">
              <a:xfrm>
                <a:off x="4314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58" name="Line 703"/>
              <p:cNvSpPr>
                <a:spLocks noChangeShapeType="1"/>
              </p:cNvSpPr>
              <p:nvPr/>
            </p:nvSpPr>
            <p:spPr bwMode="auto">
              <a:xfrm>
                <a:off x="4314" y="3535"/>
                <a:ext cx="6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59" name="Line 704"/>
              <p:cNvSpPr>
                <a:spLocks noChangeShapeType="1"/>
              </p:cNvSpPr>
              <p:nvPr/>
            </p:nvSpPr>
            <p:spPr bwMode="auto">
              <a:xfrm>
                <a:off x="4320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60" name="Line 705"/>
              <p:cNvSpPr>
                <a:spLocks noChangeShapeType="1"/>
              </p:cNvSpPr>
              <p:nvPr/>
            </p:nvSpPr>
            <p:spPr bwMode="auto">
              <a:xfrm>
                <a:off x="4320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61" name="Line 706"/>
              <p:cNvSpPr>
                <a:spLocks noChangeShapeType="1"/>
              </p:cNvSpPr>
              <p:nvPr/>
            </p:nvSpPr>
            <p:spPr bwMode="auto">
              <a:xfrm>
                <a:off x="4320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62" name="Line 707"/>
              <p:cNvSpPr>
                <a:spLocks noChangeShapeType="1"/>
              </p:cNvSpPr>
              <p:nvPr/>
            </p:nvSpPr>
            <p:spPr bwMode="auto">
              <a:xfrm>
                <a:off x="432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63" name="Line 708"/>
              <p:cNvSpPr>
                <a:spLocks noChangeShapeType="1"/>
              </p:cNvSpPr>
              <p:nvPr/>
            </p:nvSpPr>
            <p:spPr bwMode="auto">
              <a:xfrm>
                <a:off x="4325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64" name="Line 709"/>
              <p:cNvSpPr>
                <a:spLocks noChangeShapeType="1"/>
              </p:cNvSpPr>
              <p:nvPr/>
            </p:nvSpPr>
            <p:spPr bwMode="auto">
              <a:xfrm>
                <a:off x="4325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65" name="Line 710"/>
              <p:cNvSpPr>
                <a:spLocks noChangeShapeType="1"/>
              </p:cNvSpPr>
              <p:nvPr/>
            </p:nvSpPr>
            <p:spPr bwMode="auto">
              <a:xfrm>
                <a:off x="4325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66" name="Line 711"/>
              <p:cNvSpPr>
                <a:spLocks noChangeShapeType="1"/>
              </p:cNvSpPr>
              <p:nvPr/>
            </p:nvSpPr>
            <p:spPr bwMode="auto">
              <a:xfrm>
                <a:off x="4325" y="3540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67" name="Line 712"/>
              <p:cNvSpPr>
                <a:spLocks noChangeShapeType="1"/>
              </p:cNvSpPr>
              <p:nvPr/>
            </p:nvSpPr>
            <p:spPr bwMode="auto">
              <a:xfrm>
                <a:off x="433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68" name="Line 713"/>
              <p:cNvSpPr>
                <a:spLocks noChangeShapeType="1"/>
              </p:cNvSpPr>
              <p:nvPr/>
            </p:nvSpPr>
            <p:spPr bwMode="auto">
              <a:xfrm>
                <a:off x="433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69" name="Line 714"/>
              <p:cNvSpPr>
                <a:spLocks noChangeShapeType="1"/>
              </p:cNvSpPr>
              <p:nvPr/>
            </p:nvSpPr>
            <p:spPr bwMode="auto">
              <a:xfrm>
                <a:off x="4331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70" name="Line 715"/>
              <p:cNvSpPr>
                <a:spLocks noChangeShapeType="1"/>
              </p:cNvSpPr>
              <p:nvPr/>
            </p:nvSpPr>
            <p:spPr bwMode="auto">
              <a:xfrm>
                <a:off x="433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71" name="Line 716"/>
              <p:cNvSpPr>
                <a:spLocks noChangeShapeType="1"/>
              </p:cNvSpPr>
              <p:nvPr/>
            </p:nvSpPr>
            <p:spPr bwMode="auto">
              <a:xfrm>
                <a:off x="4335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72" name="Line 717"/>
              <p:cNvSpPr>
                <a:spLocks noChangeShapeType="1"/>
              </p:cNvSpPr>
              <p:nvPr/>
            </p:nvSpPr>
            <p:spPr bwMode="auto">
              <a:xfrm>
                <a:off x="4335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73" name="Line 718"/>
              <p:cNvSpPr>
                <a:spLocks noChangeShapeType="1"/>
              </p:cNvSpPr>
              <p:nvPr/>
            </p:nvSpPr>
            <p:spPr bwMode="auto">
              <a:xfrm>
                <a:off x="4335" y="3529"/>
                <a:ext cx="1" cy="1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74" name="Line 719"/>
              <p:cNvSpPr>
                <a:spLocks noChangeShapeType="1"/>
              </p:cNvSpPr>
              <p:nvPr/>
            </p:nvSpPr>
            <p:spPr bwMode="auto">
              <a:xfrm>
                <a:off x="4335" y="3535"/>
                <a:ext cx="5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75" name="Line 720"/>
              <p:cNvSpPr>
                <a:spLocks noChangeShapeType="1"/>
              </p:cNvSpPr>
              <p:nvPr/>
            </p:nvSpPr>
            <p:spPr bwMode="auto">
              <a:xfrm>
                <a:off x="434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76" name="Line 721"/>
              <p:cNvSpPr>
                <a:spLocks noChangeShapeType="1"/>
              </p:cNvSpPr>
              <p:nvPr/>
            </p:nvSpPr>
            <p:spPr bwMode="auto">
              <a:xfrm>
                <a:off x="4340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77" name="Line 722"/>
              <p:cNvSpPr>
                <a:spLocks noChangeShapeType="1"/>
              </p:cNvSpPr>
              <p:nvPr/>
            </p:nvSpPr>
            <p:spPr bwMode="auto">
              <a:xfrm>
                <a:off x="4340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78" name="Line 723"/>
              <p:cNvSpPr>
                <a:spLocks noChangeShapeType="1"/>
              </p:cNvSpPr>
              <p:nvPr/>
            </p:nvSpPr>
            <p:spPr bwMode="auto">
              <a:xfrm>
                <a:off x="4340" y="3535"/>
                <a:ext cx="6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79" name="Line 724"/>
              <p:cNvSpPr>
                <a:spLocks noChangeShapeType="1"/>
              </p:cNvSpPr>
              <p:nvPr/>
            </p:nvSpPr>
            <p:spPr bwMode="auto">
              <a:xfrm>
                <a:off x="4346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80" name="Line 725"/>
              <p:cNvSpPr>
                <a:spLocks noChangeShapeType="1"/>
              </p:cNvSpPr>
              <p:nvPr/>
            </p:nvSpPr>
            <p:spPr bwMode="auto">
              <a:xfrm>
                <a:off x="4346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81" name="Line 726"/>
              <p:cNvSpPr>
                <a:spLocks noChangeShapeType="1"/>
              </p:cNvSpPr>
              <p:nvPr/>
            </p:nvSpPr>
            <p:spPr bwMode="auto">
              <a:xfrm>
                <a:off x="4346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82" name="Line 727"/>
              <p:cNvSpPr>
                <a:spLocks noChangeShapeType="1"/>
              </p:cNvSpPr>
              <p:nvPr/>
            </p:nvSpPr>
            <p:spPr bwMode="auto">
              <a:xfrm>
                <a:off x="4346" y="3535"/>
                <a:ext cx="5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83" name="Line 728"/>
              <p:cNvSpPr>
                <a:spLocks noChangeShapeType="1"/>
              </p:cNvSpPr>
              <p:nvPr/>
            </p:nvSpPr>
            <p:spPr bwMode="auto">
              <a:xfrm>
                <a:off x="435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84" name="Line 729"/>
              <p:cNvSpPr>
                <a:spLocks noChangeShapeType="1"/>
              </p:cNvSpPr>
              <p:nvPr/>
            </p:nvSpPr>
            <p:spPr bwMode="auto">
              <a:xfrm>
                <a:off x="435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85" name="Line 730"/>
              <p:cNvSpPr>
                <a:spLocks noChangeShapeType="1"/>
              </p:cNvSpPr>
              <p:nvPr/>
            </p:nvSpPr>
            <p:spPr bwMode="auto">
              <a:xfrm>
                <a:off x="4351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86" name="Line 731"/>
              <p:cNvSpPr>
                <a:spLocks noChangeShapeType="1"/>
              </p:cNvSpPr>
              <p:nvPr/>
            </p:nvSpPr>
            <p:spPr bwMode="auto">
              <a:xfrm>
                <a:off x="4355" y="3499"/>
                <a:ext cx="1" cy="5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87" name="Line 732"/>
              <p:cNvSpPr>
                <a:spLocks noChangeShapeType="1"/>
              </p:cNvSpPr>
              <p:nvPr/>
            </p:nvSpPr>
            <p:spPr bwMode="auto">
              <a:xfrm>
                <a:off x="4355" y="3540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88" name="Line 733"/>
              <p:cNvSpPr>
                <a:spLocks noChangeShapeType="1"/>
              </p:cNvSpPr>
              <p:nvPr/>
            </p:nvSpPr>
            <p:spPr bwMode="auto">
              <a:xfrm>
                <a:off x="4355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89" name="Line 734"/>
              <p:cNvSpPr>
                <a:spLocks noChangeShapeType="1"/>
              </p:cNvSpPr>
              <p:nvPr/>
            </p:nvSpPr>
            <p:spPr bwMode="auto">
              <a:xfrm>
                <a:off x="4355" y="3535"/>
                <a:ext cx="6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90" name="Line 735"/>
              <p:cNvSpPr>
                <a:spLocks noChangeShapeType="1"/>
              </p:cNvSpPr>
              <p:nvPr/>
            </p:nvSpPr>
            <p:spPr bwMode="auto">
              <a:xfrm>
                <a:off x="436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91" name="Line 736"/>
              <p:cNvSpPr>
                <a:spLocks noChangeShapeType="1"/>
              </p:cNvSpPr>
              <p:nvPr/>
            </p:nvSpPr>
            <p:spPr bwMode="auto">
              <a:xfrm>
                <a:off x="436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92" name="Line 737"/>
              <p:cNvSpPr>
                <a:spLocks noChangeShapeType="1"/>
              </p:cNvSpPr>
              <p:nvPr/>
            </p:nvSpPr>
            <p:spPr bwMode="auto">
              <a:xfrm>
                <a:off x="436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93" name="Line 738"/>
              <p:cNvSpPr>
                <a:spLocks noChangeShapeType="1"/>
              </p:cNvSpPr>
              <p:nvPr/>
            </p:nvSpPr>
            <p:spPr bwMode="auto">
              <a:xfrm>
                <a:off x="436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94" name="Line 739"/>
              <p:cNvSpPr>
                <a:spLocks noChangeShapeType="1"/>
              </p:cNvSpPr>
              <p:nvPr/>
            </p:nvSpPr>
            <p:spPr bwMode="auto">
              <a:xfrm>
                <a:off x="4366" y="3525"/>
                <a:ext cx="1" cy="3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95" name="Line 740"/>
              <p:cNvSpPr>
                <a:spLocks noChangeShapeType="1"/>
              </p:cNvSpPr>
              <p:nvPr/>
            </p:nvSpPr>
            <p:spPr bwMode="auto">
              <a:xfrm>
                <a:off x="4366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96" name="Line 741"/>
              <p:cNvSpPr>
                <a:spLocks noChangeShapeType="1"/>
              </p:cNvSpPr>
              <p:nvPr/>
            </p:nvSpPr>
            <p:spPr bwMode="auto">
              <a:xfrm>
                <a:off x="4366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97" name="Line 742"/>
              <p:cNvSpPr>
                <a:spLocks noChangeShapeType="1"/>
              </p:cNvSpPr>
              <p:nvPr/>
            </p:nvSpPr>
            <p:spPr bwMode="auto">
              <a:xfrm>
                <a:off x="4366" y="3520"/>
                <a:ext cx="6" cy="3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98" name="Line 743"/>
              <p:cNvSpPr>
                <a:spLocks noChangeShapeType="1"/>
              </p:cNvSpPr>
              <p:nvPr/>
            </p:nvSpPr>
            <p:spPr bwMode="auto">
              <a:xfrm>
                <a:off x="4372" y="3535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99" name="Line 744"/>
              <p:cNvSpPr>
                <a:spLocks noChangeShapeType="1"/>
              </p:cNvSpPr>
              <p:nvPr/>
            </p:nvSpPr>
            <p:spPr bwMode="auto">
              <a:xfrm>
                <a:off x="4372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00" name="Line 745"/>
              <p:cNvSpPr>
                <a:spLocks noChangeShapeType="1"/>
              </p:cNvSpPr>
              <p:nvPr/>
            </p:nvSpPr>
            <p:spPr bwMode="auto">
              <a:xfrm>
                <a:off x="4372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01" name="Line 746"/>
              <p:cNvSpPr>
                <a:spLocks noChangeShapeType="1"/>
              </p:cNvSpPr>
              <p:nvPr/>
            </p:nvSpPr>
            <p:spPr bwMode="auto">
              <a:xfrm>
                <a:off x="4372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02" name="Line 747"/>
              <p:cNvSpPr>
                <a:spLocks noChangeShapeType="1"/>
              </p:cNvSpPr>
              <p:nvPr/>
            </p:nvSpPr>
            <p:spPr bwMode="auto">
              <a:xfrm>
                <a:off x="4376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03" name="Line 748"/>
              <p:cNvSpPr>
                <a:spLocks noChangeShapeType="1"/>
              </p:cNvSpPr>
              <p:nvPr/>
            </p:nvSpPr>
            <p:spPr bwMode="auto">
              <a:xfrm>
                <a:off x="4376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04" name="Line 749"/>
              <p:cNvSpPr>
                <a:spLocks noChangeShapeType="1"/>
              </p:cNvSpPr>
              <p:nvPr/>
            </p:nvSpPr>
            <p:spPr bwMode="auto">
              <a:xfrm>
                <a:off x="4376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05" name="Line 750"/>
              <p:cNvSpPr>
                <a:spLocks noChangeShapeType="1"/>
              </p:cNvSpPr>
              <p:nvPr/>
            </p:nvSpPr>
            <p:spPr bwMode="auto">
              <a:xfrm>
                <a:off x="4376" y="3540"/>
                <a:ext cx="5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06" name="Line 751"/>
              <p:cNvSpPr>
                <a:spLocks noChangeShapeType="1"/>
              </p:cNvSpPr>
              <p:nvPr/>
            </p:nvSpPr>
            <p:spPr bwMode="auto">
              <a:xfrm>
                <a:off x="4381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07" name="Line 752"/>
              <p:cNvSpPr>
                <a:spLocks noChangeShapeType="1"/>
              </p:cNvSpPr>
              <p:nvPr/>
            </p:nvSpPr>
            <p:spPr bwMode="auto">
              <a:xfrm>
                <a:off x="438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08" name="Line 753"/>
              <p:cNvSpPr>
                <a:spLocks noChangeShapeType="1"/>
              </p:cNvSpPr>
              <p:nvPr/>
            </p:nvSpPr>
            <p:spPr bwMode="auto">
              <a:xfrm>
                <a:off x="438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09" name="Line 754"/>
              <p:cNvSpPr>
                <a:spLocks noChangeShapeType="1"/>
              </p:cNvSpPr>
              <p:nvPr/>
            </p:nvSpPr>
            <p:spPr bwMode="auto">
              <a:xfrm>
                <a:off x="438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10" name="Line 755"/>
              <p:cNvSpPr>
                <a:spLocks noChangeShapeType="1"/>
              </p:cNvSpPr>
              <p:nvPr/>
            </p:nvSpPr>
            <p:spPr bwMode="auto">
              <a:xfrm>
                <a:off x="4387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11" name="Line 756"/>
              <p:cNvSpPr>
                <a:spLocks noChangeShapeType="1"/>
              </p:cNvSpPr>
              <p:nvPr/>
            </p:nvSpPr>
            <p:spPr bwMode="auto">
              <a:xfrm>
                <a:off x="4320" y="3200"/>
                <a:ext cx="1" cy="51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12" name="Freeform 757"/>
              <p:cNvSpPr>
                <a:spLocks/>
              </p:cNvSpPr>
              <p:nvPr/>
            </p:nvSpPr>
            <p:spPr bwMode="auto">
              <a:xfrm>
                <a:off x="3607" y="3217"/>
                <a:ext cx="4" cy="521"/>
              </a:xfrm>
              <a:custGeom>
                <a:avLst/>
                <a:gdLst>
                  <a:gd name="T0" fmla="*/ 4 w 4"/>
                  <a:gd name="T1" fmla="*/ 3 h 521"/>
                  <a:gd name="T2" fmla="*/ 4 w 4"/>
                  <a:gd name="T3" fmla="*/ 3 h 521"/>
                  <a:gd name="T4" fmla="*/ 4 w 4"/>
                  <a:gd name="T5" fmla="*/ 0 h 521"/>
                  <a:gd name="T6" fmla="*/ 4 w 4"/>
                  <a:gd name="T7" fmla="*/ 0 h 521"/>
                  <a:gd name="T8" fmla="*/ 4 w 4"/>
                  <a:gd name="T9" fmla="*/ 0 h 521"/>
                  <a:gd name="T10" fmla="*/ 4 w 4"/>
                  <a:gd name="T11" fmla="*/ 0 h 521"/>
                  <a:gd name="T12" fmla="*/ 4 w 4"/>
                  <a:gd name="T13" fmla="*/ 0 h 521"/>
                  <a:gd name="T14" fmla="*/ 4 w 4"/>
                  <a:gd name="T15" fmla="*/ 0 h 521"/>
                  <a:gd name="T16" fmla="*/ 0 w 4"/>
                  <a:gd name="T17" fmla="*/ 3 h 521"/>
                  <a:gd name="T18" fmla="*/ 0 w 4"/>
                  <a:gd name="T19" fmla="*/ 521 h 521"/>
                  <a:gd name="T20" fmla="*/ 0 w 4"/>
                  <a:gd name="T21" fmla="*/ 521 h 521"/>
                  <a:gd name="T22" fmla="*/ 4 w 4"/>
                  <a:gd name="T23" fmla="*/ 521 h 521"/>
                  <a:gd name="T24" fmla="*/ 4 w 4"/>
                  <a:gd name="T25" fmla="*/ 521 h 521"/>
                  <a:gd name="T26" fmla="*/ 4 w 4"/>
                  <a:gd name="T27" fmla="*/ 521 h 521"/>
                  <a:gd name="T28" fmla="*/ 4 w 4"/>
                  <a:gd name="T29" fmla="*/ 521 h 521"/>
                  <a:gd name="T30" fmla="*/ 4 w 4"/>
                  <a:gd name="T31" fmla="*/ 521 h 521"/>
                  <a:gd name="T32" fmla="*/ 4 w 4"/>
                  <a:gd name="T33" fmla="*/ 521 h 521"/>
                  <a:gd name="T34" fmla="*/ 4 w 4"/>
                  <a:gd name="T35" fmla="*/ 521 h 521"/>
                  <a:gd name="T36" fmla="*/ 4 w 4"/>
                  <a:gd name="T37" fmla="*/ 3 h 5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"/>
                  <a:gd name="T58" fmla="*/ 0 h 521"/>
                  <a:gd name="T59" fmla="*/ 4 w 4"/>
                  <a:gd name="T60" fmla="*/ 521 h 5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" h="521">
                    <a:moveTo>
                      <a:pt x="4" y="3"/>
                    </a:moveTo>
                    <a:lnTo>
                      <a:pt x="4" y="3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521"/>
                    </a:lnTo>
                    <a:lnTo>
                      <a:pt x="4" y="521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13" name="Freeform 758"/>
              <p:cNvSpPr>
                <a:spLocks/>
              </p:cNvSpPr>
              <p:nvPr/>
            </p:nvSpPr>
            <p:spPr bwMode="auto">
              <a:xfrm>
                <a:off x="3704" y="3220"/>
                <a:ext cx="1" cy="524"/>
              </a:xfrm>
              <a:custGeom>
                <a:avLst/>
                <a:gdLst>
                  <a:gd name="T0" fmla="*/ 0 w 1"/>
                  <a:gd name="T1" fmla="*/ 6 h 524"/>
                  <a:gd name="T2" fmla="*/ 0 w 1"/>
                  <a:gd name="T3" fmla="*/ 0 h 524"/>
                  <a:gd name="T4" fmla="*/ 0 w 1"/>
                  <a:gd name="T5" fmla="*/ 0 h 524"/>
                  <a:gd name="T6" fmla="*/ 0 w 1"/>
                  <a:gd name="T7" fmla="*/ 0 h 524"/>
                  <a:gd name="T8" fmla="*/ 0 w 1"/>
                  <a:gd name="T9" fmla="*/ 0 h 524"/>
                  <a:gd name="T10" fmla="*/ 0 w 1"/>
                  <a:gd name="T11" fmla="*/ 0 h 524"/>
                  <a:gd name="T12" fmla="*/ 0 w 1"/>
                  <a:gd name="T13" fmla="*/ 0 h 524"/>
                  <a:gd name="T14" fmla="*/ 0 w 1"/>
                  <a:gd name="T15" fmla="*/ 0 h 524"/>
                  <a:gd name="T16" fmla="*/ 0 w 1"/>
                  <a:gd name="T17" fmla="*/ 0 h 524"/>
                  <a:gd name="T18" fmla="*/ 0 w 1"/>
                  <a:gd name="T19" fmla="*/ 524 h 524"/>
                  <a:gd name="T20" fmla="*/ 0 w 1"/>
                  <a:gd name="T21" fmla="*/ 524 h 524"/>
                  <a:gd name="T22" fmla="*/ 0 w 1"/>
                  <a:gd name="T23" fmla="*/ 524 h 524"/>
                  <a:gd name="T24" fmla="*/ 0 w 1"/>
                  <a:gd name="T25" fmla="*/ 524 h 524"/>
                  <a:gd name="T26" fmla="*/ 0 w 1"/>
                  <a:gd name="T27" fmla="*/ 524 h 524"/>
                  <a:gd name="T28" fmla="*/ 0 w 1"/>
                  <a:gd name="T29" fmla="*/ 524 h 524"/>
                  <a:gd name="T30" fmla="*/ 0 w 1"/>
                  <a:gd name="T31" fmla="*/ 524 h 524"/>
                  <a:gd name="T32" fmla="*/ 0 w 1"/>
                  <a:gd name="T33" fmla="*/ 524 h 524"/>
                  <a:gd name="T34" fmla="*/ 0 w 1"/>
                  <a:gd name="T35" fmla="*/ 524 h 524"/>
                  <a:gd name="T36" fmla="*/ 0 w 1"/>
                  <a:gd name="T37" fmla="*/ 6 h 52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"/>
                  <a:gd name="T58" fmla="*/ 0 h 524"/>
                  <a:gd name="T59" fmla="*/ 1 w 1"/>
                  <a:gd name="T60" fmla="*/ 524 h 52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" h="524">
                    <a:moveTo>
                      <a:pt x="0" y="6"/>
                    </a:moveTo>
                    <a:lnTo>
                      <a:pt x="0" y="0"/>
                    </a:lnTo>
                    <a:lnTo>
                      <a:pt x="0" y="52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14" name="Freeform 759"/>
              <p:cNvSpPr>
                <a:spLocks/>
              </p:cNvSpPr>
              <p:nvPr/>
            </p:nvSpPr>
            <p:spPr bwMode="auto">
              <a:xfrm>
                <a:off x="3721" y="3205"/>
                <a:ext cx="4" cy="522"/>
              </a:xfrm>
              <a:custGeom>
                <a:avLst/>
                <a:gdLst>
                  <a:gd name="T0" fmla="*/ 4 w 4"/>
                  <a:gd name="T1" fmla="*/ 6 h 522"/>
                  <a:gd name="T2" fmla="*/ 4 w 4"/>
                  <a:gd name="T3" fmla="*/ 6 h 522"/>
                  <a:gd name="T4" fmla="*/ 4 w 4"/>
                  <a:gd name="T5" fmla="*/ 6 h 522"/>
                  <a:gd name="T6" fmla="*/ 4 w 4"/>
                  <a:gd name="T7" fmla="*/ 0 h 522"/>
                  <a:gd name="T8" fmla="*/ 4 w 4"/>
                  <a:gd name="T9" fmla="*/ 0 h 522"/>
                  <a:gd name="T10" fmla="*/ 4 w 4"/>
                  <a:gd name="T11" fmla="*/ 0 h 522"/>
                  <a:gd name="T12" fmla="*/ 4 w 4"/>
                  <a:gd name="T13" fmla="*/ 0 h 522"/>
                  <a:gd name="T14" fmla="*/ 0 w 4"/>
                  <a:gd name="T15" fmla="*/ 6 h 522"/>
                  <a:gd name="T16" fmla="*/ 0 w 4"/>
                  <a:gd name="T17" fmla="*/ 6 h 522"/>
                  <a:gd name="T18" fmla="*/ 0 w 4"/>
                  <a:gd name="T19" fmla="*/ 522 h 522"/>
                  <a:gd name="T20" fmla="*/ 0 w 4"/>
                  <a:gd name="T21" fmla="*/ 522 h 522"/>
                  <a:gd name="T22" fmla="*/ 0 w 4"/>
                  <a:gd name="T23" fmla="*/ 522 h 522"/>
                  <a:gd name="T24" fmla="*/ 4 w 4"/>
                  <a:gd name="T25" fmla="*/ 522 h 522"/>
                  <a:gd name="T26" fmla="*/ 4 w 4"/>
                  <a:gd name="T27" fmla="*/ 522 h 522"/>
                  <a:gd name="T28" fmla="*/ 4 w 4"/>
                  <a:gd name="T29" fmla="*/ 522 h 522"/>
                  <a:gd name="T30" fmla="*/ 4 w 4"/>
                  <a:gd name="T31" fmla="*/ 522 h 522"/>
                  <a:gd name="T32" fmla="*/ 4 w 4"/>
                  <a:gd name="T33" fmla="*/ 522 h 522"/>
                  <a:gd name="T34" fmla="*/ 4 w 4"/>
                  <a:gd name="T35" fmla="*/ 522 h 522"/>
                  <a:gd name="T36" fmla="*/ 4 w 4"/>
                  <a:gd name="T37" fmla="*/ 6 h 5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"/>
                  <a:gd name="T58" fmla="*/ 0 h 522"/>
                  <a:gd name="T59" fmla="*/ 4 w 4"/>
                  <a:gd name="T60" fmla="*/ 522 h 5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" h="522">
                    <a:moveTo>
                      <a:pt x="4" y="6"/>
                    </a:moveTo>
                    <a:lnTo>
                      <a:pt x="4" y="6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0" y="522"/>
                    </a:lnTo>
                    <a:lnTo>
                      <a:pt x="4" y="522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15" name="Freeform 760"/>
              <p:cNvSpPr>
                <a:spLocks/>
              </p:cNvSpPr>
              <p:nvPr/>
            </p:nvSpPr>
            <p:spPr bwMode="auto">
              <a:xfrm>
                <a:off x="3710" y="3217"/>
                <a:ext cx="6" cy="521"/>
              </a:xfrm>
              <a:custGeom>
                <a:avLst/>
                <a:gdLst>
                  <a:gd name="T0" fmla="*/ 6 w 6"/>
                  <a:gd name="T1" fmla="*/ 3 h 521"/>
                  <a:gd name="T2" fmla="*/ 6 w 6"/>
                  <a:gd name="T3" fmla="*/ 3 h 521"/>
                  <a:gd name="T4" fmla="*/ 6 w 6"/>
                  <a:gd name="T5" fmla="*/ 3 h 521"/>
                  <a:gd name="T6" fmla="*/ 6 w 6"/>
                  <a:gd name="T7" fmla="*/ 3 h 521"/>
                  <a:gd name="T8" fmla="*/ 6 w 6"/>
                  <a:gd name="T9" fmla="*/ 0 h 521"/>
                  <a:gd name="T10" fmla="*/ 0 w 6"/>
                  <a:gd name="T11" fmla="*/ 0 h 521"/>
                  <a:gd name="T12" fmla="*/ 0 w 6"/>
                  <a:gd name="T13" fmla="*/ 3 h 521"/>
                  <a:gd name="T14" fmla="*/ 0 w 6"/>
                  <a:gd name="T15" fmla="*/ 3 h 521"/>
                  <a:gd name="T16" fmla="*/ 0 w 6"/>
                  <a:gd name="T17" fmla="*/ 3 h 521"/>
                  <a:gd name="T18" fmla="*/ 0 w 6"/>
                  <a:gd name="T19" fmla="*/ 521 h 521"/>
                  <a:gd name="T20" fmla="*/ 0 w 6"/>
                  <a:gd name="T21" fmla="*/ 521 h 521"/>
                  <a:gd name="T22" fmla="*/ 0 w 6"/>
                  <a:gd name="T23" fmla="*/ 521 h 521"/>
                  <a:gd name="T24" fmla="*/ 0 w 6"/>
                  <a:gd name="T25" fmla="*/ 521 h 521"/>
                  <a:gd name="T26" fmla="*/ 0 w 6"/>
                  <a:gd name="T27" fmla="*/ 521 h 521"/>
                  <a:gd name="T28" fmla="*/ 6 w 6"/>
                  <a:gd name="T29" fmla="*/ 521 h 521"/>
                  <a:gd name="T30" fmla="*/ 6 w 6"/>
                  <a:gd name="T31" fmla="*/ 521 h 521"/>
                  <a:gd name="T32" fmla="*/ 6 w 6"/>
                  <a:gd name="T33" fmla="*/ 521 h 521"/>
                  <a:gd name="T34" fmla="*/ 6 w 6"/>
                  <a:gd name="T35" fmla="*/ 521 h 521"/>
                  <a:gd name="T36" fmla="*/ 6 w 6"/>
                  <a:gd name="T37" fmla="*/ 3 h 5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21"/>
                  <a:gd name="T59" fmla="*/ 6 w 6"/>
                  <a:gd name="T60" fmla="*/ 521 h 5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21">
                    <a:moveTo>
                      <a:pt x="6" y="3"/>
                    </a:moveTo>
                    <a:lnTo>
                      <a:pt x="6" y="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21"/>
                    </a:lnTo>
                    <a:lnTo>
                      <a:pt x="6" y="52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16" name="Freeform 761"/>
              <p:cNvSpPr>
                <a:spLocks/>
              </p:cNvSpPr>
              <p:nvPr/>
            </p:nvSpPr>
            <p:spPr bwMode="auto">
              <a:xfrm>
                <a:off x="3695" y="3185"/>
                <a:ext cx="4" cy="522"/>
              </a:xfrm>
              <a:custGeom>
                <a:avLst/>
                <a:gdLst>
                  <a:gd name="T0" fmla="*/ 4 w 4"/>
                  <a:gd name="T1" fmla="*/ 0 h 522"/>
                  <a:gd name="T2" fmla="*/ 4 w 4"/>
                  <a:gd name="T3" fmla="*/ 0 h 522"/>
                  <a:gd name="T4" fmla="*/ 4 w 4"/>
                  <a:gd name="T5" fmla="*/ 0 h 522"/>
                  <a:gd name="T6" fmla="*/ 0 w 4"/>
                  <a:gd name="T7" fmla="*/ 0 h 522"/>
                  <a:gd name="T8" fmla="*/ 0 w 4"/>
                  <a:gd name="T9" fmla="*/ 0 h 522"/>
                  <a:gd name="T10" fmla="*/ 0 w 4"/>
                  <a:gd name="T11" fmla="*/ 0 h 522"/>
                  <a:gd name="T12" fmla="*/ 0 w 4"/>
                  <a:gd name="T13" fmla="*/ 0 h 522"/>
                  <a:gd name="T14" fmla="*/ 0 w 4"/>
                  <a:gd name="T15" fmla="*/ 0 h 522"/>
                  <a:gd name="T16" fmla="*/ 0 w 4"/>
                  <a:gd name="T17" fmla="*/ 0 h 522"/>
                  <a:gd name="T18" fmla="*/ 0 w 4"/>
                  <a:gd name="T19" fmla="*/ 522 h 522"/>
                  <a:gd name="T20" fmla="*/ 0 w 4"/>
                  <a:gd name="T21" fmla="*/ 522 h 522"/>
                  <a:gd name="T22" fmla="*/ 0 w 4"/>
                  <a:gd name="T23" fmla="*/ 522 h 522"/>
                  <a:gd name="T24" fmla="*/ 0 w 4"/>
                  <a:gd name="T25" fmla="*/ 522 h 522"/>
                  <a:gd name="T26" fmla="*/ 0 w 4"/>
                  <a:gd name="T27" fmla="*/ 522 h 522"/>
                  <a:gd name="T28" fmla="*/ 0 w 4"/>
                  <a:gd name="T29" fmla="*/ 522 h 522"/>
                  <a:gd name="T30" fmla="*/ 0 w 4"/>
                  <a:gd name="T31" fmla="*/ 522 h 522"/>
                  <a:gd name="T32" fmla="*/ 4 w 4"/>
                  <a:gd name="T33" fmla="*/ 522 h 522"/>
                  <a:gd name="T34" fmla="*/ 4 w 4"/>
                  <a:gd name="T35" fmla="*/ 522 h 522"/>
                  <a:gd name="T36" fmla="*/ 4 w 4"/>
                  <a:gd name="T37" fmla="*/ 0 h 5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"/>
                  <a:gd name="T58" fmla="*/ 0 h 522"/>
                  <a:gd name="T59" fmla="*/ 4 w 4"/>
                  <a:gd name="T60" fmla="*/ 522 h 5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" h="522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522"/>
                    </a:lnTo>
                    <a:lnTo>
                      <a:pt x="4" y="52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17" name="Freeform 762"/>
              <p:cNvSpPr>
                <a:spLocks/>
              </p:cNvSpPr>
              <p:nvPr/>
            </p:nvSpPr>
            <p:spPr bwMode="auto">
              <a:xfrm>
                <a:off x="3695" y="3226"/>
                <a:ext cx="4" cy="524"/>
              </a:xfrm>
              <a:custGeom>
                <a:avLst/>
                <a:gdLst>
                  <a:gd name="T0" fmla="*/ 4 w 4"/>
                  <a:gd name="T1" fmla="*/ 0 h 524"/>
                  <a:gd name="T2" fmla="*/ 4 w 4"/>
                  <a:gd name="T3" fmla="*/ 0 h 524"/>
                  <a:gd name="T4" fmla="*/ 4 w 4"/>
                  <a:gd name="T5" fmla="*/ 0 h 524"/>
                  <a:gd name="T6" fmla="*/ 4 w 4"/>
                  <a:gd name="T7" fmla="*/ 0 h 524"/>
                  <a:gd name="T8" fmla="*/ 0 w 4"/>
                  <a:gd name="T9" fmla="*/ 0 h 524"/>
                  <a:gd name="T10" fmla="*/ 0 w 4"/>
                  <a:gd name="T11" fmla="*/ 0 h 524"/>
                  <a:gd name="T12" fmla="*/ 0 w 4"/>
                  <a:gd name="T13" fmla="*/ 0 h 524"/>
                  <a:gd name="T14" fmla="*/ 0 w 4"/>
                  <a:gd name="T15" fmla="*/ 0 h 524"/>
                  <a:gd name="T16" fmla="*/ 0 w 4"/>
                  <a:gd name="T17" fmla="*/ 0 h 524"/>
                  <a:gd name="T18" fmla="*/ 0 w 4"/>
                  <a:gd name="T19" fmla="*/ 518 h 524"/>
                  <a:gd name="T20" fmla="*/ 0 w 4"/>
                  <a:gd name="T21" fmla="*/ 518 h 524"/>
                  <a:gd name="T22" fmla="*/ 0 w 4"/>
                  <a:gd name="T23" fmla="*/ 518 h 524"/>
                  <a:gd name="T24" fmla="*/ 0 w 4"/>
                  <a:gd name="T25" fmla="*/ 524 h 524"/>
                  <a:gd name="T26" fmla="*/ 0 w 4"/>
                  <a:gd name="T27" fmla="*/ 524 h 524"/>
                  <a:gd name="T28" fmla="*/ 0 w 4"/>
                  <a:gd name="T29" fmla="*/ 524 h 524"/>
                  <a:gd name="T30" fmla="*/ 4 w 4"/>
                  <a:gd name="T31" fmla="*/ 524 h 524"/>
                  <a:gd name="T32" fmla="*/ 4 w 4"/>
                  <a:gd name="T33" fmla="*/ 518 h 524"/>
                  <a:gd name="T34" fmla="*/ 4 w 4"/>
                  <a:gd name="T35" fmla="*/ 518 h 524"/>
                  <a:gd name="T36" fmla="*/ 4 w 4"/>
                  <a:gd name="T37" fmla="*/ 0 h 52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"/>
                  <a:gd name="T58" fmla="*/ 0 h 524"/>
                  <a:gd name="T59" fmla="*/ 4 w 4"/>
                  <a:gd name="T60" fmla="*/ 524 h 52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" h="52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518"/>
                    </a:lnTo>
                    <a:lnTo>
                      <a:pt x="0" y="524"/>
                    </a:lnTo>
                    <a:lnTo>
                      <a:pt x="4" y="524"/>
                    </a:lnTo>
                    <a:lnTo>
                      <a:pt x="4" y="51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18" name="Freeform 763"/>
              <p:cNvSpPr>
                <a:spLocks/>
              </p:cNvSpPr>
              <p:nvPr/>
            </p:nvSpPr>
            <p:spPr bwMode="auto">
              <a:xfrm>
                <a:off x="3704" y="3211"/>
                <a:ext cx="1" cy="522"/>
              </a:xfrm>
              <a:custGeom>
                <a:avLst/>
                <a:gdLst>
                  <a:gd name="T0" fmla="*/ 0 w 1"/>
                  <a:gd name="T1" fmla="*/ 0 h 522"/>
                  <a:gd name="T2" fmla="*/ 0 w 1"/>
                  <a:gd name="T3" fmla="*/ 0 h 522"/>
                  <a:gd name="T4" fmla="*/ 0 w 1"/>
                  <a:gd name="T5" fmla="*/ 0 h 522"/>
                  <a:gd name="T6" fmla="*/ 0 w 1"/>
                  <a:gd name="T7" fmla="*/ 0 h 522"/>
                  <a:gd name="T8" fmla="*/ 0 w 1"/>
                  <a:gd name="T9" fmla="*/ 0 h 522"/>
                  <a:gd name="T10" fmla="*/ 0 w 1"/>
                  <a:gd name="T11" fmla="*/ 0 h 522"/>
                  <a:gd name="T12" fmla="*/ 0 w 1"/>
                  <a:gd name="T13" fmla="*/ 0 h 522"/>
                  <a:gd name="T14" fmla="*/ 0 w 1"/>
                  <a:gd name="T15" fmla="*/ 0 h 522"/>
                  <a:gd name="T16" fmla="*/ 0 w 1"/>
                  <a:gd name="T17" fmla="*/ 0 h 522"/>
                  <a:gd name="T18" fmla="*/ 0 w 1"/>
                  <a:gd name="T19" fmla="*/ 516 h 522"/>
                  <a:gd name="T20" fmla="*/ 0 w 1"/>
                  <a:gd name="T21" fmla="*/ 516 h 522"/>
                  <a:gd name="T22" fmla="*/ 0 w 1"/>
                  <a:gd name="T23" fmla="*/ 522 h 522"/>
                  <a:gd name="T24" fmla="*/ 0 w 1"/>
                  <a:gd name="T25" fmla="*/ 522 h 522"/>
                  <a:gd name="T26" fmla="*/ 0 w 1"/>
                  <a:gd name="T27" fmla="*/ 522 h 522"/>
                  <a:gd name="T28" fmla="*/ 0 w 1"/>
                  <a:gd name="T29" fmla="*/ 522 h 522"/>
                  <a:gd name="T30" fmla="*/ 0 w 1"/>
                  <a:gd name="T31" fmla="*/ 522 h 522"/>
                  <a:gd name="T32" fmla="*/ 0 w 1"/>
                  <a:gd name="T33" fmla="*/ 522 h 522"/>
                  <a:gd name="T34" fmla="*/ 0 w 1"/>
                  <a:gd name="T35" fmla="*/ 516 h 522"/>
                  <a:gd name="T36" fmla="*/ 0 w 1"/>
                  <a:gd name="T37" fmla="*/ 0 h 5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"/>
                  <a:gd name="T58" fmla="*/ 0 h 522"/>
                  <a:gd name="T59" fmla="*/ 1 w 1"/>
                  <a:gd name="T60" fmla="*/ 522 h 5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" h="522">
                    <a:moveTo>
                      <a:pt x="0" y="0"/>
                    </a:moveTo>
                    <a:lnTo>
                      <a:pt x="0" y="0"/>
                    </a:lnTo>
                    <a:lnTo>
                      <a:pt x="0" y="516"/>
                    </a:lnTo>
                    <a:lnTo>
                      <a:pt x="0" y="522"/>
                    </a:lnTo>
                    <a:lnTo>
                      <a:pt x="0" y="5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19" name="Freeform 764"/>
              <p:cNvSpPr>
                <a:spLocks/>
              </p:cNvSpPr>
              <p:nvPr/>
            </p:nvSpPr>
            <p:spPr bwMode="auto">
              <a:xfrm>
                <a:off x="3643" y="3220"/>
                <a:ext cx="5" cy="524"/>
              </a:xfrm>
              <a:custGeom>
                <a:avLst/>
                <a:gdLst>
                  <a:gd name="T0" fmla="*/ 5 w 5"/>
                  <a:gd name="T1" fmla="*/ 0 h 524"/>
                  <a:gd name="T2" fmla="*/ 5 w 5"/>
                  <a:gd name="T3" fmla="*/ 0 h 524"/>
                  <a:gd name="T4" fmla="*/ 5 w 5"/>
                  <a:gd name="T5" fmla="*/ 0 h 524"/>
                  <a:gd name="T6" fmla="*/ 5 w 5"/>
                  <a:gd name="T7" fmla="*/ 0 h 524"/>
                  <a:gd name="T8" fmla="*/ 0 w 5"/>
                  <a:gd name="T9" fmla="*/ 0 h 524"/>
                  <a:gd name="T10" fmla="*/ 0 w 5"/>
                  <a:gd name="T11" fmla="*/ 0 h 524"/>
                  <a:gd name="T12" fmla="*/ 0 w 5"/>
                  <a:gd name="T13" fmla="*/ 0 h 524"/>
                  <a:gd name="T14" fmla="*/ 0 w 5"/>
                  <a:gd name="T15" fmla="*/ 0 h 524"/>
                  <a:gd name="T16" fmla="*/ 0 w 5"/>
                  <a:gd name="T17" fmla="*/ 0 h 524"/>
                  <a:gd name="T18" fmla="*/ 0 w 5"/>
                  <a:gd name="T19" fmla="*/ 518 h 524"/>
                  <a:gd name="T20" fmla="*/ 0 w 5"/>
                  <a:gd name="T21" fmla="*/ 524 h 524"/>
                  <a:gd name="T22" fmla="*/ 0 w 5"/>
                  <a:gd name="T23" fmla="*/ 524 h 524"/>
                  <a:gd name="T24" fmla="*/ 0 w 5"/>
                  <a:gd name="T25" fmla="*/ 524 h 524"/>
                  <a:gd name="T26" fmla="*/ 0 w 5"/>
                  <a:gd name="T27" fmla="*/ 524 h 524"/>
                  <a:gd name="T28" fmla="*/ 0 w 5"/>
                  <a:gd name="T29" fmla="*/ 524 h 524"/>
                  <a:gd name="T30" fmla="*/ 5 w 5"/>
                  <a:gd name="T31" fmla="*/ 524 h 524"/>
                  <a:gd name="T32" fmla="*/ 5 w 5"/>
                  <a:gd name="T33" fmla="*/ 524 h 524"/>
                  <a:gd name="T34" fmla="*/ 5 w 5"/>
                  <a:gd name="T35" fmla="*/ 524 h 524"/>
                  <a:gd name="T36" fmla="*/ 5 w 5"/>
                  <a:gd name="T37" fmla="*/ 0 h 52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"/>
                  <a:gd name="T58" fmla="*/ 0 h 524"/>
                  <a:gd name="T59" fmla="*/ 5 w 5"/>
                  <a:gd name="T60" fmla="*/ 524 h 52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" h="524">
                    <a:moveTo>
                      <a:pt x="5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0" y="518"/>
                    </a:lnTo>
                    <a:lnTo>
                      <a:pt x="0" y="524"/>
                    </a:lnTo>
                    <a:lnTo>
                      <a:pt x="5" y="52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20" name="Freeform 765"/>
              <p:cNvSpPr>
                <a:spLocks/>
              </p:cNvSpPr>
              <p:nvPr/>
            </p:nvSpPr>
            <p:spPr bwMode="auto">
              <a:xfrm>
                <a:off x="3654" y="3226"/>
                <a:ext cx="4" cy="524"/>
              </a:xfrm>
              <a:custGeom>
                <a:avLst/>
                <a:gdLst>
                  <a:gd name="T0" fmla="*/ 4 w 4"/>
                  <a:gd name="T1" fmla="*/ 0 h 524"/>
                  <a:gd name="T2" fmla="*/ 4 w 4"/>
                  <a:gd name="T3" fmla="*/ 0 h 524"/>
                  <a:gd name="T4" fmla="*/ 4 w 4"/>
                  <a:gd name="T5" fmla="*/ 0 h 524"/>
                  <a:gd name="T6" fmla="*/ 4 w 4"/>
                  <a:gd name="T7" fmla="*/ 0 h 524"/>
                  <a:gd name="T8" fmla="*/ 4 w 4"/>
                  <a:gd name="T9" fmla="*/ 0 h 524"/>
                  <a:gd name="T10" fmla="*/ 4 w 4"/>
                  <a:gd name="T11" fmla="*/ 0 h 524"/>
                  <a:gd name="T12" fmla="*/ 4 w 4"/>
                  <a:gd name="T13" fmla="*/ 0 h 524"/>
                  <a:gd name="T14" fmla="*/ 4 w 4"/>
                  <a:gd name="T15" fmla="*/ 0 h 524"/>
                  <a:gd name="T16" fmla="*/ 0 w 4"/>
                  <a:gd name="T17" fmla="*/ 0 h 524"/>
                  <a:gd name="T18" fmla="*/ 0 w 4"/>
                  <a:gd name="T19" fmla="*/ 518 h 524"/>
                  <a:gd name="T20" fmla="*/ 0 w 4"/>
                  <a:gd name="T21" fmla="*/ 518 h 524"/>
                  <a:gd name="T22" fmla="*/ 4 w 4"/>
                  <a:gd name="T23" fmla="*/ 524 h 524"/>
                  <a:gd name="T24" fmla="*/ 4 w 4"/>
                  <a:gd name="T25" fmla="*/ 524 h 524"/>
                  <a:gd name="T26" fmla="*/ 4 w 4"/>
                  <a:gd name="T27" fmla="*/ 524 h 524"/>
                  <a:gd name="T28" fmla="*/ 4 w 4"/>
                  <a:gd name="T29" fmla="*/ 524 h 524"/>
                  <a:gd name="T30" fmla="*/ 4 w 4"/>
                  <a:gd name="T31" fmla="*/ 524 h 524"/>
                  <a:gd name="T32" fmla="*/ 4 w 4"/>
                  <a:gd name="T33" fmla="*/ 524 h 524"/>
                  <a:gd name="T34" fmla="*/ 4 w 4"/>
                  <a:gd name="T35" fmla="*/ 518 h 524"/>
                  <a:gd name="T36" fmla="*/ 4 w 4"/>
                  <a:gd name="T37" fmla="*/ 0 h 52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"/>
                  <a:gd name="T58" fmla="*/ 0 h 524"/>
                  <a:gd name="T59" fmla="*/ 4 w 4"/>
                  <a:gd name="T60" fmla="*/ 524 h 52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" h="52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518"/>
                    </a:lnTo>
                    <a:lnTo>
                      <a:pt x="4" y="524"/>
                    </a:lnTo>
                    <a:lnTo>
                      <a:pt x="4" y="51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808" name="Rectangle 766"/>
            <p:cNvSpPr>
              <a:spLocks noChangeArrowheads="1"/>
            </p:cNvSpPr>
            <p:nvPr/>
          </p:nvSpPr>
          <p:spPr bwMode="auto">
            <a:xfrm>
              <a:off x="3366" y="3114"/>
              <a:ext cx="1100" cy="695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33797" name="Text Box 767"/>
          <p:cNvSpPr txBox="1">
            <a:spLocks noChangeArrowheads="1"/>
          </p:cNvSpPr>
          <p:nvPr/>
        </p:nvSpPr>
        <p:spPr bwMode="auto">
          <a:xfrm>
            <a:off x="471488" y="566738"/>
            <a:ext cx="8458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>
                <a:solidFill>
                  <a:schemeClr val="bg1"/>
                </a:solidFill>
              </a:rPr>
              <a:t>Activity generated within CNS pain circuits</a:t>
            </a:r>
          </a:p>
        </p:txBody>
      </p:sp>
      <p:sp>
        <p:nvSpPr>
          <p:cNvPr id="33798" name="Text Box 768"/>
          <p:cNvSpPr txBox="1">
            <a:spLocks noChangeArrowheads="1"/>
          </p:cNvSpPr>
          <p:nvPr/>
        </p:nvSpPr>
        <p:spPr bwMode="auto">
          <a:xfrm>
            <a:off x="2665413" y="1338263"/>
            <a:ext cx="1793875" cy="376237"/>
          </a:xfrm>
          <a:prstGeom prst="rect">
            <a:avLst/>
          </a:prstGeom>
          <a:solidFill>
            <a:schemeClr val="tx1">
              <a:alpha val="94901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chemeClr val="bg1"/>
                </a:solidFill>
              </a:rPr>
              <a:t>Higher centres</a:t>
            </a:r>
          </a:p>
        </p:txBody>
      </p:sp>
      <p:sp>
        <p:nvSpPr>
          <p:cNvPr id="33799" name="Text Box 769"/>
          <p:cNvSpPr txBox="1">
            <a:spLocks noChangeArrowheads="1"/>
          </p:cNvSpPr>
          <p:nvPr/>
        </p:nvSpPr>
        <p:spPr bwMode="auto">
          <a:xfrm>
            <a:off x="3717925" y="51657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chemeClr val="bg2"/>
              </a:solidFill>
            </a:endParaRPr>
          </a:p>
        </p:txBody>
      </p:sp>
      <p:sp>
        <p:nvSpPr>
          <p:cNvPr id="33800" name="Text Box 770"/>
          <p:cNvSpPr txBox="1">
            <a:spLocks noChangeArrowheads="1"/>
          </p:cNvSpPr>
          <p:nvPr/>
        </p:nvSpPr>
        <p:spPr bwMode="auto">
          <a:xfrm>
            <a:off x="981075" y="5260975"/>
            <a:ext cx="2168525" cy="376238"/>
          </a:xfrm>
          <a:prstGeom prst="rect">
            <a:avLst/>
          </a:prstGeom>
          <a:solidFill>
            <a:schemeClr val="tx1">
              <a:alpha val="94901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chemeClr val="bg1"/>
                </a:solidFill>
              </a:rPr>
              <a:t>Peripheral events</a:t>
            </a:r>
            <a:endParaRPr lang="en-GB" sz="2400" b="1">
              <a:solidFill>
                <a:schemeClr val="bg1"/>
              </a:solidFill>
            </a:endParaRPr>
          </a:p>
        </p:txBody>
      </p:sp>
      <p:sp>
        <p:nvSpPr>
          <p:cNvPr id="33801" name="Text Box 771"/>
          <p:cNvSpPr txBox="1">
            <a:spLocks noChangeArrowheads="1"/>
          </p:cNvSpPr>
          <p:nvPr/>
        </p:nvSpPr>
        <p:spPr bwMode="auto">
          <a:xfrm>
            <a:off x="5367338" y="58039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>
              <a:solidFill>
                <a:schemeClr val="bg2"/>
              </a:solidFill>
            </a:endParaRPr>
          </a:p>
        </p:txBody>
      </p:sp>
      <p:sp>
        <p:nvSpPr>
          <p:cNvPr id="33802" name="Rectangle 772"/>
          <p:cNvSpPr>
            <a:spLocks noChangeArrowheads="1"/>
          </p:cNvSpPr>
          <p:nvPr/>
        </p:nvSpPr>
        <p:spPr bwMode="auto">
          <a:xfrm>
            <a:off x="3595688" y="4772025"/>
            <a:ext cx="1666875" cy="376238"/>
          </a:xfrm>
          <a:prstGeom prst="rect">
            <a:avLst/>
          </a:prstGeom>
          <a:solidFill>
            <a:schemeClr val="tx1">
              <a:alpha val="94901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chemeClr val="bg1"/>
                </a:solidFill>
              </a:rPr>
              <a:t>Spinal events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3803" name="AutoShape 773"/>
          <p:cNvSpPr>
            <a:spLocks noChangeArrowheads="1"/>
          </p:cNvSpPr>
          <p:nvPr/>
        </p:nvSpPr>
        <p:spPr bwMode="auto">
          <a:xfrm>
            <a:off x="3335338" y="5300663"/>
            <a:ext cx="1016000" cy="279400"/>
          </a:xfrm>
          <a:prstGeom prst="rightArrow">
            <a:avLst>
              <a:gd name="adj1" fmla="val 50000"/>
              <a:gd name="adj2" fmla="val 90909"/>
            </a:avLst>
          </a:prstGeom>
          <a:solidFill>
            <a:srgbClr val="00B0F0">
              <a:alpha val="81175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3804" name="AutoShape 774"/>
          <p:cNvSpPr>
            <a:spLocks noChangeArrowheads="1"/>
          </p:cNvSpPr>
          <p:nvPr/>
        </p:nvSpPr>
        <p:spPr bwMode="auto">
          <a:xfrm>
            <a:off x="4419600" y="1447800"/>
            <a:ext cx="533400" cy="3217863"/>
          </a:xfrm>
          <a:prstGeom prst="upArrow">
            <a:avLst>
              <a:gd name="adj1" fmla="val 50000"/>
              <a:gd name="adj2" fmla="val 150818"/>
            </a:avLst>
          </a:prstGeom>
          <a:solidFill>
            <a:srgbClr val="00B0F0">
              <a:alpha val="81175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3805" name="AutoShape 775"/>
          <p:cNvSpPr>
            <a:spLocks noChangeArrowheads="1"/>
          </p:cNvSpPr>
          <p:nvPr/>
        </p:nvSpPr>
        <p:spPr bwMode="auto">
          <a:xfrm>
            <a:off x="3505200" y="3217863"/>
            <a:ext cx="373063" cy="1387475"/>
          </a:xfrm>
          <a:prstGeom prst="downArrow">
            <a:avLst>
              <a:gd name="adj1" fmla="val 50000"/>
              <a:gd name="adj2" fmla="val 92979"/>
            </a:avLst>
          </a:prstGeom>
          <a:solidFill>
            <a:srgbClr val="00B0F0">
              <a:alpha val="81175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3806" name="Text Box 776"/>
          <p:cNvSpPr txBox="1">
            <a:spLocks noChangeArrowheads="1"/>
          </p:cNvSpPr>
          <p:nvPr/>
        </p:nvSpPr>
        <p:spPr bwMode="auto">
          <a:xfrm>
            <a:off x="2551113" y="2681288"/>
            <a:ext cx="5591175" cy="376237"/>
          </a:xfrm>
          <a:prstGeom prst="rect">
            <a:avLst/>
          </a:prstGeom>
          <a:solidFill>
            <a:schemeClr val="tx1">
              <a:alpha val="94901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chemeClr val="bg1"/>
                </a:solidFill>
              </a:rPr>
              <a:t>Brain stem mechanisms and descending controls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OS-NK1.tif                                                    000228C5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475" y="1289050"/>
            <a:ext cx="8243888" cy="455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87363" y="569913"/>
            <a:ext cx="39735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1">
                <a:ea typeface="Arial" pitchFamily="-100" charset="0"/>
                <a:cs typeface="Arial" pitchFamily="-100" charset="0"/>
              </a:rPr>
              <a:t>Spinal mechanisms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3697288" y="4230688"/>
            <a:ext cx="4060825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b="1">
                <a:ea typeface="Arial" pitchFamily="-100" charset="0"/>
                <a:cs typeface="Arial" pitchFamily="-100" charset="0"/>
              </a:rPr>
              <a:t>Wind-up </a:t>
            </a:r>
          </a:p>
          <a:p>
            <a:pPr algn="ctr">
              <a:spcBef>
                <a:spcPct val="50000"/>
              </a:spcBef>
            </a:pPr>
            <a:r>
              <a:rPr lang="en-GB" sz="2800" b="1">
                <a:ea typeface="Arial" pitchFamily="-100" charset="0"/>
                <a:cs typeface="Arial" pitchFamily="-100" charset="0"/>
              </a:rPr>
              <a:t>Long term potentiation</a:t>
            </a:r>
            <a:endParaRPr lang="en-GB" sz="2000" b="1">
              <a:solidFill>
                <a:srgbClr val="FFFF00"/>
              </a:solidFill>
              <a:ea typeface="Arial" pitchFamily="-100" charset="0"/>
              <a:cs typeface="Arial" pitchFamily="-100" charset="0"/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509588" y="5830888"/>
            <a:ext cx="5988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>
                <a:ea typeface="Arial" pitchFamily="-100" charset="0"/>
                <a:cs typeface="Arial" pitchFamily="-100" charset="0"/>
              </a:rPr>
              <a:t>Different pain states now converge on common pathways</a:t>
            </a: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5105400" y="2105891"/>
            <a:ext cx="1341438" cy="1697038"/>
          </a:xfrm>
          <a:prstGeom prst="lightningBol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1685925" y="3055216"/>
            <a:ext cx="1341438" cy="1697038"/>
          </a:xfrm>
          <a:prstGeom prst="lightningBol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090" name="Group 2"/>
          <p:cNvGrpSpPr>
            <a:grpSpLocks/>
          </p:cNvGrpSpPr>
          <p:nvPr/>
        </p:nvGrpSpPr>
        <p:grpSpPr bwMode="auto">
          <a:xfrm rot="3720573">
            <a:off x="5285582" y="3488531"/>
            <a:ext cx="1217612" cy="663575"/>
            <a:chOff x="4358" y="1676"/>
            <a:chExt cx="708" cy="418"/>
          </a:xfrm>
        </p:grpSpPr>
        <p:sp>
          <p:nvSpPr>
            <p:cNvPr id="345091" name="Line 3"/>
            <p:cNvSpPr>
              <a:spLocks noChangeShapeType="1"/>
            </p:cNvSpPr>
            <p:nvPr/>
          </p:nvSpPr>
          <p:spPr bwMode="auto">
            <a:xfrm>
              <a:off x="4358" y="1676"/>
              <a:ext cx="650" cy="383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092" name="Freeform 4"/>
            <p:cNvSpPr>
              <a:spLocks/>
            </p:cNvSpPr>
            <p:nvPr/>
          </p:nvSpPr>
          <p:spPr bwMode="auto">
            <a:xfrm>
              <a:off x="4950" y="2001"/>
              <a:ext cx="116" cy="93"/>
            </a:xfrm>
            <a:custGeom>
              <a:avLst/>
              <a:gdLst>
                <a:gd name="T0" fmla="*/ 58 w 116"/>
                <a:gd name="T1" fmla="*/ 58 h 93"/>
                <a:gd name="T2" fmla="*/ 0 w 116"/>
                <a:gd name="T3" fmla="*/ 81 h 93"/>
                <a:gd name="T4" fmla="*/ 116 w 116"/>
                <a:gd name="T5" fmla="*/ 93 h 93"/>
                <a:gd name="T6" fmla="*/ 47 w 116"/>
                <a:gd name="T7" fmla="*/ 0 h 93"/>
                <a:gd name="T8" fmla="*/ 58 w 116"/>
                <a:gd name="T9" fmla="*/ 58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93"/>
                <a:gd name="T17" fmla="*/ 116 w 116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93">
                  <a:moveTo>
                    <a:pt x="58" y="58"/>
                  </a:moveTo>
                  <a:lnTo>
                    <a:pt x="0" y="81"/>
                  </a:lnTo>
                  <a:lnTo>
                    <a:pt x="116" y="93"/>
                  </a:lnTo>
                  <a:lnTo>
                    <a:pt x="47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FF00"/>
            </a:solidFill>
            <a:ln w="38100" cmpd="sng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093" name="Freeform 5"/>
            <p:cNvSpPr>
              <a:spLocks/>
            </p:cNvSpPr>
            <p:nvPr/>
          </p:nvSpPr>
          <p:spPr bwMode="auto">
            <a:xfrm>
              <a:off x="4950" y="2001"/>
              <a:ext cx="116" cy="93"/>
            </a:xfrm>
            <a:custGeom>
              <a:avLst/>
              <a:gdLst>
                <a:gd name="T0" fmla="*/ 58 w 116"/>
                <a:gd name="T1" fmla="*/ 58 h 93"/>
                <a:gd name="T2" fmla="*/ 0 w 116"/>
                <a:gd name="T3" fmla="*/ 81 h 93"/>
                <a:gd name="T4" fmla="*/ 116 w 116"/>
                <a:gd name="T5" fmla="*/ 93 h 93"/>
                <a:gd name="T6" fmla="*/ 47 w 116"/>
                <a:gd name="T7" fmla="*/ 0 h 93"/>
                <a:gd name="T8" fmla="*/ 58 w 116"/>
                <a:gd name="T9" fmla="*/ 58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93"/>
                <a:gd name="T17" fmla="*/ 116 w 116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93">
                  <a:moveTo>
                    <a:pt x="58" y="58"/>
                  </a:moveTo>
                  <a:lnTo>
                    <a:pt x="0" y="81"/>
                  </a:lnTo>
                  <a:lnTo>
                    <a:pt x="116" y="93"/>
                  </a:lnTo>
                  <a:lnTo>
                    <a:pt x="47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FF00"/>
            </a:solidFill>
            <a:ln w="38100" cmpd="sng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5094" name="Group 6"/>
          <p:cNvGrpSpPr>
            <a:grpSpLocks/>
          </p:cNvGrpSpPr>
          <p:nvPr/>
        </p:nvGrpSpPr>
        <p:grpSpPr bwMode="auto">
          <a:xfrm>
            <a:off x="1222375" y="5934075"/>
            <a:ext cx="4833938" cy="304800"/>
            <a:chOff x="1409" y="3707"/>
            <a:chExt cx="2810" cy="192"/>
          </a:xfrm>
        </p:grpSpPr>
        <p:sp>
          <p:nvSpPr>
            <p:cNvPr id="345095" name="Rectangle 7"/>
            <p:cNvSpPr>
              <a:spLocks noChangeArrowheads="1"/>
            </p:cNvSpPr>
            <p:nvPr/>
          </p:nvSpPr>
          <p:spPr bwMode="auto">
            <a:xfrm>
              <a:off x="4219" y="3707"/>
              <a:ext cx="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5096" name="Rectangle 8"/>
            <p:cNvSpPr>
              <a:spLocks noChangeArrowheads="1"/>
            </p:cNvSpPr>
            <p:nvPr/>
          </p:nvSpPr>
          <p:spPr bwMode="auto">
            <a:xfrm>
              <a:off x="3499" y="3707"/>
              <a:ext cx="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5097" name="Rectangle 9"/>
            <p:cNvSpPr>
              <a:spLocks noChangeArrowheads="1"/>
            </p:cNvSpPr>
            <p:nvPr/>
          </p:nvSpPr>
          <p:spPr bwMode="auto">
            <a:xfrm>
              <a:off x="2838" y="3707"/>
              <a:ext cx="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5098" name="Rectangle 10"/>
            <p:cNvSpPr>
              <a:spLocks noChangeArrowheads="1"/>
            </p:cNvSpPr>
            <p:nvPr/>
          </p:nvSpPr>
          <p:spPr bwMode="auto">
            <a:xfrm>
              <a:off x="2129" y="3707"/>
              <a:ext cx="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5099" name="Rectangle 11"/>
            <p:cNvSpPr>
              <a:spLocks noChangeArrowheads="1"/>
            </p:cNvSpPr>
            <p:nvPr/>
          </p:nvSpPr>
          <p:spPr bwMode="auto">
            <a:xfrm>
              <a:off x="1409" y="3707"/>
              <a:ext cx="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000">
                <a:solidFill>
                  <a:srgbClr val="FFFFFF"/>
                </a:solidFill>
              </a:endParaRPr>
            </a:p>
          </p:txBody>
        </p:sp>
      </p:grpSp>
      <p:grpSp>
        <p:nvGrpSpPr>
          <p:cNvPr id="345100" name="Group 12"/>
          <p:cNvGrpSpPr>
            <a:grpSpLocks/>
          </p:cNvGrpSpPr>
          <p:nvPr/>
        </p:nvGrpSpPr>
        <p:grpSpPr bwMode="auto">
          <a:xfrm>
            <a:off x="1303338" y="5865813"/>
            <a:ext cx="4913312" cy="73025"/>
            <a:chOff x="1456" y="3568"/>
            <a:chExt cx="2857" cy="46"/>
          </a:xfrm>
        </p:grpSpPr>
        <p:sp>
          <p:nvSpPr>
            <p:cNvPr id="345101" name="Line 13"/>
            <p:cNvSpPr>
              <a:spLocks noChangeShapeType="1"/>
            </p:cNvSpPr>
            <p:nvPr/>
          </p:nvSpPr>
          <p:spPr bwMode="auto">
            <a:xfrm flipV="1">
              <a:off x="1456" y="3568"/>
              <a:ext cx="1" cy="46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102" name="Line 14"/>
            <p:cNvSpPr>
              <a:spLocks noChangeShapeType="1"/>
            </p:cNvSpPr>
            <p:nvPr/>
          </p:nvSpPr>
          <p:spPr bwMode="auto">
            <a:xfrm flipV="1">
              <a:off x="1816" y="3568"/>
              <a:ext cx="1" cy="23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103" name="Line 15"/>
            <p:cNvSpPr>
              <a:spLocks noChangeShapeType="1"/>
            </p:cNvSpPr>
            <p:nvPr/>
          </p:nvSpPr>
          <p:spPr bwMode="auto">
            <a:xfrm flipV="1">
              <a:off x="2176" y="3568"/>
              <a:ext cx="1" cy="46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104" name="Line 16"/>
            <p:cNvSpPr>
              <a:spLocks noChangeShapeType="1"/>
            </p:cNvSpPr>
            <p:nvPr/>
          </p:nvSpPr>
          <p:spPr bwMode="auto">
            <a:xfrm flipV="1">
              <a:off x="2524" y="3568"/>
              <a:ext cx="1" cy="23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105" name="Line 17"/>
            <p:cNvSpPr>
              <a:spLocks noChangeShapeType="1"/>
            </p:cNvSpPr>
            <p:nvPr/>
          </p:nvSpPr>
          <p:spPr bwMode="auto">
            <a:xfrm flipV="1">
              <a:off x="2884" y="3568"/>
              <a:ext cx="1" cy="46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106" name="Line 18"/>
            <p:cNvSpPr>
              <a:spLocks noChangeShapeType="1"/>
            </p:cNvSpPr>
            <p:nvPr/>
          </p:nvSpPr>
          <p:spPr bwMode="auto">
            <a:xfrm flipV="1">
              <a:off x="3244" y="3568"/>
              <a:ext cx="1" cy="23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107" name="Line 19"/>
            <p:cNvSpPr>
              <a:spLocks noChangeShapeType="1"/>
            </p:cNvSpPr>
            <p:nvPr/>
          </p:nvSpPr>
          <p:spPr bwMode="auto">
            <a:xfrm flipV="1">
              <a:off x="3592" y="3568"/>
              <a:ext cx="1" cy="46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108" name="Line 20"/>
            <p:cNvSpPr>
              <a:spLocks noChangeShapeType="1"/>
            </p:cNvSpPr>
            <p:nvPr/>
          </p:nvSpPr>
          <p:spPr bwMode="auto">
            <a:xfrm flipV="1">
              <a:off x="3952" y="3568"/>
              <a:ext cx="1" cy="23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109" name="Line 21"/>
            <p:cNvSpPr>
              <a:spLocks noChangeShapeType="1"/>
            </p:cNvSpPr>
            <p:nvPr/>
          </p:nvSpPr>
          <p:spPr bwMode="auto">
            <a:xfrm flipV="1">
              <a:off x="4312" y="3568"/>
              <a:ext cx="1" cy="46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110" name="Line 22"/>
            <p:cNvSpPr>
              <a:spLocks noChangeShapeType="1"/>
            </p:cNvSpPr>
            <p:nvPr/>
          </p:nvSpPr>
          <p:spPr bwMode="auto">
            <a:xfrm>
              <a:off x="1456" y="3568"/>
              <a:ext cx="2856" cy="1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5111" name="Rectangle 24"/>
          <p:cNvSpPr>
            <a:spLocks noChangeArrowheads="1"/>
          </p:cNvSpPr>
          <p:nvPr/>
        </p:nvSpPr>
        <p:spPr bwMode="auto">
          <a:xfrm>
            <a:off x="1022350" y="5722938"/>
            <a:ext cx="1476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2100">
                <a:solidFill>
                  <a:srgbClr val="002060"/>
                </a:solidFill>
              </a:rPr>
              <a:t>0</a:t>
            </a:r>
            <a:endParaRPr lang="en-GB" sz="2000">
              <a:solidFill>
                <a:srgbClr val="002060"/>
              </a:solidFill>
            </a:endParaRPr>
          </a:p>
        </p:txBody>
      </p:sp>
      <p:sp>
        <p:nvSpPr>
          <p:cNvPr id="345112" name="Rectangle 25"/>
          <p:cNvSpPr>
            <a:spLocks noChangeArrowheads="1"/>
          </p:cNvSpPr>
          <p:nvPr/>
        </p:nvSpPr>
        <p:spPr bwMode="auto">
          <a:xfrm>
            <a:off x="890588" y="4598988"/>
            <a:ext cx="2952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2100">
                <a:solidFill>
                  <a:srgbClr val="002060"/>
                </a:solidFill>
              </a:rPr>
              <a:t>10</a:t>
            </a:r>
            <a:endParaRPr lang="en-GB" sz="2000">
              <a:solidFill>
                <a:srgbClr val="002060"/>
              </a:solidFill>
            </a:endParaRPr>
          </a:p>
        </p:txBody>
      </p:sp>
      <p:sp>
        <p:nvSpPr>
          <p:cNvPr id="345113" name="Rectangle 26"/>
          <p:cNvSpPr>
            <a:spLocks noChangeArrowheads="1"/>
          </p:cNvSpPr>
          <p:nvPr/>
        </p:nvSpPr>
        <p:spPr bwMode="auto">
          <a:xfrm>
            <a:off x="890588" y="3475038"/>
            <a:ext cx="2952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2100">
                <a:solidFill>
                  <a:srgbClr val="002060"/>
                </a:solidFill>
              </a:rPr>
              <a:t>20</a:t>
            </a:r>
            <a:endParaRPr lang="en-GB" sz="2000">
              <a:solidFill>
                <a:srgbClr val="002060"/>
              </a:solidFill>
            </a:endParaRPr>
          </a:p>
        </p:txBody>
      </p:sp>
      <p:sp>
        <p:nvSpPr>
          <p:cNvPr id="345114" name="Rectangle 27"/>
          <p:cNvSpPr>
            <a:spLocks noChangeArrowheads="1"/>
          </p:cNvSpPr>
          <p:nvPr/>
        </p:nvSpPr>
        <p:spPr bwMode="auto">
          <a:xfrm>
            <a:off x="890588" y="2332038"/>
            <a:ext cx="2952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2100">
                <a:solidFill>
                  <a:srgbClr val="002060"/>
                </a:solidFill>
              </a:rPr>
              <a:t>30</a:t>
            </a:r>
            <a:endParaRPr lang="en-GB" sz="2000">
              <a:solidFill>
                <a:srgbClr val="002060"/>
              </a:solidFill>
            </a:endParaRPr>
          </a:p>
        </p:txBody>
      </p:sp>
      <p:sp>
        <p:nvSpPr>
          <p:cNvPr id="345115" name="Rectangle 28"/>
          <p:cNvSpPr>
            <a:spLocks noChangeArrowheads="1"/>
          </p:cNvSpPr>
          <p:nvPr/>
        </p:nvSpPr>
        <p:spPr bwMode="auto">
          <a:xfrm>
            <a:off x="890588" y="1209675"/>
            <a:ext cx="2952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2100">
                <a:solidFill>
                  <a:srgbClr val="002060"/>
                </a:solidFill>
              </a:rPr>
              <a:t>40</a:t>
            </a:r>
            <a:endParaRPr lang="en-GB" sz="2000">
              <a:solidFill>
                <a:srgbClr val="002060"/>
              </a:solidFill>
            </a:endParaRPr>
          </a:p>
        </p:txBody>
      </p:sp>
      <p:grpSp>
        <p:nvGrpSpPr>
          <p:cNvPr id="345116" name="Group 29"/>
          <p:cNvGrpSpPr>
            <a:grpSpLocks/>
          </p:cNvGrpSpPr>
          <p:nvPr/>
        </p:nvGrpSpPr>
        <p:grpSpPr bwMode="auto">
          <a:xfrm>
            <a:off x="1222375" y="1350963"/>
            <a:ext cx="82550" cy="4516437"/>
            <a:chOff x="1409" y="724"/>
            <a:chExt cx="48" cy="2845"/>
          </a:xfrm>
        </p:grpSpPr>
        <p:sp>
          <p:nvSpPr>
            <p:cNvPr id="345117" name="Line 30"/>
            <p:cNvSpPr>
              <a:spLocks noChangeShapeType="1"/>
            </p:cNvSpPr>
            <p:nvPr/>
          </p:nvSpPr>
          <p:spPr bwMode="auto">
            <a:xfrm flipH="1">
              <a:off x="1409" y="3568"/>
              <a:ext cx="47" cy="1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118" name="Line 31"/>
            <p:cNvSpPr>
              <a:spLocks noChangeShapeType="1"/>
            </p:cNvSpPr>
            <p:nvPr/>
          </p:nvSpPr>
          <p:spPr bwMode="auto">
            <a:xfrm flipH="1">
              <a:off x="1433" y="3208"/>
              <a:ext cx="23" cy="1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119" name="Line 32"/>
            <p:cNvSpPr>
              <a:spLocks noChangeShapeType="1"/>
            </p:cNvSpPr>
            <p:nvPr/>
          </p:nvSpPr>
          <p:spPr bwMode="auto">
            <a:xfrm flipH="1">
              <a:off x="1409" y="2860"/>
              <a:ext cx="47" cy="1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120" name="Line 33"/>
            <p:cNvSpPr>
              <a:spLocks noChangeShapeType="1"/>
            </p:cNvSpPr>
            <p:nvPr/>
          </p:nvSpPr>
          <p:spPr bwMode="auto">
            <a:xfrm flipH="1">
              <a:off x="1433" y="2500"/>
              <a:ext cx="23" cy="1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121" name="Line 34"/>
            <p:cNvSpPr>
              <a:spLocks noChangeShapeType="1"/>
            </p:cNvSpPr>
            <p:nvPr/>
          </p:nvSpPr>
          <p:spPr bwMode="auto">
            <a:xfrm flipH="1">
              <a:off x="1409" y="2152"/>
              <a:ext cx="47" cy="1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122" name="Line 35"/>
            <p:cNvSpPr>
              <a:spLocks noChangeShapeType="1"/>
            </p:cNvSpPr>
            <p:nvPr/>
          </p:nvSpPr>
          <p:spPr bwMode="auto">
            <a:xfrm flipH="1">
              <a:off x="1433" y="1792"/>
              <a:ext cx="23" cy="1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123" name="Line 36"/>
            <p:cNvSpPr>
              <a:spLocks noChangeShapeType="1"/>
            </p:cNvSpPr>
            <p:nvPr/>
          </p:nvSpPr>
          <p:spPr bwMode="auto">
            <a:xfrm flipH="1">
              <a:off x="1409" y="1432"/>
              <a:ext cx="47" cy="1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124" name="Line 37"/>
            <p:cNvSpPr>
              <a:spLocks noChangeShapeType="1"/>
            </p:cNvSpPr>
            <p:nvPr/>
          </p:nvSpPr>
          <p:spPr bwMode="auto">
            <a:xfrm flipH="1">
              <a:off x="1433" y="1084"/>
              <a:ext cx="23" cy="1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125" name="Line 38"/>
            <p:cNvSpPr>
              <a:spLocks noChangeShapeType="1"/>
            </p:cNvSpPr>
            <p:nvPr/>
          </p:nvSpPr>
          <p:spPr bwMode="auto">
            <a:xfrm flipH="1">
              <a:off x="1409" y="724"/>
              <a:ext cx="47" cy="1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126" name="Line 39"/>
            <p:cNvSpPr>
              <a:spLocks noChangeShapeType="1"/>
            </p:cNvSpPr>
            <p:nvPr/>
          </p:nvSpPr>
          <p:spPr bwMode="auto">
            <a:xfrm flipV="1">
              <a:off x="1456" y="724"/>
              <a:ext cx="1" cy="2844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5127" name="Rectangle 40"/>
          <p:cNvSpPr>
            <a:spLocks noChangeArrowheads="1"/>
          </p:cNvSpPr>
          <p:nvPr/>
        </p:nvSpPr>
        <p:spPr bwMode="auto">
          <a:xfrm>
            <a:off x="2916238" y="5940425"/>
            <a:ext cx="1714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>
                <a:solidFill>
                  <a:srgbClr val="002060"/>
                </a:solidFill>
              </a:rPr>
              <a:t>Stimulus number</a:t>
            </a:r>
          </a:p>
        </p:txBody>
      </p:sp>
      <p:sp>
        <p:nvSpPr>
          <p:cNvPr id="345128" name="Rectangle 41"/>
          <p:cNvSpPr>
            <a:spLocks noChangeArrowheads="1"/>
          </p:cNvSpPr>
          <p:nvPr/>
        </p:nvSpPr>
        <p:spPr bwMode="auto">
          <a:xfrm rot="-5400000">
            <a:off x="-765968" y="3448844"/>
            <a:ext cx="2673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>
                <a:solidFill>
                  <a:srgbClr val="002060"/>
                </a:solidFill>
              </a:rPr>
              <a:t>Neuronal response</a:t>
            </a:r>
          </a:p>
        </p:txBody>
      </p:sp>
      <p:sp>
        <p:nvSpPr>
          <p:cNvPr id="345129" name="Rectangle 42"/>
          <p:cNvSpPr>
            <a:spLocks noChangeArrowheads="1"/>
          </p:cNvSpPr>
          <p:nvPr/>
        </p:nvSpPr>
        <p:spPr bwMode="auto">
          <a:xfrm>
            <a:off x="1606550" y="1422400"/>
            <a:ext cx="6045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>
                <a:solidFill>
                  <a:srgbClr val="002060"/>
                </a:solidFill>
              </a:rPr>
              <a:t>NMDA-R mediated amplification &amp; prolongation of response</a:t>
            </a:r>
          </a:p>
        </p:txBody>
      </p:sp>
      <p:sp>
        <p:nvSpPr>
          <p:cNvPr id="345130" name="Text Box 43"/>
          <p:cNvSpPr txBox="1">
            <a:spLocks noChangeArrowheads="1"/>
          </p:cNvSpPr>
          <p:nvPr/>
        </p:nvSpPr>
        <p:spPr bwMode="white">
          <a:xfrm>
            <a:off x="495300" y="527050"/>
            <a:ext cx="699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GB" sz="3200" b="1">
                <a:solidFill>
                  <a:srgbClr val="FFFFFF"/>
                </a:solidFill>
              </a:rPr>
              <a:t>NMDA receptors and wind-up</a:t>
            </a:r>
          </a:p>
        </p:txBody>
      </p:sp>
      <p:sp>
        <p:nvSpPr>
          <p:cNvPr id="345131" name="Line 44"/>
          <p:cNvSpPr>
            <a:spLocks noChangeShapeType="1"/>
          </p:cNvSpPr>
          <p:nvPr/>
        </p:nvSpPr>
        <p:spPr bwMode="auto">
          <a:xfrm>
            <a:off x="1582738" y="4994275"/>
            <a:ext cx="319087" cy="331788"/>
          </a:xfrm>
          <a:prstGeom prst="line">
            <a:avLst/>
          </a:prstGeom>
          <a:noFill/>
          <a:ln w="36513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32" name="Line 45"/>
          <p:cNvSpPr>
            <a:spLocks noChangeShapeType="1"/>
          </p:cNvSpPr>
          <p:nvPr/>
        </p:nvSpPr>
        <p:spPr bwMode="auto">
          <a:xfrm flipV="1">
            <a:off x="1887538" y="4902200"/>
            <a:ext cx="339725" cy="414338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33" name="Line 46"/>
          <p:cNvSpPr>
            <a:spLocks noChangeShapeType="1"/>
          </p:cNvSpPr>
          <p:nvPr/>
        </p:nvSpPr>
        <p:spPr bwMode="auto">
          <a:xfrm flipV="1">
            <a:off x="2227263" y="4600575"/>
            <a:ext cx="369887" cy="352425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34" name="Oval 47"/>
          <p:cNvSpPr>
            <a:spLocks noChangeArrowheads="1"/>
          </p:cNvSpPr>
          <p:nvPr/>
        </p:nvSpPr>
        <p:spPr bwMode="auto">
          <a:xfrm>
            <a:off x="2109788" y="4867275"/>
            <a:ext cx="219075" cy="201613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35" name="Freeform 48"/>
          <p:cNvSpPr>
            <a:spLocks/>
          </p:cNvSpPr>
          <p:nvPr/>
        </p:nvSpPr>
        <p:spPr bwMode="auto">
          <a:xfrm>
            <a:off x="2554288" y="4391025"/>
            <a:ext cx="350837" cy="239713"/>
          </a:xfrm>
          <a:custGeom>
            <a:avLst/>
            <a:gdLst>
              <a:gd name="T0" fmla="*/ 0 w 174"/>
              <a:gd name="T1" fmla="*/ 2147483647 h 359"/>
              <a:gd name="T2" fmla="*/ 2147483647 w 174"/>
              <a:gd name="T3" fmla="*/ 0 h 359"/>
              <a:gd name="T4" fmla="*/ 2147483647 w 174"/>
              <a:gd name="T5" fmla="*/ 0 h 359"/>
              <a:gd name="T6" fmla="*/ 0 60000 65536"/>
              <a:gd name="T7" fmla="*/ 0 60000 65536"/>
              <a:gd name="T8" fmla="*/ 0 60000 65536"/>
              <a:gd name="T9" fmla="*/ 0 w 174"/>
              <a:gd name="T10" fmla="*/ 0 h 359"/>
              <a:gd name="T11" fmla="*/ 174 w 174"/>
              <a:gd name="T12" fmla="*/ 359 h 3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4" h="359">
                <a:moveTo>
                  <a:pt x="0" y="359"/>
                </a:moveTo>
                <a:lnTo>
                  <a:pt x="174" y="0"/>
                </a:lnTo>
              </a:path>
            </a:pathLst>
          </a:custGeom>
          <a:noFill/>
          <a:ln w="76200" cmpd="sng">
            <a:solidFill>
              <a:srgbClr val="660033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36" name="Oval 49"/>
          <p:cNvSpPr>
            <a:spLocks noChangeArrowheads="1"/>
          </p:cNvSpPr>
          <p:nvPr/>
        </p:nvSpPr>
        <p:spPr bwMode="auto">
          <a:xfrm>
            <a:off x="2439988" y="4576763"/>
            <a:ext cx="220662" cy="20320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37" name="Line 50"/>
          <p:cNvSpPr>
            <a:spLocks noChangeShapeType="1"/>
          </p:cNvSpPr>
          <p:nvPr/>
        </p:nvSpPr>
        <p:spPr bwMode="auto">
          <a:xfrm flipV="1">
            <a:off x="2859088" y="3709988"/>
            <a:ext cx="260350" cy="687387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38" name="Oval 51"/>
          <p:cNvSpPr>
            <a:spLocks noChangeArrowheads="1"/>
          </p:cNvSpPr>
          <p:nvPr/>
        </p:nvSpPr>
        <p:spPr bwMode="auto">
          <a:xfrm>
            <a:off x="2741613" y="4311650"/>
            <a:ext cx="219075" cy="201613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39" name="Freeform 52"/>
          <p:cNvSpPr>
            <a:spLocks/>
          </p:cNvSpPr>
          <p:nvPr/>
        </p:nvSpPr>
        <p:spPr bwMode="auto">
          <a:xfrm>
            <a:off x="3140075" y="3489325"/>
            <a:ext cx="320675" cy="238125"/>
          </a:xfrm>
          <a:custGeom>
            <a:avLst/>
            <a:gdLst>
              <a:gd name="T0" fmla="*/ 0 w 186"/>
              <a:gd name="T1" fmla="*/ 2147483647 h 150"/>
              <a:gd name="T2" fmla="*/ 2147483647 w 186"/>
              <a:gd name="T3" fmla="*/ 0 h 150"/>
              <a:gd name="T4" fmla="*/ 2147483647 w 186"/>
              <a:gd name="T5" fmla="*/ 0 h 150"/>
              <a:gd name="T6" fmla="*/ 0 60000 65536"/>
              <a:gd name="T7" fmla="*/ 0 60000 65536"/>
              <a:gd name="T8" fmla="*/ 0 60000 65536"/>
              <a:gd name="T9" fmla="*/ 0 w 186"/>
              <a:gd name="T10" fmla="*/ 0 h 150"/>
              <a:gd name="T11" fmla="*/ 186 w 186"/>
              <a:gd name="T12" fmla="*/ 150 h 1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" h="150">
                <a:moveTo>
                  <a:pt x="0" y="150"/>
                </a:moveTo>
                <a:lnTo>
                  <a:pt x="186" y="0"/>
                </a:lnTo>
              </a:path>
            </a:pathLst>
          </a:custGeom>
          <a:noFill/>
          <a:ln w="36513">
            <a:solidFill>
              <a:srgbClr val="660033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40" name="Line 53"/>
          <p:cNvSpPr>
            <a:spLocks noChangeShapeType="1"/>
          </p:cNvSpPr>
          <p:nvPr/>
        </p:nvSpPr>
        <p:spPr bwMode="auto">
          <a:xfrm flipV="1">
            <a:off x="3119438" y="3470275"/>
            <a:ext cx="320675" cy="239713"/>
          </a:xfrm>
          <a:prstGeom prst="line">
            <a:avLst/>
          </a:prstGeom>
          <a:noFill/>
          <a:ln w="36513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41" name="Oval 54"/>
          <p:cNvSpPr>
            <a:spLocks noChangeArrowheads="1"/>
          </p:cNvSpPr>
          <p:nvPr/>
        </p:nvSpPr>
        <p:spPr bwMode="auto">
          <a:xfrm>
            <a:off x="3041650" y="3635375"/>
            <a:ext cx="217488" cy="20320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42" name="Freeform 55"/>
          <p:cNvSpPr>
            <a:spLocks/>
          </p:cNvSpPr>
          <p:nvPr/>
        </p:nvSpPr>
        <p:spPr bwMode="auto">
          <a:xfrm>
            <a:off x="3460750" y="3046413"/>
            <a:ext cx="298450" cy="442912"/>
          </a:xfrm>
          <a:custGeom>
            <a:avLst/>
            <a:gdLst>
              <a:gd name="T0" fmla="*/ 0 w 174"/>
              <a:gd name="T1" fmla="*/ 2147483647 h 279"/>
              <a:gd name="T2" fmla="*/ 2147483647 w 174"/>
              <a:gd name="T3" fmla="*/ 0 h 279"/>
              <a:gd name="T4" fmla="*/ 2147483647 w 174"/>
              <a:gd name="T5" fmla="*/ 0 h 279"/>
              <a:gd name="T6" fmla="*/ 0 60000 65536"/>
              <a:gd name="T7" fmla="*/ 0 60000 65536"/>
              <a:gd name="T8" fmla="*/ 0 60000 65536"/>
              <a:gd name="T9" fmla="*/ 0 w 174"/>
              <a:gd name="T10" fmla="*/ 0 h 279"/>
              <a:gd name="T11" fmla="*/ 174 w 174"/>
              <a:gd name="T12" fmla="*/ 279 h 2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4" h="279">
                <a:moveTo>
                  <a:pt x="0" y="279"/>
                </a:moveTo>
                <a:lnTo>
                  <a:pt x="174" y="0"/>
                </a:lnTo>
              </a:path>
            </a:pathLst>
          </a:custGeom>
          <a:noFill/>
          <a:ln w="36513">
            <a:solidFill>
              <a:srgbClr val="660033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43" name="Line 56"/>
          <p:cNvSpPr>
            <a:spLocks noChangeShapeType="1"/>
          </p:cNvSpPr>
          <p:nvPr/>
        </p:nvSpPr>
        <p:spPr bwMode="auto">
          <a:xfrm flipV="1">
            <a:off x="3440113" y="3027363"/>
            <a:ext cx="298450" cy="442912"/>
          </a:xfrm>
          <a:prstGeom prst="line">
            <a:avLst/>
          </a:prstGeom>
          <a:noFill/>
          <a:ln w="36513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44" name="Oval 57"/>
          <p:cNvSpPr>
            <a:spLocks noChangeArrowheads="1"/>
          </p:cNvSpPr>
          <p:nvPr/>
        </p:nvSpPr>
        <p:spPr bwMode="auto">
          <a:xfrm>
            <a:off x="3360738" y="3397250"/>
            <a:ext cx="219075" cy="201613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45" name="Freeform 58"/>
          <p:cNvSpPr>
            <a:spLocks/>
          </p:cNvSpPr>
          <p:nvPr/>
        </p:nvSpPr>
        <p:spPr bwMode="auto">
          <a:xfrm>
            <a:off x="3759200" y="2033588"/>
            <a:ext cx="300038" cy="1012825"/>
          </a:xfrm>
          <a:custGeom>
            <a:avLst/>
            <a:gdLst>
              <a:gd name="T0" fmla="*/ 0 w 174"/>
              <a:gd name="T1" fmla="*/ 2147483647 h 638"/>
              <a:gd name="T2" fmla="*/ 2147483647 w 174"/>
              <a:gd name="T3" fmla="*/ 0 h 638"/>
              <a:gd name="T4" fmla="*/ 2147483647 w 174"/>
              <a:gd name="T5" fmla="*/ 0 h 638"/>
              <a:gd name="T6" fmla="*/ 0 60000 65536"/>
              <a:gd name="T7" fmla="*/ 0 60000 65536"/>
              <a:gd name="T8" fmla="*/ 0 60000 65536"/>
              <a:gd name="T9" fmla="*/ 0 w 174"/>
              <a:gd name="T10" fmla="*/ 0 h 638"/>
              <a:gd name="T11" fmla="*/ 174 w 174"/>
              <a:gd name="T12" fmla="*/ 638 h 6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4" h="638">
                <a:moveTo>
                  <a:pt x="0" y="638"/>
                </a:moveTo>
                <a:lnTo>
                  <a:pt x="174" y="0"/>
                </a:lnTo>
              </a:path>
            </a:pathLst>
          </a:custGeom>
          <a:noFill/>
          <a:ln w="36513">
            <a:solidFill>
              <a:srgbClr val="69193D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46" name="Line 59"/>
          <p:cNvSpPr>
            <a:spLocks noChangeShapeType="1"/>
          </p:cNvSpPr>
          <p:nvPr/>
        </p:nvSpPr>
        <p:spPr bwMode="auto">
          <a:xfrm flipV="1">
            <a:off x="3738563" y="2014538"/>
            <a:ext cx="300037" cy="1012825"/>
          </a:xfrm>
          <a:prstGeom prst="line">
            <a:avLst/>
          </a:prstGeom>
          <a:noFill/>
          <a:ln w="76200">
            <a:solidFill>
              <a:srgbClr val="6919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47" name="Oval 60"/>
          <p:cNvSpPr>
            <a:spLocks noChangeArrowheads="1"/>
          </p:cNvSpPr>
          <p:nvPr/>
        </p:nvSpPr>
        <p:spPr bwMode="auto">
          <a:xfrm>
            <a:off x="3660775" y="2954338"/>
            <a:ext cx="217488" cy="20320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48" name="Freeform 61"/>
          <p:cNvSpPr>
            <a:spLocks/>
          </p:cNvSpPr>
          <p:nvPr/>
        </p:nvSpPr>
        <p:spPr bwMode="auto">
          <a:xfrm>
            <a:off x="4059238" y="2033588"/>
            <a:ext cx="319087" cy="552450"/>
          </a:xfrm>
          <a:custGeom>
            <a:avLst/>
            <a:gdLst>
              <a:gd name="T0" fmla="*/ 0 w 186"/>
              <a:gd name="T1" fmla="*/ 0 h 348"/>
              <a:gd name="T2" fmla="*/ 2147483647 w 186"/>
              <a:gd name="T3" fmla="*/ 2147483647 h 348"/>
              <a:gd name="T4" fmla="*/ 2147483647 w 186"/>
              <a:gd name="T5" fmla="*/ 2147483647 h 348"/>
              <a:gd name="T6" fmla="*/ 0 60000 65536"/>
              <a:gd name="T7" fmla="*/ 0 60000 65536"/>
              <a:gd name="T8" fmla="*/ 0 60000 65536"/>
              <a:gd name="T9" fmla="*/ 0 w 186"/>
              <a:gd name="T10" fmla="*/ 0 h 348"/>
              <a:gd name="T11" fmla="*/ 186 w 186"/>
              <a:gd name="T12" fmla="*/ 348 h 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" h="348">
                <a:moveTo>
                  <a:pt x="0" y="0"/>
                </a:moveTo>
                <a:lnTo>
                  <a:pt x="186" y="348"/>
                </a:lnTo>
              </a:path>
            </a:pathLst>
          </a:custGeom>
          <a:noFill/>
          <a:ln w="36513">
            <a:solidFill>
              <a:srgbClr val="69193D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49" name="Line 62"/>
          <p:cNvSpPr>
            <a:spLocks noChangeShapeType="1"/>
          </p:cNvSpPr>
          <p:nvPr/>
        </p:nvSpPr>
        <p:spPr bwMode="auto">
          <a:xfrm>
            <a:off x="4038600" y="2014538"/>
            <a:ext cx="319088" cy="552450"/>
          </a:xfrm>
          <a:prstGeom prst="line">
            <a:avLst/>
          </a:prstGeom>
          <a:noFill/>
          <a:ln w="76200">
            <a:solidFill>
              <a:srgbClr val="6919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50" name="Oval 63"/>
          <p:cNvSpPr>
            <a:spLocks noChangeArrowheads="1"/>
          </p:cNvSpPr>
          <p:nvPr/>
        </p:nvSpPr>
        <p:spPr bwMode="auto">
          <a:xfrm>
            <a:off x="3959225" y="1941513"/>
            <a:ext cx="220663" cy="20161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919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51" name="Freeform 64"/>
          <p:cNvSpPr>
            <a:spLocks/>
          </p:cNvSpPr>
          <p:nvPr/>
        </p:nvSpPr>
        <p:spPr bwMode="auto">
          <a:xfrm>
            <a:off x="4378325" y="2033588"/>
            <a:ext cx="300038" cy="552450"/>
          </a:xfrm>
          <a:custGeom>
            <a:avLst/>
            <a:gdLst>
              <a:gd name="T0" fmla="*/ 0 w 174"/>
              <a:gd name="T1" fmla="*/ 2147483647 h 348"/>
              <a:gd name="T2" fmla="*/ 2147483647 w 174"/>
              <a:gd name="T3" fmla="*/ 0 h 348"/>
              <a:gd name="T4" fmla="*/ 2147483647 w 174"/>
              <a:gd name="T5" fmla="*/ 0 h 348"/>
              <a:gd name="T6" fmla="*/ 0 60000 65536"/>
              <a:gd name="T7" fmla="*/ 0 60000 65536"/>
              <a:gd name="T8" fmla="*/ 0 60000 65536"/>
              <a:gd name="T9" fmla="*/ 0 w 174"/>
              <a:gd name="T10" fmla="*/ 0 h 348"/>
              <a:gd name="T11" fmla="*/ 174 w 174"/>
              <a:gd name="T12" fmla="*/ 348 h 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4" h="348">
                <a:moveTo>
                  <a:pt x="0" y="348"/>
                </a:moveTo>
                <a:lnTo>
                  <a:pt x="174" y="0"/>
                </a:lnTo>
              </a:path>
            </a:pathLst>
          </a:custGeom>
          <a:noFill/>
          <a:ln w="36513">
            <a:solidFill>
              <a:srgbClr val="69193D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52" name="Line 65"/>
          <p:cNvSpPr>
            <a:spLocks noChangeShapeType="1"/>
          </p:cNvSpPr>
          <p:nvPr/>
        </p:nvSpPr>
        <p:spPr bwMode="auto">
          <a:xfrm flipV="1">
            <a:off x="4357688" y="2014538"/>
            <a:ext cx="300037" cy="552450"/>
          </a:xfrm>
          <a:prstGeom prst="line">
            <a:avLst/>
          </a:prstGeom>
          <a:noFill/>
          <a:ln w="76200">
            <a:solidFill>
              <a:srgbClr val="6919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53" name="Oval 66"/>
          <p:cNvSpPr>
            <a:spLocks noChangeArrowheads="1"/>
          </p:cNvSpPr>
          <p:nvPr/>
        </p:nvSpPr>
        <p:spPr bwMode="auto">
          <a:xfrm>
            <a:off x="4279900" y="2493963"/>
            <a:ext cx="217488" cy="20161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919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54" name="Freeform 67"/>
          <p:cNvSpPr>
            <a:spLocks/>
          </p:cNvSpPr>
          <p:nvPr/>
        </p:nvSpPr>
        <p:spPr bwMode="auto">
          <a:xfrm>
            <a:off x="4678363" y="2033588"/>
            <a:ext cx="298450" cy="901700"/>
          </a:xfrm>
          <a:custGeom>
            <a:avLst/>
            <a:gdLst>
              <a:gd name="T0" fmla="*/ 0 w 174"/>
              <a:gd name="T1" fmla="*/ 0 h 568"/>
              <a:gd name="T2" fmla="*/ 2147483647 w 174"/>
              <a:gd name="T3" fmla="*/ 2147483647 h 568"/>
              <a:gd name="T4" fmla="*/ 2147483647 w 174"/>
              <a:gd name="T5" fmla="*/ 2147483647 h 568"/>
              <a:gd name="T6" fmla="*/ 0 60000 65536"/>
              <a:gd name="T7" fmla="*/ 0 60000 65536"/>
              <a:gd name="T8" fmla="*/ 0 60000 65536"/>
              <a:gd name="T9" fmla="*/ 0 w 174"/>
              <a:gd name="T10" fmla="*/ 0 h 568"/>
              <a:gd name="T11" fmla="*/ 174 w 174"/>
              <a:gd name="T12" fmla="*/ 568 h 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4" h="568">
                <a:moveTo>
                  <a:pt x="0" y="0"/>
                </a:moveTo>
                <a:lnTo>
                  <a:pt x="174" y="568"/>
                </a:lnTo>
              </a:path>
            </a:pathLst>
          </a:custGeom>
          <a:noFill/>
          <a:ln w="36513">
            <a:solidFill>
              <a:srgbClr val="69193D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55" name="Line 68"/>
          <p:cNvSpPr>
            <a:spLocks noChangeShapeType="1"/>
          </p:cNvSpPr>
          <p:nvPr/>
        </p:nvSpPr>
        <p:spPr bwMode="auto">
          <a:xfrm>
            <a:off x="4657725" y="2014538"/>
            <a:ext cx="298450" cy="903287"/>
          </a:xfrm>
          <a:prstGeom prst="line">
            <a:avLst/>
          </a:prstGeom>
          <a:noFill/>
          <a:ln w="76200">
            <a:solidFill>
              <a:srgbClr val="6919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56" name="Oval 69"/>
          <p:cNvSpPr>
            <a:spLocks noChangeArrowheads="1"/>
          </p:cNvSpPr>
          <p:nvPr/>
        </p:nvSpPr>
        <p:spPr bwMode="auto">
          <a:xfrm>
            <a:off x="4578350" y="1941513"/>
            <a:ext cx="219075" cy="20161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919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57" name="Freeform 70"/>
          <p:cNvSpPr>
            <a:spLocks/>
          </p:cNvSpPr>
          <p:nvPr/>
        </p:nvSpPr>
        <p:spPr bwMode="auto">
          <a:xfrm>
            <a:off x="4976813" y="2365375"/>
            <a:ext cx="320675" cy="569913"/>
          </a:xfrm>
          <a:custGeom>
            <a:avLst/>
            <a:gdLst>
              <a:gd name="T0" fmla="*/ 0 w 186"/>
              <a:gd name="T1" fmla="*/ 2147483647 h 359"/>
              <a:gd name="T2" fmla="*/ 2147483647 w 186"/>
              <a:gd name="T3" fmla="*/ 0 h 359"/>
              <a:gd name="T4" fmla="*/ 2147483647 w 186"/>
              <a:gd name="T5" fmla="*/ 0 h 359"/>
              <a:gd name="T6" fmla="*/ 0 60000 65536"/>
              <a:gd name="T7" fmla="*/ 0 60000 65536"/>
              <a:gd name="T8" fmla="*/ 0 60000 65536"/>
              <a:gd name="T9" fmla="*/ 0 w 186"/>
              <a:gd name="T10" fmla="*/ 0 h 359"/>
              <a:gd name="T11" fmla="*/ 186 w 186"/>
              <a:gd name="T12" fmla="*/ 359 h 3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" h="359">
                <a:moveTo>
                  <a:pt x="0" y="359"/>
                </a:moveTo>
                <a:lnTo>
                  <a:pt x="186" y="0"/>
                </a:lnTo>
              </a:path>
            </a:pathLst>
          </a:custGeom>
          <a:noFill/>
          <a:ln w="36513">
            <a:solidFill>
              <a:srgbClr val="69193D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58" name="Line 71"/>
          <p:cNvSpPr>
            <a:spLocks noChangeShapeType="1"/>
          </p:cNvSpPr>
          <p:nvPr/>
        </p:nvSpPr>
        <p:spPr bwMode="auto">
          <a:xfrm flipV="1">
            <a:off x="4956175" y="2346325"/>
            <a:ext cx="320675" cy="571500"/>
          </a:xfrm>
          <a:prstGeom prst="line">
            <a:avLst/>
          </a:prstGeom>
          <a:noFill/>
          <a:ln w="36513">
            <a:solidFill>
              <a:srgbClr val="6919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59" name="Oval 72"/>
          <p:cNvSpPr>
            <a:spLocks noChangeArrowheads="1"/>
          </p:cNvSpPr>
          <p:nvPr/>
        </p:nvSpPr>
        <p:spPr bwMode="auto">
          <a:xfrm>
            <a:off x="4878388" y="2843213"/>
            <a:ext cx="219075" cy="20320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919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60" name="Freeform 73"/>
          <p:cNvSpPr>
            <a:spLocks/>
          </p:cNvSpPr>
          <p:nvPr/>
        </p:nvSpPr>
        <p:spPr bwMode="auto">
          <a:xfrm>
            <a:off x="5297488" y="2365375"/>
            <a:ext cx="298450" cy="330200"/>
          </a:xfrm>
          <a:custGeom>
            <a:avLst/>
            <a:gdLst>
              <a:gd name="T0" fmla="*/ 0 w 174"/>
              <a:gd name="T1" fmla="*/ 0 h 208"/>
              <a:gd name="T2" fmla="*/ 2147483647 w 174"/>
              <a:gd name="T3" fmla="*/ 2147483647 h 208"/>
              <a:gd name="T4" fmla="*/ 2147483647 w 174"/>
              <a:gd name="T5" fmla="*/ 2147483647 h 208"/>
              <a:gd name="T6" fmla="*/ 0 60000 65536"/>
              <a:gd name="T7" fmla="*/ 0 60000 65536"/>
              <a:gd name="T8" fmla="*/ 0 60000 65536"/>
              <a:gd name="T9" fmla="*/ 0 w 174"/>
              <a:gd name="T10" fmla="*/ 0 h 208"/>
              <a:gd name="T11" fmla="*/ 174 w 174"/>
              <a:gd name="T12" fmla="*/ 208 h 2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4" h="208">
                <a:moveTo>
                  <a:pt x="0" y="0"/>
                </a:moveTo>
                <a:lnTo>
                  <a:pt x="174" y="208"/>
                </a:lnTo>
              </a:path>
            </a:pathLst>
          </a:custGeom>
          <a:noFill/>
          <a:ln w="36513">
            <a:solidFill>
              <a:srgbClr val="69193D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61" name="Line 74"/>
          <p:cNvSpPr>
            <a:spLocks noChangeShapeType="1"/>
          </p:cNvSpPr>
          <p:nvPr/>
        </p:nvSpPr>
        <p:spPr bwMode="auto">
          <a:xfrm>
            <a:off x="5276850" y="2346325"/>
            <a:ext cx="298450" cy="331788"/>
          </a:xfrm>
          <a:prstGeom prst="line">
            <a:avLst/>
          </a:prstGeom>
          <a:noFill/>
          <a:ln w="76200">
            <a:solidFill>
              <a:srgbClr val="6919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62" name="Oval 75"/>
          <p:cNvSpPr>
            <a:spLocks noChangeArrowheads="1"/>
          </p:cNvSpPr>
          <p:nvPr/>
        </p:nvSpPr>
        <p:spPr bwMode="auto">
          <a:xfrm>
            <a:off x="5197475" y="2273300"/>
            <a:ext cx="219075" cy="201613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919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63" name="Freeform 76"/>
          <p:cNvSpPr>
            <a:spLocks/>
          </p:cNvSpPr>
          <p:nvPr/>
        </p:nvSpPr>
        <p:spPr bwMode="auto">
          <a:xfrm>
            <a:off x="5595938" y="2695575"/>
            <a:ext cx="320675" cy="239713"/>
          </a:xfrm>
          <a:custGeom>
            <a:avLst/>
            <a:gdLst>
              <a:gd name="T0" fmla="*/ 0 w 186"/>
              <a:gd name="T1" fmla="*/ 0 h 151"/>
              <a:gd name="T2" fmla="*/ 2147483647 w 186"/>
              <a:gd name="T3" fmla="*/ 2147483647 h 151"/>
              <a:gd name="T4" fmla="*/ 2147483647 w 186"/>
              <a:gd name="T5" fmla="*/ 2147483647 h 151"/>
              <a:gd name="T6" fmla="*/ 0 60000 65536"/>
              <a:gd name="T7" fmla="*/ 0 60000 65536"/>
              <a:gd name="T8" fmla="*/ 0 60000 65536"/>
              <a:gd name="T9" fmla="*/ 0 w 186"/>
              <a:gd name="T10" fmla="*/ 0 h 151"/>
              <a:gd name="T11" fmla="*/ 186 w 186"/>
              <a:gd name="T12" fmla="*/ 151 h 1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" h="151">
                <a:moveTo>
                  <a:pt x="0" y="0"/>
                </a:moveTo>
                <a:lnTo>
                  <a:pt x="186" y="151"/>
                </a:lnTo>
              </a:path>
            </a:pathLst>
          </a:custGeom>
          <a:noFill/>
          <a:ln w="36513">
            <a:solidFill>
              <a:srgbClr val="69193D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64" name="Line 77"/>
          <p:cNvSpPr>
            <a:spLocks noChangeShapeType="1"/>
          </p:cNvSpPr>
          <p:nvPr/>
        </p:nvSpPr>
        <p:spPr bwMode="auto">
          <a:xfrm>
            <a:off x="5575300" y="2678113"/>
            <a:ext cx="320675" cy="239712"/>
          </a:xfrm>
          <a:prstGeom prst="line">
            <a:avLst/>
          </a:prstGeom>
          <a:noFill/>
          <a:ln w="76200">
            <a:solidFill>
              <a:srgbClr val="6919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65" name="Oval 78"/>
          <p:cNvSpPr>
            <a:spLocks noChangeArrowheads="1"/>
          </p:cNvSpPr>
          <p:nvPr/>
        </p:nvSpPr>
        <p:spPr bwMode="auto">
          <a:xfrm>
            <a:off x="5497513" y="2603500"/>
            <a:ext cx="219075" cy="20320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919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66" name="Freeform 79"/>
          <p:cNvSpPr>
            <a:spLocks/>
          </p:cNvSpPr>
          <p:nvPr/>
        </p:nvSpPr>
        <p:spPr bwMode="auto">
          <a:xfrm>
            <a:off x="5916613" y="2825750"/>
            <a:ext cx="298450" cy="109538"/>
          </a:xfrm>
          <a:custGeom>
            <a:avLst/>
            <a:gdLst>
              <a:gd name="T0" fmla="*/ 0 w 174"/>
              <a:gd name="T1" fmla="*/ 2147483647 h 69"/>
              <a:gd name="T2" fmla="*/ 2147483647 w 174"/>
              <a:gd name="T3" fmla="*/ 0 h 69"/>
              <a:gd name="T4" fmla="*/ 2147483647 w 174"/>
              <a:gd name="T5" fmla="*/ 0 h 69"/>
              <a:gd name="T6" fmla="*/ 0 60000 65536"/>
              <a:gd name="T7" fmla="*/ 0 60000 65536"/>
              <a:gd name="T8" fmla="*/ 0 60000 65536"/>
              <a:gd name="T9" fmla="*/ 0 w 174"/>
              <a:gd name="T10" fmla="*/ 0 h 69"/>
              <a:gd name="T11" fmla="*/ 174 w 174"/>
              <a:gd name="T12" fmla="*/ 69 h 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4" h="69">
                <a:moveTo>
                  <a:pt x="0" y="69"/>
                </a:moveTo>
                <a:lnTo>
                  <a:pt x="174" y="0"/>
                </a:lnTo>
              </a:path>
            </a:pathLst>
          </a:custGeom>
          <a:noFill/>
          <a:ln w="36513">
            <a:solidFill>
              <a:srgbClr val="69193D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67" name="Line 80"/>
          <p:cNvSpPr>
            <a:spLocks noChangeShapeType="1"/>
          </p:cNvSpPr>
          <p:nvPr/>
        </p:nvSpPr>
        <p:spPr bwMode="auto">
          <a:xfrm flipV="1">
            <a:off x="5895975" y="2806700"/>
            <a:ext cx="298450" cy="111125"/>
          </a:xfrm>
          <a:prstGeom prst="line">
            <a:avLst/>
          </a:prstGeom>
          <a:noFill/>
          <a:ln w="76200">
            <a:solidFill>
              <a:srgbClr val="6919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68" name="Oval 81"/>
          <p:cNvSpPr>
            <a:spLocks noChangeArrowheads="1"/>
          </p:cNvSpPr>
          <p:nvPr/>
        </p:nvSpPr>
        <p:spPr bwMode="auto">
          <a:xfrm>
            <a:off x="5816600" y="2843213"/>
            <a:ext cx="219075" cy="20320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919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69" name="Oval 82"/>
          <p:cNvSpPr>
            <a:spLocks noChangeArrowheads="1"/>
          </p:cNvSpPr>
          <p:nvPr/>
        </p:nvSpPr>
        <p:spPr bwMode="auto">
          <a:xfrm>
            <a:off x="6116638" y="2733675"/>
            <a:ext cx="217487" cy="201613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919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70" name="Freeform 83"/>
          <p:cNvSpPr>
            <a:spLocks/>
          </p:cNvSpPr>
          <p:nvPr/>
        </p:nvSpPr>
        <p:spPr bwMode="auto">
          <a:xfrm>
            <a:off x="1603375" y="5013325"/>
            <a:ext cx="304800" cy="296863"/>
          </a:xfrm>
          <a:custGeom>
            <a:avLst/>
            <a:gdLst>
              <a:gd name="T0" fmla="*/ 0 w 186"/>
              <a:gd name="T1" fmla="*/ 0 h 209"/>
              <a:gd name="T2" fmla="*/ 2147483647 w 186"/>
              <a:gd name="T3" fmla="*/ 2147483647 h 209"/>
              <a:gd name="T4" fmla="*/ 2147483647 w 186"/>
              <a:gd name="T5" fmla="*/ 2147483647 h 209"/>
              <a:gd name="T6" fmla="*/ 0 60000 65536"/>
              <a:gd name="T7" fmla="*/ 0 60000 65536"/>
              <a:gd name="T8" fmla="*/ 0 60000 65536"/>
              <a:gd name="T9" fmla="*/ 0 w 186"/>
              <a:gd name="T10" fmla="*/ 0 h 209"/>
              <a:gd name="T11" fmla="*/ 186 w 186"/>
              <a:gd name="T12" fmla="*/ 209 h 2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" h="209">
                <a:moveTo>
                  <a:pt x="0" y="0"/>
                </a:moveTo>
                <a:lnTo>
                  <a:pt x="186" y="209"/>
                </a:lnTo>
              </a:path>
            </a:pathLst>
          </a:custGeom>
          <a:noFill/>
          <a:ln w="76200" cmpd="sng">
            <a:solidFill>
              <a:srgbClr val="660033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71" name="Oval 84"/>
          <p:cNvSpPr>
            <a:spLocks noChangeArrowheads="1"/>
          </p:cNvSpPr>
          <p:nvPr/>
        </p:nvSpPr>
        <p:spPr bwMode="auto">
          <a:xfrm>
            <a:off x="1503363" y="4870450"/>
            <a:ext cx="220662" cy="20320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72" name="Rectangle 85"/>
          <p:cNvSpPr>
            <a:spLocks noChangeArrowheads="1"/>
          </p:cNvSpPr>
          <p:nvPr/>
        </p:nvSpPr>
        <p:spPr bwMode="auto">
          <a:xfrm>
            <a:off x="5757863" y="2365375"/>
            <a:ext cx="3208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>
                <a:solidFill>
                  <a:srgbClr val="002060"/>
                </a:solidFill>
              </a:rPr>
              <a:t>Decay dependent on peripheral input</a:t>
            </a:r>
          </a:p>
        </p:txBody>
      </p:sp>
      <p:sp>
        <p:nvSpPr>
          <p:cNvPr id="345173" name="Text Box 86"/>
          <p:cNvSpPr txBox="1">
            <a:spLocks noChangeArrowheads="1"/>
          </p:cNvSpPr>
          <p:nvPr/>
        </p:nvSpPr>
        <p:spPr bwMode="auto">
          <a:xfrm>
            <a:off x="6370638" y="5208588"/>
            <a:ext cx="2773362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rgbClr val="002060"/>
                </a:solidFill>
              </a:rPr>
              <a:t>secs - hours -weeks </a:t>
            </a:r>
          </a:p>
          <a:p>
            <a:pPr algn="ctr">
              <a:spcBef>
                <a:spcPct val="50000"/>
              </a:spcBef>
            </a:pPr>
            <a:r>
              <a:rPr lang="en-GB" sz="1600">
                <a:solidFill>
                  <a:srgbClr val="002060"/>
                </a:solidFill>
              </a:rPr>
              <a:t>(intensity and frequency of stimulus)</a:t>
            </a:r>
          </a:p>
        </p:txBody>
      </p:sp>
      <p:sp>
        <p:nvSpPr>
          <p:cNvPr id="345174" name="Line 87"/>
          <p:cNvSpPr>
            <a:spLocks noChangeShapeType="1"/>
          </p:cNvSpPr>
          <p:nvPr/>
        </p:nvSpPr>
        <p:spPr bwMode="auto">
          <a:xfrm flipV="1">
            <a:off x="6583363" y="4694238"/>
            <a:ext cx="260350" cy="687387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75" name="Oval 88"/>
          <p:cNvSpPr>
            <a:spLocks noChangeArrowheads="1"/>
          </p:cNvSpPr>
          <p:nvPr/>
        </p:nvSpPr>
        <p:spPr bwMode="auto">
          <a:xfrm>
            <a:off x="6465888" y="5295900"/>
            <a:ext cx="219075" cy="201613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76" name="Freeform 89"/>
          <p:cNvSpPr>
            <a:spLocks/>
          </p:cNvSpPr>
          <p:nvPr/>
        </p:nvSpPr>
        <p:spPr bwMode="auto">
          <a:xfrm>
            <a:off x="6864350" y="4473575"/>
            <a:ext cx="320675" cy="238125"/>
          </a:xfrm>
          <a:custGeom>
            <a:avLst/>
            <a:gdLst>
              <a:gd name="T0" fmla="*/ 0 w 186"/>
              <a:gd name="T1" fmla="*/ 2147483647 h 150"/>
              <a:gd name="T2" fmla="*/ 2147483647 w 186"/>
              <a:gd name="T3" fmla="*/ 0 h 150"/>
              <a:gd name="T4" fmla="*/ 2147483647 w 186"/>
              <a:gd name="T5" fmla="*/ 0 h 150"/>
              <a:gd name="T6" fmla="*/ 0 60000 65536"/>
              <a:gd name="T7" fmla="*/ 0 60000 65536"/>
              <a:gd name="T8" fmla="*/ 0 60000 65536"/>
              <a:gd name="T9" fmla="*/ 0 w 186"/>
              <a:gd name="T10" fmla="*/ 0 h 150"/>
              <a:gd name="T11" fmla="*/ 186 w 186"/>
              <a:gd name="T12" fmla="*/ 150 h 1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" h="150">
                <a:moveTo>
                  <a:pt x="0" y="150"/>
                </a:moveTo>
                <a:lnTo>
                  <a:pt x="186" y="0"/>
                </a:lnTo>
              </a:path>
            </a:pathLst>
          </a:custGeom>
          <a:noFill/>
          <a:ln w="36513">
            <a:solidFill>
              <a:srgbClr val="660033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77" name="Line 90"/>
          <p:cNvSpPr>
            <a:spLocks noChangeShapeType="1"/>
          </p:cNvSpPr>
          <p:nvPr/>
        </p:nvSpPr>
        <p:spPr bwMode="auto">
          <a:xfrm flipV="1">
            <a:off x="6843713" y="4454525"/>
            <a:ext cx="320675" cy="239713"/>
          </a:xfrm>
          <a:prstGeom prst="line">
            <a:avLst/>
          </a:prstGeom>
          <a:noFill/>
          <a:ln w="36513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78" name="Oval 91"/>
          <p:cNvSpPr>
            <a:spLocks noChangeArrowheads="1"/>
          </p:cNvSpPr>
          <p:nvPr/>
        </p:nvSpPr>
        <p:spPr bwMode="auto">
          <a:xfrm>
            <a:off x="6765925" y="4619625"/>
            <a:ext cx="217488" cy="20320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79" name="Freeform 92"/>
          <p:cNvSpPr>
            <a:spLocks/>
          </p:cNvSpPr>
          <p:nvPr/>
        </p:nvSpPr>
        <p:spPr bwMode="auto">
          <a:xfrm>
            <a:off x="7185025" y="4030663"/>
            <a:ext cx="298450" cy="442912"/>
          </a:xfrm>
          <a:custGeom>
            <a:avLst/>
            <a:gdLst>
              <a:gd name="T0" fmla="*/ 0 w 174"/>
              <a:gd name="T1" fmla="*/ 2147483647 h 279"/>
              <a:gd name="T2" fmla="*/ 2147483647 w 174"/>
              <a:gd name="T3" fmla="*/ 0 h 279"/>
              <a:gd name="T4" fmla="*/ 2147483647 w 174"/>
              <a:gd name="T5" fmla="*/ 0 h 279"/>
              <a:gd name="T6" fmla="*/ 0 60000 65536"/>
              <a:gd name="T7" fmla="*/ 0 60000 65536"/>
              <a:gd name="T8" fmla="*/ 0 60000 65536"/>
              <a:gd name="T9" fmla="*/ 0 w 174"/>
              <a:gd name="T10" fmla="*/ 0 h 279"/>
              <a:gd name="T11" fmla="*/ 174 w 174"/>
              <a:gd name="T12" fmla="*/ 279 h 2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4" h="279">
                <a:moveTo>
                  <a:pt x="0" y="279"/>
                </a:moveTo>
                <a:lnTo>
                  <a:pt x="174" y="0"/>
                </a:lnTo>
              </a:path>
            </a:pathLst>
          </a:custGeom>
          <a:noFill/>
          <a:ln w="36513">
            <a:solidFill>
              <a:srgbClr val="660033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80" name="Line 93"/>
          <p:cNvSpPr>
            <a:spLocks noChangeShapeType="1"/>
          </p:cNvSpPr>
          <p:nvPr/>
        </p:nvSpPr>
        <p:spPr bwMode="auto">
          <a:xfrm flipV="1">
            <a:off x="7164388" y="4011613"/>
            <a:ext cx="298450" cy="442912"/>
          </a:xfrm>
          <a:prstGeom prst="line">
            <a:avLst/>
          </a:prstGeom>
          <a:noFill/>
          <a:ln w="36513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81" name="Oval 94"/>
          <p:cNvSpPr>
            <a:spLocks noChangeArrowheads="1"/>
          </p:cNvSpPr>
          <p:nvPr/>
        </p:nvSpPr>
        <p:spPr bwMode="auto">
          <a:xfrm>
            <a:off x="7085013" y="4381500"/>
            <a:ext cx="219075" cy="201613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82" name="Freeform 95"/>
          <p:cNvSpPr>
            <a:spLocks/>
          </p:cNvSpPr>
          <p:nvPr/>
        </p:nvSpPr>
        <p:spPr bwMode="auto">
          <a:xfrm>
            <a:off x="7483475" y="3017838"/>
            <a:ext cx="300038" cy="1012825"/>
          </a:xfrm>
          <a:custGeom>
            <a:avLst/>
            <a:gdLst>
              <a:gd name="T0" fmla="*/ 0 w 174"/>
              <a:gd name="T1" fmla="*/ 2147483647 h 638"/>
              <a:gd name="T2" fmla="*/ 2147483647 w 174"/>
              <a:gd name="T3" fmla="*/ 0 h 638"/>
              <a:gd name="T4" fmla="*/ 2147483647 w 174"/>
              <a:gd name="T5" fmla="*/ 0 h 638"/>
              <a:gd name="T6" fmla="*/ 0 60000 65536"/>
              <a:gd name="T7" fmla="*/ 0 60000 65536"/>
              <a:gd name="T8" fmla="*/ 0 60000 65536"/>
              <a:gd name="T9" fmla="*/ 0 w 174"/>
              <a:gd name="T10" fmla="*/ 0 h 638"/>
              <a:gd name="T11" fmla="*/ 174 w 174"/>
              <a:gd name="T12" fmla="*/ 638 h 6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4" h="638">
                <a:moveTo>
                  <a:pt x="0" y="638"/>
                </a:moveTo>
                <a:lnTo>
                  <a:pt x="174" y="0"/>
                </a:lnTo>
              </a:path>
            </a:pathLst>
          </a:custGeom>
          <a:noFill/>
          <a:ln w="36513">
            <a:solidFill>
              <a:srgbClr val="660033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83" name="Line 96"/>
          <p:cNvSpPr>
            <a:spLocks noChangeShapeType="1"/>
          </p:cNvSpPr>
          <p:nvPr/>
        </p:nvSpPr>
        <p:spPr bwMode="auto">
          <a:xfrm flipV="1">
            <a:off x="7462838" y="2998788"/>
            <a:ext cx="300037" cy="1012825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84" name="Oval 97"/>
          <p:cNvSpPr>
            <a:spLocks noChangeArrowheads="1"/>
          </p:cNvSpPr>
          <p:nvPr/>
        </p:nvSpPr>
        <p:spPr bwMode="auto">
          <a:xfrm>
            <a:off x="7385050" y="3938588"/>
            <a:ext cx="217488" cy="20320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85" name="Freeform 98"/>
          <p:cNvSpPr>
            <a:spLocks/>
          </p:cNvSpPr>
          <p:nvPr/>
        </p:nvSpPr>
        <p:spPr bwMode="auto">
          <a:xfrm>
            <a:off x="7783513" y="3017838"/>
            <a:ext cx="319087" cy="552450"/>
          </a:xfrm>
          <a:custGeom>
            <a:avLst/>
            <a:gdLst>
              <a:gd name="T0" fmla="*/ 0 w 186"/>
              <a:gd name="T1" fmla="*/ 0 h 348"/>
              <a:gd name="T2" fmla="*/ 2147483647 w 186"/>
              <a:gd name="T3" fmla="*/ 2147483647 h 348"/>
              <a:gd name="T4" fmla="*/ 2147483647 w 186"/>
              <a:gd name="T5" fmla="*/ 2147483647 h 348"/>
              <a:gd name="T6" fmla="*/ 0 60000 65536"/>
              <a:gd name="T7" fmla="*/ 0 60000 65536"/>
              <a:gd name="T8" fmla="*/ 0 60000 65536"/>
              <a:gd name="T9" fmla="*/ 0 w 186"/>
              <a:gd name="T10" fmla="*/ 0 h 348"/>
              <a:gd name="T11" fmla="*/ 186 w 186"/>
              <a:gd name="T12" fmla="*/ 348 h 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" h="348">
                <a:moveTo>
                  <a:pt x="0" y="0"/>
                </a:moveTo>
                <a:lnTo>
                  <a:pt x="186" y="348"/>
                </a:lnTo>
              </a:path>
            </a:pathLst>
          </a:custGeom>
          <a:noFill/>
          <a:ln w="36513">
            <a:solidFill>
              <a:srgbClr val="660033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86" name="Line 99"/>
          <p:cNvSpPr>
            <a:spLocks noChangeShapeType="1"/>
          </p:cNvSpPr>
          <p:nvPr/>
        </p:nvSpPr>
        <p:spPr bwMode="auto">
          <a:xfrm>
            <a:off x="7762875" y="2998788"/>
            <a:ext cx="319088" cy="55245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87" name="Oval 100"/>
          <p:cNvSpPr>
            <a:spLocks noChangeArrowheads="1"/>
          </p:cNvSpPr>
          <p:nvPr/>
        </p:nvSpPr>
        <p:spPr bwMode="auto">
          <a:xfrm>
            <a:off x="7683500" y="2925763"/>
            <a:ext cx="220663" cy="20161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88" name="Line 101"/>
          <p:cNvSpPr>
            <a:spLocks noChangeShapeType="1"/>
          </p:cNvSpPr>
          <p:nvPr/>
        </p:nvSpPr>
        <p:spPr bwMode="auto">
          <a:xfrm flipV="1">
            <a:off x="8081963" y="2998788"/>
            <a:ext cx="300037" cy="55245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89" name="Oval 102"/>
          <p:cNvSpPr>
            <a:spLocks noChangeArrowheads="1"/>
          </p:cNvSpPr>
          <p:nvPr/>
        </p:nvSpPr>
        <p:spPr bwMode="auto">
          <a:xfrm>
            <a:off x="8004175" y="3478213"/>
            <a:ext cx="217488" cy="20161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90" name="Rectangle 103"/>
          <p:cNvSpPr>
            <a:spLocks noChangeArrowheads="1"/>
          </p:cNvSpPr>
          <p:nvPr/>
        </p:nvSpPr>
        <p:spPr bwMode="auto">
          <a:xfrm>
            <a:off x="5272088" y="3290888"/>
            <a:ext cx="1909762" cy="301625"/>
          </a:xfrm>
          <a:prstGeom prst="rect">
            <a:avLst/>
          </a:prstGeom>
          <a:solidFill>
            <a:srgbClr val="660033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GB">
                <a:solidFill>
                  <a:srgbClr val="FFFFFF"/>
                </a:solidFill>
              </a:rPr>
              <a:t>ketamine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45191" name="Oval 104"/>
          <p:cNvSpPr>
            <a:spLocks noChangeArrowheads="1"/>
          </p:cNvSpPr>
          <p:nvPr/>
        </p:nvSpPr>
        <p:spPr bwMode="auto">
          <a:xfrm>
            <a:off x="8305800" y="2906713"/>
            <a:ext cx="219075" cy="20320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92" name="Oval 105"/>
          <p:cNvSpPr>
            <a:spLocks noChangeArrowheads="1"/>
          </p:cNvSpPr>
          <p:nvPr/>
        </p:nvSpPr>
        <p:spPr bwMode="auto">
          <a:xfrm>
            <a:off x="8610600" y="2754313"/>
            <a:ext cx="219075" cy="20320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5193" name="Rectangle 107"/>
          <p:cNvSpPr>
            <a:spLocks noChangeArrowheads="1"/>
          </p:cNvSpPr>
          <p:nvPr/>
        </p:nvSpPr>
        <p:spPr bwMode="auto">
          <a:xfrm>
            <a:off x="3279775" y="6399213"/>
            <a:ext cx="5622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600">
                <a:solidFill>
                  <a:schemeClr val="bg1"/>
                </a:solidFill>
              </a:rPr>
              <a:t>D’Mello RD, Dickenson AH. </a:t>
            </a:r>
            <a:r>
              <a:rPr lang="en-GB" sz="1600" i="1">
                <a:solidFill>
                  <a:schemeClr val="bg1"/>
                </a:solidFill>
              </a:rPr>
              <a:t>Br J Anaesthesia</a:t>
            </a:r>
            <a:r>
              <a:rPr lang="en-GB" sz="1600">
                <a:solidFill>
                  <a:schemeClr val="bg1"/>
                </a:solidFill>
              </a:rPr>
              <a:t> 2008;101:8-16</a:t>
            </a:r>
          </a:p>
        </p:txBody>
      </p:sp>
      <p:grpSp>
        <p:nvGrpSpPr>
          <p:cNvPr id="345194" name="Group 108"/>
          <p:cNvGrpSpPr>
            <a:grpSpLocks/>
          </p:cNvGrpSpPr>
          <p:nvPr/>
        </p:nvGrpSpPr>
        <p:grpSpPr bwMode="auto">
          <a:xfrm>
            <a:off x="3030538" y="3614738"/>
            <a:ext cx="2973387" cy="2251075"/>
            <a:chOff x="1347" y="1669"/>
            <a:chExt cx="2935" cy="2004"/>
          </a:xfrm>
        </p:grpSpPr>
        <p:grpSp>
          <p:nvGrpSpPr>
            <p:cNvPr id="345195" name="Group 3"/>
            <p:cNvGrpSpPr>
              <a:grpSpLocks/>
            </p:cNvGrpSpPr>
            <p:nvPr/>
          </p:nvGrpSpPr>
          <p:grpSpPr bwMode="auto">
            <a:xfrm>
              <a:off x="1347" y="2113"/>
              <a:ext cx="2768" cy="1034"/>
              <a:chOff x="385" y="1011"/>
              <a:chExt cx="2866" cy="1367"/>
            </a:xfrm>
          </p:grpSpPr>
          <p:sp>
            <p:nvSpPr>
              <p:cNvPr id="345196" name="Line 4"/>
              <p:cNvSpPr>
                <a:spLocks noChangeShapeType="1"/>
              </p:cNvSpPr>
              <p:nvPr/>
            </p:nvSpPr>
            <p:spPr bwMode="auto">
              <a:xfrm>
                <a:off x="626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197" name="Line 5"/>
              <p:cNvSpPr>
                <a:spLocks noChangeShapeType="1"/>
              </p:cNvSpPr>
              <p:nvPr/>
            </p:nvSpPr>
            <p:spPr bwMode="auto">
              <a:xfrm>
                <a:off x="626" y="1013"/>
                <a:ext cx="3" cy="13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198" name="Line 6"/>
              <p:cNvSpPr>
                <a:spLocks noChangeShapeType="1"/>
              </p:cNvSpPr>
              <p:nvPr/>
            </p:nvSpPr>
            <p:spPr bwMode="auto">
              <a:xfrm>
                <a:off x="626" y="1357"/>
                <a:ext cx="3" cy="8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199" name="Line 7"/>
              <p:cNvSpPr>
                <a:spLocks noChangeShapeType="1"/>
              </p:cNvSpPr>
              <p:nvPr/>
            </p:nvSpPr>
            <p:spPr bwMode="auto">
              <a:xfrm>
                <a:off x="626" y="1013"/>
                <a:ext cx="15" cy="13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00" name="Line 8"/>
              <p:cNvSpPr>
                <a:spLocks noChangeShapeType="1"/>
              </p:cNvSpPr>
              <p:nvPr/>
            </p:nvSpPr>
            <p:spPr bwMode="auto">
              <a:xfrm>
                <a:off x="641" y="1013"/>
                <a:ext cx="4" cy="13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01" name="Line 9"/>
              <p:cNvSpPr>
                <a:spLocks noChangeShapeType="1"/>
              </p:cNvSpPr>
              <p:nvPr/>
            </p:nvSpPr>
            <p:spPr bwMode="auto">
              <a:xfrm>
                <a:off x="641" y="1013"/>
                <a:ext cx="4" cy="13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02" name="Line 10"/>
              <p:cNvSpPr>
                <a:spLocks noChangeShapeType="1"/>
              </p:cNvSpPr>
              <p:nvPr/>
            </p:nvSpPr>
            <p:spPr bwMode="auto">
              <a:xfrm>
                <a:off x="641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03" name="Line 11"/>
              <p:cNvSpPr>
                <a:spLocks noChangeShapeType="1"/>
              </p:cNvSpPr>
              <p:nvPr/>
            </p:nvSpPr>
            <p:spPr bwMode="auto">
              <a:xfrm>
                <a:off x="641" y="1013"/>
                <a:ext cx="4" cy="13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04" name="Line 12"/>
              <p:cNvSpPr>
                <a:spLocks noChangeShapeType="1"/>
              </p:cNvSpPr>
              <p:nvPr/>
            </p:nvSpPr>
            <p:spPr bwMode="auto">
              <a:xfrm>
                <a:off x="641" y="1842"/>
                <a:ext cx="4" cy="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05" name="Line 13"/>
              <p:cNvSpPr>
                <a:spLocks noChangeShapeType="1"/>
              </p:cNvSpPr>
              <p:nvPr/>
            </p:nvSpPr>
            <p:spPr bwMode="auto">
              <a:xfrm>
                <a:off x="641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06" name="Line 14"/>
              <p:cNvSpPr>
                <a:spLocks noChangeShapeType="1"/>
              </p:cNvSpPr>
              <p:nvPr/>
            </p:nvSpPr>
            <p:spPr bwMode="auto">
              <a:xfrm>
                <a:off x="641" y="1876"/>
                <a:ext cx="7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07" name="Line 15"/>
              <p:cNvSpPr>
                <a:spLocks noChangeShapeType="1"/>
              </p:cNvSpPr>
              <p:nvPr/>
            </p:nvSpPr>
            <p:spPr bwMode="auto">
              <a:xfrm>
                <a:off x="648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08" name="Line 16"/>
              <p:cNvSpPr>
                <a:spLocks noChangeShapeType="1"/>
              </p:cNvSpPr>
              <p:nvPr/>
            </p:nvSpPr>
            <p:spPr bwMode="auto">
              <a:xfrm>
                <a:off x="648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09" name="Line 17"/>
              <p:cNvSpPr>
                <a:spLocks noChangeShapeType="1"/>
              </p:cNvSpPr>
              <p:nvPr/>
            </p:nvSpPr>
            <p:spPr bwMode="auto">
              <a:xfrm>
                <a:off x="648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10" name="Line 18"/>
              <p:cNvSpPr>
                <a:spLocks noChangeShapeType="1"/>
              </p:cNvSpPr>
              <p:nvPr/>
            </p:nvSpPr>
            <p:spPr bwMode="auto">
              <a:xfrm>
                <a:off x="648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11" name="Line 19"/>
              <p:cNvSpPr>
                <a:spLocks noChangeShapeType="1"/>
              </p:cNvSpPr>
              <p:nvPr/>
            </p:nvSpPr>
            <p:spPr bwMode="auto">
              <a:xfrm>
                <a:off x="648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12" name="Line 20"/>
              <p:cNvSpPr>
                <a:spLocks noChangeShapeType="1"/>
              </p:cNvSpPr>
              <p:nvPr/>
            </p:nvSpPr>
            <p:spPr bwMode="auto">
              <a:xfrm>
                <a:off x="648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13" name="Line 21"/>
              <p:cNvSpPr>
                <a:spLocks noChangeShapeType="1"/>
              </p:cNvSpPr>
              <p:nvPr/>
            </p:nvSpPr>
            <p:spPr bwMode="auto">
              <a:xfrm>
                <a:off x="663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14" name="Line 22"/>
              <p:cNvSpPr>
                <a:spLocks noChangeShapeType="1"/>
              </p:cNvSpPr>
              <p:nvPr/>
            </p:nvSpPr>
            <p:spPr bwMode="auto">
              <a:xfrm>
                <a:off x="663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15" name="Line 23"/>
              <p:cNvSpPr>
                <a:spLocks noChangeShapeType="1"/>
              </p:cNvSpPr>
              <p:nvPr/>
            </p:nvSpPr>
            <p:spPr bwMode="auto">
              <a:xfrm>
                <a:off x="663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16" name="Line 24"/>
              <p:cNvSpPr>
                <a:spLocks noChangeShapeType="1"/>
              </p:cNvSpPr>
              <p:nvPr/>
            </p:nvSpPr>
            <p:spPr bwMode="auto">
              <a:xfrm>
                <a:off x="663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17" name="Line 25"/>
              <p:cNvSpPr>
                <a:spLocks noChangeShapeType="1"/>
              </p:cNvSpPr>
              <p:nvPr/>
            </p:nvSpPr>
            <p:spPr bwMode="auto">
              <a:xfrm>
                <a:off x="663" y="1013"/>
                <a:ext cx="4" cy="13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18" name="Line 26"/>
              <p:cNvSpPr>
                <a:spLocks noChangeShapeType="1"/>
              </p:cNvSpPr>
              <p:nvPr/>
            </p:nvSpPr>
            <p:spPr bwMode="auto">
              <a:xfrm>
                <a:off x="663" y="1836"/>
                <a:ext cx="4" cy="1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19" name="Line 27"/>
              <p:cNvSpPr>
                <a:spLocks noChangeShapeType="1"/>
              </p:cNvSpPr>
              <p:nvPr/>
            </p:nvSpPr>
            <p:spPr bwMode="auto">
              <a:xfrm>
                <a:off x="663" y="1876"/>
                <a:ext cx="15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20" name="Line 28"/>
              <p:cNvSpPr>
                <a:spLocks noChangeShapeType="1"/>
              </p:cNvSpPr>
              <p:nvPr/>
            </p:nvSpPr>
            <p:spPr bwMode="auto">
              <a:xfrm>
                <a:off x="678" y="1013"/>
                <a:ext cx="4" cy="13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21" name="Line 29"/>
              <p:cNvSpPr>
                <a:spLocks noChangeShapeType="1"/>
              </p:cNvSpPr>
              <p:nvPr/>
            </p:nvSpPr>
            <p:spPr bwMode="auto">
              <a:xfrm>
                <a:off x="678" y="1013"/>
                <a:ext cx="4" cy="13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22" name="Line 30"/>
              <p:cNvSpPr>
                <a:spLocks noChangeShapeType="1"/>
              </p:cNvSpPr>
              <p:nvPr/>
            </p:nvSpPr>
            <p:spPr bwMode="auto">
              <a:xfrm>
                <a:off x="678" y="1013"/>
                <a:ext cx="4" cy="13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23" name="Line 31"/>
              <p:cNvSpPr>
                <a:spLocks noChangeShapeType="1"/>
              </p:cNvSpPr>
              <p:nvPr/>
            </p:nvSpPr>
            <p:spPr bwMode="auto">
              <a:xfrm>
                <a:off x="678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24" name="Line 32"/>
              <p:cNvSpPr>
                <a:spLocks noChangeShapeType="1"/>
              </p:cNvSpPr>
              <p:nvPr/>
            </p:nvSpPr>
            <p:spPr bwMode="auto">
              <a:xfrm>
                <a:off x="678" y="1013"/>
                <a:ext cx="4" cy="13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25" name="Line 33"/>
              <p:cNvSpPr>
                <a:spLocks noChangeShapeType="1"/>
              </p:cNvSpPr>
              <p:nvPr/>
            </p:nvSpPr>
            <p:spPr bwMode="auto">
              <a:xfrm>
                <a:off x="678" y="1013"/>
                <a:ext cx="4" cy="13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26" name="Line 34"/>
              <p:cNvSpPr>
                <a:spLocks noChangeShapeType="1"/>
              </p:cNvSpPr>
              <p:nvPr/>
            </p:nvSpPr>
            <p:spPr bwMode="auto">
              <a:xfrm>
                <a:off x="678" y="1013"/>
                <a:ext cx="8" cy="13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27" name="Line 35"/>
              <p:cNvSpPr>
                <a:spLocks noChangeShapeType="1"/>
              </p:cNvSpPr>
              <p:nvPr/>
            </p:nvSpPr>
            <p:spPr bwMode="auto">
              <a:xfrm>
                <a:off x="686" y="1013"/>
                <a:ext cx="3" cy="1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28" name="Line 36"/>
              <p:cNvSpPr>
                <a:spLocks noChangeShapeType="1"/>
              </p:cNvSpPr>
              <p:nvPr/>
            </p:nvSpPr>
            <p:spPr bwMode="auto">
              <a:xfrm>
                <a:off x="686" y="1869"/>
                <a:ext cx="3" cy="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29" name="Line 37"/>
              <p:cNvSpPr>
                <a:spLocks noChangeShapeType="1"/>
              </p:cNvSpPr>
              <p:nvPr/>
            </p:nvSpPr>
            <p:spPr bwMode="auto">
              <a:xfrm>
                <a:off x="686" y="1856"/>
                <a:ext cx="3" cy="6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30" name="Line 38"/>
              <p:cNvSpPr>
                <a:spLocks noChangeShapeType="1"/>
              </p:cNvSpPr>
              <p:nvPr/>
            </p:nvSpPr>
            <p:spPr bwMode="auto">
              <a:xfrm>
                <a:off x="686" y="1013"/>
                <a:ext cx="3" cy="13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31" name="Line 39"/>
              <p:cNvSpPr>
                <a:spLocks noChangeShapeType="1"/>
              </p:cNvSpPr>
              <p:nvPr/>
            </p:nvSpPr>
            <p:spPr bwMode="auto">
              <a:xfrm>
                <a:off x="686" y="1242"/>
                <a:ext cx="3" cy="11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32" name="Line 40"/>
              <p:cNvSpPr>
                <a:spLocks noChangeShapeType="1"/>
              </p:cNvSpPr>
              <p:nvPr/>
            </p:nvSpPr>
            <p:spPr bwMode="auto">
              <a:xfrm>
                <a:off x="686" y="1013"/>
                <a:ext cx="3" cy="13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33" name="Line 41"/>
              <p:cNvSpPr>
                <a:spLocks noChangeShapeType="1"/>
              </p:cNvSpPr>
              <p:nvPr/>
            </p:nvSpPr>
            <p:spPr bwMode="auto">
              <a:xfrm>
                <a:off x="701" y="1013"/>
                <a:ext cx="3" cy="134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34" name="Line 42"/>
              <p:cNvSpPr>
                <a:spLocks noChangeShapeType="1"/>
              </p:cNvSpPr>
              <p:nvPr/>
            </p:nvSpPr>
            <p:spPr bwMode="auto">
              <a:xfrm>
                <a:off x="701" y="1600"/>
                <a:ext cx="3" cy="7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35" name="Line 43"/>
              <p:cNvSpPr>
                <a:spLocks noChangeShapeType="1"/>
              </p:cNvSpPr>
              <p:nvPr/>
            </p:nvSpPr>
            <p:spPr bwMode="auto">
              <a:xfrm>
                <a:off x="701" y="1013"/>
                <a:ext cx="3" cy="13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36" name="Line 44"/>
              <p:cNvSpPr>
                <a:spLocks noChangeShapeType="1"/>
              </p:cNvSpPr>
              <p:nvPr/>
            </p:nvSpPr>
            <p:spPr bwMode="auto">
              <a:xfrm>
                <a:off x="701" y="1869"/>
                <a:ext cx="3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37" name="Line 45"/>
              <p:cNvSpPr>
                <a:spLocks noChangeShapeType="1"/>
              </p:cNvSpPr>
              <p:nvPr/>
            </p:nvSpPr>
            <p:spPr bwMode="auto">
              <a:xfrm>
                <a:off x="701" y="1013"/>
                <a:ext cx="3" cy="13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38" name="Line 46"/>
              <p:cNvSpPr>
                <a:spLocks noChangeShapeType="1"/>
              </p:cNvSpPr>
              <p:nvPr/>
            </p:nvSpPr>
            <p:spPr bwMode="auto">
              <a:xfrm>
                <a:off x="701" y="1013"/>
                <a:ext cx="3" cy="1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39" name="Line 47"/>
              <p:cNvSpPr>
                <a:spLocks noChangeShapeType="1"/>
              </p:cNvSpPr>
              <p:nvPr/>
            </p:nvSpPr>
            <p:spPr bwMode="auto">
              <a:xfrm>
                <a:off x="708" y="1013"/>
                <a:ext cx="4" cy="13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40" name="Line 48"/>
              <p:cNvSpPr>
                <a:spLocks noChangeShapeType="1"/>
              </p:cNvSpPr>
              <p:nvPr/>
            </p:nvSpPr>
            <p:spPr bwMode="auto">
              <a:xfrm>
                <a:off x="708" y="1013"/>
                <a:ext cx="4" cy="13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41" name="Line 49"/>
              <p:cNvSpPr>
                <a:spLocks noChangeShapeType="1"/>
              </p:cNvSpPr>
              <p:nvPr/>
            </p:nvSpPr>
            <p:spPr bwMode="auto">
              <a:xfrm>
                <a:off x="708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42" name="Line 50"/>
              <p:cNvSpPr>
                <a:spLocks noChangeShapeType="1"/>
              </p:cNvSpPr>
              <p:nvPr/>
            </p:nvSpPr>
            <p:spPr bwMode="auto">
              <a:xfrm>
                <a:off x="708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43" name="Line 51"/>
              <p:cNvSpPr>
                <a:spLocks noChangeShapeType="1"/>
              </p:cNvSpPr>
              <p:nvPr/>
            </p:nvSpPr>
            <p:spPr bwMode="auto">
              <a:xfrm>
                <a:off x="708" y="1013"/>
                <a:ext cx="4" cy="134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44" name="Line 52"/>
              <p:cNvSpPr>
                <a:spLocks noChangeShapeType="1"/>
              </p:cNvSpPr>
              <p:nvPr/>
            </p:nvSpPr>
            <p:spPr bwMode="auto">
              <a:xfrm>
                <a:off x="708" y="1013"/>
                <a:ext cx="4" cy="13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45" name="Line 53"/>
              <p:cNvSpPr>
                <a:spLocks noChangeShapeType="1"/>
              </p:cNvSpPr>
              <p:nvPr/>
            </p:nvSpPr>
            <p:spPr bwMode="auto">
              <a:xfrm>
                <a:off x="708" y="1013"/>
                <a:ext cx="4" cy="1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46" name="Line 54"/>
              <p:cNvSpPr>
                <a:spLocks noChangeShapeType="1"/>
              </p:cNvSpPr>
              <p:nvPr/>
            </p:nvSpPr>
            <p:spPr bwMode="auto">
              <a:xfrm>
                <a:off x="708" y="1869"/>
                <a:ext cx="15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47" name="Line 55"/>
              <p:cNvSpPr>
                <a:spLocks noChangeShapeType="1"/>
              </p:cNvSpPr>
              <p:nvPr/>
            </p:nvSpPr>
            <p:spPr bwMode="auto">
              <a:xfrm>
                <a:off x="723" y="1013"/>
                <a:ext cx="4" cy="13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48" name="Line 56"/>
              <p:cNvSpPr>
                <a:spLocks noChangeShapeType="1"/>
              </p:cNvSpPr>
              <p:nvPr/>
            </p:nvSpPr>
            <p:spPr bwMode="auto">
              <a:xfrm>
                <a:off x="723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49" name="Line 57"/>
              <p:cNvSpPr>
                <a:spLocks noChangeShapeType="1"/>
              </p:cNvSpPr>
              <p:nvPr/>
            </p:nvSpPr>
            <p:spPr bwMode="auto">
              <a:xfrm>
                <a:off x="723" y="1013"/>
                <a:ext cx="4" cy="134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50" name="Line 58"/>
              <p:cNvSpPr>
                <a:spLocks noChangeShapeType="1"/>
              </p:cNvSpPr>
              <p:nvPr/>
            </p:nvSpPr>
            <p:spPr bwMode="auto">
              <a:xfrm>
                <a:off x="723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51" name="Line 59"/>
              <p:cNvSpPr>
                <a:spLocks noChangeShapeType="1"/>
              </p:cNvSpPr>
              <p:nvPr/>
            </p:nvSpPr>
            <p:spPr bwMode="auto">
              <a:xfrm>
                <a:off x="723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52" name="Line 60"/>
              <p:cNvSpPr>
                <a:spLocks noChangeShapeType="1"/>
              </p:cNvSpPr>
              <p:nvPr/>
            </p:nvSpPr>
            <p:spPr bwMode="auto">
              <a:xfrm>
                <a:off x="738" y="1856"/>
                <a:ext cx="4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53" name="Line 61"/>
              <p:cNvSpPr>
                <a:spLocks noChangeShapeType="1"/>
              </p:cNvSpPr>
              <p:nvPr/>
            </p:nvSpPr>
            <p:spPr bwMode="auto">
              <a:xfrm>
                <a:off x="738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54" name="Line 62"/>
              <p:cNvSpPr>
                <a:spLocks noChangeShapeType="1"/>
              </p:cNvSpPr>
              <p:nvPr/>
            </p:nvSpPr>
            <p:spPr bwMode="auto">
              <a:xfrm>
                <a:off x="738" y="1876"/>
                <a:ext cx="4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55" name="Line 63"/>
              <p:cNvSpPr>
                <a:spLocks noChangeShapeType="1"/>
              </p:cNvSpPr>
              <p:nvPr/>
            </p:nvSpPr>
            <p:spPr bwMode="auto">
              <a:xfrm>
                <a:off x="738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56" name="Line 64"/>
              <p:cNvSpPr>
                <a:spLocks noChangeShapeType="1"/>
              </p:cNvSpPr>
              <p:nvPr/>
            </p:nvSpPr>
            <p:spPr bwMode="auto">
              <a:xfrm>
                <a:off x="738" y="1869"/>
                <a:ext cx="8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57" name="Line 65"/>
              <p:cNvSpPr>
                <a:spLocks noChangeShapeType="1"/>
              </p:cNvSpPr>
              <p:nvPr/>
            </p:nvSpPr>
            <p:spPr bwMode="auto">
              <a:xfrm>
                <a:off x="746" y="1856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58" name="Line 66"/>
              <p:cNvSpPr>
                <a:spLocks noChangeShapeType="1"/>
              </p:cNvSpPr>
              <p:nvPr/>
            </p:nvSpPr>
            <p:spPr bwMode="auto">
              <a:xfrm>
                <a:off x="746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59" name="Line 67"/>
              <p:cNvSpPr>
                <a:spLocks noChangeShapeType="1"/>
              </p:cNvSpPr>
              <p:nvPr/>
            </p:nvSpPr>
            <p:spPr bwMode="auto">
              <a:xfrm>
                <a:off x="746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60" name="Line 68"/>
              <p:cNvSpPr>
                <a:spLocks noChangeShapeType="1"/>
              </p:cNvSpPr>
              <p:nvPr/>
            </p:nvSpPr>
            <p:spPr bwMode="auto">
              <a:xfrm>
                <a:off x="746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61" name="Line 69"/>
              <p:cNvSpPr>
                <a:spLocks noChangeShapeType="1"/>
              </p:cNvSpPr>
              <p:nvPr/>
            </p:nvSpPr>
            <p:spPr bwMode="auto">
              <a:xfrm>
                <a:off x="746" y="1815"/>
                <a:ext cx="4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62" name="Line 70"/>
              <p:cNvSpPr>
                <a:spLocks noChangeShapeType="1"/>
              </p:cNvSpPr>
              <p:nvPr/>
            </p:nvSpPr>
            <p:spPr bwMode="auto">
              <a:xfrm>
                <a:off x="746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63" name="Line 71"/>
              <p:cNvSpPr>
                <a:spLocks noChangeShapeType="1"/>
              </p:cNvSpPr>
              <p:nvPr/>
            </p:nvSpPr>
            <p:spPr bwMode="auto">
              <a:xfrm>
                <a:off x="746" y="1822"/>
                <a:ext cx="4" cy="15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64" name="Line 72"/>
              <p:cNvSpPr>
                <a:spLocks noChangeShapeType="1"/>
              </p:cNvSpPr>
              <p:nvPr/>
            </p:nvSpPr>
            <p:spPr bwMode="auto">
              <a:xfrm>
                <a:off x="746" y="1876"/>
                <a:ext cx="15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65" name="Line 73"/>
              <p:cNvSpPr>
                <a:spLocks noChangeShapeType="1"/>
              </p:cNvSpPr>
              <p:nvPr/>
            </p:nvSpPr>
            <p:spPr bwMode="auto">
              <a:xfrm>
                <a:off x="761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66" name="Line 74"/>
              <p:cNvSpPr>
                <a:spLocks noChangeShapeType="1"/>
              </p:cNvSpPr>
              <p:nvPr/>
            </p:nvSpPr>
            <p:spPr bwMode="auto">
              <a:xfrm>
                <a:off x="761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67" name="Line 75"/>
              <p:cNvSpPr>
                <a:spLocks noChangeShapeType="1"/>
              </p:cNvSpPr>
              <p:nvPr/>
            </p:nvSpPr>
            <p:spPr bwMode="auto">
              <a:xfrm>
                <a:off x="761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68" name="Line 76"/>
              <p:cNvSpPr>
                <a:spLocks noChangeShapeType="1"/>
              </p:cNvSpPr>
              <p:nvPr/>
            </p:nvSpPr>
            <p:spPr bwMode="auto">
              <a:xfrm>
                <a:off x="761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69" name="Line 77"/>
              <p:cNvSpPr>
                <a:spLocks noChangeShapeType="1"/>
              </p:cNvSpPr>
              <p:nvPr/>
            </p:nvSpPr>
            <p:spPr bwMode="auto">
              <a:xfrm>
                <a:off x="761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70" name="Line 78"/>
              <p:cNvSpPr>
                <a:spLocks noChangeShapeType="1"/>
              </p:cNvSpPr>
              <p:nvPr/>
            </p:nvSpPr>
            <p:spPr bwMode="auto">
              <a:xfrm>
                <a:off x="761" y="1869"/>
                <a:ext cx="7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71" name="Line 79"/>
              <p:cNvSpPr>
                <a:spLocks noChangeShapeType="1"/>
              </p:cNvSpPr>
              <p:nvPr/>
            </p:nvSpPr>
            <p:spPr bwMode="auto">
              <a:xfrm>
                <a:off x="768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72" name="Line 80"/>
              <p:cNvSpPr>
                <a:spLocks noChangeShapeType="1"/>
              </p:cNvSpPr>
              <p:nvPr/>
            </p:nvSpPr>
            <p:spPr bwMode="auto">
              <a:xfrm>
                <a:off x="768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73" name="Line 81"/>
              <p:cNvSpPr>
                <a:spLocks noChangeShapeType="1"/>
              </p:cNvSpPr>
              <p:nvPr/>
            </p:nvSpPr>
            <p:spPr bwMode="auto">
              <a:xfrm>
                <a:off x="768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74" name="Line 82"/>
              <p:cNvSpPr>
                <a:spLocks noChangeShapeType="1"/>
              </p:cNvSpPr>
              <p:nvPr/>
            </p:nvSpPr>
            <p:spPr bwMode="auto">
              <a:xfrm>
                <a:off x="768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75" name="Line 83"/>
              <p:cNvSpPr>
                <a:spLocks noChangeShapeType="1"/>
              </p:cNvSpPr>
              <p:nvPr/>
            </p:nvSpPr>
            <p:spPr bwMode="auto">
              <a:xfrm>
                <a:off x="768" y="1836"/>
                <a:ext cx="4" cy="1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76" name="Line 84"/>
              <p:cNvSpPr>
                <a:spLocks noChangeShapeType="1"/>
              </p:cNvSpPr>
              <p:nvPr/>
            </p:nvSpPr>
            <p:spPr bwMode="auto">
              <a:xfrm>
                <a:off x="768" y="1822"/>
                <a:ext cx="4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77" name="Line 85"/>
              <p:cNvSpPr>
                <a:spLocks noChangeShapeType="1"/>
              </p:cNvSpPr>
              <p:nvPr/>
            </p:nvSpPr>
            <p:spPr bwMode="auto">
              <a:xfrm>
                <a:off x="768" y="1876"/>
                <a:ext cx="15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78" name="Line 86"/>
              <p:cNvSpPr>
                <a:spLocks noChangeShapeType="1"/>
              </p:cNvSpPr>
              <p:nvPr/>
            </p:nvSpPr>
            <p:spPr bwMode="auto">
              <a:xfrm>
                <a:off x="783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79" name="Line 87"/>
              <p:cNvSpPr>
                <a:spLocks noChangeShapeType="1"/>
              </p:cNvSpPr>
              <p:nvPr/>
            </p:nvSpPr>
            <p:spPr bwMode="auto">
              <a:xfrm>
                <a:off x="783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80" name="Line 88"/>
              <p:cNvSpPr>
                <a:spLocks noChangeShapeType="1"/>
              </p:cNvSpPr>
              <p:nvPr/>
            </p:nvSpPr>
            <p:spPr bwMode="auto">
              <a:xfrm>
                <a:off x="783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81" name="Line 89"/>
              <p:cNvSpPr>
                <a:spLocks noChangeShapeType="1"/>
              </p:cNvSpPr>
              <p:nvPr/>
            </p:nvSpPr>
            <p:spPr bwMode="auto">
              <a:xfrm>
                <a:off x="783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82" name="Line 90"/>
              <p:cNvSpPr>
                <a:spLocks noChangeShapeType="1"/>
              </p:cNvSpPr>
              <p:nvPr/>
            </p:nvSpPr>
            <p:spPr bwMode="auto">
              <a:xfrm>
                <a:off x="783" y="1815"/>
                <a:ext cx="4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83" name="Line 91"/>
              <p:cNvSpPr>
                <a:spLocks noChangeShapeType="1"/>
              </p:cNvSpPr>
              <p:nvPr/>
            </p:nvSpPr>
            <p:spPr bwMode="auto">
              <a:xfrm>
                <a:off x="783" y="1856"/>
                <a:ext cx="4" cy="1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84" name="Line 92"/>
              <p:cNvSpPr>
                <a:spLocks noChangeShapeType="1"/>
              </p:cNvSpPr>
              <p:nvPr/>
            </p:nvSpPr>
            <p:spPr bwMode="auto">
              <a:xfrm>
                <a:off x="783" y="1876"/>
                <a:ext cx="15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85" name="Line 93"/>
              <p:cNvSpPr>
                <a:spLocks noChangeShapeType="1"/>
              </p:cNvSpPr>
              <p:nvPr/>
            </p:nvSpPr>
            <p:spPr bwMode="auto">
              <a:xfrm>
                <a:off x="798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86" name="Line 94"/>
              <p:cNvSpPr>
                <a:spLocks noChangeShapeType="1"/>
              </p:cNvSpPr>
              <p:nvPr/>
            </p:nvSpPr>
            <p:spPr bwMode="auto">
              <a:xfrm>
                <a:off x="798" y="1876"/>
                <a:ext cx="4" cy="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87" name="Line 95"/>
              <p:cNvSpPr>
                <a:spLocks noChangeShapeType="1"/>
              </p:cNvSpPr>
              <p:nvPr/>
            </p:nvSpPr>
            <p:spPr bwMode="auto">
              <a:xfrm>
                <a:off x="798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88" name="Line 96"/>
              <p:cNvSpPr>
                <a:spLocks noChangeShapeType="1"/>
              </p:cNvSpPr>
              <p:nvPr/>
            </p:nvSpPr>
            <p:spPr bwMode="auto">
              <a:xfrm>
                <a:off x="798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89" name="Line 97"/>
              <p:cNvSpPr>
                <a:spLocks noChangeShapeType="1"/>
              </p:cNvSpPr>
              <p:nvPr/>
            </p:nvSpPr>
            <p:spPr bwMode="auto">
              <a:xfrm>
                <a:off x="798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90" name="Line 98"/>
              <p:cNvSpPr>
                <a:spLocks noChangeShapeType="1"/>
              </p:cNvSpPr>
              <p:nvPr/>
            </p:nvSpPr>
            <p:spPr bwMode="auto">
              <a:xfrm>
                <a:off x="798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91" name="Line 99"/>
              <p:cNvSpPr>
                <a:spLocks noChangeShapeType="1"/>
              </p:cNvSpPr>
              <p:nvPr/>
            </p:nvSpPr>
            <p:spPr bwMode="auto">
              <a:xfrm>
                <a:off x="798" y="1822"/>
                <a:ext cx="8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92" name="Line 100"/>
              <p:cNvSpPr>
                <a:spLocks noChangeShapeType="1"/>
              </p:cNvSpPr>
              <p:nvPr/>
            </p:nvSpPr>
            <p:spPr bwMode="auto">
              <a:xfrm>
                <a:off x="806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93" name="Line 101"/>
              <p:cNvSpPr>
                <a:spLocks noChangeShapeType="1"/>
              </p:cNvSpPr>
              <p:nvPr/>
            </p:nvSpPr>
            <p:spPr bwMode="auto">
              <a:xfrm>
                <a:off x="806" y="1836"/>
                <a:ext cx="4" cy="1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94" name="Line 102"/>
              <p:cNvSpPr>
                <a:spLocks noChangeShapeType="1"/>
              </p:cNvSpPr>
              <p:nvPr/>
            </p:nvSpPr>
            <p:spPr bwMode="auto">
              <a:xfrm>
                <a:off x="806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95" name="Line 103"/>
              <p:cNvSpPr>
                <a:spLocks noChangeShapeType="1"/>
              </p:cNvSpPr>
              <p:nvPr/>
            </p:nvSpPr>
            <p:spPr bwMode="auto">
              <a:xfrm>
                <a:off x="806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96" name="Line 104"/>
              <p:cNvSpPr>
                <a:spLocks noChangeShapeType="1"/>
              </p:cNvSpPr>
              <p:nvPr/>
            </p:nvSpPr>
            <p:spPr bwMode="auto">
              <a:xfrm>
                <a:off x="806" y="1822"/>
                <a:ext cx="4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97" name="Line 105"/>
              <p:cNvSpPr>
                <a:spLocks noChangeShapeType="1"/>
              </p:cNvSpPr>
              <p:nvPr/>
            </p:nvSpPr>
            <p:spPr bwMode="auto">
              <a:xfrm>
                <a:off x="806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98" name="Line 106"/>
              <p:cNvSpPr>
                <a:spLocks noChangeShapeType="1"/>
              </p:cNvSpPr>
              <p:nvPr/>
            </p:nvSpPr>
            <p:spPr bwMode="auto">
              <a:xfrm>
                <a:off x="806" y="1876"/>
                <a:ext cx="15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299" name="Line 107"/>
              <p:cNvSpPr>
                <a:spLocks noChangeShapeType="1"/>
              </p:cNvSpPr>
              <p:nvPr/>
            </p:nvSpPr>
            <p:spPr bwMode="auto">
              <a:xfrm>
                <a:off x="821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00" name="Line 108"/>
              <p:cNvSpPr>
                <a:spLocks noChangeShapeType="1"/>
              </p:cNvSpPr>
              <p:nvPr/>
            </p:nvSpPr>
            <p:spPr bwMode="auto">
              <a:xfrm>
                <a:off x="821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01" name="Line 109"/>
              <p:cNvSpPr>
                <a:spLocks noChangeShapeType="1"/>
              </p:cNvSpPr>
              <p:nvPr/>
            </p:nvSpPr>
            <p:spPr bwMode="auto">
              <a:xfrm>
                <a:off x="821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02" name="Line 110"/>
              <p:cNvSpPr>
                <a:spLocks noChangeShapeType="1"/>
              </p:cNvSpPr>
              <p:nvPr/>
            </p:nvSpPr>
            <p:spPr bwMode="auto">
              <a:xfrm>
                <a:off x="821" y="1869"/>
                <a:ext cx="4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03" name="Line 111"/>
              <p:cNvSpPr>
                <a:spLocks noChangeShapeType="1"/>
              </p:cNvSpPr>
              <p:nvPr/>
            </p:nvSpPr>
            <p:spPr bwMode="auto">
              <a:xfrm>
                <a:off x="821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04" name="Line 112"/>
              <p:cNvSpPr>
                <a:spLocks noChangeShapeType="1"/>
              </p:cNvSpPr>
              <p:nvPr/>
            </p:nvSpPr>
            <p:spPr bwMode="auto">
              <a:xfrm>
                <a:off x="821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05" name="Line 113"/>
              <p:cNvSpPr>
                <a:spLocks noChangeShapeType="1"/>
              </p:cNvSpPr>
              <p:nvPr/>
            </p:nvSpPr>
            <p:spPr bwMode="auto">
              <a:xfrm>
                <a:off x="821" y="1876"/>
                <a:ext cx="8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06" name="Line 114"/>
              <p:cNvSpPr>
                <a:spLocks noChangeShapeType="1"/>
              </p:cNvSpPr>
              <p:nvPr/>
            </p:nvSpPr>
            <p:spPr bwMode="auto">
              <a:xfrm>
                <a:off x="829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07" name="Line 115"/>
              <p:cNvSpPr>
                <a:spLocks noChangeShapeType="1"/>
              </p:cNvSpPr>
              <p:nvPr/>
            </p:nvSpPr>
            <p:spPr bwMode="auto">
              <a:xfrm>
                <a:off x="829" y="1869"/>
                <a:ext cx="3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08" name="Line 116"/>
              <p:cNvSpPr>
                <a:spLocks noChangeShapeType="1"/>
              </p:cNvSpPr>
              <p:nvPr/>
            </p:nvSpPr>
            <p:spPr bwMode="auto">
              <a:xfrm>
                <a:off x="829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09" name="Line 117"/>
              <p:cNvSpPr>
                <a:spLocks noChangeShapeType="1"/>
              </p:cNvSpPr>
              <p:nvPr/>
            </p:nvSpPr>
            <p:spPr bwMode="auto">
              <a:xfrm>
                <a:off x="829" y="1876"/>
                <a:ext cx="3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10" name="Line 118"/>
              <p:cNvSpPr>
                <a:spLocks noChangeShapeType="1"/>
              </p:cNvSpPr>
              <p:nvPr/>
            </p:nvSpPr>
            <p:spPr bwMode="auto">
              <a:xfrm>
                <a:off x="829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11" name="Line 119"/>
              <p:cNvSpPr>
                <a:spLocks noChangeShapeType="1"/>
              </p:cNvSpPr>
              <p:nvPr/>
            </p:nvSpPr>
            <p:spPr bwMode="auto">
              <a:xfrm>
                <a:off x="829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12" name="Line 120"/>
              <p:cNvSpPr>
                <a:spLocks noChangeShapeType="1"/>
              </p:cNvSpPr>
              <p:nvPr/>
            </p:nvSpPr>
            <p:spPr bwMode="auto">
              <a:xfrm>
                <a:off x="844" y="1876"/>
                <a:ext cx="3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13" name="Line 121"/>
              <p:cNvSpPr>
                <a:spLocks noChangeShapeType="1"/>
              </p:cNvSpPr>
              <p:nvPr/>
            </p:nvSpPr>
            <p:spPr bwMode="auto">
              <a:xfrm>
                <a:off x="844" y="1876"/>
                <a:ext cx="3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14" name="Line 122"/>
              <p:cNvSpPr>
                <a:spLocks noChangeShapeType="1"/>
              </p:cNvSpPr>
              <p:nvPr/>
            </p:nvSpPr>
            <p:spPr bwMode="auto">
              <a:xfrm>
                <a:off x="844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15" name="Line 123"/>
              <p:cNvSpPr>
                <a:spLocks noChangeShapeType="1"/>
              </p:cNvSpPr>
              <p:nvPr/>
            </p:nvSpPr>
            <p:spPr bwMode="auto">
              <a:xfrm>
                <a:off x="844" y="1013"/>
                <a:ext cx="3" cy="13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16" name="Line 124"/>
              <p:cNvSpPr>
                <a:spLocks noChangeShapeType="1"/>
              </p:cNvSpPr>
              <p:nvPr/>
            </p:nvSpPr>
            <p:spPr bwMode="auto">
              <a:xfrm>
                <a:off x="844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17" name="Line 125"/>
              <p:cNvSpPr>
                <a:spLocks noChangeShapeType="1"/>
              </p:cNvSpPr>
              <p:nvPr/>
            </p:nvSpPr>
            <p:spPr bwMode="auto">
              <a:xfrm>
                <a:off x="844" y="1869"/>
                <a:ext cx="3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18" name="Line 126"/>
              <p:cNvSpPr>
                <a:spLocks noChangeShapeType="1"/>
              </p:cNvSpPr>
              <p:nvPr/>
            </p:nvSpPr>
            <p:spPr bwMode="auto">
              <a:xfrm>
                <a:off x="844" y="1876"/>
                <a:ext cx="15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19" name="Line 127"/>
              <p:cNvSpPr>
                <a:spLocks noChangeShapeType="1"/>
              </p:cNvSpPr>
              <p:nvPr/>
            </p:nvSpPr>
            <p:spPr bwMode="auto">
              <a:xfrm>
                <a:off x="859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20" name="Line 128"/>
              <p:cNvSpPr>
                <a:spLocks noChangeShapeType="1"/>
              </p:cNvSpPr>
              <p:nvPr/>
            </p:nvSpPr>
            <p:spPr bwMode="auto">
              <a:xfrm>
                <a:off x="859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21" name="Line 129"/>
              <p:cNvSpPr>
                <a:spLocks noChangeShapeType="1"/>
              </p:cNvSpPr>
              <p:nvPr/>
            </p:nvSpPr>
            <p:spPr bwMode="auto">
              <a:xfrm>
                <a:off x="859" y="1876"/>
                <a:ext cx="3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22" name="Line 130"/>
              <p:cNvSpPr>
                <a:spLocks noChangeShapeType="1"/>
              </p:cNvSpPr>
              <p:nvPr/>
            </p:nvSpPr>
            <p:spPr bwMode="auto">
              <a:xfrm>
                <a:off x="859" y="1876"/>
                <a:ext cx="3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23" name="Line 131"/>
              <p:cNvSpPr>
                <a:spLocks noChangeShapeType="1"/>
              </p:cNvSpPr>
              <p:nvPr/>
            </p:nvSpPr>
            <p:spPr bwMode="auto">
              <a:xfrm>
                <a:off x="859" y="1869"/>
                <a:ext cx="3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24" name="Line 132"/>
              <p:cNvSpPr>
                <a:spLocks noChangeShapeType="1"/>
              </p:cNvSpPr>
              <p:nvPr/>
            </p:nvSpPr>
            <p:spPr bwMode="auto">
              <a:xfrm>
                <a:off x="859" y="1013"/>
                <a:ext cx="3" cy="13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25" name="Line 133"/>
              <p:cNvSpPr>
                <a:spLocks noChangeShapeType="1"/>
              </p:cNvSpPr>
              <p:nvPr/>
            </p:nvSpPr>
            <p:spPr bwMode="auto">
              <a:xfrm>
                <a:off x="859" y="1869"/>
                <a:ext cx="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26" name="Line 134"/>
              <p:cNvSpPr>
                <a:spLocks noChangeShapeType="1"/>
              </p:cNvSpPr>
              <p:nvPr/>
            </p:nvSpPr>
            <p:spPr bwMode="auto">
              <a:xfrm>
                <a:off x="866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27" name="Line 135"/>
              <p:cNvSpPr>
                <a:spLocks noChangeShapeType="1"/>
              </p:cNvSpPr>
              <p:nvPr/>
            </p:nvSpPr>
            <p:spPr bwMode="auto">
              <a:xfrm>
                <a:off x="866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28" name="Line 136"/>
              <p:cNvSpPr>
                <a:spLocks noChangeShapeType="1"/>
              </p:cNvSpPr>
              <p:nvPr/>
            </p:nvSpPr>
            <p:spPr bwMode="auto">
              <a:xfrm>
                <a:off x="866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29" name="Line 137"/>
              <p:cNvSpPr>
                <a:spLocks noChangeShapeType="1"/>
              </p:cNvSpPr>
              <p:nvPr/>
            </p:nvSpPr>
            <p:spPr bwMode="auto">
              <a:xfrm>
                <a:off x="866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30" name="Line 138"/>
              <p:cNvSpPr>
                <a:spLocks noChangeShapeType="1"/>
              </p:cNvSpPr>
              <p:nvPr/>
            </p:nvSpPr>
            <p:spPr bwMode="auto">
              <a:xfrm>
                <a:off x="866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31" name="Line 139"/>
              <p:cNvSpPr>
                <a:spLocks noChangeShapeType="1"/>
              </p:cNvSpPr>
              <p:nvPr/>
            </p:nvSpPr>
            <p:spPr bwMode="auto">
              <a:xfrm>
                <a:off x="866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32" name="Line 140"/>
              <p:cNvSpPr>
                <a:spLocks noChangeShapeType="1"/>
              </p:cNvSpPr>
              <p:nvPr/>
            </p:nvSpPr>
            <p:spPr bwMode="auto">
              <a:xfrm>
                <a:off x="881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33" name="Line 141"/>
              <p:cNvSpPr>
                <a:spLocks noChangeShapeType="1"/>
              </p:cNvSpPr>
              <p:nvPr/>
            </p:nvSpPr>
            <p:spPr bwMode="auto">
              <a:xfrm>
                <a:off x="881" y="1876"/>
                <a:ext cx="4" cy="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34" name="Line 142"/>
              <p:cNvSpPr>
                <a:spLocks noChangeShapeType="1"/>
              </p:cNvSpPr>
              <p:nvPr/>
            </p:nvSpPr>
            <p:spPr bwMode="auto">
              <a:xfrm>
                <a:off x="881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35" name="Line 143"/>
              <p:cNvSpPr>
                <a:spLocks noChangeShapeType="1"/>
              </p:cNvSpPr>
              <p:nvPr/>
            </p:nvSpPr>
            <p:spPr bwMode="auto">
              <a:xfrm>
                <a:off x="881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36" name="Line 144"/>
              <p:cNvSpPr>
                <a:spLocks noChangeShapeType="1"/>
              </p:cNvSpPr>
              <p:nvPr/>
            </p:nvSpPr>
            <p:spPr bwMode="auto">
              <a:xfrm>
                <a:off x="881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37" name="Line 145"/>
              <p:cNvSpPr>
                <a:spLocks noChangeShapeType="1"/>
              </p:cNvSpPr>
              <p:nvPr/>
            </p:nvSpPr>
            <p:spPr bwMode="auto">
              <a:xfrm>
                <a:off x="881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38" name="Line 146"/>
              <p:cNvSpPr>
                <a:spLocks noChangeShapeType="1"/>
              </p:cNvSpPr>
              <p:nvPr/>
            </p:nvSpPr>
            <p:spPr bwMode="auto">
              <a:xfrm>
                <a:off x="881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39" name="Line 147"/>
              <p:cNvSpPr>
                <a:spLocks noChangeShapeType="1"/>
              </p:cNvSpPr>
              <p:nvPr/>
            </p:nvSpPr>
            <p:spPr bwMode="auto">
              <a:xfrm>
                <a:off x="881" y="1876"/>
                <a:ext cx="8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40" name="Line 148"/>
              <p:cNvSpPr>
                <a:spLocks noChangeShapeType="1"/>
              </p:cNvSpPr>
              <p:nvPr/>
            </p:nvSpPr>
            <p:spPr bwMode="auto">
              <a:xfrm>
                <a:off x="889" y="1869"/>
                <a:ext cx="3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41" name="Line 149"/>
              <p:cNvSpPr>
                <a:spLocks noChangeShapeType="1"/>
              </p:cNvSpPr>
              <p:nvPr/>
            </p:nvSpPr>
            <p:spPr bwMode="auto">
              <a:xfrm>
                <a:off x="889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42" name="Line 150"/>
              <p:cNvSpPr>
                <a:spLocks noChangeShapeType="1"/>
              </p:cNvSpPr>
              <p:nvPr/>
            </p:nvSpPr>
            <p:spPr bwMode="auto">
              <a:xfrm>
                <a:off x="889" y="1869"/>
                <a:ext cx="3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43" name="Line 151"/>
              <p:cNvSpPr>
                <a:spLocks noChangeShapeType="1"/>
              </p:cNvSpPr>
              <p:nvPr/>
            </p:nvSpPr>
            <p:spPr bwMode="auto">
              <a:xfrm>
                <a:off x="889" y="1876"/>
                <a:ext cx="3" cy="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44" name="Line 152"/>
              <p:cNvSpPr>
                <a:spLocks noChangeShapeType="1"/>
              </p:cNvSpPr>
              <p:nvPr/>
            </p:nvSpPr>
            <p:spPr bwMode="auto">
              <a:xfrm>
                <a:off x="1287" y="1788"/>
                <a:ext cx="4" cy="23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45" name="Line 153"/>
              <p:cNvSpPr>
                <a:spLocks noChangeShapeType="1"/>
              </p:cNvSpPr>
              <p:nvPr/>
            </p:nvSpPr>
            <p:spPr bwMode="auto">
              <a:xfrm>
                <a:off x="1287" y="1013"/>
                <a:ext cx="4" cy="13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46" name="Line 154"/>
              <p:cNvSpPr>
                <a:spLocks noChangeShapeType="1"/>
              </p:cNvSpPr>
              <p:nvPr/>
            </p:nvSpPr>
            <p:spPr bwMode="auto">
              <a:xfrm>
                <a:off x="1287" y="1013"/>
                <a:ext cx="15" cy="1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47" name="Line 155"/>
              <p:cNvSpPr>
                <a:spLocks noChangeShapeType="1"/>
              </p:cNvSpPr>
              <p:nvPr/>
            </p:nvSpPr>
            <p:spPr bwMode="auto">
              <a:xfrm>
                <a:off x="1302" y="1067"/>
                <a:ext cx="4" cy="12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48" name="Line 156"/>
              <p:cNvSpPr>
                <a:spLocks noChangeShapeType="1"/>
              </p:cNvSpPr>
              <p:nvPr/>
            </p:nvSpPr>
            <p:spPr bwMode="auto">
              <a:xfrm>
                <a:off x="1302" y="1013"/>
                <a:ext cx="4" cy="134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49" name="Line 157"/>
              <p:cNvSpPr>
                <a:spLocks noChangeShapeType="1"/>
              </p:cNvSpPr>
              <p:nvPr/>
            </p:nvSpPr>
            <p:spPr bwMode="auto">
              <a:xfrm>
                <a:off x="1302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50" name="Line 158"/>
              <p:cNvSpPr>
                <a:spLocks noChangeShapeType="1"/>
              </p:cNvSpPr>
              <p:nvPr/>
            </p:nvSpPr>
            <p:spPr bwMode="auto">
              <a:xfrm>
                <a:off x="1302" y="1013"/>
                <a:ext cx="4" cy="13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51" name="Line 159"/>
              <p:cNvSpPr>
                <a:spLocks noChangeShapeType="1"/>
              </p:cNvSpPr>
              <p:nvPr/>
            </p:nvSpPr>
            <p:spPr bwMode="auto">
              <a:xfrm>
                <a:off x="1302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52" name="Line 160"/>
              <p:cNvSpPr>
                <a:spLocks noChangeShapeType="1"/>
              </p:cNvSpPr>
              <p:nvPr/>
            </p:nvSpPr>
            <p:spPr bwMode="auto">
              <a:xfrm>
                <a:off x="1302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53" name="Line 161"/>
              <p:cNvSpPr>
                <a:spLocks noChangeShapeType="1"/>
              </p:cNvSpPr>
              <p:nvPr/>
            </p:nvSpPr>
            <p:spPr bwMode="auto">
              <a:xfrm>
                <a:off x="1310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54" name="Line 162"/>
              <p:cNvSpPr>
                <a:spLocks noChangeShapeType="1"/>
              </p:cNvSpPr>
              <p:nvPr/>
            </p:nvSpPr>
            <p:spPr bwMode="auto">
              <a:xfrm>
                <a:off x="1310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55" name="Line 163"/>
              <p:cNvSpPr>
                <a:spLocks noChangeShapeType="1"/>
              </p:cNvSpPr>
              <p:nvPr/>
            </p:nvSpPr>
            <p:spPr bwMode="auto">
              <a:xfrm>
                <a:off x="1310" y="1013"/>
                <a:ext cx="4" cy="13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56" name="Line 164"/>
              <p:cNvSpPr>
                <a:spLocks noChangeShapeType="1"/>
              </p:cNvSpPr>
              <p:nvPr/>
            </p:nvSpPr>
            <p:spPr bwMode="auto">
              <a:xfrm>
                <a:off x="1310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57" name="Line 165"/>
              <p:cNvSpPr>
                <a:spLocks noChangeShapeType="1"/>
              </p:cNvSpPr>
              <p:nvPr/>
            </p:nvSpPr>
            <p:spPr bwMode="auto">
              <a:xfrm>
                <a:off x="1310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58" name="Line 166"/>
              <p:cNvSpPr>
                <a:spLocks noChangeShapeType="1"/>
              </p:cNvSpPr>
              <p:nvPr/>
            </p:nvSpPr>
            <p:spPr bwMode="auto">
              <a:xfrm>
                <a:off x="1310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59" name="Line 167"/>
              <p:cNvSpPr>
                <a:spLocks noChangeShapeType="1"/>
              </p:cNvSpPr>
              <p:nvPr/>
            </p:nvSpPr>
            <p:spPr bwMode="auto">
              <a:xfrm>
                <a:off x="1310" y="1869"/>
                <a:ext cx="15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60" name="Line 168"/>
              <p:cNvSpPr>
                <a:spLocks noChangeShapeType="1"/>
              </p:cNvSpPr>
              <p:nvPr/>
            </p:nvSpPr>
            <p:spPr bwMode="auto">
              <a:xfrm>
                <a:off x="1325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61" name="Line 169"/>
              <p:cNvSpPr>
                <a:spLocks noChangeShapeType="1"/>
              </p:cNvSpPr>
              <p:nvPr/>
            </p:nvSpPr>
            <p:spPr bwMode="auto">
              <a:xfrm>
                <a:off x="1325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62" name="Line 170"/>
              <p:cNvSpPr>
                <a:spLocks noChangeShapeType="1"/>
              </p:cNvSpPr>
              <p:nvPr/>
            </p:nvSpPr>
            <p:spPr bwMode="auto">
              <a:xfrm>
                <a:off x="1325" y="1013"/>
                <a:ext cx="4" cy="13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63" name="Line 171"/>
              <p:cNvSpPr>
                <a:spLocks noChangeShapeType="1"/>
              </p:cNvSpPr>
              <p:nvPr/>
            </p:nvSpPr>
            <p:spPr bwMode="auto">
              <a:xfrm>
                <a:off x="1325" y="1445"/>
                <a:ext cx="4" cy="93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64" name="Line 172"/>
              <p:cNvSpPr>
                <a:spLocks noChangeShapeType="1"/>
              </p:cNvSpPr>
              <p:nvPr/>
            </p:nvSpPr>
            <p:spPr bwMode="auto">
              <a:xfrm>
                <a:off x="1325" y="1013"/>
                <a:ext cx="4" cy="13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65" name="Line 173"/>
              <p:cNvSpPr>
                <a:spLocks noChangeShapeType="1"/>
              </p:cNvSpPr>
              <p:nvPr/>
            </p:nvSpPr>
            <p:spPr bwMode="auto">
              <a:xfrm>
                <a:off x="1325" y="1013"/>
                <a:ext cx="4" cy="13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66" name="Line 174"/>
              <p:cNvSpPr>
                <a:spLocks noChangeShapeType="1"/>
              </p:cNvSpPr>
              <p:nvPr/>
            </p:nvSpPr>
            <p:spPr bwMode="auto">
              <a:xfrm>
                <a:off x="1325" y="1869"/>
                <a:ext cx="15" cy="1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67" name="Line 175"/>
              <p:cNvSpPr>
                <a:spLocks noChangeShapeType="1"/>
              </p:cNvSpPr>
              <p:nvPr/>
            </p:nvSpPr>
            <p:spPr bwMode="auto">
              <a:xfrm>
                <a:off x="1340" y="1013"/>
                <a:ext cx="4" cy="13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68" name="Line 176"/>
              <p:cNvSpPr>
                <a:spLocks noChangeShapeType="1"/>
              </p:cNvSpPr>
              <p:nvPr/>
            </p:nvSpPr>
            <p:spPr bwMode="auto">
              <a:xfrm>
                <a:off x="1340" y="1013"/>
                <a:ext cx="4" cy="134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69" name="Line 177"/>
              <p:cNvSpPr>
                <a:spLocks noChangeShapeType="1"/>
              </p:cNvSpPr>
              <p:nvPr/>
            </p:nvSpPr>
            <p:spPr bwMode="auto">
              <a:xfrm>
                <a:off x="1340" y="1060"/>
                <a:ext cx="4" cy="1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70" name="Line 178"/>
              <p:cNvSpPr>
                <a:spLocks noChangeShapeType="1"/>
              </p:cNvSpPr>
              <p:nvPr/>
            </p:nvSpPr>
            <p:spPr bwMode="auto">
              <a:xfrm>
                <a:off x="1340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71" name="Line 179"/>
              <p:cNvSpPr>
                <a:spLocks noChangeShapeType="1"/>
              </p:cNvSpPr>
              <p:nvPr/>
            </p:nvSpPr>
            <p:spPr bwMode="auto">
              <a:xfrm>
                <a:off x="1340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72" name="Line 180"/>
              <p:cNvSpPr>
                <a:spLocks noChangeShapeType="1"/>
              </p:cNvSpPr>
              <p:nvPr/>
            </p:nvSpPr>
            <p:spPr bwMode="auto">
              <a:xfrm>
                <a:off x="1340" y="1013"/>
                <a:ext cx="4" cy="13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73" name="Line 181"/>
              <p:cNvSpPr>
                <a:spLocks noChangeShapeType="1"/>
              </p:cNvSpPr>
              <p:nvPr/>
            </p:nvSpPr>
            <p:spPr bwMode="auto">
              <a:xfrm>
                <a:off x="1348" y="1013"/>
                <a:ext cx="3" cy="13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74" name="Line 182"/>
              <p:cNvSpPr>
                <a:spLocks noChangeShapeType="1"/>
              </p:cNvSpPr>
              <p:nvPr/>
            </p:nvSpPr>
            <p:spPr bwMode="auto">
              <a:xfrm>
                <a:off x="1348" y="1013"/>
                <a:ext cx="3" cy="13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75" name="Line 183"/>
              <p:cNvSpPr>
                <a:spLocks noChangeShapeType="1"/>
              </p:cNvSpPr>
              <p:nvPr/>
            </p:nvSpPr>
            <p:spPr bwMode="auto">
              <a:xfrm>
                <a:off x="1348" y="1856"/>
                <a:ext cx="3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76" name="Line 184"/>
              <p:cNvSpPr>
                <a:spLocks noChangeShapeType="1"/>
              </p:cNvSpPr>
              <p:nvPr/>
            </p:nvSpPr>
            <p:spPr bwMode="auto">
              <a:xfrm>
                <a:off x="1363" y="1856"/>
                <a:ext cx="3" cy="6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77" name="Line 185"/>
              <p:cNvSpPr>
                <a:spLocks noChangeShapeType="1"/>
              </p:cNvSpPr>
              <p:nvPr/>
            </p:nvSpPr>
            <p:spPr bwMode="auto">
              <a:xfrm>
                <a:off x="1363" y="1869"/>
                <a:ext cx="3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78" name="Line 186"/>
              <p:cNvSpPr>
                <a:spLocks noChangeShapeType="1"/>
              </p:cNvSpPr>
              <p:nvPr/>
            </p:nvSpPr>
            <p:spPr bwMode="auto">
              <a:xfrm>
                <a:off x="1363" y="1013"/>
                <a:ext cx="3" cy="13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79" name="Line 187"/>
              <p:cNvSpPr>
                <a:spLocks noChangeShapeType="1"/>
              </p:cNvSpPr>
              <p:nvPr/>
            </p:nvSpPr>
            <p:spPr bwMode="auto">
              <a:xfrm>
                <a:off x="1363" y="1013"/>
                <a:ext cx="3" cy="13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80" name="Line 188"/>
              <p:cNvSpPr>
                <a:spLocks noChangeShapeType="1"/>
              </p:cNvSpPr>
              <p:nvPr/>
            </p:nvSpPr>
            <p:spPr bwMode="auto">
              <a:xfrm>
                <a:off x="1363" y="1876"/>
                <a:ext cx="3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81" name="Line 189"/>
              <p:cNvSpPr>
                <a:spLocks noChangeShapeType="1"/>
              </p:cNvSpPr>
              <p:nvPr/>
            </p:nvSpPr>
            <p:spPr bwMode="auto">
              <a:xfrm>
                <a:off x="1363" y="1013"/>
                <a:ext cx="3" cy="13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82" name="Line 190"/>
              <p:cNvSpPr>
                <a:spLocks noChangeShapeType="1"/>
              </p:cNvSpPr>
              <p:nvPr/>
            </p:nvSpPr>
            <p:spPr bwMode="auto">
              <a:xfrm>
                <a:off x="1363" y="1013"/>
                <a:ext cx="7" cy="13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83" name="Line 191"/>
              <p:cNvSpPr>
                <a:spLocks noChangeShapeType="1"/>
              </p:cNvSpPr>
              <p:nvPr/>
            </p:nvSpPr>
            <p:spPr bwMode="auto">
              <a:xfrm>
                <a:off x="1370" y="1047"/>
                <a:ext cx="4" cy="12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84" name="Line 192"/>
              <p:cNvSpPr>
                <a:spLocks noChangeShapeType="1"/>
              </p:cNvSpPr>
              <p:nvPr/>
            </p:nvSpPr>
            <p:spPr bwMode="auto">
              <a:xfrm>
                <a:off x="1370" y="1013"/>
                <a:ext cx="4" cy="13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85" name="Line 193"/>
              <p:cNvSpPr>
                <a:spLocks noChangeShapeType="1"/>
              </p:cNvSpPr>
              <p:nvPr/>
            </p:nvSpPr>
            <p:spPr bwMode="auto">
              <a:xfrm>
                <a:off x="1370" y="1013"/>
                <a:ext cx="4" cy="1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86" name="Line 194"/>
              <p:cNvSpPr>
                <a:spLocks noChangeShapeType="1"/>
              </p:cNvSpPr>
              <p:nvPr/>
            </p:nvSpPr>
            <p:spPr bwMode="auto">
              <a:xfrm>
                <a:off x="1370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87" name="Line 195"/>
              <p:cNvSpPr>
                <a:spLocks noChangeShapeType="1"/>
              </p:cNvSpPr>
              <p:nvPr/>
            </p:nvSpPr>
            <p:spPr bwMode="auto">
              <a:xfrm>
                <a:off x="1370" y="1869"/>
                <a:ext cx="4" cy="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88" name="Line 196"/>
              <p:cNvSpPr>
                <a:spLocks noChangeShapeType="1"/>
              </p:cNvSpPr>
              <p:nvPr/>
            </p:nvSpPr>
            <p:spPr bwMode="auto">
              <a:xfrm>
                <a:off x="1370" y="1013"/>
                <a:ext cx="4" cy="13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89" name="Line 197"/>
              <p:cNvSpPr>
                <a:spLocks noChangeShapeType="1"/>
              </p:cNvSpPr>
              <p:nvPr/>
            </p:nvSpPr>
            <p:spPr bwMode="auto">
              <a:xfrm>
                <a:off x="1370" y="1060"/>
                <a:ext cx="4" cy="12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90" name="Line 198"/>
              <p:cNvSpPr>
                <a:spLocks noChangeShapeType="1"/>
              </p:cNvSpPr>
              <p:nvPr/>
            </p:nvSpPr>
            <p:spPr bwMode="auto">
              <a:xfrm>
                <a:off x="1385" y="1026"/>
                <a:ext cx="4" cy="12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91" name="Line 199"/>
              <p:cNvSpPr>
                <a:spLocks noChangeShapeType="1"/>
              </p:cNvSpPr>
              <p:nvPr/>
            </p:nvSpPr>
            <p:spPr bwMode="auto">
              <a:xfrm>
                <a:off x="1385" y="1856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92" name="Line 200"/>
              <p:cNvSpPr>
                <a:spLocks noChangeShapeType="1"/>
              </p:cNvSpPr>
              <p:nvPr/>
            </p:nvSpPr>
            <p:spPr bwMode="auto">
              <a:xfrm>
                <a:off x="1385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93" name="Line 201"/>
              <p:cNvSpPr>
                <a:spLocks noChangeShapeType="1"/>
              </p:cNvSpPr>
              <p:nvPr/>
            </p:nvSpPr>
            <p:spPr bwMode="auto">
              <a:xfrm>
                <a:off x="1385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94" name="Line 202"/>
              <p:cNvSpPr>
                <a:spLocks noChangeShapeType="1"/>
              </p:cNvSpPr>
              <p:nvPr/>
            </p:nvSpPr>
            <p:spPr bwMode="auto">
              <a:xfrm>
                <a:off x="1385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95" name="Line 203"/>
              <p:cNvSpPr>
                <a:spLocks noChangeShapeType="1"/>
              </p:cNvSpPr>
              <p:nvPr/>
            </p:nvSpPr>
            <p:spPr bwMode="auto">
              <a:xfrm>
                <a:off x="1400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96" name="Line 204"/>
              <p:cNvSpPr>
                <a:spLocks noChangeShapeType="1"/>
              </p:cNvSpPr>
              <p:nvPr/>
            </p:nvSpPr>
            <p:spPr bwMode="auto">
              <a:xfrm>
                <a:off x="1400" y="1013"/>
                <a:ext cx="4" cy="13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97" name="Line 205"/>
              <p:cNvSpPr>
                <a:spLocks noChangeShapeType="1"/>
              </p:cNvSpPr>
              <p:nvPr/>
            </p:nvSpPr>
            <p:spPr bwMode="auto">
              <a:xfrm>
                <a:off x="1400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98" name="Line 206"/>
              <p:cNvSpPr>
                <a:spLocks noChangeShapeType="1"/>
              </p:cNvSpPr>
              <p:nvPr/>
            </p:nvSpPr>
            <p:spPr bwMode="auto">
              <a:xfrm>
                <a:off x="1400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399" name="Line 207"/>
              <p:cNvSpPr>
                <a:spLocks noChangeShapeType="1"/>
              </p:cNvSpPr>
              <p:nvPr/>
            </p:nvSpPr>
            <p:spPr bwMode="auto">
              <a:xfrm>
                <a:off x="1401" y="1013"/>
                <a:ext cx="4" cy="13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00" name="Line 208"/>
              <p:cNvSpPr>
                <a:spLocks noChangeShapeType="1"/>
              </p:cNvSpPr>
              <p:nvPr/>
            </p:nvSpPr>
            <p:spPr bwMode="auto">
              <a:xfrm>
                <a:off x="1401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01" name="Line 209"/>
              <p:cNvSpPr>
                <a:spLocks noChangeShapeType="1"/>
              </p:cNvSpPr>
              <p:nvPr/>
            </p:nvSpPr>
            <p:spPr bwMode="auto">
              <a:xfrm>
                <a:off x="1409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02" name="Line 210"/>
              <p:cNvSpPr>
                <a:spLocks noChangeShapeType="1"/>
              </p:cNvSpPr>
              <p:nvPr/>
            </p:nvSpPr>
            <p:spPr bwMode="auto">
              <a:xfrm>
                <a:off x="1409" y="1013"/>
                <a:ext cx="3" cy="1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03" name="Line 211"/>
              <p:cNvSpPr>
                <a:spLocks noChangeShapeType="1"/>
              </p:cNvSpPr>
              <p:nvPr/>
            </p:nvSpPr>
            <p:spPr bwMode="auto">
              <a:xfrm>
                <a:off x="1409" y="1869"/>
                <a:ext cx="3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04" name="Line 212"/>
              <p:cNvSpPr>
                <a:spLocks noChangeShapeType="1"/>
              </p:cNvSpPr>
              <p:nvPr/>
            </p:nvSpPr>
            <p:spPr bwMode="auto">
              <a:xfrm>
                <a:off x="1409" y="1856"/>
                <a:ext cx="3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05" name="Line 213"/>
              <p:cNvSpPr>
                <a:spLocks noChangeShapeType="1"/>
              </p:cNvSpPr>
              <p:nvPr/>
            </p:nvSpPr>
            <p:spPr bwMode="auto">
              <a:xfrm>
                <a:off x="1409" y="1869"/>
                <a:ext cx="3" cy="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06" name="Line 214"/>
              <p:cNvSpPr>
                <a:spLocks noChangeShapeType="1"/>
              </p:cNvSpPr>
              <p:nvPr/>
            </p:nvSpPr>
            <p:spPr bwMode="auto">
              <a:xfrm>
                <a:off x="1424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07" name="Line 215"/>
              <p:cNvSpPr>
                <a:spLocks noChangeShapeType="1"/>
              </p:cNvSpPr>
              <p:nvPr/>
            </p:nvSpPr>
            <p:spPr bwMode="auto">
              <a:xfrm>
                <a:off x="1424" y="1876"/>
                <a:ext cx="3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08" name="Line 216"/>
              <p:cNvSpPr>
                <a:spLocks noChangeShapeType="1"/>
              </p:cNvSpPr>
              <p:nvPr/>
            </p:nvSpPr>
            <p:spPr bwMode="auto">
              <a:xfrm>
                <a:off x="1424" y="1869"/>
                <a:ext cx="3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09" name="Line 217"/>
              <p:cNvSpPr>
                <a:spLocks noChangeShapeType="1"/>
              </p:cNvSpPr>
              <p:nvPr/>
            </p:nvSpPr>
            <p:spPr bwMode="auto">
              <a:xfrm>
                <a:off x="1424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10" name="Line 218"/>
              <p:cNvSpPr>
                <a:spLocks noChangeShapeType="1"/>
              </p:cNvSpPr>
              <p:nvPr/>
            </p:nvSpPr>
            <p:spPr bwMode="auto">
              <a:xfrm>
                <a:off x="1424" y="1869"/>
                <a:ext cx="3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11" name="Line 219"/>
              <p:cNvSpPr>
                <a:spLocks noChangeShapeType="1"/>
              </p:cNvSpPr>
              <p:nvPr/>
            </p:nvSpPr>
            <p:spPr bwMode="auto">
              <a:xfrm>
                <a:off x="1424" y="1013"/>
                <a:ext cx="3" cy="13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12" name="Line 220"/>
              <p:cNvSpPr>
                <a:spLocks noChangeShapeType="1"/>
              </p:cNvSpPr>
              <p:nvPr/>
            </p:nvSpPr>
            <p:spPr bwMode="auto">
              <a:xfrm>
                <a:off x="1424" y="1856"/>
                <a:ext cx="7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13" name="Line 221"/>
              <p:cNvSpPr>
                <a:spLocks noChangeShapeType="1"/>
              </p:cNvSpPr>
              <p:nvPr/>
            </p:nvSpPr>
            <p:spPr bwMode="auto">
              <a:xfrm>
                <a:off x="1431" y="1876"/>
                <a:ext cx="4" cy="6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14" name="Line 222"/>
              <p:cNvSpPr>
                <a:spLocks noChangeShapeType="1"/>
              </p:cNvSpPr>
              <p:nvPr/>
            </p:nvSpPr>
            <p:spPr bwMode="auto">
              <a:xfrm>
                <a:off x="1431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15" name="Line 223"/>
              <p:cNvSpPr>
                <a:spLocks noChangeShapeType="1"/>
              </p:cNvSpPr>
              <p:nvPr/>
            </p:nvSpPr>
            <p:spPr bwMode="auto">
              <a:xfrm>
                <a:off x="1431" y="1869"/>
                <a:ext cx="4" cy="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16" name="Line 224"/>
              <p:cNvSpPr>
                <a:spLocks noChangeShapeType="1"/>
              </p:cNvSpPr>
              <p:nvPr/>
            </p:nvSpPr>
            <p:spPr bwMode="auto">
              <a:xfrm>
                <a:off x="1431" y="1013"/>
                <a:ext cx="4" cy="13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17" name="Line 225"/>
              <p:cNvSpPr>
                <a:spLocks noChangeShapeType="1"/>
              </p:cNvSpPr>
              <p:nvPr/>
            </p:nvSpPr>
            <p:spPr bwMode="auto">
              <a:xfrm>
                <a:off x="1431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18" name="Line 226"/>
              <p:cNvSpPr>
                <a:spLocks noChangeShapeType="1"/>
              </p:cNvSpPr>
              <p:nvPr/>
            </p:nvSpPr>
            <p:spPr bwMode="auto">
              <a:xfrm>
                <a:off x="1431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19" name="Line 227"/>
              <p:cNvSpPr>
                <a:spLocks noChangeShapeType="1"/>
              </p:cNvSpPr>
              <p:nvPr/>
            </p:nvSpPr>
            <p:spPr bwMode="auto">
              <a:xfrm>
                <a:off x="1431" y="1869"/>
                <a:ext cx="15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20" name="Line 228"/>
              <p:cNvSpPr>
                <a:spLocks noChangeShapeType="1"/>
              </p:cNvSpPr>
              <p:nvPr/>
            </p:nvSpPr>
            <p:spPr bwMode="auto">
              <a:xfrm>
                <a:off x="1446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21" name="Line 229"/>
              <p:cNvSpPr>
                <a:spLocks noChangeShapeType="1"/>
              </p:cNvSpPr>
              <p:nvPr/>
            </p:nvSpPr>
            <p:spPr bwMode="auto">
              <a:xfrm>
                <a:off x="1446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22" name="Line 230"/>
              <p:cNvSpPr>
                <a:spLocks noChangeShapeType="1"/>
              </p:cNvSpPr>
              <p:nvPr/>
            </p:nvSpPr>
            <p:spPr bwMode="auto">
              <a:xfrm>
                <a:off x="1446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23" name="Line 231"/>
              <p:cNvSpPr>
                <a:spLocks noChangeShapeType="1"/>
              </p:cNvSpPr>
              <p:nvPr/>
            </p:nvSpPr>
            <p:spPr bwMode="auto">
              <a:xfrm>
                <a:off x="1446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24" name="Line 232"/>
              <p:cNvSpPr>
                <a:spLocks noChangeShapeType="1"/>
              </p:cNvSpPr>
              <p:nvPr/>
            </p:nvSpPr>
            <p:spPr bwMode="auto">
              <a:xfrm>
                <a:off x="1446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25" name="Line 233"/>
              <p:cNvSpPr>
                <a:spLocks noChangeShapeType="1"/>
              </p:cNvSpPr>
              <p:nvPr/>
            </p:nvSpPr>
            <p:spPr bwMode="auto">
              <a:xfrm>
                <a:off x="1446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26" name="Line 234"/>
              <p:cNvSpPr>
                <a:spLocks noChangeShapeType="1"/>
              </p:cNvSpPr>
              <p:nvPr/>
            </p:nvSpPr>
            <p:spPr bwMode="auto">
              <a:xfrm>
                <a:off x="1517" y="1013"/>
                <a:ext cx="4" cy="13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27" name="Line 235"/>
              <p:cNvSpPr>
                <a:spLocks noChangeShapeType="1"/>
              </p:cNvSpPr>
              <p:nvPr/>
            </p:nvSpPr>
            <p:spPr bwMode="auto">
              <a:xfrm>
                <a:off x="1461" y="1890"/>
                <a:ext cx="4" cy="3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28" name="Line 236"/>
              <p:cNvSpPr>
                <a:spLocks noChangeShapeType="1"/>
              </p:cNvSpPr>
              <p:nvPr/>
            </p:nvSpPr>
            <p:spPr bwMode="auto">
              <a:xfrm>
                <a:off x="1461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29" name="Line 237"/>
              <p:cNvSpPr>
                <a:spLocks noChangeShapeType="1"/>
              </p:cNvSpPr>
              <p:nvPr/>
            </p:nvSpPr>
            <p:spPr bwMode="auto">
              <a:xfrm>
                <a:off x="1461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30" name="Line 238"/>
              <p:cNvSpPr>
                <a:spLocks noChangeShapeType="1"/>
              </p:cNvSpPr>
              <p:nvPr/>
            </p:nvSpPr>
            <p:spPr bwMode="auto">
              <a:xfrm>
                <a:off x="1461" y="1876"/>
                <a:ext cx="8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31" name="Line 239"/>
              <p:cNvSpPr>
                <a:spLocks noChangeShapeType="1"/>
              </p:cNvSpPr>
              <p:nvPr/>
            </p:nvSpPr>
            <p:spPr bwMode="auto">
              <a:xfrm>
                <a:off x="1469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32" name="Line 240"/>
              <p:cNvSpPr>
                <a:spLocks noChangeShapeType="1"/>
              </p:cNvSpPr>
              <p:nvPr/>
            </p:nvSpPr>
            <p:spPr bwMode="auto">
              <a:xfrm>
                <a:off x="1469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33" name="Line 241"/>
              <p:cNvSpPr>
                <a:spLocks noChangeShapeType="1"/>
              </p:cNvSpPr>
              <p:nvPr/>
            </p:nvSpPr>
            <p:spPr bwMode="auto">
              <a:xfrm>
                <a:off x="1469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34" name="Line 242"/>
              <p:cNvSpPr>
                <a:spLocks noChangeShapeType="1"/>
              </p:cNvSpPr>
              <p:nvPr/>
            </p:nvSpPr>
            <p:spPr bwMode="auto">
              <a:xfrm>
                <a:off x="1469" y="1876"/>
                <a:ext cx="3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35" name="Line 243"/>
              <p:cNvSpPr>
                <a:spLocks noChangeShapeType="1"/>
              </p:cNvSpPr>
              <p:nvPr/>
            </p:nvSpPr>
            <p:spPr bwMode="auto">
              <a:xfrm>
                <a:off x="1469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36" name="Line 244"/>
              <p:cNvSpPr>
                <a:spLocks noChangeShapeType="1"/>
              </p:cNvSpPr>
              <p:nvPr/>
            </p:nvSpPr>
            <p:spPr bwMode="auto">
              <a:xfrm>
                <a:off x="1469" y="1876"/>
                <a:ext cx="3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37" name="Line 245"/>
              <p:cNvSpPr>
                <a:spLocks noChangeShapeType="1"/>
              </p:cNvSpPr>
              <p:nvPr/>
            </p:nvSpPr>
            <p:spPr bwMode="auto">
              <a:xfrm>
                <a:off x="1469" y="1869"/>
                <a:ext cx="15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38" name="Line 246"/>
              <p:cNvSpPr>
                <a:spLocks noChangeShapeType="1"/>
              </p:cNvSpPr>
              <p:nvPr/>
            </p:nvSpPr>
            <p:spPr bwMode="auto">
              <a:xfrm>
                <a:off x="1484" y="1869"/>
                <a:ext cx="3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39" name="Line 247"/>
              <p:cNvSpPr>
                <a:spLocks noChangeShapeType="1"/>
              </p:cNvSpPr>
              <p:nvPr/>
            </p:nvSpPr>
            <p:spPr bwMode="auto">
              <a:xfrm>
                <a:off x="1484" y="1013"/>
                <a:ext cx="3" cy="134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40" name="Line 248"/>
              <p:cNvSpPr>
                <a:spLocks noChangeShapeType="1"/>
              </p:cNvSpPr>
              <p:nvPr/>
            </p:nvSpPr>
            <p:spPr bwMode="auto">
              <a:xfrm>
                <a:off x="1484" y="1876"/>
                <a:ext cx="3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41" name="Line 249"/>
              <p:cNvSpPr>
                <a:spLocks noChangeShapeType="1"/>
              </p:cNvSpPr>
              <p:nvPr/>
            </p:nvSpPr>
            <p:spPr bwMode="auto">
              <a:xfrm>
                <a:off x="1484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42" name="Line 250"/>
              <p:cNvSpPr>
                <a:spLocks noChangeShapeType="1"/>
              </p:cNvSpPr>
              <p:nvPr/>
            </p:nvSpPr>
            <p:spPr bwMode="auto">
              <a:xfrm>
                <a:off x="1484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43" name="Line 251"/>
              <p:cNvSpPr>
                <a:spLocks noChangeShapeType="1"/>
              </p:cNvSpPr>
              <p:nvPr/>
            </p:nvSpPr>
            <p:spPr bwMode="auto">
              <a:xfrm>
                <a:off x="1464" y="1013"/>
                <a:ext cx="3" cy="1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44" name="Line 252"/>
              <p:cNvSpPr>
                <a:spLocks noChangeShapeType="1"/>
              </p:cNvSpPr>
              <p:nvPr/>
            </p:nvSpPr>
            <p:spPr bwMode="auto">
              <a:xfrm>
                <a:off x="1491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45" name="Line 253"/>
              <p:cNvSpPr>
                <a:spLocks noChangeShapeType="1"/>
              </p:cNvSpPr>
              <p:nvPr/>
            </p:nvSpPr>
            <p:spPr bwMode="auto">
              <a:xfrm>
                <a:off x="1491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46" name="Line 254"/>
              <p:cNvSpPr>
                <a:spLocks noChangeShapeType="1"/>
              </p:cNvSpPr>
              <p:nvPr/>
            </p:nvSpPr>
            <p:spPr bwMode="auto">
              <a:xfrm>
                <a:off x="1491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47" name="Line 255"/>
              <p:cNvSpPr>
                <a:spLocks noChangeShapeType="1"/>
              </p:cNvSpPr>
              <p:nvPr/>
            </p:nvSpPr>
            <p:spPr bwMode="auto">
              <a:xfrm>
                <a:off x="1491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48" name="Line 256"/>
              <p:cNvSpPr>
                <a:spLocks noChangeShapeType="1"/>
              </p:cNvSpPr>
              <p:nvPr/>
            </p:nvSpPr>
            <p:spPr bwMode="auto">
              <a:xfrm>
                <a:off x="1491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49" name="Line 257"/>
              <p:cNvSpPr>
                <a:spLocks noChangeShapeType="1"/>
              </p:cNvSpPr>
              <p:nvPr/>
            </p:nvSpPr>
            <p:spPr bwMode="auto">
              <a:xfrm>
                <a:off x="1491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50" name="Line 258"/>
              <p:cNvSpPr>
                <a:spLocks noChangeShapeType="1"/>
              </p:cNvSpPr>
              <p:nvPr/>
            </p:nvSpPr>
            <p:spPr bwMode="auto">
              <a:xfrm>
                <a:off x="1491" y="1869"/>
                <a:ext cx="15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51" name="Line 259"/>
              <p:cNvSpPr>
                <a:spLocks noChangeShapeType="1"/>
              </p:cNvSpPr>
              <p:nvPr/>
            </p:nvSpPr>
            <p:spPr bwMode="auto">
              <a:xfrm>
                <a:off x="1506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52" name="Line 260"/>
              <p:cNvSpPr>
                <a:spLocks noChangeShapeType="1"/>
              </p:cNvSpPr>
              <p:nvPr/>
            </p:nvSpPr>
            <p:spPr bwMode="auto">
              <a:xfrm>
                <a:off x="1506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53" name="Line 261"/>
              <p:cNvSpPr>
                <a:spLocks noChangeShapeType="1"/>
              </p:cNvSpPr>
              <p:nvPr/>
            </p:nvSpPr>
            <p:spPr bwMode="auto">
              <a:xfrm>
                <a:off x="1506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54" name="Line 262"/>
              <p:cNvSpPr>
                <a:spLocks noChangeShapeType="1"/>
              </p:cNvSpPr>
              <p:nvPr/>
            </p:nvSpPr>
            <p:spPr bwMode="auto">
              <a:xfrm>
                <a:off x="1506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55" name="Line 263"/>
              <p:cNvSpPr>
                <a:spLocks noChangeShapeType="1"/>
              </p:cNvSpPr>
              <p:nvPr/>
            </p:nvSpPr>
            <p:spPr bwMode="auto">
              <a:xfrm>
                <a:off x="1506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56" name="Line 264"/>
              <p:cNvSpPr>
                <a:spLocks noChangeShapeType="1"/>
              </p:cNvSpPr>
              <p:nvPr/>
            </p:nvSpPr>
            <p:spPr bwMode="auto">
              <a:xfrm>
                <a:off x="1506" y="1856"/>
                <a:ext cx="4" cy="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57" name="Line 265"/>
              <p:cNvSpPr>
                <a:spLocks noChangeShapeType="1"/>
              </p:cNvSpPr>
              <p:nvPr/>
            </p:nvSpPr>
            <p:spPr bwMode="auto">
              <a:xfrm>
                <a:off x="1506" y="1856"/>
                <a:ext cx="15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58" name="Line 266"/>
              <p:cNvSpPr>
                <a:spLocks noChangeShapeType="1"/>
              </p:cNvSpPr>
              <p:nvPr/>
            </p:nvSpPr>
            <p:spPr bwMode="auto">
              <a:xfrm>
                <a:off x="1521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59" name="Line 267"/>
              <p:cNvSpPr>
                <a:spLocks noChangeShapeType="1"/>
              </p:cNvSpPr>
              <p:nvPr/>
            </p:nvSpPr>
            <p:spPr bwMode="auto">
              <a:xfrm>
                <a:off x="1537" y="1013"/>
                <a:ext cx="4" cy="13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60" name="Line 268"/>
              <p:cNvSpPr>
                <a:spLocks noChangeShapeType="1"/>
              </p:cNvSpPr>
              <p:nvPr/>
            </p:nvSpPr>
            <p:spPr bwMode="auto">
              <a:xfrm>
                <a:off x="1521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61" name="Line 269"/>
              <p:cNvSpPr>
                <a:spLocks noChangeShapeType="1"/>
              </p:cNvSpPr>
              <p:nvPr/>
            </p:nvSpPr>
            <p:spPr bwMode="auto">
              <a:xfrm>
                <a:off x="1521" y="1815"/>
                <a:ext cx="4" cy="1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62" name="Line 270"/>
              <p:cNvSpPr>
                <a:spLocks noChangeShapeType="1"/>
              </p:cNvSpPr>
              <p:nvPr/>
            </p:nvSpPr>
            <p:spPr bwMode="auto">
              <a:xfrm>
                <a:off x="1521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63" name="Line 271"/>
              <p:cNvSpPr>
                <a:spLocks noChangeShapeType="1"/>
              </p:cNvSpPr>
              <p:nvPr/>
            </p:nvSpPr>
            <p:spPr bwMode="auto">
              <a:xfrm>
                <a:off x="1529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64" name="Line 272"/>
              <p:cNvSpPr>
                <a:spLocks noChangeShapeType="1"/>
              </p:cNvSpPr>
              <p:nvPr/>
            </p:nvSpPr>
            <p:spPr bwMode="auto">
              <a:xfrm>
                <a:off x="1529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65" name="Line 273"/>
              <p:cNvSpPr>
                <a:spLocks noChangeShapeType="1"/>
              </p:cNvSpPr>
              <p:nvPr/>
            </p:nvSpPr>
            <p:spPr bwMode="auto">
              <a:xfrm>
                <a:off x="1529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66" name="Line 274"/>
              <p:cNvSpPr>
                <a:spLocks noChangeShapeType="1"/>
              </p:cNvSpPr>
              <p:nvPr/>
            </p:nvSpPr>
            <p:spPr bwMode="auto">
              <a:xfrm>
                <a:off x="1529" y="1842"/>
                <a:ext cx="4" cy="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67" name="Line 275"/>
              <p:cNvSpPr>
                <a:spLocks noChangeShapeType="1"/>
              </p:cNvSpPr>
              <p:nvPr/>
            </p:nvSpPr>
            <p:spPr bwMode="auto">
              <a:xfrm>
                <a:off x="1529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68" name="Line 276"/>
              <p:cNvSpPr>
                <a:spLocks noChangeShapeType="1"/>
              </p:cNvSpPr>
              <p:nvPr/>
            </p:nvSpPr>
            <p:spPr bwMode="auto">
              <a:xfrm>
                <a:off x="1529" y="1876"/>
                <a:ext cx="15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69" name="Line 277"/>
              <p:cNvSpPr>
                <a:spLocks noChangeShapeType="1"/>
              </p:cNvSpPr>
              <p:nvPr/>
            </p:nvSpPr>
            <p:spPr bwMode="auto">
              <a:xfrm>
                <a:off x="1544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70" name="Line 278"/>
              <p:cNvSpPr>
                <a:spLocks noChangeShapeType="1"/>
              </p:cNvSpPr>
              <p:nvPr/>
            </p:nvSpPr>
            <p:spPr bwMode="auto">
              <a:xfrm>
                <a:off x="1544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71" name="Line 279"/>
              <p:cNvSpPr>
                <a:spLocks noChangeShapeType="1"/>
              </p:cNvSpPr>
              <p:nvPr/>
            </p:nvSpPr>
            <p:spPr bwMode="auto">
              <a:xfrm>
                <a:off x="1544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72" name="Line 280"/>
              <p:cNvSpPr>
                <a:spLocks noChangeShapeType="1"/>
              </p:cNvSpPr>
              <p:nvPr/>
            </p:nvSpPr>
            <p:spPr bwMode="auto">
              <a:xfrm>
                <a:off x="1544" y="1869"/>
                <a:ext cx="4" cy="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73" name="Line 281"/>
              <p:cNvSpPr>
                <a:spLocks noChangeShapeType="1"/>
              </p:cNvSpPr>
              <p:nvPr/>
            </p:nvSpPr>
            <p:spPr bwMode="auto">
              <a:xfrm>
                <a:off x="1544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74" name="Line 282"/>
              <p:cNvSpPr>
                <a:spLocks noChangeShapeType="1"/>
              </p:cNvSpPr>
              <p:nvPr/>
            </p:nvSpPr>
            <p:spPr bwMode="auto">
              <a:xfrm>
                <a:off x="1544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75" name="Line 283"/>
              <p:cNvSpPr>
                <a:spLocks noChangeShapeType="1"/>
              </p:cNvSpPr>
              <p:nvPr/>
            </p:nvSpPr>
            <p:spPr bwMode="auto">
              <a:xfrm>
                <a:off x="1544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76" name="Line 284"/>
              <p:cNvSpPr>
                <a:spLocks noChangeShapeType="1"/>
              </p:cNvSpPr>
              <p:nvPr/>
            </p:nvSpPr>
            <p:spPr bwMode="auto">
              <a:xfrm>
                <a:off x="1544" y="1869"/>
                <a:ext cx="7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77" name="Line 285"/>
              <p:cNvSpPr>
                <a:spLocks noChangeShapeType="1"/>
              </p:cNvSpPr>
              <p:nvPr/>
            </p:nvSpPr>
            <p:spPr bwMode="auto">
              <a:xfrm>
                <a:off x="1551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78" name="Line 286"/>
              <p:cNvSpPr>
                <a:spLocks noChangeShapeType="1"/>
              </p:cNvSpPr>
              <p:nvPr/>
            </p:nvSpPr>
            <p:spPr bwMode="auto">
              <a:xfrm>
                <a:off x="1551" y="1013"/>
                <a:ext cx="4" cy="13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79" name="Line 287"/>
              <p:cNvSpPr>
                <a:spLocks noChangeShapeType="1"/>
              </p:cNvSpPr>
              <p:nvPr/>
            </p:nvSpPr>
            <p:spPr bwMode="auto">
              <a:xfrm>
                <a:off x="1551" y="1249"/>
                <a:ext cx="4" cy="11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80" name="Line 288"/>
              <p:cNvSpPr>
                <a:spLocks noChangeShapeType="1"/>
              </p:cNvSpPr>
              <p:nvPr/>
            </p:nvSpPr>
            <p:spPr bwMode="auto">
              <a:xfrm>
                <a:off x="1551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81" name="Line 289"/>
              <p:cNvSpPr>
                <a:spLocks noChangeShapeType="1"/>
              </p:cNvSpPr>
              <p:nvPr/>
            </p:nvSpPr>
            <p:spPr bwMode="auto">
              <a:xfrm>
                <a:off x="1551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82" name="Line 290"/>
              <p:cNvSpPr>
                <a:spLocks noChangeShapeType="1"/>
              </p:cNvSpPr>
              <p:nvPr/>
            </p:nvSpPr>
            <p:spPr bwMode="auto">
              <a:xfrm>
                <a:off x="1950" y="1876"/>
                <a:ext cx="4" cy="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83" name="Line 291"/>
              <p:cNvSpPr>
                <a:spLocks noChangeShapeType="1"/>
              </p:cNvSpPr>
              <p:nvPr/>
            </p:nvSpPr>
            <p:spPr bwMode="auto">
              <a:xfrm>
                <a:off x="1965" y="1013"/>
                <a:ext cx="4" cy="13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84" name="Line 292"/>
              <p:cNvSpPr>
                <a:spLocks noChangeShapeType="1"/>
              </p:cNvSpPr>
              <p:nvPr/>
            </p:nvSpPr>
            <p:spPr bwMode="auto">
              <a:xfrm>
                <a:off x="1965" y="1303"/>
                <a:ext cx="4" cy="9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85" name="Line 293"/>
              <p:cNvSpPr>
                <a:spLocks noChangeShapeType="1"/>
              </p:cNvSpPr>
              <p:nvPr/>
            </p:nvSpPr>
            <p:spPr bwMode="auto">
              <a:xfrm>
                <a:off x="1965" y="1101"/>
                <a:ext cx="4" cy="11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86" name="Line 294"/>
              <p:cNvSpPr>
                <a:spLocks noChangeShapeType="1"/>
              </p:cNvSpPr>
              <p:nvPr/>
            </p:nvSpPr>
            <p:spPr bwMode="auto">
              <a:xfrm>
                <a:off x="1965" y="1013"/>
                <a:ext cx="4" cy="1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87" name="Line 295"/>
              <p:cNvSpPr>
                <a:spLocks noChangeShapeType="1"/>
              </p:cNvSpPr>
              <p:nvPr/>
            </p:nvSpPr>
            <p:spPr bwMode="auto">
              <a:xfrm>
                <a:off x="1965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88" name="Line 296"/>
              <p:cNvSpPr>
                <a:spLocks noChangeShapeType="1"/>
              </p:cNvSpPr>
              <p:nvPr/>
            </p:nvSpPr>
            <p:spPr bwMode="auto">
              <a:xfrm>
                <a:off x="1965" y="1013"/>
                <a:ext cx="4" cy="13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89" name="Line 297"/>
              <p:cNvSpPr>
                <a:spLocks noChangeShapeType="1"/>
              </p:cNvSpPr>
              <p:nvPr/>
            </p:nvSpPr>
            <p:spPr bwMode="auto">
              <a:xfrm>
                <a:off x="1965" y="1869"/>
                <a:ext cx="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90" name="Line 298"/>
              <p:cNvSpPr>
                <a:spLocks noChangeShapeType="1"/>
              </p:cNvSpPr>
              <p:nvPr/>
            </p:nvSpPr>
            <p:spPr bwMode="auto">
              <a:xfrm>
                <a:off x="1972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91" name="Line 299"/>
              <p:cNvSpPr>
                <a:spLocks noChangeShapeType="1"/>
              </p:cNvSpPr>
              <p:nvPr/>
            </p:nvSpPr>
            <p:spPr bwMode="auto">
              <a:xfrm>
                <a:off x="1972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92" name="Line 300"/>
              <p:cNvSpPr>
                <a:spLocks noChangeShapeType="1"/>
              </p:cNvSpPr>
              <p:nvPr/>
            </p:nvSpPr>
            <p:spPr bwMode="auto">
              <a:xfrm>
                <a:off x="1972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93" name="Line 301"/>
              <p:cNvSpPr>
                <a:spLocks noChangeShapeType="1"/>
              </p:cNvSpPr>
              <p:nvPr/>
            </p:nvSpPr>
            <p:spPr bwMode="auto">
              <a:xfrm>
                <a:off x="1972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94" name="Line 302"/>
              <p:cNvSpPr>
                <a:spLocks noChangeShapeType="1"/>
              </p:cNvSpPr>
              <p:nvPr/>
            </p:nvSpPr>
            <p:spPr bwMode="auto">
              <a:xfrm>
                <a:off x="1972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95" name="Line 303"/>
              <p:cNvSpPr>
                <a:spLocks noChangeShapeType="1"/>
              </p:cNvSpPr>
              <p:nvPr/>
            </p:nvSpPr>
            <p:spPr bwMode="auto">
              <a:xfrm>
                <a:off x="1972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96" name="Line 304"/>
              <p:cNvSpPr>
                <a:spLocks noChangeShapeType="1"/>
              </p:cNvSpPr>
              <p:nvPr/>
            </p:nvSpPr>
            <p:spPr bwMode="auto">
              <a:xfrm>
                <a:off x="1972" y="1876"/>
                <a:ext cx="15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97" name="Line 305"/>
              <p:cNvSpPr>
                <a:spLocks noChangeShapeType="1"/>
              </p:cNvSpPr>
              <p:nvPr/>
            </p:nvSpPr>
            <p:spPr bwMode="auto">
              <a:xfrm>
                <a:off x="1987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98" name="Line 306"/>
              <p:cNvSpPr>
                <a:spLocks noChangeShapeType="1"/>
              </p:cNvSpPr>
              <p:nvPr/>
            </p:nvSpPr>
            <p:spPr bwMode="auto">
              <a:xfrm>
                <a:off x="1987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499" name="Line 307"/>
              <p:cNvSpPr>
                <a:spLocks noChangeShapeType="1"/>
              </p:cNvSpPr>
              <p:nvPr/>
            </p:nvSpPr>
            <p:spPr bwMode="auto">
              <a:xfrm>
                <a:off x="1987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00" name="Line 308"/>
              <p:cNvSpPr>
                <a:spLocks noChangeShapeType="1"/>
              </p:cNvSpPr>
              <p:nvPr/>
            </p:nvSpPr>
            <p:spPr bwMode="auto">
              <a:xfrm>
                <a:off x="1987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01" name="Line 309"/>
              <p:cNvSpPr>
                <a:spLocks noChangeShapeType="1"/>
              </p:cNvSpPr>
              <p:nvPr/>
            </p:nvSpPr>
            <p:spPr bwMode="auto">
              <a:xfrm>
                <a:off x="1987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02" name="Line 310"/>
              <p:cNvSpPr>
                <a:spLocks noChangeShapeType="1"/>
              </p:cNvSpPr>
              <p:nvPr/>
            </p:nvSpPr>
            <p:spPr bwMode="auto">
              <a:xfrm>
                <a:off x="1987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03" name="Line 311"/>
              <p:cNvSpPr>
                <a:spLocks noChangeShapeType="1"/>
              </p:cNvSpPr>
              <p:nvPr/>
            </p:nvSpPr>
            <p:spPr bwMode="auto">
              <a:xfrm>
                <a:off x="2002" y="1013"/>
                <a:ext cx="4" cy="13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04" name="Line 312"/>
              <p:cNvSpPr>
                <a:spLocks noChangeShapeType="1"/>
              </p:cNvSpPr>
              <p:nvPr/>
            </p:nvSpPr>
            <p:spPr bwMode="auto">
              <a:xfrm>
                <a:off x="2002" y="1013"/>
                <a:ext cx="4" cy="13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05" name="Line 313"/>
              <p:cNvSpPr>
                <a:spLocks noChangeShapeType="1"/>
              </p:cNvSpPr>
              <p:nvPr/>
            </p:nvSpPr>
            <p:spPr bwMode="auto">
              <a:xfrm>
                <a:off x="2002" y="1869"/>
                <a:ext cx="4" cy="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06" name="Line 314"/>
              <p:cNvSpPr>
                <a:spLocks noChangeShapeType="1"/>
              </p:cNvSpPr>
              <p:nvPr/>
            </p:nvSpPr>
            <p:spPr bwMode="auto">
              <a:xfrm>
                <a:off x="2002" y="1013"/>
                <a:ext cx="4" cy="13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07" name="Line 315"/>
              <p:cNvSpPr>
                <a:spLocks noChangeShapeType="1"/>
              </p:cNvSpPr>
              <p:nvPr/>
            </p:nvSpPr>
            <p:spPr bwMode="auto">
              <a:xfrm>
                <a:off x="2002" y="1013"/>
                <a:ext cx="4" cy="1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08" name="Line 316"/>
              <p:cNvSpPr>
                <a:spLocks noChangeShapeType="1"/>
              </p:cNvSpPr>
              <p:nvPr/>
            </p:nvSpPr>
            <p:spPr bwMode="auto">
              <a:xfrm>
                <a:off x="2002" y="1033"/>
                <a:ext cx="4" cy="12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09" name="Line 317"/>
              <p:cNvSpPr>
                <a:spLocks noChangeShapeType="1"/>
              </p:cNvSpPr>
              <p:nvPr/>
            </p:nvSpPr>
            <p:spPr bwMode="auto">
              <a:xfrm>
                <a:off x="2002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10" name="Line 318"/>
              <p:cNvSpPr>
                <a:spLocks noChangeShapeType="1"/>
              </p:cNvSpPr>
              <p:nvPr/>
            </p:nvSpPr>
            <p:spPr bwMode="auto">
              <a:xfrm>
                <a:off x="2002" y="1869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11" name="Line 319"/>
              <p:cNvSpPr>
                <a:spLocks noChangeShapeType="1"/>
              </p:cNvSpPr>
              <p:nvPr/>
            </p:nvSpPr>
            <p:spPr bwMode="auto">
              <a:xfrm>
                <a:off x="2010" y="1013"/>
                <a:ext cx="4" cy="13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12" name="Line 320"/>
              <p:cNvSpPr>
                <a:spLocks noChangeShapeType="1"/>
              </p:cNvSpPr>
              <p:nvPr/>
            </p:nvSpPr>
            <p:spPr bwMode="auto">
              <a:xfrm>
                <a:off x="2010" y="1013"/>
                <a:ext cx="4" cy="1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13" name="Line 321"/>
              <p:cNvSpPr>
                <a:spLocks noChangeShapeType="1"/>
              </p:cNvSpPr>
              <p:nvPr/>
            </p:nvSpPr>
            <p:spPr bwMode="auto">
              <a:xfrm>
                <a:off x="2010" y="1067"/>
                <a:ext cx="4" cy="12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14" name="Line 322"/>
              <p:cNvSpPr>
                <a:spLocks noChangeShapeType="1"/>
              </p:cNvSpPr>
              <p:nvPr/>
            </p:nvSpPr>
            <p:spPr bwMode="auto">
              <a:xfrm>
                <a:off x="2010" y="1101"/>
                <a:ext cx="4" cy="11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15" name="Line 323"/>
              <p:cNvSpPr>
                <a:spLocks noChangeShapeType="1"/>
              </p:cNvSpPr>
              <p:nvPr/>
            </p:nvSpPr>
            <p:spPr bwMode="auto">
              <a:xfrm>
                <a:off x="2010" y="1856"/>
                <a:ext cx="4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16" name="Line 324"/>
              <p:cNvSpPr>
                <a:spLocks noChangeShapeType="1"/>
              </p:cNvSpPr>
              <p:nvPr/>
            </p:nvSpPr>
            <p:spPr bwMode="auto">
              <a:xfrm>
                <a:off x="2010" y="1869"/>
                <a:ext cx="4" cy="2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17" name="Line 325"/>
              <p:cNvSpPr>
                <a:spLocks noChangeShapeType="1"/>
              </p:cNvSpPr>
              <p:nvPr/>
            </p:nvSpPr>
            <p:spPr bwMode="auto">
              <a:xfrm>
                <a:off x="2010" y="1013"/>
                <a:ext cx="15" cy="13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18" name="Line 326"/>
              <p:cNvSpPr>
                <a:spLocks noChangeShapeType="1"/>
              </p:cNvSpPr>
              <p:nvPr/>
            </p:nvSpPr>
            <p:spPr bwMode="auto">
              <a:xfrm>
                <a:off x="2025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19" name="Line 327"/>
              <p:cNvSpPr>
                <a:spLocks noChangeShapeType="1"/>
              </p:cNvSpPr>
              <p:nvPr/>
            </p:nvSpPr>
            <p:spPr bwMode="auto">
              <a:xfrm>
                <a:off x="2025" y="1033"/>
                <a:ext cx="4" cy="12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20" name="Line 328"/>
              <p:cNvSpPr>
                <a:spLocks noChangeShapeType="1"/>
              </p:cNvSpPr>
              <p:nvPr/>
            </p:nvSpPr>
            <p:spPr bwMode="auto">
              <a:xfrm>
                <a:off x="2025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21" name="Line 329"/>
              <p:cNvSpPr>
                <a:spLocks noChangeShapeType="1"/>
              </p:cNvSpPr>
              <p:nvPr/>
            </p:nvSpPr>
            <p:spPr bwMode="auto">
              <a:xfrm>
                <a:off x="2025" y="1013"/>
                <a:ext cx="4" cy="1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22" name="Line 330"/>
              <p:cNvSpPr>
                <a:spLocks noChangeShapeType="1"/>
              </p:cNvSpPr>
              <p:nvPr/>
            </p:nvSpPr>
            <p:spPr bwMode="auto">
              <a:xfrm>
                <a:off x="2025" y="1869"/>
                <a:ext cx="7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23" name="Line 331"/>
              <p:cNvSpPr>
                <a:spLocks noChangeShapeType="1"/>
              </p:cNvSpPr>
              <p:nvPr/>
            </p:nvSpPr>
            <p:spPr bwMode="auto">
              <a:xfrm>
                <a:off x="2032" y="1026"/>
                <a:ext cx="4" cy="12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24" name="Line 332"/>
              <p:cNvSpPr>
                <a:spLocks noChangeShapeType="1"/>
              </p:cNvSpPr>
              <p:nvPr/>
            </p:nvSpPr>
            <p:spPr bwMode="auto">
              <a:xfrm>
                <a:off x="2032" y="1047"/>
                <a:ext cx="4" cy="12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25" name="Line 333"/>
              <p:cNvSpPr>
                <a:spLocks noChangeShapeType="1"/>
              </p:cNvSpPr>
              <p:nvPr/>
            </p:nvSpPr>
            <p:spPr bwMode="auto">
              <a:xfrm>
                <a:off x="2032" y="1067"/>
                <a:ext cx="4" cy="12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26" name="Line 334"/>
              <p:cNvSpPr>
                <a:spLocks noChangeShapeType="1"/>
              </p:cNvSpPr>
              <p:nvPr/>
            </p:nvSpPr>
            <p:spPr bwMode="auto">
              <a:xfrm>
                <a:off x="2032" y="1067"/>
                <a:ext cx="4" cy="12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27" name="Line 335"/>
              <p:cNvSpPr>
                <a:spLocks noChangeShapeType="1"/>
              </p:cNvSpPr>
              <p:nvPr/>
            </p:nvSpPr>
            <p:spPr bwMode="auto">
              <a:xfrm>
                <a:off x="2032" y="1141"/>
                <a:ext cx="4" cy="11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28" name="Line 336"/>
              <p:cNvSpPr>
                <a:spLocks noChangeShapeType="1"/>
              </p:cNvSpPr>
              <p:nvPr/>
            </p:nvSpPr>
            <p:spPr bwMode="auto">
              <a:xfrm>
                <a:off x="2032" y="1910"/>
                <a:ext cx="4" cy="2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29" name="Line 337"/>
              <p:cNvSpPr>
                <a:spLocks noChangeShapeType="1"/>
              </p:cNvSpPr>
              <p:nvPr/>
            </p:nvSpPr>
            <p:spPr bwMode="auto">
              <a:xfrm>
                <a:off x="2032" y="1087"/>
                <a:ext cx="4" cy="116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30" name="Line 338"/>
              <p:cNvSpPr>
                <a:spLocks noChangeShapeType="1"/>
              </p:cNvSpPr>
              <p:nvPr/>
            </p:nvSpPr>
            <p:spPr bwMode="auto">
              <a:xfrm>
                <a:off x="2048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31" name="Line 339"/>
              <p:cNvSpPr>
                <a:spLocks noChangeShapeType="1"/>
              </p:cNvSpPr>
              <p:nvPr/>
            </p:nvSpPr>
            <p:spPr bwMode="auto">
              <a:xfrm>
                <a:off x="2048" y="1869"/>
                <a:ext cx="3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32" name="Line 340"/>
              <p:cNvSpPr>
                <a:spLocks noChangeShapeType="1"/>
              </p:cNvSpPr>
              <p:nvPr/>
            </p:nvSpPr>
            <p:spPr bwMode="auto">
              <a:xfrm>
                <a:off x="2048" y="1013"/>
                <a:ext cx="3" cy="1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33" name="Line 341"/>
              <p:cNvSpPr>
                <a:spLocks noChangeShapeType="1"/>
              </p:cNvSpPr>
              <p:nvPr/>
            </p:nvSpPr>
            <p:spPr bwMode="auto">
              <a:xfrm>
                <a:off x="2048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34" name="Line 342"/>
              <p:cNvSpPr>
                <a:spLocks noChangeShapeType="1"/>
              </p:cNvSpPr>
              <p:nvPr/>
            </p:nvSpPr>
            <p:spPr bwMode="auto">
              <a:xfrm>
                <a:off x="2048" y="1026"/>
                <a:ext cx="3" cy="12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35" name="Line 343"/>
              <p:cNvSpPr>
                <a:spLocks noChangeShapeType="1"/>
              </p:cNvSpPr>
              <p:nvPr/>
            </p:nvSpPr>
            <p:spPr bwMode="auto">
              <a:xfrm>
                <a:off x="2048" y="1026"/>
                <a:ext cx="3" cy="12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36" name="Line 344"/>
              <p:cNvSpPr>
                <a:spLocks noChangeShapeType="1"/>
              </p:cNvSpPr>
              <p:nvPr/>
            </p:nvSpPr>
            <p:spPr bwMode="auto">
              <a:xfrm>
                <a:off x="2048" y="1869"/>
                <a:ext cx="15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37" name="Line 345"/>
              <p:cNvSpPr>
                <a:spLocks noChangeShapeType="1"/>
              </p:cNvSpPr>
              <p:nvPr/>
            </p:nvSpPr>
            <p:spPr bwMode="auto">
              <a:xfrm>
                <a:off x="2063" y="1013"/>
                <a:ext cx="3" cy="1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38" name="Line 346"/>
              <p:cNvSpPr>
                <a:spLocks noChangeShapeType="1"/>
              </p:cNvSpPr>
              <p:nvPr/>
            </p:nvSpPr>
            <p:spPr bwMode="auto">
              <a:xfrm>
                <a:off x="2047" y="1026"/>
                <a:ext cx="3" cy="12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39" name="Line 347"/>
              <p:cNvSpPr>
                <a:spLocks noChangeShapeType="1"/>
              </p:cNvSpPr>
              <p:nvPr/>
            </p:nvSpPr>
            <p:spPr bwMode="auto">
              <a:xfrm>
                <a:off x="2063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40" name="Line 348"/>
              <p:cNvSpPr>
                <a:spLocks noChangeShapeType="1"/>
              </p:cNvSpPr>
              <p:nvPr/>
            </p:nvSpPr>
            <p:spPr bwMode="auto">
              <a:xfrm>
                <a:off x="2063" y="1842"/>
                <a:ext cx="3" cy="10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41" name="Line 349"/>
              <p:cNvSpPr>
                <a:spLocks noChangeShapeType="1"/>
              </p:cNvSpPr>
              <p:nvPr/>
            </p:nvSpPr>
            <p:spPr bwMode="auto">
              <a:xfrm>
                <a:off x="2063" y="1876"/>
                <a:ext cx="7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42" name="Line 350"/>
              <p:cNvSpPr>
                <a:spLocks noChangeShapeType="1"/>
              </p:cNvSpPr>
              <p:nvPr/>
            </p:nvSpPr>
            <p:spPr bwMode="auto">
              <a:xfrm>
                <a:off x="2070" y="1876"/>
                <a:ext cx="4" cy="1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43" name="Line 351"/>
              <p:cNvSpPr>
                <a:spLocks noChangeShapeType="1"/>
              </p:cNvSpPr>
              <p:nvPr/>
            </p:nvSpPr>
            <p:spPr bwMode="auto">
              <a:xfrm>
                <a:off x="2070" y="1033"/>
                <a:ext cx="4" cy="12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44" name="Line 352"/>
              <p:cNvSpPr>
                <a:spLocks noChangeShapeType="1"/>
              </p:cNvSpPr>
              <p:nvPr/>
            </p:nvSpPr>
            <p:spPr bwMode="auto">
              <a:xfrm>
                <a:off x="2070" y="1026"/>
                <a:ext cx="4" cy="12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45" name="Line 353"/>
              <p:cNvSpPr>
                <a:spLocks noChangeShapeType="1"/>
              </p:cNvSpPr>
              <p:nvPr/>
            </p:nvSpPr>
            <p:spPr bwMode="auto">
              <a:xfrm>
                <a:off x="2070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46" name="Line 354"/>
              <p:cNvSpPr>
                <a:spLocks noChangeShapeType="1"/>
              </p:cNvSpPr>
              <p:nvPr/>
            </p:nvSpPr>
            <p:spPr bwMode="auto">
              <a:xfrm>
                <a:off x="2158" y="1013"/>
                <a:ext cx="4" cy="1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47" name="Line 355"/>
              <p:cNvSpPr>
                <a:spLocks noChangeShapeType="1"/>
              </p:cNvSpPr>
              <p:nvPr/>
            </p:nvSpPr>
            <p:spPr bwMode="auto">
              <a:xfrm>
                <a:off x="2070" y="1869"/>
                <a:ext cx="4" cy="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48" name="Line 356"/>
              <p:cNvSpPr>
                <a:spLocks noChangeShapeType="1"/>
              </p:cNvSpPr>
              <p:nvPr/>
            </p:nvSpPr>
            <p:spPr bwMode="auto">
              <a:xfrm>
                <a:off x="2070" y="1869"/>
                <a:ext cx="15" cy="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49" name="Line 357"/>
              <p:cNvSpPr>
                <a:spLocks noChangeShapeType="1"/>
              </p:cNvSpPr>
              <p:nvPr/>
            </p:nvSpPr>
            <p:spPr bwMode="auto">
              <a:xfrm>
                <a:off x="2085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50" name="Line 358"/>
              <p:cNvSpPr>
                <a:spLocks noChangeShapeType="1"/>
              </p:cNvSpPr>
              <p:nvPr/>
            </p:nvSpPr>
            <p:spPr bwMode="auto">
              <a:xfrm>
                <a:off x="2085" y="1026"/>
                <a:ext cx="4" cy="1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51" name="Line 359"/>
              <p:cNvSpPr>
                <a:spLocks noChangeShapeType="1"/>
              </p:cNvSpPr>
              <p:nvPr/>
            </p:nvSpPr>
            <p:spPr bwMode="auto">
              <a:xfrm>
                <a:off x="2085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52" name="Line 360"/>
              <p:cNvSpPr>
                <a:spLocks noChangeShapeType="1"/>
              </p:cNvSpPr>
              <p:nvPr/>
            </p:nvSpPr>
            <p:spPr bwMode="auto">
              <a:xfrm>
                <a:off x="2085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53" name="Line 361"/>
              <p:cNvSpPr>
                <a:spLocks noChangeShapeType="1"/>
              </p:cNvSpPr>
              <p:nvPr/>
            </p:nvSpPr>
            <p:spPr bwMode="auto">
              <a:xfrm>
                <a:off x="2085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54" name="Line 362"/>
              <p:cNvSpPr>
                <a:spLocks noChangeShapeType="1"/>
              </p:cNvSpPr>
              <p:nvPr/>
            </p:nvSpPr>
            <p:spPr bwMode="auto">
              <a:xfrm>
                <a:off x="2085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55" name="Line 363"/>
              <p:cNvSpPr>
                <a:spLocks noChangeShapeType="1"/>
              </p:cNvSpPr>
              <p:nvPr/>
            </p:nvSpPr>
            <p:spPr bwMode="auto">
              <a:xfrm>
                <a:off x="2085" y="1876"/>
                <a:ext cx="8" cy="6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56" name="Line 364"/>
              <p:cNvSpPr>
                <a:spLocks noChangeShapeType="1"/>
              </p:cNvSpPr>
              <p:nvPr/>
            </p:nvSpPr>
            <p:spPr bwMode="auto">
              <a:xfrm>
                <a:off x="2093" y="1013"/>
                <a:ext cx="3" cy="1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57" name="Line 365"/>
              <p:cNvSpPr>
                <a:spLocks noChangeShapeType="1"/>
              </p:cNvSpPr>
              <p:nvPr/>
            </p:nvSpPr>
            <p:spPr bwMode="auto">
              <a:xfrm>
                <a:off x="2093" y="1876"/>
                <a:ext cx="3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58" name="Line 366"/>
              <p:cNvSpPr>
                <a:spLocks noChangeShapeType="1"/>
              </p:cNvSpPr>
              <p:nvPr/>
            </p:nvSpPr>
            <p:spPr bwMode="auto">
              <a:xfrm>
                <a:off x="2093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59" name="Line 367"/>
              <p:cNvSpPr>
                <a:spLocks noChangeShapeType="1"/>
              </p:cNvSpPr>
              <p:nvPr/>
            </p:nvSpPr>
            <p:spPr bwMode="auto">
              <a:xfrm>
                <a:off x="2077" y="1067"/>
                <a:ext cx="3" cy="12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60" name="Line 368"/>
              <p:cNvSpPr>
                <a:spLocks noChangeShapeType="1"/>
              </p:cNvSpPr>
              <p:nvPr/>
            </p:nvSpPr>
            <p:spPr bwMode="auto">
              <a:xfrm>
                <a:off x="2093" y="1876"/>
                <a:ext cx="3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61" name="Line 369"/>
              <p:cNvSpPr>
                <a:spLocks noChangeShapeType="1"/>
              </p:cNvSpPr>
              <p:nvPr/>
            </p:nvSpPr>
            <p:spPr bwMode="auto">
              <a:xfrm>
                <a:off x="2093" y="1876"/>
                <a:ext cx="15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62" name="Line 370"/>
              <p:cNvSpPr>
                <a:spLocks noChangeShapeType="1"/>
              </p:cNvSpPr>
              <p:nvPr/>
            </p:nvSpPr>
            <p:spPr bwMode="auto">
              <a:xfrm>
                <a:off x="2108" y="1013"/>
                <a:ext cx="3" cy="13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63" name="Line 371"/>
              <p:cNvSpPr>
                <a:spLocks noChangeShapeType="1"/>
              </p:cNvSpPr>
              <p:nvPr/>
            </p:nvSpPr>
            <p:spPr bwMode="auto">
              <a:xfrm>
                <a:off x="2108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64" name="Line 372"/>
              <p:cNvSpPr>
                <a:spLocks noChangeShapeType="1"/>
              </p:cNvSpPr>
              <p:nvPr/>
            </p:nvSpPr>
            <p:spPr bwMode="auto">
              <a:xfrm>
                <a:off x="2108" y="1869"/>
                <a:ext cx="3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65" name="Line 373"/>
              <p:cNvSpPr>
                <a:spLocks noChangeShapeType="1"/>
              </p:cNvSpPr>
              <p:nvPr/>
            </p:nvSpPr>
            <p:spPr bwMode="auto">
              <a:xfrm>
                <a:off x="2108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66" name="Line 374"/>
              <p:cNvSpPr>
                <a:spLocks noChangeShapeType="1"/>
              </p:cNvSpPr>
              <p:nvPr/>
            </p:nvSpPr>
            <p:spPr bwMode="auto">
              <a:xfrm>
                <a:off x="2108" y="1876"/>
                <a:ext cx="3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67" name="Line 375"/>
              <p:cNvSpPr>
                <a:spLocks noChangeShapeType="1"/>
              </p:cNvSpPr>
              <p:nvPr/>
            </p:nvSpPr>
            <p:spPr bwMode="auto">
              <a:xfrm>
                <a:off x="2108" y="1013"/>
                <a:ext cx="3" cy="1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68" name="Line 376"/>
              <p:cNvSpPr>
                <a:spLocks noChangeShapeType="1"/>
              </p:cNvSpPr>
              <p:nvPr/>
            </p:nvSpPr>
            <p:spPr bwMode="auto">
              <a:xfrm>
                <a:off x="2108" y="1856"/>
                <a:ext cx="15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69" name="Line 377"/>
              <p:cNvSpPr>
                <a:spLocks noChangeShapeType="1"/>
              </p:cNvSpPr>
              <p:nvPr/>
            </p:nvSpPr>
            <p:spPr bwMode="auto">
              <a:xfrm>
                <a:off x="2123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70" name="Line 378"/>
              <p:cNvSpPr>
                <a:spLocks noChangeShapeType="1"/>
              </p:cNvSpPr>
              <p:nvPr/>
            </p:nvSpPr>
            <p:spPr bwMode="auto">
              <a:xfrm>
                <a:off x="2123" y="1869"/>
                <a:ext cx="3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71" name="Line 379"/>
              <p:cNvSpPr>
                <a:spLocks noChangeShapeType="1"/>
              </p:cNvSpPr>
              <p:nvPr/>
            </p:nvSpPr>
            <p:spPr bwMode="auto">
              <a:xfrm>
                <a:off x="2123" y="1876"/>
                <a:ext cx="3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72" name="Line 380"/>
              <p:cNvSpPr>
                <a:spLocks noChangeShapeType="1"/>
              </p:cNvSpPr>
              <p:nvPr/>
            </p:nvSpPr>
            <p:spPr bwMode="auto">
              <a:xfrm>
                <a:off x="2123" y="1869"/>
                <a:ext cx="3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73" name="Line 381"/>
              <p:cNvSpPr>
                <a:spLocks noChangeShapeType="1"/>
              </p:cNvSpPr>
              <p:nvPr/>
            </p:nvSpPr>
            <p:spPr bwMode="auto">
              <a:xfrm>
                <a:off x="2123" y="1876"/>
                <a:ext cx="3" cy="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74" name="Line 382"/>
              <p:cNvSpPr>
                <a:spLocks noChangeShapeType="1"/>
              </p:cNvSpPr>
              <p:nvPr/>
            </p:nvSpPr>
            <p:spPr bwMode="auto">
              <a:xfrm>
                <a:off x="2123" y="1869"/>
                <a:ext cx="3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75" name="Line 383"/>
              <p:cNvSpPr>
                <a:spLocks noChangeShapeType="1"/>
              </p:cNvSpPr>
              <p:nvPr/>
            </p:nvSpPr>
            <p:spPr bwMode="auto">
              <a:xfrm>
                <a:off x="2123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76" name="Line 384"/>
              <p:cNvSpPr>
                <a:spLocks noChangeShapeType="1"/>
              </p:cNvSpPr>
              <p:nvPr/>
            </p:nvSpPr>
            <p:spPr bwMode="auto">
              <a:xfrm>
                <a:off x="2123" y="1876"/>
                <a:ext cx="7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77" name="Line 385"/>
              <p:cNvSpPr>
                <a:spLocks noChangeShapeType="1"/>
              </p:cNvSpPr>
              <p:nvPr/>
            </p:nvSpPr>
            <p:spPr bwMode="auto">
              <a:xfrm>
                <a:off x="2130" y="1026"/>
                <a:ext cx="4" cy="12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78" name="Line 386"/>
              <p:cNvSpPr>
                <a:spLocks noChangeShapeType="1"/>
              </p:cNvSpPr>
              <p:nvPr/>
            </p:nvSpPr>
            <p:spPr bwMode="auto">
              <a:xfrm>
                <a:off x="2130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79" name="Line 387"/>
              <p:cNvSpPr>
                <a:spLocks noChangeShapeType="1"/>
              </p:cNvSpPr>
              <p:nvPr/>
            </p:nvSpPr>
            <p:spPr bwMode="auto">
              <a:xfrm>
                <a:off x="2130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80" name="Line 388"/>
              <p:cNvSpPr>
                <a:spLocks noChangeShapeType="1"/>
              </p:cNvSpPr>
              <p:nvPr/>
            </p:nvSpPr>
            <p:spPr bwMode="auto">
              <a:xfrm>
                <a:off x="2130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81" name="Line 389"/>
              <p:cNvSpPr>
                <a:spLocks noChangeShapeType="1"/>
              </p:cNvSpPr>
              <p:nvPr/>
            </p:nvSpPr>
            <p:spPr bwMode="auto">
              <a:xfrm>
                <a:off x="2130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82" name="Line 390"/>
              <p:cNvSpPr>
                <a:spLocks noChangeShapeType="1"/>
              </p:cNvSpPr>
              <p:nvPr/>
            </p:nvSpPr>
            <p:spPr bwMode="auto">
              <a:xfrm>
                <a:off x="2130" y="1013"/>
                <a:ext cx="15" cy="1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83" name="Line 391"/>
              <p:cNvSpPr>
                <a:spLocks noChangeShapeType="1"/>
              </p:cNvSpPr>
              <p:nvPr/>
            </p:nvSpPr>
            <p:spPr bwMode="auto">
              <a:xfrm>
                <a:off x="2145" y="1836"/>
                <a:ext cx="4" cy="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84" name="Line 392"/>
              <p:cNvSpPr>
                <a:spLocks noChangeShapeType="1"/>
              </p:cNvSpPr>
              <p:nvPr/>
            </p:nvSpPr>
            <p:spPr bwMode="auto">
              <a:xfrm>
                <a:off x="2145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85" name="Line 393"/>
              <p:cNvSpPr>
                <a:spLocks noChangeShapeType="1"/>
              </p:cNvSpPr>
              <p:nvPr/>
            </p:nvSpPr>
            <p:spPr bwMode="auto">
              <a:xfrm>
                <a:off x="2145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86" name="Line 394"/>
              <p:cNvSpPr>
                <a:spLocks noChangeShapeType="1"/>
              </p:cNvSpPr>
              <p:nvPr/>
            </p:nvSpPr>
            <p:spPr bwMode="auto">
              <a:xfrm>
                <a:off x="2145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87" name="Line 395"/>
              <p:cNvSpPr>
                <a:spLocks noChangeShapeType="1"/>
              </p:cNvSpPr>
              <p:nvPr/>
            </p:nvSpPr>
            <p:spPr bwMode="auto">
              <a:xfrm>
                <a:off x="2145" y="1013"/>
                <a:ext cx="4" cy="1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88" name="Line 396"/>
              <p:cNvSpPr>
                <a:spLocks noChangeShapeType="1"/>
              </p:cNvSpPr>
              <p:nvPr/>
            </p:nvSpPr>
            <p:spPr bwMode="auto">
              <a:xfrm>
                <a:off x="2145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89" name="Line 397"/>
              <p:cNvSpPr>
                <a:spLocks noChangeShapeType="1"/>
              </p:cNvSpPr>
              <p:nvPr/>
            </p:nvSpPr>
            <p:spPr bwMode="auto">
              <a:xfrm>
                <a:off x="2145" y="1876"/>
                <a:ext cx="8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90" name="Line 398"/>
              <p:cNvSpPr>
                <a:spLocks noChangeShapeType="1"/>
              </p:cNvSpPr>
              <p:nvPr/>
            </p:nvSpPr>
            <p:spPr bwMode="auto">
              <a:xfrm>
                <a:off x="2153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91" name="Line 399"/>
              <p:cNvSpPr>
                <a:spLocks noChangeShapeType="1"/>
              </p:cNvSpPr>
              <p:nvPr/>
            </p:nvSpPr>
            <p:spPr bwMode="auto">
              <a:xfrm>
                <a:off x="2153" y="1856"/>
                <a:ext cx="4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92" name="Line 400"/>
              <p:cNvSpPr>
                <a:spLocks noChangeShapeType="1"/>
              </p:cNvSpPr>
              <p:nvPr/>
            </p:nvSpPr>
            <p:spPr bwMode="auto">
              <a:xfrm>
                <a:off x="2153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93" name="Line 401"/>
              <p:cNvSpPr>
                <a:spLocks noChangeShapeType="1"/>
              </p:cNvSpPr>
              <p:nvPr/>
            </p:nvSpPr>
            <p:spPr bwMode="auto">
              <a:xfrm>
                <a:off x="2153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94" name="Line 402"/>
              <p:cNvSpPr>
                <a:spLocks noChangeShapeType="1"/>
              </p:cNvSpPr>
              <p:nvPr/>
            </p:nvSpPr>
            <p:spPr bwMode="auto">
              <a:xfrm>
                <a:off x="2153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95" name="Line 403"/>
              <p:cNvSpPr>
                <a:spLocks noChangeShapeType="1"/>
              </p:cNvSpPr>
              <p:nvPr/>
            </p:nvSpPr>
            <p:spPr bwMode="auto">
              <a:xfrm>
                <a:off x="2177" y="1013"/>
                <a:ext cx="4" cy="13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96" name="Line 404"/>
              <p:cNvSpPr>
                <a:spLocks noChangeShapeType="1"/>
              </p:cNvSpPr>
              <p:nvPr/>
            </p:nvSpPr>
            <p:spPr bwMode="auto">
              <a:xfrm>
                <a:off x="2168" y="1869"/>
                <a:ext cx="4" cy="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97" name="Line 405"/>
              <p:cNvSpPr>
                <a:spLocks noChangeShapeType="1"/>
              </p:cNvSpPr>
              <p:nvPr/>
            </p:nvSpPr>
            <p:spPr bwMode="auto">
              <a:xfrm>
                <a:off x="2168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98" name="Line 406"/>
              <p:cNvSpPr>
                <a:spLocks noChangeShapeType="1"/>
              </p:cNvSpPr>
              <p:nvPr/>
            </p:nvSpPr>
            <p:spPr bwMode="auto">
              <a:xfrm>
                <a:off x="2168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599" name="Line 407"/>
              <p:cNvSpPr>
                <a:spLocks noChangeShapeType="1"/>
              </p:cNvSpPr>
              <p:nvPr/>
            </p:nvSpPr>
            <p:spPr bwMode="auto">
              <a:xfrm>
                <a:off x="2168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00" name="Line 408"/>
              <p:cNvSpPr>
                <a:spLocks noChangeShapeType="1"/>
              </p:cNvSpPr>
              <p:nvPr/>
            </p:nvSpPr>
            <p:spPr bwMode="auto">
              <a:xfrm>
                <a:off x="2168" y="1047"/>
                <a:ext cx="4" cy="120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01" name="Line 409"/>
              <p:cNvSpPr>
                <a:spLocks noChangeShapeType="1"/>
              </p:cNvSpPr>
              <p:nvPr/>
            </p:nvSpPr>
            <p:spPr bwMode="auto">
              <a:xfrm>
                <a:off x="2168" y="1869"/>
                <a:ext cx="4" cy="4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02" name="Line 410"/>
              <p:cNvSpPr>
                <a:spLocks noChangeShapeType="1"/>
              </p:cNvSpPr>
              <p:nvPr/>
            </p:nvSpPr>
            <p:spPr bwMode="auto">
              <a:xfrm>
                <a:off x="2183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03" name="Line 411"/>
              <p:cNvSpPr>
                <a:spLocks noChangeShapeType="1"/>
              </p:cNvSpPr>
              <p:nvPr/>
            </p:nvSpPr>
            <p:spPr bwMode="auto">
              <a:xfrm>
                <a:off x="2183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04" name="Line 412"/>
              <p:cNvSpPr>
                <a:spLocks noChangeShapeType="1"/>
              </p:cNvSpPr>
              <p:nvPr/>
            </p:nvSpPr>
            <p:spPr bwMode="auto">
              <a:xfrm>
                <a:off x="2183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05" name="Line 413"/>
              <p:cNvSpPr>
                <a:spLocks noChangeShapeType="1"/>
              </p:cNvSpPr>
              <p:nvPr/>
            </p:nvSpPr>
            <p:spPr bwMode="auto">
              <a:xfrm>
                <a:off x="2183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06" name="Line 414"/>
              <p:cNvSpPr>
                <a:spLocks noChangeShapeType="1"/>
              </p:cNvSpPr>
              <p:nvPr/>
            </p:nvSpPr>
            <p:spPr bwMode="auto">
              <a:xfrm>
                <a:off x="2183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07" name="Line 415"/>
              <p:cNvSpPr>
                <a:spLocks noChangeShapeType="1"/>
              </p:cNvSpPr>
              <p:nvPr/>
            </p:nvSpPr>
            <p:spPr bwMode="auto">
              <a:xfrm>
                <a:off x="2183" y="1013"/>
                <a:ext cx="4" cy="13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08" name="Line 416"/>
              <p:cNvSpPr>
                <a:spLocks noChangeShapeType="1"/>
              </p:cNvSpPr>
              <p:nvPr/>
            </p:nvSpPr>
            <p:spPr bwMode="auto">
              <a:xfrm>
                <a:off x="2183" y="1876"/>
                <a:ext cx="7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09" name="Line 417"/>
              <p:cNvSpPr>
                <a:spLocks noChangeShapeType="1"/>
              </p:cNvSpPr>
              <p:nvPr/>
            </p:nvSpPr>
            <p:spPr bwMode="auto">
              <a:xfrm>
                <a:off x="2190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10" name="Line 418"/>
              <p:cNvSpPr>
                <a:spLocks noChangeShapeType="1"/>
              </p:cNvSpPr>
              <p:nvPr/>
            </p:nvSpPr>
            <p:spPr bwMode="auto">
              <a:xfrm>
                <a:off x="2190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11" name="Line 419"/>
              <p:cNvSpPr>
                <a:spLocks noChangeShapeType="1"/>
              </p:cNvSpPr>
              <p:nvPr/>
            </p:nvSpPr>
            <p:spPr bwMode="auto">
              <a:xfrm>
                <a:off x="2190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12" name="Line 420"/>
              <p:cNvSpPr>
                <a:spLocks noChangeShapeType="1"/>
              </p:cNvSpPr>
              <p:nvPr/>
            </p:nvSpPr>
            <p:spPr bwMode="auto">
              <a:xfrm>
                <a:off x="2190" y="1876"/>
                <a:ext cx="4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13" name="Line 421"/>
              <p:cNvSpPr>
                <a:spLocks noChangeShapeType="1"/>
              </p:cNvSpPr>
              <p:nvPr/>
            </p:nvSpPr>
            <p:spPr bwMode="auto">
              <a:xfrm>
                <a:off x="2190" y="1013"/>
                <a:ext cx="4" cy="12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14" name="Line 422"/>
              <p:cNvSpPr>
                <a:spLocks noChangeShapeType="1"/>
              </p:cNvSpPr>
              <p:nvPr/>
            </p:nvSpPr>
            <p:spPr bwMode="auto">
              <a:xfrm>
                <a:off x="2190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15" name="Line 423"/>
              <p:cNvSpPr>
                <a:spLocks noChangeShapeType="1"/>
              </p:cNvSpPr>
              <p:nvPr/>
            </p:nvSpPr>
            <p:spPr bwMode="auto">
              <a:xfrm>
                <a:off x="2190" y="1876"/>
                <a:ext cx="15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16" name="Line 424"/>
              <p:cNvSpPr>
                <a:spLocks noChangeShapeType="1"/>
              </p:cNvSpPr>
              <p:nvPr/>
            </p:nvSpPr>
            <p:spPr bwMode="auto">
              <a:xfrm>
                <a:off x="2205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17" name="Line 425"/>
              <p:cNvSpPr>
                <a:spLocks noChangeShapeType="1"/>
              </p:cNvSpPr>
              <p:nvPr/>
            </p:nvSpPr>
            <p:spPr bwMode="auto">
              <a:xfrm>
                <a:off x="2205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18" name="Line 426"/>
              <p:cNvSpPr>
                <a:spLocks noChangeShapeType="1"/>
              </p:cNvSpPr>
              <p:nvPr/>
            </p:nvSpPr>
            <p:spPr bwMode="auto">
              <a:xfrm>
                <a:off x="2205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19" name="Line 427"/>
              <p:cNvSpPr>
                <a:spLocks noChangeShapeType="1"/>
              </p:cNvSpPr>
              <p:nvPr/>
            </p:nvSpPr>
            <p:spPr bwMode="auto">
              <a:xfrm>
                <a:off x="2205" y="1889"/>
                <a:ext cx="4" cy="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20" name="Line 428"/>
              <p:cNvSpPr>
                <a:spLocks noChangeShapeType="1"/>
              </p:cNvSpPr>
              <p:nvPr/>
            </p:nvSpPr>
            <p:spPr bwMode="auto">
              <a:xfrm>
                <a:off x="2205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21" name="Line 429"/>
              <p:cNvSpPr>
                <a:spLocks noChangeShapeType="1"/>
              </p:cNvSpPr>
              <p:nvPr/>
            </p:nvSpPr>
            <p:spPr bwMode="auto">
              <a:xfrm>
                <a:off x="2205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22" name="Line 430"/>
              <p:cNvSpPr>
                <a:spLocks noChangeShapeType="1"/>
              </p:cNvSpPr>
              <p:nvPr/>
            </p:nvSpPr>
            <p:spPr bwMode="auto">
              <a:xfrm>
                <a:off x="2205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23" name="Line 431"/>
              <p:cNvSpPr>
                <a:spLocks noChangeShapeType="1"/>
              </p:cNvSpPr>
              <p:nvPr/>
            </p:nvSpPr>
            <p:spPr bwMode="auto">
              <a:xfrm>
                <a:off x="2213" y="1013"/>
                <a:ext cx="4" cy="13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24" name="Line 432"/>
              <p:cNvSpPr>
                <a:spLocks noChangeShapeType="1"/>
              </p:cNvSpPr>
              <p:nvPr/>
            </p:nvSpPr>
            <p:spPr bwMode="auto">
              <a:xfrm>
                <a:off x="2213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25" name="Line 433"/>
              <p:cNvSpPr>
                <a:spLocks noChangeShapeType="1"/>
              </p:cNvSpPr>
              <p:nvPr/>
            </p:nvSpPr>
            <p:spPr bwMode="auto">
              <a:xfrm>
                <a:off x="2213" y="1026"/>
                <a:ext cx="4" cy="12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26" name="Line 434"/>
              <p:cNvSpPr>
                <a:spLocks noChangeShapeType="1"/>
              </p:cNvSpPr>
              <p:nvPr/>
            </p:nvSpPr>
            <p:spPr bwMode="auto">
              <a:xfrm>
                <a:off x="2213" y="1876"/>
                <a:ext cx="4" cy="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27" name="Line 435"/>
              <p:cNvSpPr>
                <a:spLocks noChangeShapeType="1"/>
              </p:cNvSpPr>
              <p:nvPr/>
            </p:nvSpPr>
            <p:spPr bwMode="auto">
              <a:xfrm>
                <a:off x="2213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28" name="Line 436"/>
              <p:cNvSpPr>
                <a:spLocks noChangeShapeType="1"/>
              </p:cNvSpPr>
              <p:nvPr/>
            </p:nvSpPr>
            <p:spPr bwMode="auto">
              <a:xfrm>
                <a:off x="2213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29" name="Line 437"/>
              <p:cNvSpPr>
                <a:spLocks noChangeShapeType="1"/>
              </p:cNvSpPr>
              <p:nvPr/>
            </p:nvSpPr>
            <p:spPr bwMode="auto">
              <a:xfrm>
                <a:off x="2213" y="1869"/>
                <a:ext cx="15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30" name="Line 438"/>
              <p:cNvSpPr>
                <a:spLocks noChangeShapeType="1"/>
              </p:cNvSpPr>
              <p:nvPr/>
            </p:nvSpPr>
            <p:spPr bwMode="auto">
              <a:xfrm>
                <a:off x="2627" y="1768"/>
                <a:ext cx="3" cy="27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31" name="Line 439"/>
              <p:cNvSpPr>
                <a:spLocks noChangeShapeType="1"/>
              </p:cNvSpPr>
              <p:nvPr/>
            </p:nvSpPr>
            <p:spPr bwMode="auto">
              <a:xfrm>
                <a:off x="2627" y="1060"/>
                <a:ext cx="3" cy="12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32" name="Line 440"/>
              <p:cNvSpPr>
                <a:spLocks noChangeShapeType="1"/>
              </p:cNvSpPr>
              <p:nvPr/>
            </p:nvSpPr>
            <p:spPr bwMode="auto">
              <a:xfrm>
                <a:off x="2627" y="1856"/>
                <a:ext cx="3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33" name="Line 441"/>
              <p:cNvSpPr>
                <a:spLocks noChangeShapeType="1"/>
              </p:cNvSpPr>
              <p:nvPr/>
            </p:nvSpPr>
            <p:spPr bwMode="auto">
              <a:xfrm>
                <a:off x="2627" y="1101"/>
                <a:ext cx="3" cy="11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34" name="Line 442"/>
              <p:cNvSpPr>
                <a:spLocks noChangeShapeType="1"/>
              </p:cNvSpPr>
              <p:nvPr/>
            </p:nvSpPr>
            <p:spPr bwMode="auto">
              <a:xfrm>
                <a:off x="2627" y="1856"/>
                <a:ext cx="3" cy="43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35" name="Line 443"/>
              <p:cNvSpPr>
                <a:spLocks noChangeShapeType="1"/>
              </p:cNvSpPr>
              <p:nvPr/>
            </p:nvSpPr>
            <p:spPr bwMode="auto">
              <a:xfrm>
                <a:off x="2627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36" name="Line 444"/>
              <p:cNvSpPr>
                <a:spLocks noChangeShapeType="1"/>
              </p:cNvSpPr>
              <p:nvPr/>
            </p:nvSpPr>
            <p:spPr bwMode="auto">
              <a:xfrm>
                <a:off x="2627" y="1026"/>
                <a:ext cx="7" cy="12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37" name="Line 445"/>
              <p:cNvSpPr>
                <a:spLocks noChangeShapeType="1"/>
              </p:cNvSpPr>
              <p:nvPr/>
            </p:nvSpPr>
            <p:spPr bwMode="auto">
              <a:xfrm>
                <a:off x="2634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38" name="Line 446"/>
              <p:cNvSpPr>
                <a:spLocks noChangeShapeType="1"/>
              </p:cNvSpPr>
              <p:nvPr/>
            </p:nvSpPr>
            <p:spPr bwMode="auto">
              <a:xfrm>
                <a:off x="2634" y="1060"/>
                <a:ext cx="4" cy="1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39" name="Line 447"/>
              <p:cNvSpPr>
                <a:spLocks noChangeShapeType="1"/>
              </p:cNvSpPr>
              <p:nvPr/>
            </p:nvSpPr>
            <p:spPr bwMode="auto">
              <a:xfrm>
                <a:off x="2634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40" name="Line 448"/>
              <p:cNvSpPr>
                <a:spLocks noChangeShapeType="1"/>
              </p:cNvSpPr>
              <p:nvPr/>
            </p:nvSpPr>
            <p:spPr bwMode="auto">
              <a:xfrm>
                <a:off x="2634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41" name="Line 449"/>
              <p:cNvSpPr>
                <a:spLocks noChangeShapeType="1"/>
              </p:cNvSpPr>
              <p:nvPr/>
            </p:nvSpPr>
            <p:spPr bwMode="auto">
              <a:xfrm>
                <a:off x="2634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42" name="Line 450"/>
              <p:cNvSpPr>
                <a:spLocks noChangeShapeType="1"/>
              </p:cNvSpPr>
              <p:nvPr/>
            </p:nvSpPr>
            <p:spPr bwMode="auto">
              <a:xfrm>
                <a:off x="2634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43" name="Line 451"/>
              <p:cNvSpPr>
                <a:spLocks noChangeShapeType="1"/>
              </p:cNvSpPr>
              <p:nvPr/>
            </p:nvSpPr>
            <p:spPr bwMode="auto">
              <a:xfrm>
                <a:off x="2649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44" name="Line 452"/>
              <p:cNvSpPr>
                <a:spLocks noChangeShapeType="1"/>
              </p:cNvSpPr>
              <p:nvPr/>
            </p:nvSpPr>
            <p:spPr bwMode="auto">
              <a:xfrm>
                <a:off x="2649" y="1026"/>
                <a:ext cx="4" cy="12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45" name="Line 453"/>
              <p:cNvSpPr>
                <a:spLocks noChangeShapeType="1"/>
              </p:cNvSpPr>
              <p:nvPr/>
            </p:nvSpPr>
            <p:spPr bwMode="auto">
              <a:xfrm>
                <a:off x="2649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46" name="Line 454"/>
              <p:cNvSpPr>
                <a:spLocks noChangeShapeType="1"/>
              </p:cNvSpPr>
              <p:nvPr/>
            </p:nvSpPr>
            <p:spPr bwMode="auto">
              <a:xfrm>
                <a:off x="2649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47" name="Line 455"/>
              <p:cNvSpPr>
                <a:spLocks noChangeShapeType="1"/>
              </p:cNvSpPr>
              <p:nvPr/>
            </p:nvSpPr>
            <p:spPr bwMode="auto">
              <a:xfrm>
                <a:off x="2649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48" name="Line 456"/>
              <p:cNvSpPr>
                <a:spLocks noChangeShapeType="1"/>
              </p:cNvSpPr>
              <p:nvPr/>
            </p:nvSpPr>
            <p:spPr bwMode="auto">
              <a:xfrm>
                <a:off x="2649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49" name="Line 457"/>
              <p:cNvSpPr>
                <a:spLocks noChangeShapeType="1"/>
              </p:cNvSpPr>
              <p:nvPr/>
            </p:nvSpPr>
            <p:spPr bwMode="auto">
              <a:xfrm>
                <a:off x="2649" y="1876"/>
                <a:ext cx="15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50" name="Line 458"/>
              <p:cNvSpPr>
                <a:spLocks noChangeShapeType="1"/>
              </p:cNvSpPr>
              <p:nvPr/>
            </p:nvSpPr>
            <p:spPr bwMode="auto">
              <a:xfrm>
                <a:off x="2664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51" name="Line 459"/>
              <p:cNvSpPr>
                <a:spLocks noChangeShapeType="1"/>
              </p:cNvSpPr>
              <p:nvPr/>
            </p:nvSpPr>
            <p:spPr bwMode="auto">
              <a:xfrm>
                <a:off x="2664" y="1013"/>
                <a:ext cx="4" cy="13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52" name="Line 460"/>
              <p:cNvSpPr>
                <a:spLocks noChangeShapeType="1"/>
              </p:cNvSpPr>
              <p:nvPr/>
            </p:nvSpPr>
            <p:spPr bwMode="auto">
              <a:xfrm>
                <a:off x="2664" y="1060"/>
                <a:ext cx="4" cy="12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53" name="Line 461"/>
              <p:cNvSpPr>
                <a:spLocks noChangeShapeType="1"/>
              </p:cNvSpPr>
              <p:nvPr/>
            </p:nvSpPr>
            <p:spPr bwMode="auto">
              <a:xfrm>
                <a:off x="2664" y="1026"/>
                <a:ext cx="4" cy="12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54" name="Line 462"/>
              <p:cNvSpPr>
                <a:spLocks noChangeShapeType="1"/>
              </p:cNvSpPr>
              <p:nvPr/>
            </p:nvSpPr>
            <p:spPr bwMode="auto">
              <a:xfrm>
                <a:off x="2664" y="1026"/>
                <a:ext cx="4" cy="12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55" name="Line 463"/>
              <p:cNvSpPr>
                <a:spLocks noChangeShapeType="1"/>
              </p:cNvSpPr>
              <p:nvPr/>
            </p:nvSpPr>
            <p:spPr bwMode="auto">
              <a:xfrm>
                <a:off x="2664" y="1121"/>
                <a:ext cx="4" cy="11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56" name="Line 464"/>
              <p:cNvSpPr>
                <a:spLocks noChangeShapeType="1"/>
              </p:cNvSpPr>
              <p:nvPr/>
            </p:nvSpPr>
            <p:spPr bwMode="auto">
              <a:xfrm>
                <a:off x="2664" y="1101"/>
                <a:ext cx="8" cy="11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57" name="Line 465"/>
              <p:cNvSpPr>
                <a:spLocks noChangeShapeType="1"/>
              </p:cNvSpPr>
              <p:nvPr/>
            </p:nvSpPr>
            <p:spPr bwMode="auto">
              <a:xfrm>
                <a:off x="2672" y="1856"/>
                <a:ext cx="4" cy="3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58" name="Line 466"/>
              <p:cNvSpPr>
                <a:spLocks noChangeShapeType="1"/>
              </p:cNvSpPr>
              <p:nvPr/>
            </p:nvSpPr>
            <p:spPr bwMode="auto">
              <a:xfrm>
                <a:off x="2672" y="1067"/>
                <a:ext cx="4" cy="12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59" name="Line 467"/>
              <p:cNvSpPr>
                <a:spLocks noChangeShapeType="1"/>
              </p:cNvSpPr>
              <p:nvPr/>
            </p:nvSpPr>
            <p:spPr bwMode="auto">
              <a:xfrm>
                <a:off x="2672" y="1856"/>
                <a:ext cx="4" cy="1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60" name="Line 468"/>
              <p:cNvSpPr>
                <a:spLocks noChangeShapeType="1"/>
              </p:cNvSpPr>
              <p:nvPr/>
            </p:nvSpPr>
            <p:spPr bwMode="auto">
              <a:xfrm>
                <a:off x="2672" y="1047"/>
                <a:ext cx="4" cy="1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61" name="Line 469"/>
              <p:cNvSpPr>
                <a:spLocks noChangeShapeType="1"/>
              </p:cNvSpPr>
              <p:nvPr/>
            </p:nvSpPr>
            <p:spPr bwMode="auto">
              <a:xfrm>
                <a:off x="2672" y="1080"/>
                <a:ext cx="4" cy="11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62" name="Line 470"/>
              <p:cNvSpPr>
                <a:spLocks noChangeShapeType="1"/>
              </p:cNvSpPr>
              <p:nvPr/>
            </p:nvSpPr>
            <p:spPr bwMode="auto">
              <a:xfrm>
                <a:off x="2672" y="1842"/>
                <a:ext cx="4" cy="1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63" name="Line 471"/>
              <p:cNvSpPr>
                <a:spLocks noChangeShapeType="1"/>
              </p:cNvSpPr>
              <p:nvPr/>
            </p:nvSpPr>
            <p:spPr bwMode="auto">
              <a:xfrm>
                <a:off x="2687" y="1080"/>
                <a:ext cx="4" cy="117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64" name="Line 472"/>
              <p:cNvSpPr>
                <a:spLocks noChangeShapeType="1"/>
              </p:cNvSpPr>
              <p:nvPr/>
            </p:nvSpPr>
            <p:spPr bwMode="auto">
              <a:xfrm>
                <a:off x="2687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65" name="Line 473"/>
              <p:cNvSpPr>
                <a:spLocks noChangeShapeType="1"/>
              </p:cNvSpPr>
              <p:nvPr/>
            </p:nvSpPr>
            <p:spPr bwMode="auto">
              <a:xfrm>
                <a:off x="2687" y="1026"/>
                <a:ext cx="4" cy="12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66" name="Line 474"/>
              <p:cNvSpPr>
                <a:spLocks noChangeShapeType="1"/>
              </p:cNvSpPr>
              <p:nvPr/>
            </p:nvSpPr>
            <p:spPr bwMode="auto">
              <a:xfrm>
                <a:off x="2687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67" name="Line 475"/>
              <p:cNvSpPr>
                <a:spLocks noChangeShapeType="1"/>
              </p:cNvSpPr>
              <p:nvPr/>
            </p:nvSpPr>
            <p:spPr bwMode="auto">
              <a:xfrm>
                <a:off x="2687" y="1033"/>
                <a:ext cx="4" cy="12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68" name="Line 476"/>
              <p:cNvSpPr>
                <a:spLocks noChangeShapeType="1"/>
              </p:cNvSpPr>
              <p:nvPr/>
            </p:nvSpPr>
            <p:spPr bwMode="auto">
              <a:xfrm>
                <a:off x="2687" y="1060"/>
                <a:ext cx="4" cy="12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69" name="Line 477"/>
              <p:cNvSpPr>
                <a:spLocks noChangeShapeType="1"/>
              </p:cNvSpPr>
              <p:nvPr/>
            </p:nvSpPr>
            <p:spPr bwMode="auto">
              <a:xfrm>
                <a:off x="2687" y="1134"/>
                <a:ext cx="7" cy="111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70" name="Line 478"/>
              <p:cNvSpPr>
                <a:spLocks noChangeShapeType="1"/>
              </p:cNvSpPr>
              <p:nvPr/>
            </p:nvSpPr>
            <p:spPr bwMode="auto">
              <a:xfrm>
                <a:off x="2694" y="1134"/>
                <a:ext cx="4" cy="113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71" name="Line 479"/>
              <p:cNvSpPr>
                <a:spLocks noChangeShapeType="1"/>
              </p:cNvSpPr>
              <p:nvPr/>
            </p:nvSpPr>
            <p:spPr bwMode="auto">
              <a:xfrm>
                <a:off x="2694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72" name="Line 480"/>
              <p:cNvSpPr>
                <a:spLocks noChangeShapeType="1"/>
              </p:cNvSpPr>
              <p:nvPr/>
            </p:nvSpPr>
            <p:spPr bwMode="auto">
              <a:xfrm>
                <a:off x="2694" y="1047"/>
                <a:ext cx="4" cy="12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73" name="Line 481"/>
              <p:cNvSpPr>
                <a:spLocks noChangeShapeType="1"/>
              </p:cNvSpPr>
              <p:nvPr/>
            </p:nvSpPr>
            <p:spPr bwMode="auto">
              <a:xfrm>
                <a:off x="2694" y="1087"/>
                <a:ext cx="4" cy="11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74" name="Line 482"/>
              <p:cNvSpPr>
                <a:spLocks noChangeShapeType="1"/>
              </p:cNvSpPr>
              <p:nvPr/>
            </p:nvSpPr>
            <p:spPr bwMode="auto">
              <a:xfrm>
                <a:off x="2694" y="1856"/>
                <a:ext cx="4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75" name="Line 483"/>
              <p:cNvSpPr>
                <a:spLocks noChangeShapeType="1"/>
              </p:cNvSpPr>
              <p:nvPr/>
            </p:nvSpPr>
            <p:spPr bwMode="auto">
              <a:xfrm>
                <a:off x="2694" y="1101"/>
                <a:ext cx="4" cy="11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76" name="Line 484"/>
              <p:cNvSpPr>
                <a:spLocks noChangeShapeType="1"/>
              </p:cNvSpPr>
              <p:nvPr/>
            </p:nvSpPr>
            <p:spPr bwMode="auto">
              <a:xfrm>
                <a:off x="2694" y="1869"/>
                <a:ext cx="15" cy="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77" name="Line 485"/>
              <p:cNvSpPr>
                <a:spLocks noChangeShapeType="1"/>
              </p:cNvSpPr>
              <p:nvPr/>
            </p:nvSpPr>
            <p:spPr bwMode="auto">
              <a:xfrm>
                <a:off x="2694" y="1080"/>
                <a:ext cx="15" cy="117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78" name="Line 486"/>
              <p:cNvSpPr>
                <a:spLocks noChangeShapeType="1"/>
              </p:cNvSpPr>
              <p:nvPr/>
            </p:nvSpPr>
            <p:spPr bwMode="auto">
              <a:xfrm>
                <a:off x="2709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79" name="Line 487"/>
              <p:cNvSpPr>
                <a:spLocks noChangeShapeType="1"/>
              </p:cNvSpPr>
              <p:nvPr/>
            </p:nvSpPr>
            <p:spPr bwMode="auto">
              <a:xfrm>
                <a:off x="2709" y="1121"/>
                <a:ext cx="4" cy="11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80" name="Line 488"/>
              <p:cNvSpPr>
                <a:spLocks noChangeShapeType="1"/>
              </p:cNvSpPr>
              <p:nvPr/>
            </p:nvSpPr>
            <p:spPr bwMode="auto">
              <a:xfrm>
                <a:off x="2709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81" name="Line 489"/>
              <p:cNvSpPr>
                <a:spLocks noChangeShapeType="1"/>
              </p:cNvSpPr>
              <p:nvPr/>
            </p:nvSpPr>
            <p:spPr bwMode="auto">
              <a:xfrm>
                <a:off x="2709" y="1033"/>
                <a:ext cx="4" cy="126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82" name="Line 490"/>
              <p:cNvSpPr>
                <a:spLocks noChangeShapeType="1"/>
              </p:cNvSpPr>
              <p:nvPr/>
            </p:nvSpPr>
            <p:spPr bwMode="auto">
              <a:xfrm>
                <a:off x="2709" y="1134"/>
                <a:ext cx="4" cy="113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83" name="Line 491"/>
              <p:cNvSpPr>
                <a:spLocks noChangeShapeType="1"/>
              </p:cNvSpPr>
              <p:nvPr/>
            </p:nvSpPr>
            <p:spPr bwMode="auto">
              <a:xfrm>
                <a:off x="2709" y="1067"/>
                <a:ext cx="4" cy="12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84" name="Line 492"/>
              <p:cNvSpPr>
                <a:spLocks noChangeShapeType="1"/>
              </p:cNvSpPr>
              <p:nvPr/>
            </p:nvSpPr>
            <p:spPr bwMode="auto">
              <a:xfrm>
                <a:off x="2724" y="1869"/>
                <a:ext cx="4" cy="4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85" name="Line 493"/>
              <p:cNvSpPr>
                <a:spLocks noChangeShapeType="1"/>
              </p:cNvSpPr>
              <p:nvPr/>
            </p:nvSpPr>
            <p:spPr bwMode="auto">
              <a:xfrm>
                <a:off x="2724" y="1101"/>
                <a:ext cx="4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86" name="Line 494"/>
              <p:cNvSpPr>
                <a:spLocks noChangeShapeType="1"/>
              </p:cNvSpPr>
              <p:nvPr/>
            </p:nvSpPr>
            <p:spPr bwMode="auto">
              <a:xfrm>
                <a:off x="2724" y="1121"/>
                <a:ext cx="4" cy="11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87" name="Line 495"/>
              <p:cNvSpPr>
                <a:spLocks noChangeShapeType="1"/>
              </p:cNvSpPr>
              <p:nvPr/>
            </p:nvSpPr>
            <p:spPr bwMode="auto">
              <a:xfrm>
                <a:off x="2724" y="1869"/>
                <a:ext cx="4" cy="3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88" name="Line 496"/>
              <p:cNvSpPr>
                <a:spLocks noChangeShapeType="1"/>
              </p:cNvSpPr>
              <p:nvPr/>
            </p:nvSpPr>
            <p:spPr bwMode="auto">
              <a:xfrm>
                <a:off x="2724" y="1101"/>
                <a:ext cx="4" cy="11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89" name="Line 497"/>
              <p:cNvSpPr>
                <a:spLocks noChangeShapeType="1"/>
              </p:cNvSpPr>
              <p:nvPr/>
            </p:nvSpPr>
            <p:spPr bwMode="auto">
              <a:xfrm>
                <a:off x="2724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90" name="Line 498"/>
              <p:cNvSpPr>
                <a:spLocks noChangeShapeType="1"/>
              </p:cNvSpPr>
              <p:nvPr/>
            </p:nvSpPr>
            <p:spPr bwMode="auto">
              <a:xfrm>
                <a:off x="2724" y="1869"/>
                <a:ext cx="8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91" name="Line 499"/>
              <p:cNvSpPr>
                <a:spLocks noChangeShapeType="1"/>
              </p:cNvSpPr>
              <p:nvPr/>
            </p:nvSpPr>
            <p:spPr bwMode="auto">
              <a:xfrm>
                <a:off x="2732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92" name="Line 500"/>
              <p:cNvSpPr>
                <a:spLocks noChangeShapeType="1"/>
              </p:cNvSpPr>
              <p:nvPr/>
            </p:nvSpPr>
            <p:spPr bwMode="auto">
              <a:xfrm>
                <a:off x="2732" y="1013"/>
                <a:ext cx="4" cy="12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93" name="Line 501"/>
              <p:cNvSpPr>
                <a:spLocks noChangeShapeType="1"/>
              </p:cNvSpPr>
              <p:nvPr/>
            </p:nvSpPr>
            <p:spPr bwMode="auto">
              <a:xfrm>
                <a:off x="2732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94" name="Line 502"/>
              <p:cNvSpPr>
                <a:spLocks noChangeShapeType="1"/>
              </p:cNvSpPr>
              <p:nvPr/>
            </p:nvSpPr>
            <p:spPr bwMode="auto">
              <a:xfrm>
                <a:off x="2732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95" name="Line 503"/>
              <p:cNvSpPr>
                <a:spLocks noChangeShapeType="1"/>
              </p:cNvSpPr>
              <p:nvPr/>
            </p:nvSpPr>
            <p:spPr bwMode="auto">
              <a:xfrm>
                <a:off x="2732" y="1060"/>
                <a:ext cx="4" cy="12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96" name="Line 504"/>
              <p:cNvSpPr>
                <a:spLocks noChangeShapeType="1"/>
              </p:cNvSpPr>
              <p:nvPr/>
            </p:nvSpPr>
            <p:spPr bwMode="auto">
              <a:xfrm>
                <a:off x="2732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97" name="Line 505"/>
              <p:cNvSpPr>
                <a:spLocks noChangeShapeType="1"/>
              </p:cNvSpPr>
              <p:nvPr/>
            </p:nvSpPr>
            <p:spPr bwMode="auto">
              <a:xfrm>
                <a:off x="2732" y="1869"/>
                <a:ext cx="15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98" name="Line 506"/>
              <p:cNvSpPr>
                <a:spLocks noChangeShapeType="1"/>
              </p:cNvSpPr>
              <p:nvPr/>
            </p:nvSpPr>
            <p:spPr bwMode="auto">
              <a:xfrm>
                <a:off x="2747" y="1080"/>
                <a:ext cx="4" cy="11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99" name="Line 507"/>
              <p:cNvSpPr>
                <a:spLocks noChangeShapeType="1"/>
              </p:cNvSpPr>
              <p:nvPr/>
            </p:nvSpPr>
            <p:spPr bwMode="auto">
              <a:xfrm>
                <a:off x="2747" y="1572"/>
                <a:ext cx="4" cy="7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00" name="Line 508"/>
              <p:cNvSpPr>
                <a:spLocks noChangeShapeType="1"/>
              </p:cNvSpPr>
              <p:nvPr/>
            </p:nvSpPr>
            <p:spPr bwMode="auto">
              <a:xfrm>
                <a:off x="2747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01" name="Line 509"/>
              <p:cNvSpPr>
                <a:spLocks noChangeShapeType="1"/>
              </p:cNvSpPr>
              <p:nvPr/>
            </p:nvSpPr>
            <p:spPr bwMode="auto">
              <a:xfrm>
                <a:off x="2747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02" name="Line 510"/>
              <p:cNvSpPr>
                <a:spLocks noChangeShapeType="1"/>
              </p:cNvSpPr>
              <p:nvPr/>
            </p:nvSpPr>
            <p:spPr bwMode="auto">
              <a:xfrm>
                <a:off x="2747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03" name="Line 511"/>
              <p:cNvSpPr>
                <a:spLocks noChangeShapeType="1"/>
              </p:cNvSpPr>
              <p:nvPr/>
            </p:nvSpPr>
            <p:spPr bwMode="auto">
              <a:xfrm>
                <a:off x="2747" y="1047"/>
                <a:ext cx="4" cy="1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04" name="Line 512"/>
              <p:cNvSpPr>
                <a:spLocks noChangeShapeType="1"/>
              </p:cNvSpPr>
              <p:nvPr/>
            </p:nvSpPr>
            <p:spPr bwMode="auto">
              <a:xfrm>
                <a:off x="2755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05" name="Line 513"/>
              <p:cNvSpPr>
                <a:spLocks noChangeShapeType="1"/>
              </p:cNvSpPr>
              <p:nvPr/>
            </p:nvSpPr>
            <p:spPr bwMode="auto">
              <a:xfrm>
                <a:off x="2755" y="1060"/>
                <a:ext cx="3" cy="1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06" name="Line 514"/>
              <p:cNvSpPr>
                <a:spLocks noChangeShapeType="1"/>
              </p:cNvSpPr>
              <p:nvPr/>
            </p:nvSpPr>
            <p:spPr bwMode="auto">
              <a:xfrm>
                <a:off x="2755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07" name="Line 515"/>
              <p:cNvSpPr>
                <a:spLocks noChangeShapeType="1"/>
              </p:cNvSpPr>
              <p:nvPr/>
            </p:nvSpPr>
            <p:spPr bwMode="auto">
              <a:xfrm>
                <a:off x="2755" y="1869"/>
                <a:ext cx="3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08" name="Line 516"/>
              <p:cNvSpPr>
                <a:spLocks noChangeShapeType="1"/>
              </p:cNvSpPr>
              <p:nvPr/>
            </p:nvSpPr>
            <p:spPr bwMode="auto">
              <a:xfrm>
                <a:off x="2755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09" name="Line 517"/>
              <p:cNvSpPr>
                <a:spLocks noChangeShapeType="1"/>
              </p:cNvSpPr>
              <p:nvPr/>
            </p:nvSpPr>
            <p:spPr bwMode="auto">
              <a:xfrm>
                <a:off x="2755" y="1033"/>
                <a:ext cx="3" cy="126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10" name="Line 518"/>
              <p:cNvSpPr>
                <a:spLocks noChangeShapeType="1"/>
              </p:cNvSpPr>
              <p:nvPr/>
            </p:nvSpPr>
            <p:spPr bwMode="auto">
              <a:xfrm>
                <a:off x="2755" y="1869"/>
                <a:ext cx="15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11" name="Line 519"/>
              <p:cNvSpPr>
                <a:spLocks noChangeShapeType="1"/>
              </p:cNvSpPr>
              <p:nvPr/>
            </p:nvSpPr>
            <p:spPr bwMode="auto">
              <a:xfrm>
                <a:off x="2770" y="1869"/>
                <a:ext cx="3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12" name="Line 520"/>
              <p:cNvSpPr>
                <a:spLocks noChangeShapeType="1"/>
              </p:cNvSpPr>
              <p:nvPr/>
            </p:nvSpPr>
            <p:spPr bwMode="auto">
              <a:xfrm>
                <a:off x="2770" y="1876"/>
                <a:ext cx="3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13" name="Line 521"/>
              <p:cNvSpPr>
                <a:spLocks noChangeShapeType="1"/>
              </p:cNvSpPr>
              <p:nvPr/>
            </p:nvSpPr>
            <p:spPr bwMode="auto">
              <a:xfrm>
                <a:off x="2770" y="1856"/>
                <a:ext cx="3" cy="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14" name="Line 522"/>
              <p:cNvSpPr>
                <a:spLocks noChangeShapeType="1"/>
              </p:cNvSpPr>
              <p:nvPr/>
            </p:nvSpPr>
            <p:spPr bwMode="auto">
              <a:xfrm>
                <a:off x="2770" y="1869"/>
                <a:ext cx="3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15" name="Line 523"/>
              <p:cNvSpPr>
                <a:spLocks noChangeShapeType="1"/>
              </p:cNvSpPr>
              <p:nvPr/>
            </p:nvSpPr>
            <p:spPr bwMode="auto">
              <a:xfrm>
                <a:off x="2770" y="1060"/>
                <a:ext cx="3" cy="1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16" name="Line 524"/>
              <p:cNvSpPr>
                <a:spLocks noChangeShapeType="1"/>
              </p:cNvSpPr>
              <p:nvPr/>
            </p:nvSpPr>
            <p:spPr bwMode="auto">
              <a:xfrm>
                <a:off x="2770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17" name="Line 525"/>
              <p:cNvSpPr>
                <a:spLocks noChangeShapeType="1"/>
              </p:cNvSpPr>
              <p:nvPr/>
            </p:nvSpPr>
            <p:spPr bwMode="auto">
              <a:xfrm>
                <a:off x="2770" y="1876"/>
                <a:ext cx="15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18" name="Line 526"/>
              <p:cNvSpPr>
                <a:spLocks noChangeShapeType="1"/>
              </p:cNvSpPr>
              <p:nvPr/>
            </p:nvSpPr>
            <p:spPr bwMode="auto">
              <a:xfrm>
                <a:off x="2785" y="1876"/>
                <a:ext cx="3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19" name="Line 527"/>
              <p:cNvSpPr>
                <a:spLocks noChangeShapeType="1"/>
              </p:cNvSpPr>
              <p:nvPr/>
            </p:nvSpPr>
            <p:spPr bwMode="auto">
              <a:xfrm>
                <a:off x="2785" y="1876"/>
                <a:ext cx="3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20" name="Line 528"/>
              <p:cNvSpPr>
                <a:spLocks noChangeShapeType="1"/>
              </p:cNvSpPr>
              <p:nvPr/>
            </p:nvSpPr>
            <p:spPr bwMode="auto">
              <a:xfrm>
                <a:off x="2785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21" name="Line 529"/>
              <p:cNvSpPr>
                <a:spLocks noChangeShapeType="1"/>
              </p:cNvSpPr>
              <p:nvPr/>
            </p:nvSpPr>
            <p:spPr bwMode="auto">
              <a:xfrm>
                <a:off x="2785" y="1869"/>
                <a:ext cx="3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22" name="Line 530"/>
              <p:cNvSpPr>
                <a:spLocks noChangeShapeType="1"/>
              </p:cNvSpPr>
              <p:nvPr/>
            </p:nvSpPr>
            <p:spPr bwMode="auto">
              <a:xfrm>
                <a:off x="2785" y="1869"/>
                <a:ext cx="3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23" name="Line 531"/>
              <p:cNvSpPr>
                <a:spLocks noChangeShapeType="1"/>
              </p:cNvSpPr>
              <p:nvPr/>
            </p:nvSpPr>
            <p:spPr bwMode="auto">
              <a:xfrm>
                <a:off x="2785" y="1869"/>
                <a:ext cx="3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24" name="Line 532"/>
              <p:cNvSpPr>
                <a:spLocks noChangeShapeType="1"/>
              </p:cNvSpPr>
              <p:nvPr/>
            </p:nvSpPr>
            <p:spPr bwMode="auto">
              <a:xfrm>
                <a:off x="2785" y="1876"/>
                <a:ext cx="3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25" name="Line 533"/>
              <p:cNvSpPr>
                <a:spLocks noChangeShapeType="1"/>
              </p:cNvSpPr>
              <p:nvPr/>
            </p:nvSpPr>
            <p:spPr bwMode="auto">
              <a:xfrm>
                <a:off x="2792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26" name="Line 534"/>
              <p:cNvSpPr>
                <a:spLocks noChangeShapeType="1"/>
              </p:cNvSpPr>
              <p:nvPr/>
            </p:nvSpPr>
            <p:spPr bwMode="auto">
              <a:xfrm>
                <a:off x="2792" y="1047"/>
                <a:ext cx="4" cy="12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27" name="Line 535"/>
              <p:cNvSpPr>
                <a:spLocks noChangeShapeType="1"/>
              </p:cNvSpPr>
              <p:nvPr/>
            </p:nvSpPr>
            <p:spPr bwMode="auto">
              <a:xfrm>
                <a:off x="2792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28" name="Line 536"/>
              <p:cNvSpPr>
                <a:spLocks noChangeShapeType="1"/>
              </p:cNvSpPr>
              <p:nvPr/>
            </p:nvSpPr>
            <p:spPr bwMode="auto">
              <a:xfrm>
                <a:off x="2792" y="1876"/>
                <a:ext cx="4" cy="3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29" name="Line 537"/>
              <p:cNvSpPr>
                <a:spLocks noChangeShapeType="1"/>
              </p:cNvSpPr>
              <p:nvPr/>
            </p:nvSpPr>
            <p:spPr bwMode="auto">
              <a:xfrm>
                <a:off x="2792" y="1047"/>
                <a:ext cx="4" cy="1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30" name="Line 538"/>
              <p:cNvSpPr>
                <a:spLocks noChangeShapeType="1"/>
              </p:cNvSpPr>
              <p:nvPr/>
            </p:nvSpPr>
            <p:spPr bwMode="auto">
              <a:xfrm>
                <a:off x="2792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31" name="Line 539"/>
              <p:cNvSpPr>
                <a:spLocks noChangeShapeType="1"/>
              </p:cNvSpPr>
              <p:nvPr/>
            </p:nvSpPr>
            <p:spPr bwMode="auto">
              <a:xfrm>
                <a:off x="2792" y="1869"/>
                <a:ext cx="15" cy="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32" name="Line 540"/>
              <p:cNvSpPr>
                <a:spLocks noChangeShapeType="1"/>
              </p:cNvSpPr>
              <p:nvPr/>
            </p:nvSpPr>
            <p:spPr bwMode="auto">
              <a:xfrm>
                <a:off x="2807" y="1869"/>
                <a:ext cx="4" cy="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33" name="Line 541"/>
              <p:cNvSpPr>
                <a:spLocks noChangeShapeType="1"/>
              </p:cNvSpPr>
              <p:nvPr/>
            </p:nvSpPr>
            <p:spPr bwMode="auto">
              <a:xfrm>
                <a:off x="2807" y="1869"/>
                <a:ext cx="4" cy="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34" name="Line 542"/>
              <p:cNvSpPr>
                <a:spLocks noChangeShapeType="1"/>
              </p:cNvSpPr>
              <p:nvPr/>
            </p:nvSpPr>
            <p:spPr bwMode="auto">
              <a:xfrm>
                <a:off x="2807" y="1060"/>
                <a:ext cx="4" cy="12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35" name="Line 543"/>
              <p:cNvSpPr>
                <a:spLocks noChangeShapeType="1"/>
              </p:cNvSpPr>
              <p:nvPr/>
            </p:nvSpPr>
            <p:spPr bwMode="auto">
              <a:xfrm>
                <a:off x="2807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36" name="Line 544"/>
              <p:cNvSpPr>
                <a:spLocks noChangeShapeType="1"/>
              </p:cNvSpPr>
              <p:nvPr/>
            </p:nvSpPr>
            <p:spPr bwMode="auto">
              <a:xfrm>
                <a:off x="2807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37" name="Line 545"/>
              <p:cNvSpPr>
                <a:spLocks noChangeShapeType="1"/>
              </p:cNvSpPr>
              <p:nvPr/>
            </p:nvSpPr>
            <p:spPr bwMode="auto">
              <a:xfrm>
                <a:off x="2807" y="1013"/>
                <a:ext cx="4" cy="12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38" name="Line 546"/>
              <p:cNvSpPr>
                <a:spLocks noChangeShapeType="1"/>
              </p:cNvSpPr>
              <p:nvPr/>
            </p:nvSpPr>
            <p:spPr bwMode="auto">
              <a:xfrm>
                <a:off x="2807" y="1876"/>
                <a:ext cx="8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39" name="Line 547"/>
              <p:cNvSpPr>
                <a:spLocks noChangeShapeType="1"/>
              </p:cNvSpPr>
              <p:nvPr/>
            </p:nvSpPr>
            <p:spPr bwMode="auto">
              <a:xfrm>
                <a:off x="2815" y="1869"/>
                <a:ext cx="3" cy="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40" name="Line 548"/>
              <p:cNvSpPr>
                <a:spLocks noChangeShapeType="1"/>
              </p:cNvSpPr>
              <p:nvPr/>
            </p:nvSpPr>
            <p:spPr bwMode="auto">
              <a:xfrm>
                <a:off x="2815" y="1013"/>
                <a:ext cx="3" cy="12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41" name="Line 549"/>
              <p:cNvSpPr>
                <a:spLocks noChangeShapeType="1"/>
              </p:cNvSpPr>
              <p:nvPr/>
            </p:nvSpPr>
            <p:spPr bwMode="auto">
              <a:xfrm>
                <a:off x="2815" y="1067"/>
                <a:ext cx="3" cy="1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42" name="Line 550"/>
              <p:cNvSpPr>
                <a:spLocks noChangeShapeType="1"/>
              </p:cNvSpPr>
              <p:nvPr/>
            </p:nvSpPr>
            <p:spPr bwMode="auto">
              <a:xfrm>
                <a:off x="2815" y="1876"/>
                <a:ext cx="3" cy="6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43" name="Line 551"/>
              <p:cNvSpPr>
                <a:spLocks noChangeShapeType="1"/>
              </p:cNvSpPr>
              <p:nvPr/>
            </p:nvSpPr>
            <p:spPr bwMode="auto">
              <a:xfrm>
                <a:off x="2815" y="1080"/>
                <a:ext cx="3" cy="11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44" name="Line 552"/>
              <p:cNvSpPr>
                <a:spLocks noChangeShapeType="1"/>
              </p:cNvSpPr>
              <p:nvPr/>
            </p:nvSpPr>
            <p:spPr bwMode="auto">
              <a:xfrm>
                <a:off x="2815" y="1876"/>
                <a:ext cx="3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45" name="Line 553"/>
              <p:cNvSpPr>
                <a:spLocks noChangeShapeType="1"/>
              </p:cNvSpPr>
              <p:nvPr/>
            </p:nvSpPr>
            <p:spPr bwMode="auto">
              <a:xfrm>
                <a:off x="2830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46" name="Line 554"/>
              <p:cNvSpPr>
                <a:spLocks noChangeShapeType="1"/>
              </p:cNvSpPr>
              <p:nvPr/>
            </p:nvSpPr>
            <p:spPr bwMode="auto">
              <a:xfrm>
                <a:off x="2830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47" name="Line 555"/>
              <p:cNvSpPr>
                <a:spLocks noChangeShapeType="1"/>
              </p:cNvSpPr>
              <p:nvPr/>
            </p:nvSpPr>
            <p:spPr bwMode="auto">
              <a:xfrm>
                <a:off x="2830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48" name="Line 556"/>
              <p:cNvSpPr>
                <a:spLocks noChangeShapeType="1"/>
              </p:cNvSpPr>
              <p:nvPr/>
            </p:nvSpPr>
            <p:spPr bwMode="auto">
              <a:xfrm>
                <a:off x="2830" y="1876"/>
                <a:ext cx="4" cy="1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49" name="Line 557"/>
              <p:cNvSpPr>
                <a:spLocks noChangeShapeType="1"/>
              </p:cNvSpPr>
              <p:nvPr/>
            </p:nvSpPr>
            <p:spPr bwMode="auto">
              <a:xfrm>
                <a:off x="2830" y="1013"/>
                <a:ext cx="4" cy="12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50" name="Line 558"/>
              <p:cNvSpPr>
                <a:spLocks noChangeShapeType="1"/>
              </p:cNvSpPr>
              <p:nvPr/>
            </p:nvSpPr>
            <p:spPr bwMode="auto">
              <a:xfrm>
                <a:off x="2830" y="1869"/>
                <a:ext cx="4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51" name="Line 559"/>
              <p:cNvSpPr>
                <a:spLocks noChangeShapeType="1"/>
              </p:cNvSpPr>
              <p:nvPr/>
            </p:nvSpPr>
            <p:spPr bwMode="auto">
              <a:xfrm>
                <a:off x="2830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52" name="Line 560"/>
              <p:cNvSpPr>
                <a:spLocks noChangeShapeType="1"/>
              </p:cNvSpPr>
              <p:nvPr/>
            </p:nvSpPr>
            <p:spPr bwMode="auto">
              <a:xfrm>
                <a:off x="2830" y="1013"/>
                <a:ext cx="15" cy="13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53" name="Line 561"/>
              <p:cNvSpPr>
                <a:spLocks noChangeShapeType="1"/>
              </p:cNvSpPr>
              <p:nvPr/>
            </p:nvSpPr>
            <p:spPr bwMode="auto">
              <a:xfrm>
                <a:off x="2845" y="1067"/>
                <a:ext cx="4" cy="1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54" name="Line 562"/>
              <p:cNvSpPr>
                <a:spLocks noChangeShapeType="1"/>
              </p:cNvSpPr>
              <p:nvPr/>
            </p:nvSpPr>
            <p:spPr bwMode="auto">
              <a:xfrm>
                <a:off x="2845" y="1822"/>
                <a:ext cx="4" cy="1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55" name="Line 563"/>
              <p:cNvSpPr>
                <a:spLocks noChangeShapeType="1"/>
              </p:cNvSpPr>
              <p:nvPr/>
            </p:nvSpPr>
            <p:spPr bwMode="auto">
              <a:xfrm>
                <a:off x="2845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56" name="Line 564"/>
              <p:cNvSpPr>
                <a:spLocks noChangeShapeType="1"/>
              </p:cNvSpPr>
              <p:nvPr/>
            </p:nvSpPr>
            <p:spPr bwMode="auto">
              <a:xfrm>
                <a:off x="2845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57" name="Line 565"/>
              <p:cNvSpPr>
                <a:spLocks noChangeShapeType="1"/>
              </p:cNvSpPr>
              <p:nvPr/>
            </p:nvSpPr>
            <p:spPr bwMode="auto">
              <a:xfrm>
                <a:off x="2845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58" name="Line 566"/>
              <p:cNvSpPr>
                <a:spLocks noChangeShapeType="1"/>
              </p:cNvSpPr>
              <p:nvPr/>
            </p:nvSpPr>
            <p:spPr bwMode="auto">
              <a:xfrm>
                <a:off x="2845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59" name="Line 567"/>
              <p:cNvSpPr>
                <a:spLocks noChangeShapeType="1"/>
              </p:cNvSpPr>
              <p:nvPr/>
            </p:nvSpPr>
            <p:spPr bwMode="auto">
              <a:xfrm>
                <a:off x="2845" y="1060"/>
                <a:ext cx="7" cy="12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60" name="Line 568"/>
              <p:cNvSpPr>
                <a:spLocks noChangeShapeType="1"/>
              </p:cNvSpPr>
              <p:nvPr/>
            </p:nvSpPr>
            <p:spPr bwMode="auto">
              <a:xfrm>
                <a:off x="2852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61" name="Line 569"/>
              <p:cNvSpPr>
                <a:spLocks noChangeShapeType="1"/>
              </p:cNvSpPr>
              <p:nvPr/>
            </p:nvSpPr>
            <p:spPr bwMode="auto">
              <a:xfrm>
                <a:off x="2852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62" name="Line 570"/>
              <p:cNvSpPr>
                <a:spLocks noChangeShapeType="1"/>
              </p:cNvSpPr>
              <p:nvPr/>
            </p:nvSpPr>
            <p:spPr bwMode="auto">
              <a:xfrm>
                <a:off x="2852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63" name="Line 571"/>
              <p:cNvSpPr>
                <a:spLocks noChangeShapeType="1"/>
              </p:cNvSpPr>
              <p:nvPr/>
            </p:nvSpPr>
            <p:spPr bwMode="auto">
              <a:xfrm>
                <a:off x="2852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64" name="Line 572"/>
              <p:cNvSpPr>
                <a:spLocks noChangeShapeType="1"/>
              </p:cNvSpPr>
              <p:nvPr/>
            </p:nvSpPr>
            <p:spPr bwMode="auto">
              <a:xfrm>
                <a:off x="2852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65" name="Line 573"/>
              <p:cNvSpPr>
                <a:spLocks noChangeShapeType="1"/>
              </p:cNvSpPr>
              <p:nvPr/>
            </p:nvSpPr>
            <p:spPr bwMode="auto">
              <a:xfrm>
                <a:off x="2852" y="1060"/>
                <a:ext cx="15" cy="1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66" name="Line 574"/>
              <p:cNvSpPr>
                <a:spLocks noChangeShapeType="1"/>
              </p:cNvSpPr>
              <p:nvPr/>
            </p:nvSpPr>
            <p:spPr bwMode="auto">
              <a:xfrm>
                <a:off x="2867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67" name="Line 575"/>
              <p:cNvSpPr>
                <a:spLocks noChangeShapeType="1"/>
              </p:cNvSpPr>
              <p:nvPr/>
            </p:nvSpPr>
            <p:spPr bwMode="auto">
              <a:xfrm>
                <a:off x="2867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68" name="Line 576"/>
              <p:cNvSpPr>
                <a:spLocks noChangeShapeType="1"/>
              </p:cNvSpPr>
              <p:nvPr/>
            </p:nvSpPr>
            <p:spPr bwMode="auto">
              <a:xfrm>
                <a:off x="2867" y="1080"/>
                <a:ext cx="4" cy="12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69" name="Line 577"/>
              <p:cNvSpPr>
                <a:spLocks noChangeShapeType="1"/>
              </p:cNvSpPr>
              <p:nvPr/>
            </p:nvSpPr>
            <p:spPr bwMode="auto">
              <a:xfrm>
                <a:off x="2867" y="1856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70" name="Line 578"/>
              <p:cNvSpPr>
                <a:spLocks noChangeShapeType="1"/>
              </p:cNvSpPr>
              <p:nvPr/>
            </p:nvSpPr>
            <p:spPr bwMode="auto">
              <a:xfrm>
                <a:off x="2867" y="1856"/>
                <a:ext cx="4" cy="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71" name="Line 579"/>
              <p:cNvSpPr>
                <a:spLocks noChangeShapeType="1"/>
              </p:cNvSpPr>
              <p:nvPr/>
            </p:nvSpPr>
            <p:spPr bwMode="auto">
              <a:xfrm>
                <a:off x="2867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72" name="Line 580"/>
              <p:cNvSpPr>
                <a:spLocks noChangeShapeType="1"/>
              </p:cNvSpPr>
              <p:nvPr/>
            </p:nvSpPr>
            <p:spPr bwMode="auto">
              <a:xfrm>
                <a:off x="2867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73" name="Line 581"/>
              <p:cNvSpPr>
                <a:spLocks noChangeShapeType="1"/>
              </p:cNvSpPr>
              <p:nvPr/>
            </p:nvSpPr>
            <p:spPr bwMode="auto">
              <a:xfrm>
                <a:off x="2867" y="1876"/>
                <a:ext cx="8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74" name="Line 582"/>
              <p:cNvSpPr>
                <a:spLocks noChangeShapeType="1"/>
              </p:cNvSpPr>
              <p:nvPr/>
            </p:nvSpPr>
            <p:spPr bwMode="auto">
              <a:xfrm>
                <a:off x="2875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75" name="Line 583"/>
              <p:cNvSpPr>
                <a:spLocks noChangeShapeType="1"/>
              </p:cNvSpPr>
              <p:nvPr/>
            </p:nvSpPr>
            <p:spPr bwMode="auto">
              <a:xfrm>
                <a:off x="2875" y="1876"/>
                <a:ext cx="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76" name="Line 584"/>
              <p:cNvSpPr>
                <a:spLocks noChangeShapeType="1"/>
              </p:cNvSpPr>
              <p:nvPr/>
            </p:nvSpPr>
            <p:spPr bwMode="auto">
              <a:xfrm>
                <a:off x="2875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77" name="Line 585"/>
              <p:cNvSpPr>
                <a:spLocks noChangeShapeType="1"/>
              </p:cNvSpPr>
              <p:nvPr/>
            </p:nvSpPr>
            <p:spPr bwMode="auto">
              <a:xfrm>
                <a:off x="2875" y="1060"/>
                <a:ext cx="4" cy="1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78" name="Line 586"/>
              <p:cNvSpPr>
                <a:spLocks noChangeShapeType="1"/>
              </p:cNvSpPr>
              <p:nvPr/>
            </p:nvSpPr>
            <p:spPr bwMode="auto">
              <a:xfrm>
                <a:off x="2875" y="1876"/>
                <a:ext cx="4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79" name="Line 587"/>
              <p:cNvSpPr>
                <a:spLocks noChangeShapeType="1"/>
              </p:cNvSpPr>
              <p:nvPr/>
            </p:nvSpPr>
            <p:spPr bwMode="auto">
              <a:xfrm>
                <a:off x="2875" y="1869"/>
                <a:ext cx="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80" name="Line 588"/>
              <p:cNvSpPr>
                <a:spLocks noChangeShapeType="1"/>
              </p:cNvSpPr>
              <p:nvPr/>
            </p:nvSpPr>
            <p:spPr bwMode="auto">
              <a:xfrm>
                <a:off x="2875" y="1869"/>
                <a:ext cx="15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81" name="Line 589"/>
              <p:cNvSpPr>
                <a:spLocks noChangeShapeType="1"/>
              </p:cNvSpPr>
              <p:nvPr/>
            </p:nvSpPr>
            <p:spPr bwMode="auto">
              <a:xfrm>
                <a:off x="385" y="1013"/>
                <a:ext cx="4" cy="13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82" name="Line 590"/>
              <p:cNvSpPr>
                <a:spLocks noChangeShapeType="1"/>
              </p:cNvSpPr>
              <p:nvPr/>
            </p:nvSpPr>
            <p:spPr bwMode="auto">
              <a:xfrm>
                <a:off x="385" y="2375"/>
                <a:ext cx="2866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83" name="Line 591"/>
              <p:cNvSpPr>
                <a:spLocks noChangeShapeType="1"/>
              </p:cNvSpPr>
              <p:nvPr/>
            </p:nvSpPr>
            <p:spPr bwMode="auto">
              <a:xfrm>
                <a:off x="1988" y="1011"/>
                <a:ext cx="4" cy="120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84" name="Line 592"/>
              <p:cNvSpPr>
                <a:spLocks noChangeShapeType="1"/>
              </p:cNvSpPr>
              <p:nvPr/>
            </p:nvSpPr>
            <p:spPr bwMode="auto">
              <a:xfrm>
                <a:off x="1973" y="1047"/>
                <a:ext cx="15" cy="1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85" name="Line 593"/>
              <p:cNvSpPr>
                <a:spLocks noChangeShapeType="1"/>
              </p:cNvSpPr>
              <p:nvPr/>
            </p:nvSpPr>
            <p:spPr bwMode="auto">
              <a:xfrm>
                <a:off x="2827" y="1037"/>
                <a:ext cx="4" cy="12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86" name="Line 594"/>
              <p:cNvSpPr>
                <a:spLocks noChangeShapeType="1"/>
              </p:cNvSpPr>
              <p:nvPr/>
            </p:nvSpPr>
            <p:spPr bwMode="auto">
              <a:xfrm>
                <a:off x="2847" y="1021"/>
                <a:ext cx="4" cy="12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87" name="Line 595"/>
              <p:cNvSpPr>
                <a:spLocks noChangeShapeType="1"/>
              </p:cNvSpPr>
              <p:nvPr/>
            </p:nvSpPr>
            <p:spPr bwMode="auto">
              <a:xfrm>
                <a:off x="2719" y="1033"/>
                <a:ext cx="4" cy="12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88" name="Line 596"/>
              <p:cNvSpPr>
                <a:spLocks noChangeShapeType="1"/>
              </p:cNvSpPr>
              <p:nvPr/>
            </p:nvSpPr>
            <p:spPr bwMode="auto">
              <a:xfrm>
                <a:off x="2879" y="1037"/>
                <a:ext cx="4" cy="12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89" name="Line 597"/>
              <p:cNvSpPr>
                <a:spLocks noChangeShapeType="1"/>
              </p:cNvSpPr>
              <p:nvPr/>
            </p:nvSpPr>
            <p:spPr bwMode="auto">
              <a:xfrm>
                <a:off x="2798" y="1088"/>
                <a:ext cx="15" cy="117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790" name="Line 598"/>
              <p:cNvSpPr>
                <a:spLocks noChangeShapeType="1"/>
              </p:cNvSpPr>
              <p:nvPr/>
            </p:nvSpPr>
            <p:spPr bwMode="auto">
              <a:xfrm>
                <a:off x="2783" y="1045"/>
                <a:ext cx="4" cy="12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5791" name="Text Box 599"/>
            <p:cNvSpPr txBox="1">
              <a:spLocks noChangeArrowheads="1"/>
            </p:cNvSpPr>
            <p:nvPr/>
          </p:nvSpPr>
          <p:spPr bwMode="auto">
            <a:xfrm>
              <a:off x="2301" y="1669"/>
              <a:ext cx="142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>
                  <a:solidFill>
                    <a:srgbClr val="002060"/>
                  </a:solidFill>
                </a:rPr>
                <a:t>Stimulus no.</a:t>
              </a:r>
            </a:p>
          </p:txBody>
        </p:sp>
        <p:sp>
          <p:nvSpPr>
            <p:cNvPr id="345792" name="Text Box 600"/>
            <p:cNvSpPr txBox="1">
              <a:spLocks noChangeArrowheads="1"/>
            </p:cNvSpPr>
            <p:nvPr/>
          </p:nvSpPr>
          <p:spPr bwMode="auto">
            <a:xfrm>
              <a:off x="1549" y="1843"/>
              <a:ext cx="30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345793" name="Text Box 601"/>
            <p:cNvSpPr txBox="1">
              <a:spLocks noChangeArrowheads="1"/>
            </p:cNvSpPr>
            <p:nvPr/>
          </p:nvSpPr>
          <p:spPr bwMode="auto">
            <a:xfrm>
              <a:off x="2237" y="1843"/>
              <a:ext cx="30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>
                  <a:solidFill>
                    <a:srgbClr val="002060"/>
                  </a:solidFill>
                </a:rPr>
                <a:t>6</a:t>
              </a:r>
            </a:p>
          </p:txBody>
        </p:sp>
        <p:sp>
          <p:nvSpPr>
            <p:cNvPr id="345794" name="Text Box 602"/>
            <p:cNvSpPr txBox="1">
              <a:spLocks noChangeArrowheads="1"/>
            </p:cNvSpPr>
            <p:nvPr/>
          </p:nvSpPr>
          <p:spPr bwMode="auto">
            <a:xfrm>
              <a:off x="2844" y="1843"/>
              <a:ext cx="432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>
                  <a:solidFill>
                    <a:srgbClr val="002060"/>
                  </a:solidFill>
                </a:rPr>
                <a:t>12</a:t>
              </a:r>
            </a:p>
          </p:txBody>
        </p:sp>
        <p:sp>
          <p:nvSpPr>
            <p:cNvPr id="345795" name="Text Box 603"/>
            <p:cNvSpPr txBox="1">
              <a:spLocks noChangeArrowheads="1"/>
            </p:cNvSpPr>
            <p:nvPr/>
          </p:nvSpPr>
          <p:spPr bwMode="auto">
            <a:xfrm>
              <a:off x="3500" y="1843"/>
              <a:ext cx="43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>
                  <a:solidFill>
                    <a:srgbClr val="002060"/>
                  </a:solidFill>
                </a:rPr>
                <a:t>16</a:t>
              </a:r>
            </a:p>
          </p:txBody>
        </p:sp>
        <p:sp>
          <p:nvSpPr>
            <p:cNvPr id="345796" name="Line 604"/>
            <p:cNvSpPr>
              <a:spLocks noChangeShapeType="1"/>
            </p:cNvSpPr>
            <p:nvPr/>
          </p:nvSpPr>
          <p:spPr bwMode="auto">
            <a:xfrm>
              <a:off x="1631" y="3286"/>
              <a:ext cx="20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797" name="Text Box 605"/>
            <p:cNvSpPr txBox="1">
              <a:spLocks noChangeArrowheads="1"/>
            </p:cNvSpPr>
            <p:nvPr/>
          </p:nvSpPr>
          <p:spPr bwMode="auto">
            <a:xfrm>
              <a:off x="2007" y="3347"/>
              <a:ext cx="227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>
                  <a:solidFill>
                    <a:srgbClr val="002060"/>
                  </a:solidFill>
                </a:rPr>
                <a:t>Increased excitability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2" descr="TONY spinal cord.pdf                                           000865FEMacintosh HD                   7C26821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388"/>
            <a:ext cx="9144000" cy="4662487"/>
          </a:xfrm>
          <a:prstGeom prst="rect">
            <a:avLst/>
          </a:prstGeom>
          <a:noFill/>
        </p:spPr>
      </p:pic>
      <p:sp>
        <p:nvSpPr>
          <p:cNvPr id="372739" name="AutoShape 3"/>
          <p:cNvSpPr>
            <a:spLocks noChangeArrowheads="1"/>
          </p:cNvSpPr>
          <p:nvPr/>
        </p:nvSpPr>
        <p:spPr bwMode="auto">
          <a:xfrm>
            <a:off x="4849813" y="5102225"/>
            <a:ext cx="890587" cy="558800"/>
          </a:xfrm>
          <a:prstGeom prst="rightArrow">
            <a:avLst>
              <a:gd name="adj1" fmla="val 50000"/>
              <a:gd name="adj2" fmla="val 39844"/>
            </a:avLst>
          </a:prstGeom>
          <a:gradFill rotWithShape="0">
            <a:gsLst>
              <a:gs pos="0">
                <a:srgbClr val="FF6600"/>
              </a:gs>
              <a:gs pos="50000">
                <a:srgbClr val="FF6600">
                  <a:gamma/>
                  <a:shade val="46275"/>
                  <a:invGamma/>
                </a:srgbClr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740" name="Oval 4"/>
          <p:cNvSpPr>
            <a:spLocks noChangeArrowheads="1"/>
          </p:cNvSpPr>
          <p:nvPr/>
        </p:nvSpPr>
        <p:spPr bwMode="auto">
          <a:xfrm>
            <a:off x="5753100" y="4902200"/>
            <a:ext cx="2171700" cy="1662113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50000">
                <a:srgbClr val="FF3300">
                  <a:gamma/>
                  <a:shade val="46275"/>
                  <a:invGamma/>
                </a:srgbClr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3200">
                <a:solidFill>
                  <a:srgbClr val="FF9933"/>
                </a:solidFill>
              </a:rPr>
              <a:t>++++++</a:t>
            </a:r>
          </a:p>
        </p:txBody>
      </p:sp>
      <p:sp>
        <p:nvSpPr>
          <p:cNvPr id="372741" name="AutoShape 5"/>
          <p:cNvSpPr>
            <a:spLocks noChangeArrowheads="1"/>
          </p:cNvSpPr>
          <p:nvPr/>
        </p:nvSpPr>
        <p:spPr bwMode="auto">
          <a:xfrm>
            <a:off x="3343275" y="4510088"/>
            <a:ext cx="2297113" cy="996950"/>
          </a:xfrm>
          <a:prstGeom prst="rightArrow">
            <a:avLst>
              <a:gd name="adj1" fmla="val 50000"/>
              <a:gd name="adj2" fmla="val 57604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742" name="AutoShape 6"/>
          <p:cNvSpPr>
            <a:spLocks noChangeArrowheads="1"/>
          </p:cNvSpPr>
          <p:nvPr/>
        </p:nvSpPr>
        <p:spPr bwMode="auto">
          <a:xfrm>
            <a:off x="3733800" y="5573713"/>
            <a:ext cx="1992313" cy="996950"/>
          </a:xfrm>
          <a:prstGeom prst="rightArrow">
            <a:avLst>
              <a:gd name="adj1" fmla="val 50000"/>
              <a:gd name="adj2" fmla="val 49960"/>
            </a:avLst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743" name="Text Box 7"/>
          <p:cNvSpPr txBox="1">
            <a:spLocks noChangeArrowheads="1"/>
          </p:cNvSpPr>
          <p:nvPr/>
        </p:nvSpPr>
        <p:spPr bwMode="auto">
          <a:xfrm>
            <a:off x="495300" y="5883275"/>
            <a:ext cx="2994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400" b="1">
                <a:solidFill>
                  <a:srgbClr val="FF9933"/>
                </a:solidFill>
              </a:rPr>
              <a:t>Early C-fibre inputs</a:t>
            </a:r>
          </a:p>
        </p:txBody>
      </p:sp>
      <p:sp>
        <p:nvSpPr>
          <p:cNvPr id="372744" name="Text Box 8"/>
          <p:cNvSpPr txBox="1">
            <a:spLocks noChangeArrowheads="1"/>
          </p:cNvSpPr>
          <p:nvPr/>
        </p:nvSpPr>
        <p:spPr bwMode="auto">
          <a:xfrm>
            <a:off x="473075" y="4837113"/>
            <a:ext cx="2924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400" b="1">
                <a:solidFill>
                  <a:srgbClr val="FF9933"/>
                </a:solidFill>
              </a:rPr>
              <a:t>Subsequent inputs</a:t>
            </a:r>
          </a:p>
        </p:txBody>
      </p:sp>
      <p:sp>
        <p:nvSpPr>
          <p:cNvPr id="372745" name="Text Box 9"/>
          <p:cNvSpPr txBox="1">
            <a:spLocks noChangeArrowheads="1"/>
          </p:cNvSpPr>
          <p:nvPr/>
        </p:nvSpPr>
        <p:spPr bwMode="auto">
          <a:xfrm>
            <a:off x="5692775" y="4276725"/>
            <a:ext cx="2911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400" b="1">
                <a:solidFill>
                  <a:srgbClr val="FF9933"/>
                </a:solidFill>
              </a:rPr>
              <a:t>Altered pain states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a2colpri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209800"/>
            <a:ext cx="35941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1403350" y="4114225"/>
            <a:ext cx="423863" cy="1419225"/>
          </a:xfrm>
          <a:prstGeom prst="upArrow">
            <a:avLst>
              <a:gd name="adj1" fmla="val 50000"/>
              <a:gd name="adj2" fmla="val 83708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  <a:ea typeface="Arial" pitchFamily="-100" charset="0"/>
              <a:cs typeface="Arial" pitchFamily="-100" charset="0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6064250" y="4144963"/>
            <a:ext cx="423863" cy="1419225"/>
          </a:xfrm>
          <a:prstGeom prst="upArrow">
            <a:avLst>
              <a:gd name="adj1" fmla="val 50000"/>
              <a:gd name="adj2" fmla="val 83708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  <a:ea typeface="Arial" pitchFamily="-100" charset="0"/>
              <a:cs typeface="Arial" pitchFamily="-100" charset="0"/>
            </a:endParaRPr>
          </a:p>
        </p:txBody>
      </p:sp>
      <p:sp>
        <p:nvSpPr>
          <p:cNvPr id="50185" name="AutoShape 5"/>
          <p:cNvSpPr>
            <a:spLocks noChangeArrowheads="1"/>
          </p:cNvSpPr>
          <p:nvPr/>
        </p:nvSpPr>
        <p:spPr bwMode="invGray">
          <a:xfrm>
            <a:off x="523875" y="2706688"/>
            <a:ext cx="2182813" cy="1768475"/>
          </a:xfrm>
          <a:prstGeom prst="lightningBolt">
            <a:avLst/>
          </a:prstGeom>
          <a:gradFill rotWithShape="0">
            <a:gsLst>
              <a:gs pos="0">
                <a:srgbClr val="640013"/>
              </a:gs>
              <a:gs pos="50000">
                <a:srgbClr val="D80029"/>
              </a:gs>
              <a:gs pos="100000">
                <a:srgbClr val="640013"/>
              </a:gs>
            </a:gsLst>
            <a:lin ang="189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3800" prstMaterial="legacyMatte">
            <a:bevelT w="13500" h="13500" prst="angle"/>
            <a:bevelB w="13500" h="13500" prst="angle"/>
            <a:extrusionClr>
              <a:srgbClr val="C0C0C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ctr">
              <a:spcBef>
                <a:spcPct val="50000"/>
              </a:spcBef>
            </a:pPr>
            <a:endParaRPr lang="en-US">
              <a:ea typeface="Arial" pitchFamily="-100" charset="0"/>
              <a:cs typeface="Arial" pitchFamily="-100" charset="0"/>
            </a:endParaRPr>
          </a:p>
        </p:txBody>
      </p:sp>
      <p:sp>
        <p:nvSpPr>
          <p:cNvPr id="50186" name="Text Box 6"/>
          <p:cNvSpPr txBox="1">
            <a:spLocks noChangeArrowheads="1"/>
          </p:cNvSpPr>
          <p:nvPr/>
        </p:nvSpPr>
        <p:spPr bwMode="auto">
          <a:xfrm>
            <a:off x="355600" y="2940050"/>
            <a:ext cx="2573338" cy="1160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b="1">
                <a:solidFill>
                  <a:schemeClr val="bg1"/>
                </a:solidFill>
                <a:ea typeface="Arial" pitchFamily="-100" charset="0"/>
                <a:cs typeface="Arial" pitchFamily="-100" charset="0"/>
              </a:rPr>
              <a:t>PERIPHERAL </a:t>
            </a:r>
          </a:p>
          <a:p>
            <a:pPr algn="ctr">
              <a:spcBef>
                <a:spcPct val="50000"/>
              </a:spcBef>
            </a:pPr>
            <a:r>
              <a:rPr lang="en-GB" sz="2800" b="1">
                <a:solidFill>
                  <a:schemeClr val="bg1"/>
                </a:solidFill>
                <a:ea typeface="Arial" pitchFamily="-100" charset="0"/>
                <a:cs typeface="Arial" pitchFamily="-100" charset="0"/>
              </a:rPr>
              <a:t>ACTIVITY</a:t>
            </a:r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2978150" y="2828925"/>
            <a:ext cx="1951038" cy="1295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scene3d>
            <a:camera prst="legacyObliqueTopRight"/>
            <a:lightRig rig="legacyFlat2" dir="t"/>
          </a:scene3d>
          <a:sp3d extrusionH="49200" prstMaterial="legacyMatte">
            <a:bevelT w="13500" h="13500" prst="angle"/>
            <a:bevelB w="13500" h="13500" prst="angle"/>
            <a:extrusionClr>
              <a:srgbClr val="C0C0C0"/>
            </a:extrusionClr>
          </a:sp3d>
          <a:extLst>
            <a:ext uri="{91240B29-F687-4F45-9708-019B960494DF}"/>
            <a:ext uri="{AF507438-7753-43E0-B8FC-AC1667EBCBE1}"/>
          </a:extLst>
        </p:spPr>
        <p:txBody>
          <a:bodyPr wrap="none" anchor="ctr">
            <a:flatTx/>
          </a:bodyPr>
          <a:lstStyle/>
          <a:p>
            <a:pPr algn="ctr">
              <a:spcBef>
                <a:spcPct val="50000"/>
              </a:spcBef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50188" name="Text Box 8"/>
          <p:cNvSpPr txBox="1">
            <a:spLocks noChangeArrowheads="1"/>
          </p:cNvSpPr>
          <p:nvPr/>
        </p:nvSpPr>
        <p:spPr bwMode="auto">
          <a:xfrm>
            <a:off x="4868863" y="3054350"/>
            <a:ext cx="28892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ea typeface="Arial" pitchFamily="-100" charset="0"/>
                <a:cs typeface="Arial" pitchFamily="-100" charset="0"/>
              </a:rPr>
              <a:t>CENTRAL </a:t>
            </a:r>
          </a:p>
          <a:p>
            <a:pPr algn="ctr"/>
            <a:r>
              <a:rPr lang="en-GB" sz="2800" b="1">
                <a:solidFill>
                  <a:schemeClr val="bg1"/>
                </a:solidFill>
                <a:ea typeface="Arial" pitchFamily="-100" charset="0"/>
                <a:cs typeface="Arial" pitchFamily="-100" charset="0"/>
              </a:rPr>
              <a:t>SENSITIZATION</a:t>
            </a: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 rot="20245028" flipV="1">
            <a:off x="7345220" y="4014788"/>
            <a:ext cx="423863" cy="1419225"/>
          </a:xfrm>
          <a:prstGeom prst="upArrow">
            <a:avLst>
              <a:gd name="adj1" fmla="val 50000"/>
              <a:gd name="adj2" fmla="val 83708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  <a:ea typeface="Arial" pitchFamily="-100" charset="0"/>
              <a:cs typeface="Arial" pitchFamily="-100" charset="0"/>
            </a:endParaRPr>
          </a:p>
        </p:txBody>
      </p:sp>
      <p:sp>
        <p:nvSpPr>
          <p:cNvPr id="46090" name="AutoShape 10"/>
          <p:cNvSpPr>
            <a:spLocks noChangeArrowheads="1"/>
          </p:cNvSpPr>
          <p:nvPr/>
        </p:nvSpPr>
        <p:spPr bwMode="auto">
          <a:xfrm rot="2414376" flipV="1">
            <a:off x="4983163" y="3904238"/>
            <a:ext cx="425450" cy="1417637"/>
          </a:xfrm>
          <a:prstGeom prst="upArrow">
            <a:avLst>
              <a:gd name="adj1" fmla="val 50000"/>
              <a:gd name="adj2" fmla="val 83302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  <a:ea typeface="Arial" pitchFamily="-100" charset="0"/>
              <a:cs typeface="Arial" pitchFamily="-100" charset="0"/>
            </a:endParaRPr>
          </a:p>
        </p:txBody>
      </p:sp>
      <p:sp>
        <p:nvSpPr>
          <p:cNvPr id="50195" name="Text Box 11"/>
          <p:cNvSpPr txBox="1">
            <a:spLocks noChangeArrowheads="1"/>
          </p:cNvSpPr>
          <p:nvPr/>
        </p:nvSpPr>
        <p:spPr bwMode="auto">
          <a:xfrm>
            <a:off x="3790950" y="5080000"/>
            <a:ext cx="1568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>
                <a:ea typeface="Arial" pitchFamily="-100" charset="0"/>
                <a:cs typeface="Arial" pitchFamily="-100" charset="0"/>
              </a:rPr>
              <a:t>Decreased </a:t>
            </a:r>
          </a:p>
          <a:p>
            <a:pPr algn="ctr"/>
            <a:r>
              <a:rPr lang="en-GB" b="1">
                <a:ea typeface="Arial" pitchFamily="-100" charset="0"/>
                <a:cs typeface="Arial" pitchFamily="-100" charset="0"/>
              </a:rPr>
              <a:t>threshold to </a:t>
            </a:r>
          </a:p>
          <a:p>
            <a:pPr algn="ctr"/>
            <a:r>
              <a:rPr lang="en-GB" b="1">
                <a:ea typeface="Arial" pitchFamily="-100" charset="0"/>
                <a:cs typeface="Arial" pitchFamily="-100" charset="0"/>
              </a:rPr>
              <a:t>peripheral </a:t>
            </a:r>
          </a:p>
          <a:p>
            <a:pPr algn="ctr"/>
            <a:r>
              <a:rPr lang="en-GB" b="1">
                <a:ea typeface="Arial" pitchFamily="-100" charset="0"/>
                <a:cs typeface="Arial" pitchFamily="-100" charset="0"/>
              </a:rPr>
              <a:t>stimuli</a:t>
            </a:r>
          </a:p>
        </p:txBody>
      </p:sp>
      <p:sp>
        <p:nvSpPr>
          <p:cNvPr id="50196" name="Text Box 12"/>
          <p:cNvSpPr txBox="1">
            <a:spLocks noChangeArrowheads="1"/>
          </p:cNvSpPr>
          <p:nvPr/>
        </p:nvSpPr>
        <p:spPr bwMode="auto">
          <a:xfrm>
            <a:off x="7234238" y="5322888"/>
            <a:ext cx="16351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b="1">
                <a:ea typeface="Arial" pitchFamily="-100" charset="0"/>
                <a:cs typeface="Arial" pitchFamily="-100" charset="0"/>
              </a:rPr>
              <a:t>Increased </a:t>
            </a:r>
          </a:p>
          <a:p>
            <a:pPr algn="ctr"/>
            <a:r>
              <a:rPr lang="en-GB" b="1">
                <a:ea typeface="Arial" pitchFamily="-100" charset="0"/>
                <a:cs typeface="Arial" pitchFamily="-100" charset="0"/>
              </a:rPr>
              <a:t>spontaneous</a:t>
            </a:r>
          </a:p>
          <a:p>
            <a:pPr algn="ctr"/>
            <a:r>
              <a:rPr lang="en-GB" b="1">
                <a:ea typeface="Arial" pitchFamily="-100" charset="0"/>
                <a:cs typeface="Arial" pitchFamily="-100" charset="0"/>
              </a:rPr>
              <a:t>activity</a:t>
            </a:r>
          </a:p>
        </p:txBody>
      </p:sp>
      <p:sp>
        <p:nvSpPr>
          <p:cNvPr id="50197" name="Text Box 13"/>
          <p:cNvSpPr txBox="1">
            <a:spLocks noChangeArrowheads="1"/>
          </p:cNvSpPr>
          <p:nvPr/>
        </p:nvSpPr>
        <p:spPr bwMode="auto">
          <a:xfrm>
            <a:off x="5208588" y="5551488"/>
            <a:ext cx="21764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b="1">
                <a:ea typeface="Arial" pitchFamily="-100" charset="0"/>
                <a:cs typeface="Arial" pitchFamily="-100" charset="0"/>
              </a:rPr>
              <a:t>Expansion of</a:t>
            </a:r>
          </a:p>
          <a:p>
            <a:pPr algn="ctr"/>
            <a:r>
              <a:rPr lang="en-GB" b="1">
                <a:ea typeface="Arial" pitchFamily="-100" charset="0"/>
                <a:cs typeface="Arial" pitchFamily="-100" charset="0"/>
              </a:rPr>
              <a:t>receptive field</a:t>
            </a:r>
          </a:p>
        </p:txBody>
      </p:sp>
      <p:sp>
        <p:nvSpPr>
          <p:cNvPr id="46094" name="AutoShape 14"/>
          <p:cNvSpPr>
            <a:spLocks noChangeArrowheads="1"/>
          </p:cNvSpPr>
          <p:nvPr/>
        </p:nvSpPr>
        <p:spPr bwMode="invGray">
          <a:xfrm>
            <a:off x="2967043" y="780190"/>
            <a:ext cx="2266950" cy="1652588"/>
          </a:xfrm>
          <a:prstGeom prst="irregularSeal1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Hyperalgesia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6095" name="AutoShape 15"/>
          <p:cNvSpPr>
            <a:spLocks noChangeArrowheads="1"/>
          </p:cNvSpPr>
          <p:nvPr/>
        </p:nvSpPr>
        <p:spPr bwMode="invGray">
          <a:xfrm>
            <a:off x="7318375" y="751040"/>
            <a:ext cx="1751013" cy="1544638"/>
          </a:xfrm>
          <a:prstGeom prst="irregularSeal1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Allodynia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6096" name="AutoShape 16"/>
          <p:cNvSpPr>
            <a:spLocks noChangeArrowheads="1"/>
          </p:cNvSpPr>
          <p:nvPr/>
        </p:nvSpPr>
        <p:spPr bwMode="auto">
          <a:xfrm rot="-1851782">
            <a:off x="5253038" y="1681163"/>
            <a:ext cx="423862" cy="1419225"/>
          </a:xfrm>
          <a:prstGeom prst="upArrow">
            <a:avLst>
              <a:gd name="adj1" fmla="val 50000"/>
              <a:gd name="adj2" fmla="val 83708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  <a:ea typeface="Arial" pitchFamily="-100" charset="0"/>
              <a:cs typeface="Arial" pitchFamily="-100" charset="0"/>
            </a:endParaRPr>
          </a:p>
        </p:txBody>
      </p:sp>
      <p:sp>
        <p:nvSpPr>
          <p:cNvPr id="46097" name="AutoShape 17"/>
          <p:cNvSpPr>
            <a:spLocks noChangeArrowheads="1"/>
          </p:cNvSpPr>
          <p:nvPr/>
        </p:nvSpPr>
        <p:spPr bwMode="auto">
          <a:xfrm rot="1156071">
            <a:off x="6866516" y="1597458"/>
            <a:ext cx="423862" cy="1419225"/>
          </a:xfrm>
          <a:prstGeom prst="upArrow">
            <a:avLst>
              <a:gd name="adj1" fmla="val 50000"/>
              <a:gd name="adj2" fmla="val 83708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  <a:ea typeface="Arial" pitchFamily="-100" charset="0"/>
              <a:cs typeface="Arial" pitchFamily="-100" charset="0"/>
            </a:endParaRPr>
          </a:p>
        </p:txBody>
      </p:sp>
      <p:sp>
        <p:nvSpPr>
          <p:cNvPr id="46098" name="AutoShape 18"/>
          <p:cNvSpPr>
            <a:spLocks noChangeArrowheads="1"/>
          </p:cNvSpPr>
          <p:nvPr/>
        </p:nvSpPr>
        <p:spPr bwMode="auto">
          <a:xfrm flipV="1">
            <a:off x="1403350" y="1395413"/>
            <a:ext cx="423863" cy="1419225"/>
          </a:xfrm>
          <a:prstGeom prst="upArrow">
            <a:avLst>
              <a:gd name="adj1" fmla="val 50000"/>
              <a:gd name="adj2" fmla="val 83708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  <a:ea typeface="Arial" pitchFamily="-100" charset="0"/>
              <a:cs typeface="Arial" pitchFamily="-100" charset="0"/>
            </a:endParaRPr>
          </a:p>
        </p:txBody>
      </p:sp>
      <p:sp>
        <p:nvSpPr>
          <p:cNvPr id="50213" name="Text Box 19"/>
          <p:cNvSpPr txBox="1">
            <a:spLocks noChangeArrowheads="1"/>
          </p:cNvSpPr>
          <p:nvPr/>
        </p:nvSpPr>
        <p:spPr bwMode="auto">
          <a:xfrm>
            <a:off x="957263" y="341313"/>
            <a:ext cx="1336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>
                <a:ea typeface="Arial" pitchFamily="-100" charset="0"/>
                <a:cs typeface="Arial" pitchFamily="-100" charset="0"/>
              </a:rPr>
              <a:t>Tissue </a:t>
            </a:r>
            <a:br>
              <a:rPr lang="en-GB" sz="2400" b="1">
                <a:ea typeface="Arial" pitchFamily="-100" charset="0"/>
                <a:cs typeface="Arial" pitchFamily="-100" charset="0"/>
              </a:rPr>
            </a:br>
            <a:r>
              <a:rPr lang="en-GB" sz="2400" b="1">
                <a:ea typeface="Arial" pitchFamily="-100" charset="0"/>
                <a:cs typeface="Arial" pitchFamily="-100" charset="0"/>
              </a:rPr>
              <a:t>damage</a:t>
            </a:r>
          </a:p>
        </p:txBody>
      </p:sp>
      <p:sp>
        <p:nvSpPr>
          <p:cNvPr id="50214" name="Text Box 20"/>
          <p:cNvSpPr txBox="1">
            <a:spLocks noChangeArrowheads="1"/>
          </p:cNvSpPr>
          <p:nvPr/>
        </p:nvSpPr>
        <p:spPr bwMode="auto">
          <a:xfrm>
            <a:off x="1019175" y="5611813"/>
            <a:ext cx="1047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ea typeface="Arial" pitchFamily="-100" charset="0"/>
                <a:cs typeface="Arial" pitchFamily="-100" charset="0"/>
              </a:rPr>
              <a:t>Nerve </a:t>
            </a:r>
            <a:br>
              <a:rPr lang="en-GB" b="1">
                <a:ea typeface="Arial" pitchFamily="-100" charset="0"/>
                <a:cs typeface="Arial" pitchFamily="-100" charset="0"/>
              </a:rPr>
            </a:br>
            <a:r>
              <a:rPr lang="en-GB" b="1">
                <a:ea typeface="Arial" pitchFamily="-100" charset="0"/>
                <a:cs typeface="Arial" pitchFamily="-100" charset="0"/>
              </a:rPr>
              <a:t>damage</a:t>
            </a:r>
          </a:p>
        </p:txBody>
      </p:sp>
      <p:sp>
        <p:nvSpPr>
          <p:cNvPr id="46101" name="AutoShape 21"/>
          <p:cNvSpPr>
            <a:spLocks noChangeArrowheads="1"/>
          </p:cNvSpPr>
          <p:nvPr/>
        </p:nvSpPr>
        <p:spPr bwMode="invGray">
          <a:xfrm>
            <a:off x="4868583" y="1"/>
            <a:ext cx="2522822" cy="1985540"/>
          </a:xfrm>
          <a:prstGeom prst="irregularSeal1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Spontaneous 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pain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6102" name="AutoShape 22"/>
          <p:cNvSpPr>
            <a:spLocks noChangeArrowheads="1"/>
          </p:cNvSpPr>
          <p:nvPr/>
        </p:nvSpPr>
        <p:spPr bwMode="auto">
          <a:xfrm>
            <a:off x="6064250" y="1730375"/>
            <a:ext cx="423863" cy="1089025"/>
          </a:xfrm>
          <a:prstGeom prst="upArrow">
            <a:avLst>
              <a:gd name="adj1" fmla="val 50000"/>
              <a:gd name="adj2" fmla="val 64232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  <a:ea typeface="Arial" pitchFamily="-100" charset="0"/>
              <a:cs typeface="Arial" pitchFamily="-100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3050"/>
            <a:ext cx="9144000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376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990600"/>
            <a:ext cx="5638800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8"/>
          <p:cNvSpPr>
            <a:spLocks noChangeArrowheads="1"/>
          </p:cNvSpPr>
          <p:nvPr/>
        </p:nvSpPr>
        <p:spPr bwMode="white">
          <a:xfrm>
            <a:off x="511175" y="625475"/>
            <a:ext cx="6613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GB" sz="3200" b="1"/>
              <a:t>Noradrenaline and 5HT</a:t>
            </a:r>
          </a:p>
        </p:txBody>
      </p:sp>
      <p:sp>
        <p:nvSpPr>
          <p:cNvPr id="53251" name="Oval 2"/>
          <p:cNvSpPr>
            <a:spLocks noChangeArrowheads="1"/>
          </p:cNvSpPr>
          <p:nvPr/>
        </p:nvSpPr>
        <p:spPr bwMode="auto">
          <a:xfrm>
            <a:off x="2351088" y="1325563"/>
            <a:ext cx="1992312" cy="1065212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1600" b="1">
                <a:solidFill>
                  <a:schemeClr val="tx2"/>
                </a:solidFill>
              </a:rPr>
              <a:t>Limbic System</a:t>
            </a:r>
          </a:p>
          <a:p>
            <a:pPr algn="ctr"/>
            <a:r>
              <a:rPr lang="en-GB" sz="1600" b="1">
                <a:solidFill>
                  <a:schemeClr val="tx2"/>
                </a:solidFill>
              </a:rPr>
              <a:t>Amygdala</a:t>
            </a:r>
          </a:p>
          <a:p>
            <a:pPr algn="ctr"/>
            <a:r>
              <a:rPr lang="en-GB" sz="1600" b="1">
                <a:solidFill>
                  <a:schemeClr val="tx2"/>
                </a:solidFill>
              </a:rPr>
              <a:t>Hypothalamus</a:t>
            </a:r>
          </a:p>
        </p:txBody>
      </p:sp>
      <p:sp>
        <p:nvSpPr>
          <p:cNvPr id="53252" name="Oval 3"/>
          <p:cNvSpPr>
            <a:spLocks noChangeArrowheads="1"/>
          </p:cNvSpPr>
          <p:nvPr/>
        </p:nvSpPr>
        <p:spPr bwMode="auto">
          <a:xfrm>
            <a:off x="4029075" y="2300288"/>
            <a:ext cx="2606675" cy="755650"/>
          </a:xfrm>
          <a:prstGeom prst="ellipse">
            <a:avLst/>
          </a:prstGeom>
          <a:gradFill rotWithShape="0">
            <a:gsLst>
              <a:gs pos="0">
                <a:srgbClr val="94D7EE"/>
              </a:gs>
              <a:gs pos="50000">
                <a:srgbClr val="C1DEE5"/>
              </a:gs>
              <a:gs pos="100000">
                <a:srgbClr val="94D7EE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GB">
                <a:solidFill>
                  <a:srgbClr val="4C4C4C"/>
                </a:solidFill>
              </a:rPr>
              <a:t>Periaqueductal grey</a:t>
            </a:r>
          </a:p>
        </p:txBody>
      </p:sp>
      <p:sp>
        <p:nvSpPr>
          <p:cNvPr id="53253" name="Line 4"/>
          <p:cNvSpPr>
            <a:spLocks noChangeShapeType="1"/>
          </p:cNvSpPr>
          <p:nvPr/>
        </p:nvSpPr>
        <p:spPr bwMode="auto">
          <a:xfrm>
            <a:off x="4291013" y="1958975"/>
            <a:ext cx="982662" cy="554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6" name="Oval 5"/>
          <p:cNvSpPr>
            <a:spLocks noChangeArrowheads="1"/>
          </p:cNvSpPr>
          <p:nvPr/>
        </p:nvSpPr>
        <p:spPr bwMode="auto">
          <a:xfrm>
            <a:off x="3708400" y="3667125"/>
            <a:ext cx="3143250" cy="908050"/>
          </a:xfrm>
          <a:prstGeom prst="ellipse">
            <a:avLst/>
          </a:prstGeom>
          <a:gradFill rotWithShape="0">
            <a:gsLst>
              <a:gs pos="0">
                <a:srgbClr val="BA90A5"/>
              </a:gs>
              <a:gs pos="50000">
                <a:srgbClr val="660066">
                  <a:alpha val="28000"/>
                </a:srgbClr>
              </a:gs>
              <a:gs pos="100000">
                <a:srgbClr val="BA90A5"/>
              </a:gs>
            </a:gsLst>
            <a:lin ang="5400000" scaled="1"/>
          </a:gra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GB">
                <a:solidFill>
                  <a:srgbClr val="4C4C4C"/>
                </a:solidFill>
              </a:rPr>
              <a:t>Rostroventral medial medulla</a:t>
            </a:r>
          </a:p>
        </p:txBody>
      </p:sp>
      <p:sp>
        <p:nvSpPr>
          <p:cNvPr id="53257" name="Line 6"/>
          <p:cNvSpPr>
            <a:spLocks noChangeShapeType="1"/>
          </p:cNvSpPr>
          <p:nvPr/>
        </p:nvSpPr>
        <p:spPr bwMode="auto">
          <a:xfrm>
            <a:off x="5287963" y="2982913"/>
            <a:ext cx="0" cy="1038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8" name="Line 7"/>
          <p:cNvSpPr>
            <a:spLocks noChangeShapeType="1"/>
          </p:cNvSpPr>
          <p:nvPr/>
        </p:nvSpPr>
        <p:spPr bwMode="auto">
          <a:xfrm flipH="1">
            <a:off x="4352925" y="4427538"/>
            <a:ext cx="952500" cy="8239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3259" name="Group 8"/>
          <p:cNvGrpSpPr>
            <a:grpSpLocks/>
          </p:cNvGrpSpPr>
          <p:nvPr/>
        </p:nvGrpSpPr>
        <p:grpSpPr bwMode="auto">
          <a:xfrm>
            <a:off x="5013325" y="4418013"/>
            <a:ext cx="928688" cy="1539875"/>
            <a:chOff x="4032" y="2448"/>
            <a:chExt cx="480" cy="1584"/>
          </a:xfrm>
        </p:grpSpPr>
        <p:sp>
          <p:nvSpPr>
            <p:cNvPr id="53291" name="Arc 9"/>
            <p:cNvSpPr>
              <a:spLocks/>
            </p:cNvSpPr>
            <p:nvPr/>
          </p:nvSpPr>
          <p:spPr bwMode="auto">
            <a:xfrm>
              <a:off x="4145" y="2448"/>
              <a:ext cx="367" cy="8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92" name="Arc 10"/>
            <p:cNvSpPr>
              <a:spLocks/>
            </p:cNvSpPr>
            <p:nvPr/>
          </p:nvSpPr>
          <p:spPr bwMode="auto">
            <a:xfrm rot="-5400000" flipH="1" flipV="1">
              <a:off x="3888" y="3408"/>
              <a:ext cx="768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3260" name="Text Box 11"/>
          <p:cNvSpPr txBox="1">
            <a:spLocks noChangeArrowheads="1"/>
          </p:cNvSpPr>
          <p:nvPr/>
        </p:nvSpPr>
        <p:spPr bwMode="auto">
          <a:xfrm>
            <a:off x="5216525" y="1358900"/>
            <a:ext cx="39274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Mood, fear, anxiety, </a:t>
            </a:r>
            <a:br>
              <a:rPr lang="en-US" sz="2400"/>
            </a:br>
            <a:r>
              <a:rPr lang="en-US" sz="2400"/>
              <a:t>rage, panic, sleep-wake….</a:t>
            </a:r>
          </a:p>
        </p:txBody>
      </p:sp>
      <p:sp>
        <p:nvSpPr>
          <p:cNvPr id="53261" name="Oval 12"/>
          <p:cNvSpPr>
            <a:spLocks noChangeArrowheads="1"/>
          </p:cNvSpPr>
          <p:nvPr/>
        </p:nvSpPr>
        <p:spPr bwMode="auto">
          <a:xfrm>
            <a:off x="2265363" y="2979738"/>
            <a:ext cx="1838325" cy="755650"/>
          </a:xfrm>
          <a:prstGeom prst="ellipse">
            <a:avLst/>
          </a:prstGeom>
          <a:gradFill rotWithShape="0">
            <a:gsLst>
              <a:gs pos="0">
                <a:srgbClr val="94D7EE"/>
              </a:gs>
              <a:gs pos="50000">
                <a:srgbClr val="C1DEE5"/>
              </a:gs>
              <a:gs pos="100000">
                <a:srgbClr val="94D7EE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GB">
                <a:solidFill>
                  <a:srgbClr val="4C4C4C"/>
                </a:solidFill>
              </a:rPr>
              <a:t>Locus coeruleus</a:t>
            </a:r>
          </a:p>
        </p:txBody>
      </p:sp>
      <p:sp>
        <p:nvSpPr>
          <p:cNvPr id="53262" name="Line 13"/>
          <p:cNvSpPr>
            <a:spLocks noChangeShapeType="1"/>
          </p:cNvSpPr>
          <p:nvPr/>
        </p:nvSpPr>
        <p:spPr bwMode="auto">
          <a:xfrm flipH="1">
            <a:off x="2725738" y="3709988"/>
            <a:ext cx="506412" cy="1565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3263" name="Group 14"/>
          <p:cNvGrpSpPr>
            <a:grpSpLocks/>
          </p:cNvGrpSpPr>
          <p:nvPr/>
        </p:nvGrpSpPr>
        <p:grpSpPr bwMode="auto">
          <a:xfrm>
            <a:off x="6988175" y="3870325"/>
            <a:ext cx="1566863" cy="1584325"/>
            <a:chOff x="353" y="1574"/>
            <a:chExt cx="1352" cy="1750"/>
          </a:xfrm>
        </p:grpSpPr>
        <p:sp>
          <p:nvSpPr>
            <p:cNvPr id="53284" name="Text Box 15"/>
            <p:cNvSpPr txBox="1">
              <a:spLocks noChangeAspect="1" noChangeArrowheads="1"/>
            </p:cNvSpPr>
            <p:nvPr/>
          </p:nvSpPr>
          <p:spPr bwMode="auto">
            <a:xfrm>
              <a:off x="612" y="1574"/>
              <a:ext cx="1093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chemeClr val="hlink"/>
                  </a:solidFill>
                </a:rPr>
                <a:t>On-Cell</a:t>
              </a:r>
            </a:p>
          </p:txBody>
        </p:sp>
        <p:grpSp>
          <p:nvGrpSpPr>
            <p:cNvPr id="53285" name="Group 16"/>
            <p:cNvGrpSpPr>
              <a:grpSpLocks/>
            </p:cNvGrpSpPr>
            <p:nvPr/>
          </p:nvGrpSpPr>
          <p:grpSpPr bwMode="auto">
            <a:xfrm>
              <a:off x="353" y="2028"/>
              <a:ext cx="1266" cy="1296"/>
              <a:chOff x="353" y="2028"/>
              <a:chExt cx="1266" cy="1296"/>
            </a:xfrm>
          </p:grpSpPr>
          <p:pic>
            <p:nvPicPr>
              <p:cNvPr id="53286" name="Picture 1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28" y="2028"/>
                <a:ext cx="1091" cy="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287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353" y="2886"/>
                <a:ext cx="141" cy="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2000">
                  <a:solidFill>
                    <a:schemeClr val="hlink"/>
                  </a:solidFill>
                </a:endParaRPr>
              </a:p>
            </p:txBody>
          </p:sp>
          <p:sp>
            <p:nvSpPr>
              <p:cNvPr id="53288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1105" y="2886"/>
                <a:ext cx="142" cy="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2000">
                  <a:solidFill>
                    <a:schemeClr val="hlink"/>
                  </a:solidFill>
                </a:endParaRPr>
              </a:p>
            </p:txBody>
          </p:sp>
          <p:sp>
            <p:nvSpPr>
              <p:cNvPr id="53289" name="Line 20"/>
              <p:cNvSpPr>
                <a:spLocks noChangeAspect="1" noChangeShapeType="1"/>
              </p:cNvSpPr>
              <p:nvPr/>
            </p:nvSpPr>
            <p:spPr bwMode="auto">
              <a:xfrm flipV="1">
                <a:off x="550" y="2695"/>
                <a:ext cx="0" cy="19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90" name="Line 21"/>
              <p:cNvSpPr>
                <a:spLocks noChangeAspect="1" noChangeShapeType="1"/>
              </p:cNvSpPr>
              <p:nvPr/>
            </p:nvSpPr>
            <p:spPr bwMode="auto">
              <a:xfrm flipV="1">
                <a:off x="1321" y="2695"/>
                <a:ext cx="0" cy="19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3264" name="Group 22"/>
          <p:cNvGrpSpPr>
            <a:grpSpLocks/>
          </p:cNvGrpSpPr>
          <p:nvPr/>
        </p:nvGrpSpPr>
        <p:grpSpPr bwMode="auto">
          <a:xfrm>
            <a:off x="193675" y="3621088"/>
            <a:ext cx="2101850" cy="1738312"/>
            <a:chOff x="2103" y="1536"/>
            <a:chExt cx="1313" cy="1778"/>
          </a:xfrm>
        </p:grpSpPr>
        <p:sp>
          <p:nvSpPr>
            <p:cNvPr id="53277" name="Text Box 23"/>
            <p:cNvSpPr txBox="1">
              <a:spLocks noChangeAspect="1" noChangeArrowheads="1"/>
            </p:cNvSpPr>
            <p:nvPr/>
          </p:nvSpPr>
          <p:spPr bwMode="auto">
            <a:xfrm>
              <a:off x="2334" y="1536"/>
              <a:ext cx="802" cy="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chemeClr val="hlink"/>
                  </a:solidFill>
                </a:rPr>
                <a:t>Off-Cell</a:t>
              </a:r>
              <a:endParaRPr lang="en-US" sz="2400">
                <a:solidFill>
                  <a:schemeClr val="hlink"/>
                </a:solidFill>
              </a:endParaRPr>
            </a:p>
          </p:txBody>
        </p:sp>
        <p:grpSp>
          <p:nvGrpSpPr>
            <p:cNvPr id="53278" name="Group 24"/>
            <p:cNvGrpSpPr>
              <a:grpSpLocks/>
            </p:cNvGrpSpPr>
            <p:nvPr/>
          </p:nvGrpSpPr>
          <p:grpSpPr bwMode="auto">
            <a:xfrm>
              <a:off x="2103" y="2011"/>
              <a:ext cx="1313" cy="1303"/>
              <a:chOff x="2103" y="2011"/>
              <a:chExt cx="1313" cy="1303"/>
            </a:xfrm>
          </p:grpSpPr>
          <p:sp>
            <p:nvSpPr>
              <p:cNvPr id="53279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2103" y="2908"/>
                <a:ext cx="102" cy="4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2000">
                  <a:solidFill>
                    <a:schemeClr val="hlink"/>
                  </a:solidFill>
                </a:endParaRPr>
              </a:p>
            </p:txBody>
          </p:sp>
          <p:pic>
            <p:nvPicPr>
              <p:cNvPr id="53280" name="Picture 26" descr="mo_off_cell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246" y="2011"/>
                <a:ext cx="1170" cy="7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281" name="Line 27"/>
              <p:cNvSpPr>
                <a:spLocks noChangeAspect="1" noChangeShapeType="1"/>
              </p:cNvSpPr>
              <p:nvPr/>
            </p:nvSpPr>
            <p:spPr bwMode="auto">
              <a:xfrm flipV="1">
                <a:off x="2260" y="2748"/>
                <a:ext cx="0" cy="19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82" name="Line 28"/>
              <p:cNvSpPr>
                <a:spLocks noChangeAspect="1" noChangeShapeType="1"/>
              </p:cNvSpPr>
              <p:nvPr/>
            </p:nvSpPr>
            <p:spPr bwMode="auto">
              <a:xfrm flipV="1">
                <a:off x="2976" y="2748"/>
                <a:ext cx="0" cy="19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83" name="Text Box 29"/>
              <p:cNvSpPr txBox="1">
                <a:spLocks noChangeAspect="1" noChangeArrowheads="1"/>
              </p:cNvSpPr>
              <p:nvPr/>
            </p:nvSpPr>
            <p:spPr bwMode="auto">
              <a:xfrm>
                <a:off x="2778" y="2908"/>
                <a:ext cx="102" cy="4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2000">
                  <a:solidFill>
                    <a:schemeClr val="hlink"/>
                  </a:solidFill>
                </a:endParaRPr>
              </a:p>
            </p:txBody>
          </p:sp>
        </p:grpSp>
      </p:grpSp>
      <p:grpSp>
        <p:nvGrpSpPr>
          <p:cNvPr id="53265" name="Group 30"/>
          <p:cNvGrpSpPr>
            <a:grpSpLocks/>
          </p:cNvGrpSpPr>
          <p:nvPr/>
        </p:nvGrpSpPr>
        <p:grpSpPr bwMode="auto">
          <a:xfrm>
            <a:off x="6967538" y="2611438"/>
            <a:ext cx="1898650" cy="1473200"/>
            <a:chOff x="3869" y="1575"/>
            <a:chExt cx="1515" cy="1840"/>
          </a:xfrm>
        </p:grpSpPr>
        <p:sp>
          <p:nvSpPr>
            <p:cNvPr id="53270" name="Text Box 31"/>
            <p:cNvSpPr txBox="1">
              <a:spLocks noChangeAspect="1" noChangeArrowheads="1"/>
            </p:cNvSpPr>
            <p:nvPr/>
          </p:nvSpPr>
          <p:spPr bwMode="auto">
            <a:xfrm>
              <a:off x="3885" y="1575"/>
              <a:ext cx="1499" cy="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chemeClr val="hlink"/>
                  </a:solidFill>
                </a:rPr>
                <a:t>Neutral Cell</a:t>
              </a:r>
            </a:p>
          </p:txBody>
        </p:sp>
        <p:grpSp>
          <p:nvGrpSpPr>
            <p:cNvPr id="53271" name="Group 32"/>
            <p:cNvGrpSpPr>
              <a:grpSpLocks/>
            </p:cNvGrpSpPr>
            <p:nvPr/>
          </p:nvGrpSpPr>
          <p:grpSpPr bwMode="auto">
            <a:xfrm>
              <a:off x="3869" y="2068"/>
              <a:ext cx="1248" cy="1347"/>
              <a:chOff x="3832" y="2068"/>
              <a:chExt cx="1248" cy="1347"/>
            </a:xfrm>
          </p:grpSpPr>
          <p:pic>
            <p:nvPicPr>
              <p:cNvPr id="53272" name="Picture 33" descr="neutral"/>
              <p:cNvPicPr>
                <a:picLocks noChangeAspect="1" noChangeArrowheads="1"/>
              </p:cNvPicPr>
              <p:nvPr/>
            </p:nvPicPr>
            <p:blipFill>
              <a:blip r:embed="rId6"/>
              <a:srcRect t="14792" b="7396"/>
              <a:stretch>
                <a:fillRect/>
              </a:stretch>
            </p:blipFill>
            <p:spPr bwMode="auto">
              <a:xfrm>
                <a:off x="3992" y="2068"/>
                <a:ext cx="1088" cy="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273" name="Line 34"/>
              <p:cNvSpPr>
                <a:spLocks noChangeAspect="1" noChangeShapeType="1"/>
              </p:cNvSpPr>
              <p:nvPr/>
            </p:nvSpPr>
            <p:spPr bwMode="auto">
              <a:xfrm flipV="1">
                <a:off x="4012" y="2730"/>
                <a:ext cx="0" cy="19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74" name="Line 35"/>
              <p:cNvSpPr>
                <a:spLocks noChangeAspect="1" noChangeShapeType="1"/>
              </p:cNvSpPr>
              <p:nvPr/>
            </p:nvSpPr>
            <p:spPr bwMode="auto">
              <a:xfrm flipV="1">
                <a:off x="4752" y="2730"/>
                <a:ext cx="0" cy="19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75" name="Text Box 36"/>
              <p:cNvSpPr txBox="1">
                <a:spLocks noChangeAspect="1" noChangeArrowheads="1"/>
              </p:cNvSpPr>
              <p:nvPr/>
            </p:nvSpPr>
            <p:spPr bwMode="auto">
              <a:xfrm>
                <a:off x="3832" y="2919"/>
                <a:ext cx="131" cy="4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2000">
                  <a:solidFill>
                    <a:schemeClr val="hlink"/>
                  </a:solidFill>
                </a:endParaRPr>
              </a:p>
            </p:txBody>
          </p:sp>
          <p:sp>
            <p:nvSpPr>
              <p:cNvPr id="53276" name="Text Box 37"/>
              <p:cNvSpPr txBox="1">
                <a:spLocks noChangeAspect="1" noChangeArrowheads="1"/>
              </p:cNvSpPr>
              <p:nvPr/>
            </p:nvSpPr>
            <p:spPr bwMode="auto">
              <a:xfrm>
                <a:off x="4531" y="2905"/>
                <a:ext cx="131" cy="4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2000">
                  <a:solidFill>
                    <a:schemeClr val="hlink"/>
                  </a:solidFill>
                </a:endParaRPr>
              </a:p>
            </p:txBody>
          </p:sp>
        </p:grpSp>
      </p:grpSp>
      <p:sp>
        <p:nvSpPr>
          <p:cNvPr id="53266" name="Text Box 38"/>
          <p:cNvSpPr txBox="1">
            <a:spLocks noChangeArrowheads="1"/>
          </p:cNvSpPr>
          <p:nvPr/>
        </p:nvSpPr>
        <p:spPr bwMode="auto">
          <a:xfrm>
            <a:off x="827088" y="5791200"/>
            <a:ext cx="4202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accent1"/>
                </a:solidFill>
              </a:rPr>
              <a:t>Inhibitory and excitatory controls</a:t>
            </a:r>
          </a:p>
        </p:txBody>
      </p:sp>
      <p:sp>
        <p:nvSpPr>
          <p:cNvPr id="6183" name="Rectangle 39"/>
          <p:cNvSpPr>
            <a:spLocks noChangeArrowheads="1"/>
          </p:cNvSpPr>
          <p:nvPr/>
        </p:nvSpPr>
        <p:spPr bwMode="auto">
          <a:xfrm>
            <a:off x="1296988" y="5318125"/>
            <a:ext cx="372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Noradrenaline and 5HT</a:t>
            </a:r>
          </a:p>
        </p:txBody>
      </p:sp>
      <p:sp>
        <p:nvSpPr>
          <p:cNvPr id="53268" name="AutoShape 41"/>
          <p:cNvSpPr>
            <a:spLocks noChangeArrowheads="1"/>
          </p:cNvSpPr>
          <p:nvPr/>
        </p:nvSpPr>
        <p:spPr bwMode="auto">
          <a:xfrm>
            <a:off x="500063" y="1376363"/>
            <a:ext cx="1820862" cy="990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tx2"/>
                </a:solidFill>
              </a:rPr>
              <a:t>PAIN</a:t>
            </a: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3578225" y="935038"/>
          <a:ext cx="2184400" cy="1797050"/>
        </p:xfrm>
        <a:graphic>
          <a:graphicData uri="http://schemas.openxmlformats.org/presentationml/2006/ole">
            <p:oleObj spid="_x0000_s53293" name="Document" r:id="rId7" imgW="2578100" imgH="21209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&#10;Slide1.gif                                                     000865FEMacintosh HD                   C385BF77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" y="-9525"/>
            <a:ext cx="8154988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429000" y="144463"/>
            <a:ext cx="448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DESCENDING INHIBITIONS IN HUMANS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994" name="Group 2"/>
          <p:cNvGrpSpPr>
            <a:grpSpLocks/>
          </p:cNvGrpSpPr>
          <p:nvPr/>
        </p:nvGrpSpPr>
        <p:grpSpPr bwMode="auto">
          <a:xfrm>
            <a:off x="65088" y="814388"/>
            <a:ext cx="8842375" cy="6043612"/>
            <a:chOff x="41" y="425"/>
            <a:chExt cx="5570" cy="3807"/>
          </a:xfrm>
        </p:grpSpPr>
        <p:graphicFrame>
          <p:nvGraphicFramePr>
            <p:cNvPr id="212995" name="Object 3"/>
            <p:cNvGraphicFramePr>
              <a:graphicFrameLocks noChangeAspect="1"/>
            </p:cNvGraphicFramePr>
            <p:nvPr/>
          </p:nvGraphicFramePr>
          <p:xfrm>
            <a:off x="117" y="1235"/>
            <a:ext cx="2832" cy="2125"/>
          </p:xfrm>
          <a:graphic>
            <a:graphicData uri="http://schemas.openxmlformats.org/presentationml/2006/ole">
              <p:oleObj spid="_x0000_s212995" name="Document" r:id="rId3" imgW="5288280" imgH="3968496" progId="Word.Document.8">
                <p:embed/>
              </p:oleObj>
            </a:graphicData>
          </a:graphic>
        </p:graphicFrame>
        <p:sp>
          <p:nvSpPr>
            <p:cNvPr id="212996" name="Text Box 6"/>
            <p:cNvSpPr txBox="1">
              <a:spLocks noChangeArrowheads="1"/>
            </p:cNvSpPr>
            <p:nvPr/>
          </p:nvSpPr>
          <p:spPr bwMode="auto">
            <a:xfrm>
              <a:off x="3007" y="482"/>
              <a:ext cx="2448" cy="149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>
                  <a:solidFill>
                    <a:srgbClr val="C1DEE5"/>
                  </a:solidFill>
                </a:rPr>
                <a:t>Psychophysical and Functional Imaging Evidence Supporting Presence of Central Sensitisation in a Cohort of Osteoarthritis Patients</a:t>
              </a:r>
              <a:endParaRPr lang="en-US" sz="2400" b="1">
                <a:solidFill>
                  <a:srgbClr val="C1DEE5"/>
                </a:solidFill>
              </a:endParaRPr>
            </a:p>
            <a:p>
              <a:pPr algn="ctr" eaLnBrk="0" hangingPunct="0"/>
              <a:endParaRPr lang="en-US" sz="2400" b="1">
                <a:solidFill>
                  <a:srgbClr val="C1DEE5"/>
                </a:solidFill>
              </a:endParaRPr>
            </a:p>
            <a:p>
              <a:pPr algn="ctr" eaLnBrk="0" hangingPunct="0"/>
              <a:endParaRPr lang="en-US" sz="1600" b="1">
                <a:solidFill>
                  <a:srgbClr val="C1DEE5"/>
                </a:solidFill>
              </a:endParaRPr>
            </a:p>
            <a:p>
              <a:pPr eaLnBrk="0" hangingPunct="0"/>
              <a:endParaRPr lang="en-GB" sz="1000">
                <a:solidFill>
                  <a:srgbClr val="C1DEE5"/>
                </a:solidFill>
              </a:endParaRPr>
            </a:p>
          </p:txBody>
        </p:sp>
        <p:sp>
          <p:nvSpPr>
            <p:cNvPr id="212997" name="TextBox 4"/>
            <p:cNvSpPr txBox="1">
              <a:spLocks noChangeArrowheads="1"/>
            </p:cNvSpPr>
            <p:nvPr/>
          </p:nvSpPr>
          <p:spPr bwMode="white">
            <a:xfrm>
              <a:off x="41" y="425"/>
              <a:ext cx="416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>
              <a:prstTxWarp prst="textNoShape">
                <a:avLst/>
              </a:prstTxWarp>
            </a:bodyPr>
            <a:lstStyle/>
            <a:p>
              <a:r>
                <a:rPr lang="en-US" b="1"/>
                <a:t>DESCENDING EXCITATIONS IN PATIENTS</a:t>
              </a:r>
              <a:endParaRPr lang="en-GB">
                <a:solidFill>
                  <a:srgbClr val="C1DEE5"/>
                </a:solidFill>
              </a:endParaRPr>
            </a:p>
          </p:txBody>
        </p:sp>
        <p:sp>
          <p:nvSpPr>
            <p:cNvPr id="212998" name="Rectangle 6"/>
            <p:cNvSpPr>
              <a:spLocks noChangeArrowheads="1"/>
            </p:cNvSpPr>
            <p:nvPr/>
          </p:nvSpPr>
          <p:spPr bwMode="auto">
            <a:xfrm>
              <a:off x="2442" y="4020"/>
              <a:ext cx="3169" cy="21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600">
                  <a:solidFill>
                    <a:srgbClr val="C1DEE5"/>
                  </a:solidFill>
                </a:rPr>
                <a:t>Gwilym SE et al. Arthritis Rheum 2009; 61(9):1226-34</a:t>
              </a:r>
            </a:p>
          </p:txBody>
        </p:sp>
        <p:sp>
          <p:nvSpPr>
            <p:cNvPr id="212999" name="Line 7"/>
            <p:cNvSpPr>
              <a:spLocks noChangeShapeType="1"/>
            </p:cNvSpPr>
            <p:nvPr/>
          </p:nvSpPr>
          <p:spPr bwMode="auto">
            <a:xfrm>
              <a:off x="3701" y="2328"/>
              <a:ext cx="0" cy="1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00" name="Line 8"/>
            <p:cNvSpPr>
              <a:spLocks noChangeShapeType="1"/>
            </p:cNvSpPr>
            <p:nvPr/>
          </p:nvSpPr>
          <p:spPr bwMode="auto">
            <a:xfrm>
              <a:off x="3661" y="3485"/>
              <a:ext cx="177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213001" name="Group 9"/>
            <p:cNvGrpSpPr>
              <a:grpSpLocks/>
            </p:cNvGrpSpPr>
            <p:nvPr/>
          </p:nvGrpSpPr>
          <p:grpSpPr bwMode="auto">
            <a:xfrm>
              <a:off x="3661" y="2333"/>
              <a:ext cx="40" cy="864"/>
              <a:chOff x="3661" y="2333"/>
              <a:chExt cx="1771" cy="864"/>
            </a:xfrm>
          </p:grpSpPr>
          <p:sp>
            <p:nvSpPr>
              <p:cNvPr id="213002" name="Line 10"/>
              <p:cNvSpPr>
                <a:spLocks noChangeShapeType="1"/>
              </p:cNvSpPr>
              <p:nvPr/>
            </p:nvSpPr>
            <p:spPr bwMode="auto">
              <a:xfrm>
                <a:off x="3661" y="3197"/>
                <a:ext cx="177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3003" name="Line 11"/>
              <p:cNvSpPr>
                <a:spLocks noChangeShapeType="1"/>
              </p:cNvSpPr>
              <p:nvPr/>
            </p:nvSpPr>
            <p:spPr bwMode="auto">
              <a:xfrm>
                <a:off x="3661" y="2909"/>
                <a:ext cx="177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3004" name="Line 12"/>
              <p:cNvSpPr>
                <a:spLocks noChangeShapeType="1"/>
              </p:cNvSpPr>
              <p:nvPr/>
            </p:nvSpPr>
            <p:spPr bwMode="auto">
              <a:xfrm>
                <a:off x="3661" y="2621"/>
                <a:ext cx="177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3005" name="Line 13"/>
              <p:cNvSpPr>
                <a:spLocks noChangeShapeType="1"/>
              </p:cNvSpPr>
              <p:nvPr/>
            </p:nvSpPr>
            <p:spPr bwMode="auto">
              <a:xfrm>
                <a:off x="3661" y="2333"/>
                <a:ext cx="177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13006" name="Group 14"/>
            <p:cNvGrpSpPr>
              <a:grpSpLocks/>
            </p:cNvGrpSpPr>
            <p:nvPr/>
          </p:nvGrpSpPr>
          <p:grpSpPr bwMode="auto">
            <a:xfrm>
              <a:off x="4046" y="3488"/>
              <a:ext cx="1383" cy="40"/>
              <a:chOff x="4046" y="2328"/>
              <a:chExt cx="1383" cy="1200"/>
            </a:xfrm>
          </p:grpSpPr>
          <p:sp>
            <p:nvSpPr>
              <p:cNvPr id="213007" name="Line 15"/>
              <p:cNvSpPr>
                <a:spLocks noChangeShapeType="1"/>
              </p:cNvSpPr>
              <p:nvPr/>
            </p:nvSpPr>
            <p:spPr bwMode="auto">
              <a:xfrm>
                <a:off x="4046" y="2328"/>
                <a:ext cx="0" cy="1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3008" name="Line 16"/>
              <p:cNvSpPr>
                <a:spLocks noChangeShapeType="1"/>
              </p:cNvSpPr>
              <p:nvPr/>
            </p:nvSpPr>
            <p:spPr bwMode="auto">
              <a:xfrm>
                <a:off x="4392" y="2328"/>
                <a:ext cx="0" cy="1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3009" name="Line 17"/>
              <p:cNvSpPr>
                <a:spLocks noChangeShapeType="1"/>
              </p:cNvSpPr>
              <p:nvPr/>
            </p:nvSpPr>
            <p:spPr bwMode="auto">
              <a:xfrm>
                <a:off x="4737" y="2328"/>
                <a:ext cx="0" cy="1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3010" name="Line 18"/>
              <p:cNvSpPr>
                <a:spLocks noChangeShapeType="1"/>
              </p:cNvSpPr>
              <p:nvPr/>
            </p:nvSpPr>
            <p:spPr bwMode="auto">
              <a:xfrm>
                <a:off x="5083" y="2328"/>
                <a:ext cx="0" cy="1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3011" name="Line 19"/>
              <p:cNvSpPr>
                <a:spLocks noChangeShapeType="1"/>
              </p:cNvSpPr>
              <p:nvPr/>
            </p:nvSpPr>
            <p:spPr bwMode="auto">
              <a:xfrm>
                <a:off x="5429" y="2328"/>
                <a:ext cx="0" cy="1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13012" name="Text Box 20"/>
            <p:cNvSpPr txBox="1">
              <a:spLocks noChangeArrowheads="1"/>
            </p:cNvSpPr>
            <p:nvPr/>
          </p:nvSpPr>
          <p:spPr bwMode="auto">
            <a:xfrm>
              <a:off x="3380" y="2210"/>
              <a:ext cx="316" cy="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70000"/>
                </a:spcBef>
              </a:pPr>
              <a:r>
                <a:rPr lang="en-US">
                  <a:solidFill>
                    <a:srgbClr val="C1DEE5"/>
                  </a:solidFill>
                </a:rPr>
                <a:t>2.0</a:t>
              </a:r>
            </a:p>
            <a:p>
              <a:pPr algn="ctr">
                <a:spcBef>
                  <a:spcPct val="70000"/>
                </a:spcBef>
              </a:pPr>
              <a:r>
                <a:rPr lang="en-US">
                  <a:solidFill>
                    <a:srgbClr val="C1DEE5"/>
                  </a:solidFill>
                </a:rPr>
                <a:t>1.5</a:t>
              </a:r>
            </a:p>
            <a:p>
              <a:pPr algn="ctr">
                <a:spcBef>
                  <a:spcPct val="70000"/>
                </a:spcBef>
              </a:pPr>
              <a:r>
                <a:rPr lang="en-US">
                  <a:solidFill>
                    <a:srgbClr val="C1DEE5"/>
                  </a:solidFill>
                </a:rPr>
                <a:t>1.0</a:t>
              </a:r>
            </a:p>
            <a:p>
              <a:pPr algn="ctr">
                <a:spcBef>
                  <a:spcPct val="70000"/>
                </a:spcBef>
              </a:pPr>
              <a:r>
                <a:rPr lang="en-US">
                  <a:solidFill>
                    <a:srgbClr val="C1DEE5"/>
                  </a:solidFill>
                </a:rPr>
                <a:t>0.5</a:t>
              </a:r>
            </a:p>
            <a:p>
              <a:pPr algn="ctr">
                <a:spcBef>
                  <a:spcPct val="70000"/>
                </a:spcBef>
              </a:pPr>
              <a:r>
                <a:rPr lang="en-US">
                  <a:solidFill>
                    <a:srgbClr val="C1DEE5"/>
                  </a:solidFill>
                </a:rPr>
                <a:t>0.0</a:t>
              </a:r>
            </a:p>
          </p:txBody>
        </p:sp>
        <p:sp>
          <p:nvSpPr>
            <p:cNvPr id="213013" name="Text Box 21"/>
            <p:cNvSpPr txBox="1">
              <a:spLocks noChangeArrowheads="1"/>
            </p:cNvSpPr>
            <p:nvPr/>
          </p:nvSpPr>
          <p:spPr bwMode="auto">
            <a:xfrm>
              <a:off x="3611" y="3514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1DEE5"/>
                  </a:solidFill>
                </a:rPr>
                <a:t>0</a:t>
              </a:r>
            </a:p>
          </p:txBody>
        </p:sp>
        <p:sp>
          <p:nvSpPr>
            <p:cNvPr id="213014" name="Text Box 22"/>
            <p:cNvSpPr txBox="1">
              <a:spLocks noChangeArrowheads="1"/>
            </p:cNvSpPr>
            <p:nvPr/>
          </p:nvSpPr>
          <p:spPr bwMode="auto">
            <a:xfrm>
              <a:off x="3958" y="3514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1DEE5"/>
                  </a:solidFill>
                </a:rPr>
                <a:t>5</a:t>
              </a:r>
            </a:p>
          </p:txBody>
        </p:sp>
        <p:sp>
          <p:nvSpPr>
            <p:cNvPr id="213015" name="Text Box 23"/>
            <p:cNvSpPr txBox="1">
              <a:spLocks noChangeArrowheads="1"/>
            </p:cNvSpPr>
            <p:nvPr/>
          </p:nvSpPr>
          <p:spPr bwMode="auto">
            <a:xfrm>
              <a:off x="4264" y="3514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1DEE5"/>
                  </a:solidFill>
                </a:rPr>
                <a:t>10</a:t>
              </a:r>
            </a:p>
          </p:txBody>
        </p:sp>
        <p:sp>
          <p:nvSpPr>
            <p:cNvPr id="213016" name="Text Box 24"/>
            <p:cNvSpPr txBox="1">
              <a:spLocks noChangeArrowheads="1"/>
            </p:cNvSpPr>
            <p:nvPr/>
          </p:nvSpPr>
          <p:spPr bwMode="auto">
            <a:xfrm>
              <a:off x="4611" y="3514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1DEE5"/>
                  </a:solidFill>
                </a:rPr>
                <a:t>15</a:t>
              </a:r>
            </a:p>
          </p:txBody>
        </p:sp>
        <p:sp>
          <p:nvSpPr>
            <p:cNvPr id="213017" name="Text Box 25"/>
            <p:cNvSpPr txBox="1">
              <a:spLocks noChangeArrowheads="1"/>
            </p:cNvSpPr>
            <p:nvPr/>
          </p:nvSpPr>
          <p:spPr bwMode="auto">
            <a:xfrm>
              <a:off x="4949" y="3514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1DEE5"/>
                  </a:solidFill>
                </a:rPr>
                <a:t>20</a:t>
              </a:r>
            </a:p>
          </p:txBody>
        </p:sp>
        <p:sp>
          <p:nvSpPr>
            <p:cNvPr id="213018" name="Text Box 26"/>
            <p:cNvSpPr txBox="1">
              <a:spLocks noChangeArrowheads="1"/>
            </p:cNvSpPr>
            <p:nvPr/>
          </p:nvSpPr>
          <p:spPr bwMode="auto">
            <a:xfrm>
              <a:off x="5293" y="3514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1DEE5"/>
                  </a:solidFill>
                </a:rPr>
                <a:t>25</a:t>
              </a:r>
            </a:p>
          </p:txBody>
        </p:sp>
        <p:sp>
          <p:nvSpPr>
            <p:cNvPr id="213019" name="Text Box 27"/>
            <p:cNvSpPr txBox="1">
              <a:spLocks noChangeArrowheads="1"/>
            </p:cNvSpPr>
            <p:nvPr/>
          </p:nvSpPr>
          <p:spPr bwMode="auto">
            <a:xfrm>
              <a:off x="3873" y="3685"/>
              <a:ext cx="1412" cy="23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1DEE5"/>
                  </a:solidFill>
                </a:rPr>
                <a:t>Pain DETECT score</a:t>
              </a:r>
            </a:p>
          </p:txBody>
        </p:sp>
        <p:sp>
          <p:nvSpPr>
            <p:cNvPr id="213020" name="Text Box 28"/>
            <p:cNvSpPr txBox="1">
              <a:spLocks noChangeArrowheads="1"/>
            </p:cNvSpPr>
            <p:nvPr/>
          </p:nvSpPr>
          <p:spPr bwMode="auto">
            <a:xfrm rot="-5400000">
              <a:off x="2238" y="2638"/>
              <a:ext cx="1919" cy="40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1DEE5"/>
                  </a:solidFill>
                </a:rPr>
                <a:t>% change of BOLD signal </a:t>
              </a:r>
              <a:br>
                <a:rPr lang="en-US">
                  <a:solidFill>
                    <a:srgbClr val="C1DEE5"/>
                  </a:solidFill>
                </a:rPr>
              </a:br>
              <a:r>
                <a:rPr lang="en-US">
                  <a:solidFill>
                    <a:srgbClr val="C1DEE5"/>
                  </a:solidFill>
                </a:rPr>
                <a:t> (vmax) within PAG mask</a:t>
              </a:r>
            </a:p>
          </p:txBody>
        </p:sp>
        <p:sp>
          <p:nvSpPr>
            <p:cNvPr id="213021" name="Line 29"/>
            <p:cNvSpPr>
              <a:spLocks noChangeShapeType="1"/>
            </p:cNvSpPr>
            <p:nvPr/>
          </p:nvSpPr>
          <p:spPr bwMode="auto">
            <a:xfrm flipV="1">
              <a:off x="3765" y="2763"/>
              <a:ext cx="1462" cy="61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22" name="Oval 30"/>
            <p:cNvSpPr>
              <a:spLocks noChangeArrowheads="1"/>
            </p:cNvSpPr>
            <p:nvPr/>
          </p:nvSpPr>
          <p:spPr bwMode="auto">
            <a:xfrm>
              <a:off x="4709" y="2536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23" name="Oval 31"/>
            <p:cNvSpPr>
              <a:spLocks noChangeArrowheads="1"/>
            </p:cNvSpPr>
            <p:nvPr/>
          </p:nvSpPr>
          <p:spPr bwMode="auto">
            <a:xfrm>
              <a:off x="4642" y="2645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24" name="Oval 32"/>
            <p:cNvSpPr>
              <a:spLocks noChangeArrowheads="1"/>
            </p:cNvSpPr>
            <p:nvPr/>
          </p:nvSpPr>
          <p:spPr bwMode="auto">
            <a:xfrm>
              <a:off x="4573" y="2826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25" name="Oval 33"/>
            <p:cNvSpPr>
              <a:spLocks noChangeArrowheads="1"/>
            </p:cNvSpPr>
            <p:nvPr/>
          </p:nvSpPr>
          <p:spPr bwMode="auto">
            <a:xfrm>
              <a:off x="4226" y="3061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26" name="Oval 34"/>
            <p:cNvSpPr>
              <a:spLocks noChangeArrowheads="1"/>
            </p:cNvSpPr>
            <p:nvPr/>
          </p:nvSpPr>
          <p:spPr bwMode="auto">
            <a:xfrm>
              <a:off x="4087" y="2978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27" name="Oval 35"/>
            <p:cNvSpPr>
              <a:spLocks noChangeArrowheads="1"/>
            </p:cNvSpPr>
            <p:nvPr/>
          </p:nvSpPr>
          <p:spPr bwMode="auto">
            <a:xfrm>
              <a:off x="3745" y="3114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28" name="Oval 36"/>
            <p:cNvSpPr>
              <a:spLocks noChangeArrowheads="1"/>
            </p:cNvSpPr>
            <p:nvPr/>
          </p:nvSpPr>
          <p:spPr bwMode="auto">
            <a:xfrm>
              <a:off x="3881" y="3412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29" name="Oval 37"/>
            <p:cNvSpPr>
              <a:spLocks noChangeArrowheads="1"/>
            </p:cNvSpPr>
            <p:nvPr/>
          </p:nvSpPr>
          <p:spPr bwMode="auto">
            <a:xfrm>
              <a:off x="3951" y="3372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30" name="Oval 38"/>
            <p:cNvSpPr>
              <a:spLocks noChangeArrowheads="1"/>
            </p:cNvSpPr>
            <p:nvPr/>
          </p:nvSpPr>
          <p:spPr bwMode="auto">
            <a:xfrm>
              <a:off x="3948" y="3297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31" name="Oval 39"/>
            <p:cNvSpPr>
              <a:spLocks noChangeArrowheads="1"/>
            </p:cNvSpPr>
            <p:nvPr/>
          </p:nvSpPr>
          <p:spPr bwMode="auto">
            <a:xfrm>
              <a:off x="4020" y="3327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32" name="Oval 40"/>
            <p:cNvSpPr>
              <a:spLocks noChangeArrowheads="1"/>
            </p:cNvSpPr>
            <p:nvPr/>
          </p:nvSpPr>
          <p:spPr bwMode="auto">
            <a:xfrm>
              <a:off x="4089" y="3258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33" name="Oval 41"/>
            <p:cNvSpPr>
              <a:spLocks noChangeArrowheads="1"/>
            </p:cNvSpPr>
            <p:nvPr/>
          </p:nvSpPr>
          <p:spPr bwMode="auto">
            <a:xfrm>
              <a:off x="4225" y="3309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34" name="Oval 42"/>
            <p:cNvSpPr>
              <a:spLocks noChangeArrowheads="1"/>
            </p:cNvSpPr>
            <p:nvPr/>
          </p:nvSpPr>
          <p:spPr bwMode="auto">
            <a:xfrm>
              <a:off x="4295" y="3333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35" name="Oval 43"/>
            <p:cNvSpPr>
              <a:spLocks noChangeArrowheads="1"/>
            </p:cNvSpPr>
            <p:nvPr/>
          </p:nvSpPr>
          <p:spPr bwMode="auto">
            <a:xfrm>
              <a:off x="4017" y="3456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36" name="Oval 44"/>
            <p:cNvSpPr>
              <a:spLocks noChangeArrowheads="1"/>
            </p:cNvSpPr>
            <p:nvPr/>
          </p:nvSpPr>
          <p:spPr bwMode="auto">
            <a:xfrm>
              <a:off x="4849" y="3032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37" name="Oval 45"/>
            <p:cNvSpPr>
              <a:spLocks noChangeArrowheads="1"/>
            </p:cNvSpPr>
            <p:nvPr/>
          </p:nvSpPr>
          <p:spPr bwMode="auto">
            <a:xfrm>
              <a:off x="4779" y="2917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38" name="Oval 46"/>
            <p:cNvSpPr>
              <a:spLocks noChangeArrowheads="1"/>
            </p:cNvSpPr>
            <p:nvPr/>
          </p:nvSpPr>
          <p:spPr bwMode="auto">
            <a:xfrm>
              <a:off x="4921" y="2725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39" name="Oval 47"/>
            <p:cNvSpPr>
              <a:spLocks noChangeArrowheads="1"/>
            </p:cNvSpPr>
            <p:nvPr/>
          </p:nvSpPr>
          <p:spPr bwMode="auto">
            <a:xfrm>
              <a:off x="5057" y="2719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40" name="Oval 48"/>
            <p:cNvSpPr>
              <a:spLocks noChangeArrowheads="1"/>
            </p:cNvSpPr>
            <p:nvPr/>
          </p:nvSpPr>
          <p:spPr bwMode="auto">
            <a:xfrm>
              <a:off x="5055" y="2815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41" name="Oval 49"/>
            <p:cNvSpPr>
              <a:spLocks noChangeArrowheads="1"/>
            </p:cNvSpPr>
            <p:nvPr/>
          </p:nvSpPr>
          <p:spPr bwMode="auto">
            <a:xfrm>
              <a:off x="5193" y="3189"/>
              <a:ext cx="54" cy="54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3042" name="Text Box 50"/>
            <p:cNvSpPr txBox="1">
              <a:spLocks noChangeArrowheads="1"/>
            </p:cNvSpPr>
            <p:nvPr/>
          </p:nvSpPr>
          <p:spPr bwMode="auto">
            <a:xfrm>
              <a:off x="310" y="2120"/>
              <a:ext cx="2396" cy="23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>
                  <a:solidFill>
                    <a:srgbClr val="C1DEE5"/>
                  </a:solidFill>
                </a:rPr>
                <a:t>Patients &gt; Controls</a:t>
              </a:r>
              <a:endParaRPr lang="en-US">
                <a:solidFill>
                  <a:srgbClr val="C1DEE5"/>
                </a:solidFill>
              </a:endParaRPr>
            </a:p>
          </p:txBody>
        </p:sp>
        <p:sp>
          <p:nvSpPr>
            <p:cNvPr id="213043" name="Text Box 51"/>
            <p:cNvSpPr txBox="1">
              <a:spLocks noChangeArrowheads="1"/>
            </p:cNvSpPr>
            <p:nvPr/>
          </p:nvSpPr>
          <p:spPr bwMode="auto">
            <a:xfrm>
              <a:off x="127" y="3243"/>
              <a:ext cx="2835" cy="23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>
                  <a:solidFill>
                    <a:srgbClr val="C1DEE5"/>
                  </a:solidFill>
                </a:rPr>
                <a:t>High PainDETECT &gt; Low PainDETECT</a:t>
              </a:r>
              <a:endParaRPr lang="en-US">
                <a:solidFill>
                  <a:srgbClr val="C1DEE5"/>
                </a:solidFill>
              </a:endParaRPr>
            </a:p>
          </p:txBody>
        </p:sp>
        <p:sp>
          <p:nvSpPr>
            <p:cNvPr id="213044" name="Text Box 52"/>
            <p:cNvSpPr txBox="1">
              <a:spLocks noChangeArrowheads="1"/>
            </p:cNvSpPr>
            <p:nvPr/>
          </p:nvSpPr>
          <p:spPr bwMode="auto">
            <a:xfrm>
              <a:off x="127" y="940"/>
              <a:ext cx="283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C1DEE5"/>
                  </a:solidFill>
                </a:rPr>
                <a:t>PAG activation</a:t>
              </a:r>
              <a:endParaRPr lang="en-US" b="1">
                <a:solidFill>
                  <a:srgbClr val="C1DEE5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 descr="&#10;itmriscan.jpg                                                  00000010Macintosh HD                   B191BFF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04800"/>
            <a:ext cx="28082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7" name="Picture 3" descr="I10-13-homunculus.jpg                                          00086F21Macintosh HD                   C385BF77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4188" y="0"/>
            <a:ext cx="4849812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15" name="Oval 6"/>
          <p:cNvSpPr>
            <a:spLocks noChangeArrowheads="1"/>
          </p:cNvSpPr>
          <p:nvPr/>
        </p:nvSpPr>
        <p:spPr bwMode="auto">
          <a:xfrm>
            <a:off x="7108825" y="257175"/>
            <a:ext cx="1752600" cy="1295400"/>
          </a:xfrm>
          <a:prstGeom prst="ellipse">
            <a:avLst/>
          </a:prstGeom>
          <a:solidFill>
            <a:schemeClr val="accent6">
              <a:lumMod val="40000"/>
              <a:lumOff val="60000"/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ea typeface="Arial" pitchFamily="-100" charset="0"/>
              <a:cs typeface="Arial" pitchFamily="-100" charset="0"/>
            </a:endParaRPr>
          </a:p>
        </p:txBody>
      </p:sp>
      <p:sp>
        <p:nvSpPr>
          <p:cNvPr id="354309" name="Text Box 7"/>
          <p:cNvSpPr txBox="1">
            <a:spLocks noChangeArrowheads="1"/>
          </p:cNvSpPr>
          <p:nvPr/>
        </p:nvSpPr>
        <p:spPr bwMode="auto">
          <a:xfrm>
            <a:off x="6880225" y="376238"/>
            <a:ext cx="226377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ea typeface="Arial" pitchFamily="-100" charset="0"/>
                <a:cs typeface="Arial" pitchFamily="-100" charset="0"/>
              </a:rPr>
              <a:t>Cortex</a:t>
            </a:r>
          </a:p>
          <a:p>
            <a:pPr algn="ctr">
              <a:spcBef>
                <a:spcPct val="50000"/>
              </a:spcBef>
            </a:pPr>
            <a:r>
              <a:rPr lang="en-US">
                <a:ea typeface="Arial" pitchFamily="-100" charset="0"/>
                <a:cs typeface="Arial" pitchFamily="-100" charset="0"/>
              </a:rPr>
              <a:t>Location and intensity</a:t>
            </a:r>
            <a:endParaRPr lang="en-US" b="1">
              <a:ea typeface="Arial" pitchFamily="-100" charset="0"/>
              <a:cs typeface="Arial" pitchFamily="-100" charset="0"/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85800" y="381000"/>
            <a:ext cx="3581400" cy="3048000"/>
            <a:chOff x="432" y="240"/>
            <a:chExt cx="2256" cy="1920"/>
          </a:xfrm>
        </p:grpSpPr>
        <p:sp>
          <p:nvSpPr>
            <p:cNvPr id="354311" name="Oval 4"/>
            <p:cNvSpPr>
              <a:spLocks noChangeArrowheads="1"/>
            </p:cNvSpPr>
            <p:nvPr/>
          </p:nvSpPr>
          <p:spPr bwMode="auto">
            <a:xfrm>
              <a:off x="432" y="240"/>
              <a:ext cx="2256" cy="192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ts val="600"/>
                </a:spcBef>
              </a:pPr>
              <a:endParaRPr lang="en-US">
                <a:ea typeface="Arial" pitchFamily="-100" charset="0"/>
                <a:cs typeface="Arial" pitchFamily="-100" charset="0"/>
              </a:endParaRPr>
            </a:p>
          </p:txBody>
        </p:sp>
        <p:sp>
          <p:nvSpPr>
            <p:cNvPr id="354312" name="Text Box 8"/>
            <p:cNvSpPr txBox="1">
              <a:spLocks noChangeArrowheads="1"/>
            </p:cNvSpPr>
            <p:nvPr/>
          </p:nvSpPr>
          <p:spPr bwMode="auto">
            <a:xfrm>
              <a:off x="672" y="480"/>
              <a:ext cx="1745" cy="1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b="1">
                  <a:ea typeface="Arial" pitchFamily="-100" charset="0"/>
                  <a:cs typeface="Arial" pitchFamily="-100" charset="0"/>
                </a:rPr>
                <a:t>Limbic brain</a:t>
              </a:r>
            </a:p>
            <a:p>
              <a:pPr algn="ctr">
                <a:spcBef>
                  <a:spcPts val="600"/>
                </a:spcBef>
              </a:pPr>
              <a:r>
                <a:rPr lang="en-US" sz="3200">
                  <a:ea typeface="Arial" pitchFamily="-100" charset="0"/>
                  <a:cs typeface="Arial" pitchFamily="-100" charset="0"/>
                </a:rPr>
                <a:t>Affective</a:t>
              </a:r>
              <a:r>
                <a:rPr lang="en-US">
                  <a:ea typeface="Arial" pitchFamily="-100" charset="0"/>
                  <a:cs typeface="Arial" pitchFamily="-100" charset="0"/>
                </a:rPr>
                <a:t> </a:t>
              </a:r>
              <a:br>
                <a:rPr lang="en-US">
                  <a:ea typeface="Arial" pitchFamily="-100" charset="0"/>
                  <a:cs typeface="Arial" pitchFamily="-100" charset="0"/>
                </a:rPr>
              </a:br>
              <a:r>
                <a:rPr lang="en-US">
                  <a:ea typeface="Arial" pitchFamily="-100" charset="0"/>
                  <a:cs typeface="Arial" pitchFamily="-100" charset="0"/>
                </a:rPr>
                <a:t>aspects of pain</a:t>
              </a:r>
            </a:p>
            <a:p>
              <a:pPr algn="ctr">
                <a:spcBef>
                  <a:spcPts val="600"/>
                </a:spcBef>
              </a:pPr>
              <a:r>
                <a:rPr lang="en-US">
                  <a:ea typeface="Arial" pitchFamily="-100" charset="0"/>
                  <a:cs typeface="Arial" pitchFamily="-100" charset="0"/>
                </a:rPr>
                <a:t>Fear, anxiety, sleep, hunger</a:t>
              </a:r>
            </a:p>
            <a:p>
              <a:pPr algn="ctr">
                <a:spcBef>
                  <a:spcPts val="600"/>
                </a:spcBef>
              </a:pPr>
              <a:r>
                <a:rPr lang="en-US">
                  <a:ea typeface="Arial" pitchFamily="-100" charset="0"/>
                  <a:cs typeface="Arial" pitchFamily="-100" charset="0"/>
                </a:rPr>
                <a:t>temperature… </a:t>
              </a:r>
              <a:endParaRPr lang="en-US" b="1">
                <a:ea typeface="Arial" pitchFamily="-100" charset="0"/>
                <a:cs typeface="Arial" pitchFamily="-100" charset="0"/>
              </a:endParaRPr>
            </a:p>
          </p:txBody>
        </p:sp>
      </p:grpSp>
      <p:sp>
        <p:nvSpPr>
          <p:cNvPr id="60425" name="Line 9"/>
          <p:cNvSpPr>
            <a:spLocks noChangeShapeType="1"/>
          </p:cNvSpPr>
          <p:nvPr/>
        </p:nvSpPr>
        <p:spPr bwMode="auto">
          <a:xfrm>
            <a:off x="2971800" y="2057400"/>
            <a:ext cx="3962400" cy="2590800"/>
          </a:xfrm>
          <a:prstGeom prst="line">
            <a:avLst/>
          </a:prstGeom>
          <a:noFill/>
          <a:ln w="317500">
            <a:solidFill>
              <a:srgbClr val="00B050"/>
            </a:solidFill>
            <a:prstDash val="sysDot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4314" name="Rectangle 10"/>
          <p:cNvSpPr>
            <a:spLocks noChangeArrowheads="1"/>
          </p:cNvSpPr>
          <p:nvPr/>
        </p:nvSpPr>
        <p:spPr bwMode="auto">
          <a:xfrm>
            <a:off x="3506788" y="4400550"/>
            <a:ext cx="321151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ea typeface="Arial" pitchFamily="-100" charset="0"/>
                <a:cs typeface="Arial" pitchFamily="-100" charset="0"/>
              </a:rPr>
              <a:t>Spinal cord</a:t>
            </a:r>
          </a:p>
          <a:p>
            <a:pPr algn="ctr"/>
            <a:r>
              <a:rPr lang="en-US" sz="1600">
                <a:ea typeface="Arial" pitchFamily="-100" charset="0"/>
                <a:cs typeface="Arial" pitchFamily="-100" charset="0"/>
              </a:rPr>
              <a:t>Integrates, amplifies and modifies</a:t>
            </a:r>
          </a:p>
          <a:p>
            <a:pPr algn="ctr">
              <a:buFont typeface="Comic Sans MS" pitchFamily="-100" charset="0"/>
              <a:buNone/>
            </a:pPr>
            <a:r>
              <a:rPr lang="en-US" sz="1600">
                <a:ea typeface="Arial" pitchFamily="-100" charset="0"/>
                <a:cs typeface="Arial" pitchFamily="-100" charset="0"/>
              </a:rPr>
              <a:t>incoming messages </a:t>
            </a:r>
          </a:p>
          <a:p>
            <a:pPr algn="ctr">
              <a:buFont typeface="Comic Sans MS" pitchFamily="-100" charset="0"/>
              <a:buNone/>
            </a:pPr>
            <a:r>
              <a:rPr lang="en-US" sz="1600">
                <a:ea typeface="Arial" pitchFamily="-100" charset="0"/>
                <a:cs typeface="Arial" pitchFamily="-100" charset="0"/>
              </a:rPr>
              <a:t>Output to brain</a:t>
            </a:r>
            <a:endParaRPr lang="en-US" sz="1600" b="1">
              <a:ea typeface="Arial" pitchFamily="-100" charset="0"/>
              <a:cs typeface="Arial" pitchFamily="-100" charset="0"/>
            </a:endParaRPr>
          </a:p>
        </p:txBody>
      </p:sp>
      <p:sp>
        <p:nvSpPr>
          <p:cNvPr id="55304" name="Rectangle 11"/>
          <p:cNvSpPr>
            <a:spLocks noChangeArrowheads="1"/>
          </p:cNvSpPr>
          <p:nvPr/>
        </p:nvSpPr>
        <p:spPr bwMode="auto">
          <a:xfrm>
            <a:off x="304800" y="5210175"/>
            <a:ext cx="55975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>
              <a:buFont typeface="Comic Sans MS" pitchFamily="-100" charset="0"/>
              <a:buNone/>
            </a:pPr>
            <a:r>
              <a:rPr lang="en-US" sz="1600" b="1">
                <a:ea typeface="Arial" pitchFamily="-100" charset="0"/>
                <a:cs typeface="Arial" pitchFamily="-100" charset="0"/>
              </a:rPr>
              <a:t>Incoming peripheral nerves</a:t>
            </a:r>
            <a:endParaRPr lang="en-US" sz="1600">
              <a:ea typeface="Arial" pitchFamily="-100" charset="0"/>
              <a:cs typeface="Arial" pitchFamily="-100" charset="0"/>
            </a:endParaRPr>
          </a:p>
          <a:p>
            <a:pPr marL="457200" indent="-457200">
              <a:buFont typeface="Comic Sans MS" pitchFamily="-100" charset="0"/>
              <a:buChar char="•"/>
            </a:pPr>
            <a:r>
              <a:rPr lang="en-US" sz="1600">
                <a:ea typeface="Arial" pitchFamily="-100" charset="0"/>
                <a:cs typeface="Arial" pitchFamily="-100" charset="0"/>
              </a:rPr>
              <a:t>Convey touch, temperature</a:t>
            </a:r>
          </a:p>
          <a:p>
            <a:pPr marL="457200" indent="-457200">
              <a:buFont typeface="Comic Sans MS" pitchFamily="-100" charset="0"/>
              <a:buChar char="•"/>
            </a:pPr>
            <a:r>
              <a:rPr lang="en-US" sz="1600">
                <a:ea typeface="Arial" pitchFamily="-100" charset="0"/>
                <a:cs typeface="Arial" pitchFamily="-100" charset="0"/>
              </a:rPr>
              <a:t>Convey painful messages - heat, mechanical, chemical</a:t>
            </a:r>
          </a:p>
          <a:p>
            <a:pPr marL="457200" indent="-457200">
              <a:buFont typeface="Comic Sans MS" pitchFamily="-100" charset="0"/>
              <a:buChar char="•"/>
            </a:pPr>
            <a:r>
              <a:rPr lang="en-US" sz="1600">
                <a:ea typeface="Arial" pitchFamily="-100" charset="0"/>
                <a:cs typeface="Arial" pitchFamily="-100" charset="0"/>
              </a:rPr>
              <a:t>Are altered by tissue and nerve damage</a:t>
            </a:r>
            <a:endParaRPr lang="en-US" sz="1600" b="1">
              <a:ea typeface="Arial" pitchFamily="-100" charset="0"/>
              <a:cs typeface="Arial" pitchFamily="-100" charset="0"/>
            </a:endParaRPr>
          </a:p>
        </p:txBody>
      </p:sp>
      <p:sp>
        <p:nvSpPr>
          <p:cNvPr id="354316" name="Line 12"/>
          <p:cNvSpPr>
            <a:spLocks noChangeShapeType="1"/>
          </p:cNvSpPr>
          <p:nvPr/>
        </p:nvSpPr>
        <p:spPr bwMode="auto">
          <a:xfrm>
            <a:off x="3429000" y="5665788"/>
            <a:ext cx="2590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4317" name="Line 13"/>
          <p:cNvSpPr>
            <a:spLocks noChangeShapeType="1"/>
          </p:cNvSpPr>
          <p:nvPr/>
        </p:nvSpPr>
        <p:spPr bwMode="auto">
          <a:xfrm flipH="1" flipV="1">
            <a:off x="8458200" y="1752600"/>
            <a:ext cx="46038" cy="31797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4318" name="Rectangle 14"/>
          <p:cNvSpPr>
            <a:spLocks noChangeArrowheads="1"/>
          </p:cNvSpPr>
          <p:nvPr/>
        </p:nvSpPr>
        <p:spPr bwMode="auto">
          <a:xfrm>
            <a:off x="625475" y="3705225"/>
            <a:ext cx="36417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ea typeface="Arial" pitchFamily="-100" charset="0"/>
                <a:cs typeface="Arial" pitchFamily="-100" charset="0"/>
              </a:rPr>
              <a:t>Descending controls</a:t>
            </a:r>
          </a:p>
          <a:p>
            <a:pPr algn="ctr"/>
            <a:r>
              <a:rPr lang="en-US" sz="1600">
                <a:ea typeface="Arial" pitchFamily="-100" charset="0"/>
                <a:cs typeface="Arial" pitchFamily="-100" charset="0"/>
              </a:rPr>
              <a:t>Allow top-down processes to alter pain - link mood, sleep and pain</a:t>
            </a:r>
          </a:p>
        </p:txBody>
      </p:sp>
      <p:sp>
        <p:nvSpPr>
          <p:cNvPr id="354319" name="Line 15"/>
          <p:cNvSpPr>
            <a:spLocks noChangeShapeType="1"/>
          </p:cNvSpPr>
          <p:nvPr/>
        </p:nvSpPr>
        <p:spPr bwMode="auto">
          <a:xfrm flipH="1" flipV="1">
            <a:off x="3249613" y="1766888"/>
            <a:ext cx="5257800" cy="3200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54320" name="Object 20"/>
          <p:cNvGraphicFramePr>
            <a:graphicFrameLocks noChangeAspect="1"/>
          </p:cNvGraphicFramePr>
          <p:nvPr/>
        </p:nvGraphicFramePr>
        <p:xfrm>
          <a:off x="6553200" y="5035550"/>
          <a:ext cx="2400300" cy="1081088"/>
        </p:xfrm>
        <a:graphic>
          <a:graphicData uri="http://schemas.openxmlformats.org/presentationml/2006/ole">
            <p:oleObj spid="_x0000_s354320" name="Image" r:id="rId5" imgW="7771429" imgH="2488889" progId="">
              <p:embed/>
            </p:oleObj>
          </a:graphicData>
        </a:graphic>
      </p:graphicFrame>
      <p:sp>
        <p:nvSpPr>
          <p:cNvPr id="354321" name="Rectangle 17"/>
          <p:cNvSpPr>
            <a:spLocks noChangeArrowheads="1"/>
          </p:cNvSpPr>
          <p:nvPr/>
        </p:nvSpPr>
        <p:spPr bwMode="auto">
          <a:xfrm>
            <a:off x="6553200" y="5964238"/>
            <a:ext cx="304800" cy="152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ea typeface="Arial" pitchFamily="-100" charset="0"/>
              <a:cs typeface="Arial" pitchFamily="-100" charset="0"/>
            </a:endParaRPr>
          </a:p>
        </p:txBody>
      </p:sp>
      <p:sp>
        <p:nvSpPr>
          <p:cNvPr id="354322" name="Rectangle 18"/>
          <p:cNvSpPr>
            <a:spLocks noChangeArrowheads="1"/>
          </p:cNvSpPr>
          <p:nvPr/>
        </p:nvSpPr>
        <p:spPr bwMode="auto">
          <a:xfrm>
            <a:off x="7772400" y="5964238"/>
            <a:ext cx="304800" cy="152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ea typeface="Arial" pitchFamily="-100" charset="0"/>
              <a:cs typeface="Arial" pitchFamily="-100" charset="0"/>
            </a:endParaRPr>
          </a:p>
        </p:txBody>
      </p:sp>
      <p:sp>
        <p:nvSpPr>
          <p:cNvPr id="60435" name="Line 19"/>
          <p:cNvSpPr>
            <a:spLocks noChangeShapeType="1"/>
          </p:cNvSpPr>
          <p:nvPr/>
        </p:nvSpPr>
        <p:spPr bwMode="auto">
          <a:xfrm>
            <a:off x="3124200" y="2895600"/>
            <a:ext cx="3962400" cy="2590800"/>
          </a:xfrm>
          <a:prstGeom prst="line">
            <a:avLst/>
          </a:prstGeom>
          <a:noFill/>
          <a:ln w="3175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4324" name="Rectangle 20"/>
          <p:cNvSpPr>
            <a:spLocks noChangeArrowheads="1"/>
          </p:cNvSpPr>
          <p:nvPr/>
        </p:nvSpPr>
        <p:spPr bwMode="auto">
          <a:xfrm>
            <a:off x="660400" y="652463"/>
            <a:ext cx="7905750" cy="8223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/>
              <a:t>Pain sensitivity in fibromyalgia is associated </a:t>
            </a:r>
          </a:p>
          <a:p>
            <a:pPr eaLnBrk="0" hangingPunct="0"/>
            <a:r>
              <a:rPr lang="en-US" sz="2400" b="1"/>
              <a:t>with catechol-O-methyltransferase (COMT) gene.</a:t>
            </a:r>
          </a:p>
        </p:txBody>
      </p:sp>
      <p:sp>
        <p:nvSpPr>
          <p:cNvPr id="354325" name="Rectangle 21"/>
          <p:cNvSpPr>
            <a:spLocks noChangeArrowheads="1"/>
          </p:cNvSpPr>
          <p:nvPr/>
        </p:nvSpPr>
        <p:spPr bwMode="auto">
          <a:xfrm>
            <a:off x="-50800" y="2493963"/>
            <a:ext cx="9318625" cy="8223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/>
              <a:t>Serotonin transporter gene (SLC6A4) polymorphism</a:t>
            </a:r>
          </a:p>
          <a:p>
            <a:pPr eaLnBrk="0" hangingPunct="0"/>
            <a:r>
              <a:rPr lang="en-US" sz="2400" b="1"/>
              <a:t> in patients with irritable bowel syndrome and healthy controls.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5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5" grpId="0" animBg="1"/>
      <p:bldP spid="60435" grpId="0" animBg="1"/>
      <p:bldP spid="354324" grpId="0" animBg="1" autoUpdateAnimBg="0"/>
      <p:bldP spid="354325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/>
          <p:cNvSpPr>
            <a:spLocks noChangeArrowheads="1"/>
          </p:cNvSpPr>
          <p:nvPr/>
        </p:nvSpPr>
        <p:spPr bwMode="white">
          <a:xfrm>
            <a:off x="396875" y="327025"/>
            <a:ext cx="8302625" cy="1055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prstTxWarp prst="textNoShape">
              <a:avLst/>
            </a:prstTxWarp>
          </a:bodyPr>
          <a:lstStyle/>
          <a:p>
            <a:pPr defTabSz="457200"/>
            <a:r>
              <a:rPr lang="en-GB" sz="2800" b="1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-128"/>
                <a:cs typeface="MS PGothic" charset="-128"/>
              </a:rPr>
              <a:t>Excitations up </a:t>
            </a:r>
            <a:r>
              <a:rPr lang="en-GB" sz="2800" b="1">
                <a:ea typeface="MS PGothic" charset="-128"/>
                <a:cs typeface="MS PGothic" charset="-128"/>
              </a:rPr>
              <a:t>– </a:t>
            </a:r>
            <a:r>
              <a:rPr lang="en-GB" sz="2800" b="1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-128"/>
                <a:cs typeface="MS PGothic" charset="-128"/>
              </a:rPr>
              <a:t>Inhibitions down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ea typeface="MS PGothic" charset="-128"/>
              <a:cs typeface="MS PGothic" charset="-128"/>
            </a:endParaRPr>
          </a:p>
        </p:txBody>
      </p:sp>
      <p:pic>
        <p:nvPicPr>
          <p:cNvPr id="365571" name="Picture 2"/>
          <p:cNvPicPr>
            <a:picLocks noChangeAspect="1" noChangeArrowheads="1"/>
          </p:cNvPicPr>
          <p:nvPr/>
        </p:nvPicPr>
        <p:blipFill>
          <a:blip r:embed="rId3"/>
          <a:srcRect l="1285" t="5927" r="6631"/>
          <a:stretch>
            <a:fillRect/>
          </a:stretch>
        </p:blipFill>
        <p:spPr bwMode="auto">
          <a:xfrm>
            <a:off x="328613" y="1270000"/>
            <a:ext cx="84201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Line 3"/>
          <p:cNvSpPr>
            <a:spLocks noChangeShapeType="1"/>
          </p:cNvSpPr>
          <p:nvPr/>
        </p:nvSpPr>
        <p:spPr bwMode="auto">
          <a:xfrm>
            <a:off x="4541838" y="1266825"/>
            <a:ext cx="0" cy="2743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65573" name="Object 2"/>
          <p:cNvGraphicFramePr>
            <a:graphicFrameLocks noChangeAspect="1"/>
          </p:cNvGraphicFramePr>
          <p:nvPr/>
        </p:nvGraphicFramePr>
        <p:xfrm>
          <a:off x="768350" y="4000500"/>
          <a:ext cx="7772400" cy="2489200"/>
        </p:xfrm>
        <a:graphic>
          <a:graphicData uri="http://schemas.openxmlformats.org/presentationml/2006/ole">
            <p:oleObj spid="_x0000_s365573" name="Image" r:id="rId4" imgW="7771429" imgH="2488889" progId="">
              <p:embed/>
            </p:oleObj>
          </a:graphicData>
        </a:graphic>
      </p:graphicFrame>
      <p:sp>
        <p:nvSpPr>
          <p:cNvPr id="365574" name="Line 5"/>
          <p:cNvSpPr>
            <a:spLocks noChangeShapeType="1"/>
          </p:cNvSpPr>
          <p:nvPr/>
        </p:nvSpPr>
        <p:spPr bwMode="auto">
          <a:xfrm>
            <a:off x="3130550" y="1981200"/>
            <a:ext cx="0" cy="2022475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white">
          <a:xfrm>
            <a:off x="374650" y="296863"/>
            <a:ext cx="8302625" cy="1044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prstTxWarp prst="textNoShape">
              <a:avLst/>
            </a:prstTxWarp>
          </a:bodyPr>
          <a:lstStyle/>
          <a:p>
            <a:pPr defTabSz="457200"/>
            <a:r>
              <a:rPr lang="en-GB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-128"/>
                <a:cs typeface="MS PGothic" charset="-128"/>
              </a:rPr>
              <a:t>Excitations up </a:t>
            </a:r>
            <a:r>
              <a:rPr lang="en-GB" sz="2800" b="1">
                <a:solidFill>
                  <a:srgbClr val="000000"/>
                </a:solidFill>
                <a:ea typeface="MS PGothic" charset="-128"/>
                <a:cs typeface="MS PGothic" charset="-128"/>
              </a:rPr>
              <a:t>– </a:t>
            </a:r>
            <a:r>
              <a:rPr lang="en-GB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-128"/>
                <a:cs typeface="MS PGothic" charset="-128"/>
              </a:rPr>
              <a:t>Inhibitions down</a:t>
            </a:r>
            <a:endParaRPr lang="en-US" sz="28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PGothic" charset="-128"/>
              <a:cs typeface="MS PGothic" charset="-128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17563" y="6092825"/>
            <a:ext cx="936625" cy="360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/>
            <a:endParaRPr lang="en-US">
              <a:solidFill>
                <a:srgbClr val="FFFFFF"/>
              </a:solidFill>
              <a:ea typeface="MS PGothic" charset="-128"/>
              <a:cs typeface="MS PGothic" charset="-128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689475" y="6092825"/>
            <a:ext cx="935038" cy="360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/>
            <a:endParaRPr lang="en-US">
              <a:solidFill>
                <a:srgbClr val="FFFFFF"/>
              </a:solidFill>
              <a:ea typeface="MS PGothic" charset="-128"/>
              <a:cs typeface="MS PGothic" charset="-128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562475" y="4005263"/>
            <a:ext cx="127000" cy="2482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/>
            <a:endParaRPr lang="en-US">
              <a:solidFill>
                <a:srgbClr val="FFFFFF"/>
              </a:solidFill>
              <a:ea typeface="MS PGothic" charset="-128"/>
              <a:cs typeface="MS PGothic" charset="-128"/>
            </a:endParaRPr>
          </a:p>
        </p:txBody>
      </p:sp>
      <p:sp>
        <p:nvSpPr>
          <p:cNvPr id="365579" name="Text Box 785"/>
          <p:cNvSpPr txBox="1">
            <a:spLocks noChangeArrowheads="1"/>
          </p:cNvSpPr>
          <p:nvPr/>
        </p:nvSpPr>
        <p:spPr bwMode="auto">
          <a:xfrm>
            <a:off x="1622425" y="1279525"/>
            <a:ext cx="6064250" cy="701675"/>
          </a:xfrm>
          <a:prstGeom prst="rect">
            <a:avLst/>
          </a:prstGeom>
          <a:solidFill>
            <a:srgbClr val="E3292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GB" sz="2000">
                <a:solidFill>
                  <a:srgbClr val="FFFFFF"/>
                </a:solidFill>
                <a:ea typeface="MS PGothic" charset="-128"/>
                <a:cs typeface="MS PGothic" charset="-128"/>
              </a:rPr>
              <a:t>Reduced NA function - mood and sleep change</a:t>
            </a:r>
          </a:p>
          <a:p>
            <a:pPr defTabSz="457200"/>
            <a:r>
              <a:rPr lang="en-GB" sz="2000">
                <a:solidFill>
                  <a:srgbClr val="FFFFFF"/>
                </a:solidFill>
                <a:ea typeface="MS PGothic" charset="-128"/>
                <a:cs typeface="MS PGothic" charset="-128"/>
              </a:rPr>
              <a:t>Increased 5HT function - anxiety, fear, sleep change</a:t>
            </a:r>
            <a:endParaRPr lang="en-GB">
              <a:solidFill>
                <a:srgbClr val="FFFFFF"/>
              </a:solidFill>
              <a:ea typeface="MS PGothic" charset="-128"/>
              <a:cs typeface="MS PGothic" charset="-128"/>
            </a:endParaRPr>
          </a:p>
        </p:txBody>
      </p:sp>
      <p:grpSp>
        <p:nvGrpSpPr>
          <p:cNvPr id="365580" name="Group 774"/>
          <p:cNvGrpSpPr>
            <a:grpSpLocks/>
          </p:cNvGrpSpPr>
          <p:nvPr/>
        </p:nvGrpSpPr>
        <p:grpSpPr bwMode="auto">
          <a:xfrm>
            <a:off x="1014413" y="4030663"/>
            <a:ext cx="3756025" cy="2433637"/>
            <a:chOff x="261" y="48"/>
            <a:chExt cx="2916" cy="1917"/>
          </a:xfrm>
        </p:grpSpPr>
        <p:sp>
          <p:nvSpPr>
            <p:cNvPr id="365581" name="Text Box 775"/>
            <p:cNvSpPr txBox="1">
              <a:spLocks noChangeArrowheads="1"/>
            </p:cNvSpPr>
            <p:nvPr/>
          </p:nvSpPr>
          <p:spPr bwMode="auto">
            <a:xfrm>
              <a:off x="1526" y="761"/>
              <a:ext cx="1382" cy="294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GB">
                  <a:solidFill>
                    <a:srgbClr val="808080"/>
                  </a:solidFill>
                  <a:latin typeface="Century Gothic" pitchFamily="-100" charset="0"/>
                  <a:ea typeface="MS PGothic" charset="-128"/>
                  <a:cs typeface="MS PGothic" charset="-128"/>
                </a:rPr>
                <a:t>Higher centres</a:t>
              </a:r>
            </a:p>
          </p:txBody>
        </p:sp>
        <p:sp>
          <p:nvSpPr>
            <p:cNvPr id="365582" name="Line 776"/>
            <p:cNvSpPr>
              <a:spLocks noChangeShapeType="1"/>
            </p:cNvSpPr>
            <p:nvPr/>
          </p:nvSpPr>
          <p:spPr bwMode="auto">
            <a:xfrm>
              <a:off x="1899" y="1099"/>
              <a:ext cx="0" cy="4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65583" name="Picture 777" descr="LVtemp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1" y="353"/>
              <a:ext cx="2916" cy="1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5584" name="Line 778"/>
            <p:cNvSpPr>
              <a:spLocks noChangeShapeType="1"/>
            </p:cNvSpPr>
            <p:nvPr/>
          </p:nvSpPr>
          <p:spPr bwMode="auto">
            <a:xfrm>
              <a:off x="1056" y="1584"/>
              <a:ext cx="0" cy="381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585" name="Rectangle 779"/>
            <p:cNvSpPr>
              <a:spLocks noChangeArrowheads="1"/>
            </p:cNvSpPr>
            <p:nvPr/>
          </p:nvSpPr>
          <p:spPr bwMode="auto">
            <a:xfrm>
              <a:off x="606" y="1518"/>
              <a:ext cx="950" cy="47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457200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  <a:ea typeface="MS PGothic" charset="-128"/>
                <a:cs typeface="MS PGothic" charset="-128"/>
              </a:endParaRPr>
            </a:p>
          </p:txBody>
        </p:sp>
        <p:sp>
          <p:nvSpPr>
            <p:cNvPr id="365586" name="Rectangle 780"/>
            <p:cNvSpPr>
              <a:spLocks noChangeArrowheads="1"/>
            </p:cNvSpPr>
            <p:nvPr/>
          </p:nvSpPr>
          <p:spPr bwMode="auto">
            <a:xfrm>
              <a:off x="1056" y="384"/>
              <a:ext cx="1680" cy="96"/>
            </a:xfrm>
            <a:prstGeom prst="rect">
              <a:avLst/>
            </a:prstGeom>
            <a:solidFill>
              <a:srgbClr val="28E619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457200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  <a:ea typeface="MS PGothic" charset="-128"/>
                <a:cs typeface="MS PGothic" charset="-128"/>
              </a:endParaRPr>
            </a:p>
          </p:txBody>
        </p:sp>
        <p:sp>
          <p:nvSpPr>
            <p:cNvPr id="365587" name="Line 781"/>
            <p:cNvSpPr>
              <a:spLocks noChangeShapeType="1"/>
            </p:cNvSpPr>
            <p:nvPr/>
          </p:nvSpPr>
          <p:spPr bwMode="auto">
            <a:xfrm flipV="1">
              <a:off x="2112" y="48"/>
              <a:ext cx="0" cy="384"/>
            </a:xfrm>
            <a:prstGeom prst="line">
              <a:avLst/>
            </a:prstGeom>
            <a:noFill/>
            <a:ln w="57150">
              <a:solidFill>
                <a:srgbClr val="28E619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65588" name="Picture 78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35775" y="2909888"/>
            <a:ext cx="1455738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04800"/>
            <a:ext cx="28082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4188" y="0"/>
            <a:ext cx="4849812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Oval 4"/>
          <p:cNvSpPr>
            <a:spLocks noChangeArrowheads="1"/>
          </p:cNvSpPr>
          <p:nvPr/>
        </p:nvSpPr>
        <p:spPr bwMode="auto">
          <a:xfrm>
            <a:off x="0" y="76200"/>
            <a:ext cx="2438400" cy="213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2054" name="Oval 5"/>
          <p:cNvSpPr>
            <a:spLocks noChangeArrowheads="1"/>
          </p:cNvSpPr>
          <p:nvPr/>
        </p:nvSpPr>
        <p:spPr bwMode="auto">
          <a:xfrm>
            <a:off x="6899275" y="457200"/>
            <a:ext cx="2063750" cy="1524000"/>
          </a:xfrm>
          <a:prstGeom prst="ellipse">
            <a:avLst/>
          </a:prstGeom>
          <a:solidFill>
            <a:srgbClr val="DBB577">
              <a:alpha val="6705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solidFill>
                <a:srgbClr val="25408F"/>
              </a:solidFill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6629400" y="711200"/>
            <a:ext cx="2667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>
                <a:solidFill>
                  <a:srgbClr val="25408F"/>
                </a:solidFill>
              </a:rPr>
              <a:t>Cortex</a:t>
            </a:r>
          </a:p>
          <a:p>
            <a:pPr algn="ctr" eaLnBrk="0" hangingPunct="0"/>
            <a:r>
              <a:rPr lang="en-US" b="1">
                <a:solidFill>
                  <a:srgbClr val="69193D"/>
                </a:solidFill>
              </a:rPr>
              <a:t>Location and</a:t>
            </a:r>
          </a:p>
          <a:p>
            <a:pPr algn="ctr" eaLnBrk="0" hangingPunct="0"/>
            <a:r>
              <a:rPr lang="en-US" b="1">
                <a:solidFill>
                  <a:srgbClr val="69193D"/>
                </a:solidFill>
              </a:rPr>
              <a:t> intensity</a:t>
            </a:r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71438" y="477838"/>
            <a:ext cx="226377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>
                <a:solidFill>
                  <a:schemeClr val="bg1"/>
                </a:solidFill>
                <a:ea typeface="Arial" pitchFamily="-100" charset="0"/>
                <a:cs typeface="Arial" pitchFamily="-100" charset="0"/>
              </a:rPr>
              <a:t>Limbic brain</a:t>
            </a:r>
          </a:p>
          <a:p>
            <a:pPr algn="ctr" eaLnBrk="0" hangingPunct="0"/>
            <a:r>
              <a:rPr lang="en-US">
                <a:solidFill>
                  <a:schemeClr val="bg1"/>
                </a:solidFill>
                <a:ea typeface="Arial" pitchFamily="-100" charset="0"/>
                <a:cs typeface="Arial" pitchFamily="-100" charset="0"/>
              </a:rPr>
              <a:t>Affective aspects</a:t>
            </a:r>
          </a:p>
          <a:p>
            <a:pPr algn="ctr" eaLnBrk="0" hangingPunct="0"/>
            <a:r>
              <a:rPr lang="en-US">
                <a:solidFill>
                  <a:schemeClr val="bg1"/>
                </a:solidFill>
                <a:ea typeface="Arial" pitchFamily="-100" charset="0"/>
                <a:cs typeface="Arial" pitchFamily="-100" charset="0"/>
              </a:rPr>
              <a:t>of pain</a:t>
            </a:r>
          </a:p>
          <a:p>
            <a:pPr algn="ctr" eaLnBrk="0" hangingPunct="0"/>
            <a:r>
              <a:rPr lang="en-US">
                <a:solidFill>
                  <a:schemeClr val="bg1"/>
                </a:solidFill>
                <a:ea typeface="Arial" pitchFamily="-100" charset="0"/>
                <a:cs typeface="Arial" pitchFamily="-100" charset="0"/>
              </a:rPr>
              <a:t>Fear, anxiety, </a:t>
            </a:r>
            <a:br>
              <a:rPr lang="en-US">
                <a:solidFill>
                  <a:schemeClr val="bg1"/>
                </a:solidFill>
                <a:ea typeface="Arial" pitchFamily="-100" charset="0"/>
                <a:cs typeface="Arial" pitchFamily="-100" charset="0"/>
              </a:rPr>
            </a:br>
            <a:r>
              <a:rPr lang="en-US">
                <a:solidFill>
                  <a:schemeClr val="bg1"/>
                </a:solidFill>
                <a:ea typeface="Arial" pitchFamily="-100" charset="0"/>
                <a:cs typeface="Arial" pitchFamily="-100" charset="0"/>
              </a:rPr>
              <a:t>sleep </a:t>
            </a:r>
            <a:endParaRPr lang="en-US" b="1">
              <a:solidFill>
                <a:schemeClr val="bg1"/>
              </a:solidFill>
              <a:ea typeface="Arial" pitchFamily="-100" charset="0"/>
              <a:cs typeface="Arial" pitchFamily="-100" charset="0"/>
            </a:endParaRPr>
          </a:p>
        </p:txBody>
      </p:sp>
      <p:sp>
        <p:nvSpPr>
          <p:cNvPr id="2057" name="Line 8"/>
          <p:cNvSpPr>
            <a:spLocks noChangeShapeType="1"/>
          </p:cNvSpPr>
          <p:nvPr/>
        </p:nvSpPr>
        <p:spPr bwMode="auto">
          <a:xfrm>
            <a:off x="2971800" y="2057400"/>
            <a:ext cx="3962400" cy="2590800"/>
          </a:xfrm>
          <a:prstGeom prst="line">
            <a:avLst/>
          </a:prstGeom>
          <a:noFill/>
          <a:ln w="57150">
            <a:solidFill>
              <a:srgbClr val="3CDF2C"/>
            </a:solidFill>
            <a:prstDash val="sysDot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8" name="Rectangle 9"/>
          <p:cNvSpPr>
            <a:spLocks noChangeArrowheads="1"/>
          </p:cNvSpPr>
          <p:nvPr/>
        </p:nvSpPr>
        <p:spPr bwMode="auto">
          <a:xfrm>
            <a:off x="3429000" y="4495800"/>
            <a:ext cx="4038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>
                <a:solidFill>
                  <a:srgbClr val="25408F"/>
                </a:solidFill>
                <a:ea typeface="Arial" pitchFamily="-100" charset="0"/>
                <a:cs typeface="Arial" pitchFamily="-100" charset="0"/>
              </a:rPr>
              <a:t>Spinal cord</a:t>
            </a:r>
          </a:p>
          <a:p>
            <a:pPr eaLnBrk="0" hangingPunct="0"/>
            <a:r>
              <a:rPr lang="en-US">
                <a:solidFill>
                  <a:schemeClr val="accent1"/>
                </a:solidFill>
                <a:ea typeface="Arial" pitchFamily="-100" charset="0"/>
                <a:cs typeface="Arial" pitchFamily="-100" charset="0"/>
              </a:rPr>
              <a:t>Integrates, amplifies and modifies</a:t>
            </a:r>
          </a:p>
          <a:p>
            <a:pPr eaLnBrk="0" hangingPunct="0">
              <a:buFont typeface="Comic Sans MS" pitchFamily="-100" charset="0"/>
              <a:buNone/>
            </a:pPr>
            <a:r>
              <a:rPr lang="en-US">
                <a:solidFill>
                  <a:schemeClr val="accent1"/>
                </a:solidFill>
                <a:ea typeface="Arial" pitchFamily="-100" charset="0"/>
                <a:cs typeface="Arial" pitchFamily="-100" charset="0"/>
              </a:rPr>
              <a:t>incoming messages </a:t>
            </a:r>
          </a:p>
          <a:p>
            <a:pPr eaLnBrk="0" hangingPunct="0">
              <a:buFont typeface="Comic Sans MS" pitchFamily="-100" charset="0"/>
              <a:buNone/>
            </a:pPr>
            <a:r>
              <a:rPr lang="en-US">
                <a:solidFill>
                  <a:schemeClr val="accent1"/>
                </a:solidFill>
                <a:ea typeface="Arial" pitchFamily="-100" charset="0"/>
                <a:cs typeface="Arial" pitchFamily="-100" charset="0"/>
              </a:rPr>
              <a:t>Output to brain</a:t>
            </a:r>
            <a:endParaRPr lang="en-US" b="1">
              <a:solidFill>
                <a:schemeClr val="accent1"/>
              </a:solidFill>
              <a:ea typeface="Arial" pitchFamily="-100" charset="0"/>
              <a:cs typeface="Arial" pitchFamily="-100" charset="0"/>
            </a:endParaRPr>
          </a:p>
        </p:txBody>
      </p:sp>
      <p:sp>
        <p:nvSpPr>
          <p:cNvPr id="188426" name="Rectangle 10"/>
          <p:cNvSpPr>
            <a:spLocks noChangeArrowheads="1"/>
          </p:cNvSpPr>
          <p:nvPr/>
        </p:nvSpPr>
        <p:spPr bwMode="auto">
          <a:xfrm>
            <a:off x="304800" y="5514975"/>
            <a:ext cx="62166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buFont typeface="Arial" pitchFamily="-100" charset="0"/>
              <a:buNone/>
            </a:pPr>
            <a:r>
              <a:rPr lang="en-US" b="1">
                <a:solidFill>
                  <a:srgbClr val="25408F"/>
                </a:solidFill>
                <a:ea typeface="Arial" pitchFamily="-100" charset="0"/>
                <a:cs typeface="Arial" pitchFamily="-100" charset="0"/>
              </a:rPr>
              <a:t>Incoming peripheral nerves</a:t>
            </a:r>
            <a:endParaRPr lang="en-US">
              <a:solidFill>
                <a:srgbClr val="25408F"/>
              </a:solidFill>
              <a:ea typeface="Arial" pitchFamily="-100" charset="0"/>
              <a:cs typeface="Arial" pitchFamily="-100" charset="0"/>
            </a:endParaRPr>
          </a:p>
          <a:p>
            <a:pPr marL="457200" indent="-457200" eaLnBrk="0" hangingPunct="0">
              <a:buFont typeface="Comic Sans MS" pitchFamily="-100" charset="0"/>
              <a:buChar char="•"/>
            </a:pPr>
            <a:r>
              <a:rPr lang="en-US">
                <a:solidFill>
                  <a:schemeClr val="accent1"/>
                </a:solidFill>
                <a:ea typeface="Arial" pitchFamily="-100" charset="0"/>
                <a:cs typeface="Arial" pitchFamily="-100" charset="0"/>
              </a:rPr>
              <a:t>Convey touch, temperature</a:t>
            </a:r>
          </a:p>
          <a:p>
            <a:pPr marL="457200" indent="-457200" eaLnBrk="0" hangingPunct="0">
              <a:buFont typeface="Comic Sans MS" pitchFamily="-100" charset="0"/>
              <a:buChar char="•"/>
            </a:pPr>
            <a:r>
              <a:rPr lang="en-US">
                <a:solidFill>
                  <a:schemeClr val="accent1"/>
                </a:solidFill>
                <a:ea typeface="Arial" pitchFamily="-100" charset="0"/>
                <a:cs typeface="Arial" pitchFamily="-100" charset="0"/>
              </a:rPr>
              <a:t>Convey painful messages - heat, mechanical, chemical</a:t>
            </a:r>
          </a:p>
          <a:p>
            <a:pPr marL="457200" indent="-457200" eaLnBrk="0" hangingPunct="0">
              <a:buFont typeface="Comic Sans MS" pitchFamily="-100" charset="0"/>
              <a:buChar char="•"/>
            </a:pPr>
            <a:r>
              <a:rPr lang="en-US">
                <a:solidFill>
                  <a:schemeClr val="accent1"/>
                </a:solidFill>
                <a:ea typeface="Arial" pitchFamily="-100" charset="0"/>
                <a:cs typeface="Arial" pitchFamily="-100" charset="0"/>
              </a:rPr>
              <a:t>Are altered by tissue and nerve damage</a:t>
            </a:r>
            <a:endParaRPr lang="en-US" b="1">
              <a:solidFill>
                <a:schemeClr val="accent1"/>
              </a:solidFill>
              <a:ea typeface="Arial" pitchFamily="-100" charset="0"/>
              <a:cs typeface="Arial" pitchFamily="-100" charset="0"/>
            </a:endParaRPr>
          </a:p>
        </p:txBody>
      </p:sp>
      <p:sp>
        <p:nvSpPr>
          <p:cNvPr id="2060" name="Line 11"/>
          <p:cNvSpPr>
            <a:spLocks noChangeShapeType="1"/>
          </p:cNvSpPr>
          <p:nvPr/>
        </p:nvSpPr>
        <p:spPr bwMode="auto">
          <a:xfrm>
            <a:off x="3429000" y="5721350"/>
            <a:ext cx="2590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1" name="Line 12"/>
          <p:cNvSpPr>
            <a:spLocks noChangeShapeType="1"/>
          </p:cNvSpPr>
          <p:nvPr/>
        </p:nvSpPr>
        <p:spPr bwMode="auto">
          <a:xfrm flipH="1" flipV="1">
            <a:off x="8321675" y="1828800"/>
            <a:ext cx="46038" cy="3103563"/>
          </a:xfrm>
          <a:prstGeom prst="line">
            <a:avLst/>
          </a:prstGeom>
          <a:noFill/>
          <a:ln w="76200">
            <a:solidFill>
              <a:srgbClr val="3CDF2C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2" name="Rectangle 13"/>
          <p:cNvSpPr>
            <a:spLocks noChangeArrowheads="1"/>
          </p:cNvSpPr>
          <p:nvPr/>
        </p:nvSpPr>
        <p:spPr bwMode="auto">
          <a:xfrm>
            <a:off x="1066800" y="3206750"/>
            <a:ext cx="47513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>
                <a:solidFill>
                  <a:srgbClr val="25408F"/>
                </a:solidFill>
                <a:ea typeface="Arial" pitchFamily="-100" charset="0"/>
                <a:cs typeface="Arial" pitchFamily="-100" charset="0"/>
              </a:rPr>
              <a:t>Descending controls</a:t>
            </a:r>
          </a:p>
          <a:p>
            <a:pPr eaLnBrk="0" hangingPunct="0"/>
            <a:r>
              <a:rPr lang="en-US">
                <a:solidFill>
                  <a:schemeClr val="accent1"/>
                </a:solidFill>
                <a:ea typeface="Arial" pitchFamily="-100" charset="0"/>
                <a:cs typeface="Arial" pitchFamily="-100" charset="0"/>
              </a:rPr>
              <a:t>Allow top-down processes</a:t>
            </a:r>
          </a:p>
          <a:p>
            <a:pPr eaLnBrk="0" hangingPunct="0"/>
            <a:r>
              <a:rPr lang="en-US">
                <a:solidFill>
                  <a:schemeClr val="accent1"/>
                </a:solidFill>
                <a:ea typeface="Arial" pitchFamily="-100" charset="0"/>
                <a:cs typeface="Arial" pitchFamily="-100" charset="0"/>
              </a:rPr>
              <a:t>to enhance pain - link mood, sleep and pain</a:t>
            </a:r>
          </a:p>
        </p:txBody>
      </p:sp>
      <p:sp>
        <p:nvSpPr>
          <p:cNvPr id="2063" name="Line 14"/>
          <p:cNvSpPr>
            <a:spLocks noChangeShapeType="1"/>
          </p:cNvSpPr>
          <p:nvPr/>
        </p:nvSpPr>
        <p:spPr bwMode="auto">
          <a:xfrm flipH="1" flipV="1">
            <a:off x="2362200" y="1295400"/>
            <a:ext cx="6019800" cy="3657600"/>
          </a:xfrm>
          <a:prstGeom prst="line">
            <a:avLst/>
          </a:prstGeom>
          <a:noFill/>
          <a:ln w="76200">
            <a:solidFill>
              <a:srgbClr val="3CDF2C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050" name="Object 21"/>
          <p:cNvGraphicFramePr>
            <a:graphicFrameLocks noChangeAspect="1"/>
          </p:cNvGraphicFramePr>
          <p:nvPr/>
        </p:nvGraphicFramePr>
        <p:xfrm>
          <a:off x="6553200" y="5395913"/>
          <a:ext cx="2400300" cy="1081087"/>
        </p:xfrm>
        <a:graphic>
          <a:graphicData uri="http://schemas.openxmlformats.org/presentationml/2006/ole">
            <p:oleObj spid="_x0000_s2050" name="Image" r:id="rId5" imgW="7771429" imgH="2488889" progId="">
              <p:embed/>
            </p:oleObj>
          </a:graphicData>
        </a:graphic>
      </p:graphicFrame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6553200" y="6324600"/>
            <a:ext cx="304800" cy="152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7772400" y="6324600"/>
            <a:ext cx="304800" cy="152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25408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&#10;nfig001-1.jpg                                                  00086F21Macintosh HD                   7C26821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8550" y="2117725"/>
            <a:ext cx="7381875" cy="3616325"/>
          </a:xfrm>
          <a:prstGeom prst="rect">
            <a:avLst/>
          </a:prstGeom>
          <a:noFill/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1525588" y="455613"/>
            <a:ext cx="6775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Altered functional magnetic resonance imaging resting-state</a:t>
            </a:r>
          </a:p>
          <a:p>
            <a:r>
              <a:rPr lang="en-US" b="1"/>
              <a:t> connectivity in periaqueductal</a:t>
            </a:r>
          </a:p>
          <a:p>
            <a:r>
              <a:rPr lang="en-US" b="1"/>
              <a:t> gray networks in migraine</a:t>
            </a:r>
            <a:r>
              <a:rPr lang="en-US"/>
              <a:t>.Caterina Mainero MD, PhD</a:t>
            </a:r>
            <a:r>
              <a:rPr lang="en-US" baseline="30000"/>
              <a:t>1</a:t>
            </a:r>
            <a:r>
              <a:rPr lang="en-US"/>
              <a:t>, </a:t>
            </a:r>
          </a:p>
          <a:p>
            <a:r>
              <a:rPr lang="en-US"/>
              <a:t>Jasmine Boshyan BS</a:t>
            </a:r>
            <a:r>
              <a:rPr lang="en-US" baseline="30000"/>
              <a:t>1</a:t>
            </a:r>
            <a:r>
              <a:rPr lang="en-US"/>
              <a:t>, Nouchine Hadjikhani MD, PhD</a:t>
            </a:r>
            <a:r>
              <a:rPr lang="en-US" baseline="30000"/>
              <a:t>1,2,*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Freeform 2"/>
          <p:cNvSpPr>
            <a:spLocks/>
          </p:cNvSpPr>
          <p:nvPr/>
        </p:nvSpPr>
        <p:spPr bwMode="auto">
          <a:xfrm>
            <a:off x="1343025" y="3319463"/>
            <a:ext cx="3181350" cy="731837"/>
          </a:xfrm>
          <a:custGeom>
            <a:avLst/>
            <a:gdLst/>
            <a:ahLst/>
            <a:cxnLst>
              <a:cxn ang="0">
                <a:pos x="0" y="461"/>
              </a:cxn>
              <a:cxn ang="0">
                <a:pos x="1034" y="0"/>
              </a:cxn>
              <a:cxn ang="0">
                <a:pos x="2004" y="183"/>
              </a:cxn>
            </a:cxnLst>
            <a:rect l="0" t="0" r="r" b="b"/>
            <a:pathLst>
              <a:path w="2004" h="461">
                <a:moveTo>
                  <a:pt x="0" y="461"/>
                </a:moveTo>
                <a:lnTo>
                  <a:pt x="1034" y="0"/>
                </a:lnTo>
                <a:lnTo>
                  <a:pt x="2004" y="183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2499" name="Oval 3"/>
          <p:cNvSpPr>
            <a:spLocks noChangeArrowheads="1"/>
          </p:cNvSpPr>
          <p:nvPr/>
        </p:nvSpPr>
        <p:spPr bwMode="auto">
          <a:xfrm>
            <a:off x="4364038" y="3479800"/>
            <a:ext cx="282575" cy="28257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2500" name="Oval 4"/>
          <p:cNvSpPr>
            <a:spLocks noChangeArrowheads="1"/>
          </p:cNvSpPr>
          <p:nvPr/>
        </p:nvSpPr>
        <p:spPr bwMode="auto">
          <a:xfrm>
            <a:off x="2846388" y="3189288"/>
            <a:ext cx="282575" cy="28257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2501" name="Oval 5"/>
          <p:cNvSpPr>
            <a:spLocks noChangeArrowheads="1"/>
          </p:cNvSpPr>
          <p:nvPr/>
        </p:nvSpPr>
        <p:spPr bwMode="auto">
          <a:xfrm>
            <a:off x="1203325" y="3929063"/>
            <a:ext cx="282575" cy="28257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2502" name="Rectangle 6"/>
          <p:cNvSpPr>
            <a:spLocks noChangeArrowheads="1"/>
          </p:cNvSpPr>
          <p:nvPr/>
        </p:nvSpPr>
        <p:spPr bwMode="auto">
          <a:xfrm>
            <a:off x="4392613" y="3160713"/>
            <a:ext cx="242887" cy="242887"/>
          </a:xfrm>
          <a:prstGeom prst="rect">
            <a:avLst/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2503" name="Rectangle 7"/>
          <p:cNvSpPr>
            <a:spLocks noChangeArrowheads="1"/>
          </p:cNvSpPr>
          <p:nvPr/>
        </p:nvSpPr>
        <p:spPr bwMode="auto">
          <a:xfrm>
            <a:off x="2867025" y="3465513"/>
            <a:ext cx="242888" cy="242887"/>
          </a:xfrm>
          <a:prstGeom prst="rect">
            <a:avLst/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2504" name="Rectangle 8"/>
          <p:cNvSpPr>
            <a:spLocks noChangeArrowheads="1"/>
          </p:cNvSpPr>
          <p:nvPr/>
        </p:nvSpPr>
        <p:spPr bwMode="auto">
          <a:xfrm>
            <a:off x="1223963" y="4011613"/>
            <a:ext cx="242887" cy="242887"/>
          </a:xfrm>
          <a:prstGeom prst="rect">
            <a:avLst/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2505" name="Line 9"/>
          <p:cNvSpPr>
            <a:spLocks noChangeShapeType="1"/>
          </p:cNvSpPr>
          <p:nvPr/>
        </p:nvSpPr>
        <p:spPr bwMode="auto">
          <a:xfrm>
            <a:off x="627063" y="2330450"/>
            <a:ext cx="0" cy="2438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506" name="Line 10"/>
          <p:cNvSpPr>
            <a:spLocks noChangeShapeType="1"/>
          </p:cNvSpPr>
          <p:nvPr/>
        </p:nvSpPr>
        <p:spPr bwMode="auto">
          <a:xfrm>
            <a:off x="627063" y="4768850"/>
            <a:ext cx="518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507" name="AutoShape 11"/>
          <p:cNvSpPr>
            <a:spLocks noChangeArrowheads="1"/>
          </p:cNvSpPr>
          <p:nvPr/>
        </p:nvSpPr>
        <p:spPr bwMode="auto">
          <a:xfrm>
            <a:off x="1236663" y="4159250"/>
            <a:ext cx="228600" cy="228600"/>
          </a:xfrm>
          <a:prstGeom prst="octagon">
            <a:avLst>
              <a:gd name="adj" fmla="val 29287"/>
            </a:avLst>
          </a:prstGeom>
          <a:solidFill>
            <a:schemeClr val="folHlink"/>
          </a:solidFill>
          <a:ln w="1905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2508" name="AutoShape 12"/>
          <p:cNvSpPr>
            <a:spLocks noChangeArrowheads="1"/>
          </p:cNvSpPr>
          <p:nvPr/>
        </p:nvSpPr>
        <p:spPr bwMode="auto">
          <a:xfrm>
            <a:off x="2874963" y="4235450"/>
            <a:ext cx="228600" cy="228600"/>
          </a:xfrm>
          <a:prstGeom prst="octagon">
            <a:avLst>
              <a:gd name="adj" fmla="val 29287"/>
            </a:avLst>
          </a:prstGeom>
          <a:solidFill>
            <a:schemeClr val="folHlink"/>
          </a:solidFill>
          <a:ln w="1905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2509" name="AutoShape 13"/>
          <p:cNvSpPr>
            <a:spLocks noChangeArrowheads="1"/>
          </p:cNvSpPr>
          <p:nvPr/>
        </p:nvSpPr>
        <p:spPr bwMode="auto">
          <a:xfrm>
            <a:off x="4398963" y="4311650"/>
            <a:ext cx="228600" cy="228600"/>
          </a:xfrm>
          <a:prstGeom prst="octagon">
            <a:avLst>
              <a:gd name="adj" fmla="val 29287"/>
            </a:avLst>
          </a:prstGeom>
          <a:solidFill>
            <a:schemeClr val="folHlink"/>
          </a:solidFill>
          <a:ln w="1905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2510" name="AutoShape 25"/>
          <p:cNvSpPr>
            <a:spLocks noChangeArrowheads="1"/>
          </p:cNvSpPr>
          <p:nvPr/>
        </p:nvSpPr>
        <p:spPr bwMode="auto">
          <a:xfrm>
            <a:off x="1160463" y="3244850"/>
            <a:ext cx="381000" cy="304800"/>
          </a:xfrm>
          <a:prstGeom prst="diamond">
            <a:avLst/>
          </a:prstGeom>
          <a:solidFill>
            <a:srgbClr val="4C4C4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2511" name="Text Box 36"/>
          <p:cNvSpPr txBox="1">
            <a:spLocks noChangeArrowheads="1"/>
          </p:cNvSpPr>
          <p:nvPr/>
        </p:nvSpPr>
        <p:spPr bwMode="white">
          <a:xfrm>
            <a:off x="381000" y="196850"/>
            <a:ext cx="8535988" cy="1187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600" b="1"/>
              <a:t>Differential development of central hypersensitivity and a measure of spinal cord hyperexcitability following whiplash injury</a:t>
            </a:r>
          </a:p>
        </p:txBody>
      </p:sp>
      <p:sp>
        <p:nvSpPr>
          <p:cNvPr id="362512" name="Text Box 37"/>
          <p:cNvSpPr txBox="1">
            <a:spLocks noChangeArrowheads="1"/>
          </p:cNvSpPr>
          <p:nvPr/>
        </p:nvSpPr>
        <p:spPr bwMode="auto">
          <a:xfrm>
            <a:off x="4733925" y="4241800"/>
            <a:ext cx="2087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chemeClr val="folHlink"/>
                </a:solidFill>
              </a:rPr>
              <a:t>Moderate/severe</a:t>
            </a:r>
          </a:p>
        </p:txBody>
      </p:sp>
      <p:sp>
        <p:nvSpPr>
          <p:cNvPr id="362513" name="Text Box 38"/>
          <p:cNvSpPr txBox="1">
            <a:spLocks noChangeArrowheads="1"/>
          </p:cNvSpPr>
          <p:nvPr/>
        </p:nvSpPr>
        <p:spPr bwMode="auto">
          <a:xfrm>
            <a:off x="4733925" y="3411538"/>
            <a:ext cx="1412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chemeClr val="accent1"/>
                </a:solidFill>
              </a:rPr>
              <a:t>Recovered</a:t>
            </a:r>
          </a:p>
        </p:txBody>
      </p:sp>
      <p:sp>
        <p:nvSpPr>
          <p:cNvPr id="362514" name="Text Box 39"/>
          <p:cNvSpPr txBox="1">
            <a:spLocks noChangeArrowheads="1"/>
          </p:cNvSpPr>
          <p:nvPr/>
        </p:nvSpPr>
        <p:spPr bwMode="auto">
          <a:xfrm>
            <a:off x="4733925" y="3057525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/>
              <a:t>Mild</a:t>
            </a:r>
          </a:p>
        </p:txBody>
      </p:sp>
      <p:sp>
        <p:nvSpPr>
          <p:cNvPr id="362515" name="Text Box 40"/>
          <p:cNvSpPr txBox="1">
            <a:spLocks noChangeArrowheads="1"/>
          </p:cNvSpPr>
          <p:nvPr/>
        </p:nvSpPr>
        <p:spPr bwMode="auto">
          <a:xfrm>
            <a:off x="4954588" y="253841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000"/>
          </a:p>
        </p:txBody>
      </p:sp>
      <p:sp>
        <p:nvSpPr>
          <p:cNvPr id="362516" name="Text Box 44"/>
          <p:cNvSpPr txBox="1">
            <a:spLocks noChangeArrowheads="1"/>
          </p:cNvSpPr>
          <p:nvPr/>
        </p:nvSpPr>
        <p:spPr bwMode="auto">
          <a:xfrm>
            <a:off x="827088" y="4860925"/>
            <a:ext cx="4391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/>
              <a:t>3 weeks         3 months      12 months</a:t>
            </a:r>
          </a:p>
        </p:txBody>
      </p:sp>
      <p:pic>
        <p:nvPicPr>
          <p:cNvPr id="362517" name="Picture 45" descr="&#10;tenderpts.gif                                                  00000010Macintosh HD                   B191BFFC:"/>
          <p:cNvPicPr>
            <a:picLocks noChangeAspect="1" noChangeArrowheads="1"/>
          </p:cNvPicPr>
          <p:nvPr/>
        </p:nvPicPr>
        <p:blipFill>
          <a:blip r:embed="rId2"/>
          <a:srcRect l="52725" t="-85" r="-99" b="85"/>
          <a:stretch>
            <a:fillRect/>
          </a:stretch>
        </p:blipFill>
        <p:spPr bwMode="auto">
          <a:xfrm flipH="1">
            <a:off x="7153275" y="1828800"/>
            <a:ext cx="132715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2518" name="Line 46"/>
          <p:cNvSpPr>
            <a:spLocks noChangeShapeType="1"/>
          </p:cNvSpPr>
          <p:nvPr/>
        </p:nvSpPr>
        <p:spPr bwMode="auto">
          <a:xfrm>
            <a:off x="6523038" y="2395538"/>
            <a:ext cx="1066800" cy="0"/>
          </a:xfrm>
          <a:prstGeom prst="line">
            <a:avLst/>
          </a:prstGeom>
          <a:noFill/>
          <a:ln w="28575">
            <a:solidFill>
              <a:srgbClr val="69193D"/>
            </a:solidFill>
            <a:round/>
            <a:headEnd/>
            <a:tailEnd type="oval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519" name="Line 47"/>
          <p:cNvSpPr>
            <a:spLocks noChangeShapeType="1"/>
          </p:cNvSpPr>
          <p:nvPr/>
        </p:nvSpPr>
        <p:spPr bwMode="auto">
          <a:xfrm>
            <a:off x="6559550" y="4857750"/>
            <a:ext cx="1066800" cy="0"/>
          </a:xfrm>
          <a:prstGeom prst="line">
            <a:avLst/>
          </a:prstGeom>
          <a:noFill/>
          <a:ln w="28575">
            <a:solidFill>
              <a:srgbClr val="69193D"/>
            </a:solidFill>
            <a:round/>
            <a:headEnd/>
            <a:tailEnd type="oval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520" name="Rectangle 24"/>
          <p:cNvSpPr>
            <a:spLocks noChangeArrowheads="1"/>
          </p:cNvSpPr>
          <p:nvPr/>
        </p:nvSpPr>
        <p:spPr bwMode="auto">
          <a:xfrm>
            <a:off x="6611938" y="6391275"/>
            <a:ext cx="22844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/>
              <a:t>Sterling M. J </a:t>
            </a:r>
            <a:r>
              <a:rPr lang="en-US" sz="1600" i="1"/>
              <a:t>Pain</a:t>
            </a:r>
            <a:r>
              <a:rPr lang="en-US" sz="1600"/>
              <a:t> 2011</a:t>
            </a:r>
          </a:p>
        </p:txBody>
      </p:sp>
      <p:sp>
        <p:nvSpPr>
          <p:cNvPr id="362521" name="Freeform 25"/>
          <p:cNvSpPr>
            <a:spLocks/>
          </p:cNvSpPr>
          <p:nvPr/>
        </p:nvSpPr>
        <p:spPr bwMode="auto">
          <a:xfrm>
            <a:off x="1349375" y="3278188"/>
            <a:ext cx="3175000" cy="863600"/>
          </a:xfrm>
          <a:custGeom>
            <a:avLst/>
            <a:gdLst/>
            <a:ahLst/>
            <a:cxnLst>
              <a:cxn ang="0">
                <a:pos x="2000" y="0"/>
              </a:cxn>
              <a:cxn ang="0">
                <a:pos x="1030" y="192"/>
              </a:cxn>
              <a:cxn ang="0">
                <a:pos x="0" y="544"/>
              </a:cxn>
            </a:cxnLst>
            <a:rect l="0" t="0" r="r" b="b"/>
            <a:pathLst>
              <a:path w="2000" h="544">
                <a:moveTo>
                  <a:pt x="2000" y="0"/>
                </a:moveTo>
                <a:lnTo>
                  <a:pt x="1030" y="192"/>
                </a:lnTo>
                <a:lnTo>
                  <a:pt x="0" y="544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2522" name="Freeform 26"/>
          <p:cNvSpPr>
            <a:spLocks/>
          </p:cNvSpPr>
          <p:nvPr/>
        </p:nvSpPr>
        <p:spPr bwMode="auto">
          <a:xfrm>
            <a:off x="1355725" y="4271963"/>
            <a:ext cx="3162300" cy="1666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31" y="53"/>
              </a:cxn>
              <a:cxn ang="0">
                <a:pos x="1992" y="105"/>
              </a:cxn>
            </a:cxnLst>
            <a:rect l="0" t="0" r="r" b="b"/>
            <a:pathLst>
              <a:path w="1992" h="105">
                <a:moveTo>
                  <a:pt x="0" y="0"/>
                </a:moveTo>
                <a:lnTo>
                  <a:pt x="1031" y="53"/>
                </a:lnTo>
                <a:lnTo>
                  <a:pt x="1992" y="105"/>
                </a:lnTo>
              </a:path>
            </a:pathLst>
          </a:custGeom>
          <a:noFill/>
          <a:ln w="28575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2523" name="Text Box 27"/>
          <p:cNvSpPr txBox="1">
            <a:spLocks noChangeArrowheads="1"/>
          </p:cNvSpPr>
          <p:nvPr/>
        </p:nvSpPr>
        <p:spPr bwMode="auto">
          <a:xfrm rot="16200000">
            <a:off x="-848518" y="3245643"/>
            <a:ext cx="258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/>
              <a:t>Reflex threshold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reeform 2"/>
          <p:cNvSpPr>
            <a:spLocks/>
          </p:cNvSpPr>
          <p:nvPr/>
        </p:nvSpPr>
        <p:spPr bwMode="auto">
          <a:xfrm>
            <a:off x="1249363" y="4073525"/>
            <a:ext cx="3368675" cy="890588"/>
          </a:xfrm>
          <a:custGeom>
            <a:avLst/>
            <a:gdLst>
              <a:gd name="T0" fmla="*/ 2147483647 w 2122"/>
              <a:gd name="T1" fmla="*/ 2147483647 h 561"/>
              <a:gd name="T2" fmla="*/ 2147483647 w 2122"/>
              <a:gd name="T3" fmla="*/ 2147483647 h 561"/>
              <a:gd name="T4" fmla="*/ 2147483647 w 2122"/>
              <a:gd name="T5" fmla="*/ 2147483647 h 561"/>
              <a:gd name="T6" fmla="*/ 2147483647 w 2122"/>
              <a:gd name="T7" fmla="*/ 0 h 561"/>
              <a:gd name="T8" fmla="*/ 0 w 2122"/>
              <a:gd name="T9" fmla="*/ 2147483647 h 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22"/>
              <a:gd name="T16" fmla="*/ 0 h 561"/>
              <a:gd name="T17" fmla="*/ 2122 w 2122"/>
              <a:gd name="T18" fmla="*/ 561 h 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22" h="561">
                <a:moveTo>
                  <a:pt x="2122" y="104"/>
                </a:moveTo>
                <a:lnTo>
                  <a:pt x="1370" y="39"/>
                </a:lnTo>
                <a:lnTo>
                  <a:pt x="1061" y="74"/>
                </a:lnTo>
                <a:lnTo>
                  <a:pt x="313" y="0"/>
                </a:lnTo>
                <a:lnTo>
                  <a:pt x="0" y="561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4515" name="Freeform 3"/>
          <p:cNvSpPr>
            <a:spLocks/>
          </p:cNvSpPr>
          <p:nvPr/>
        </p:nvSpPr>
        <p:spPr bwMode="auto">
          <a:xfrm>
            <a:off x="1249363" y="3949700"/>
            <a:ext cx="3375025" cy="1020763"/>
          </a:xfrm>
          <a:custGeom>
            <a:avLst/>
            <a:gdLst>
              <a:gd name="T0" fmla="*/ 2147483647 w 2126"/>
              <a:gd name="T1" fmla="*/ 2147483647 h 643"/>
              <a:gd name="T2" fmla="*/ 2147483647 w 2126"/>
              <a:gd name="T3" fmla="*/ 2147483647 h 643"/>
              <a:gd name="T4" fmla="*/ 2147483647 w 2126"/>
              <a:gd name="T5" fmla="*/ 2147483647 h 643"/>
              <a:gd name="T6" fmla="*/ 2147483647 w 2126"/>
              <a:gd name="T7" fmla="*/ 0 h 643"/>
              <a:gd name="T8" fmla="*/ 0 w 2126"/>
              <a:gd name="T9" fmla="*/ 2147483647 h 6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26"/>
              <a:gd name="T16" fmla="*/ 0 h 643"/>
              <a:gd name="T17" fmla="*/ 2126 w 2126"/>
              <a:gd name="T18" fmla="*/ 643 h 6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26" h="643">
                <a:moveTo>
                  <a:pt x="2126" y="78"/>
                </a:moveTo>
                <a:lnTo>
                  <a:pt x="1370" y="209"/>
                </a:lnTo>
                <a:lnTo>
                  <a:pt x="1065" y="195"/>
                </a:lnTo>
                <a:lnTo>
                  <a:pt x="322" y="0"/>
                </a:lnTo>
                <a:lnTo>
                  <a:pt x="0" y="643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4516" name="Rectangle 2"/>
          <p:cNvSpPr>
            <a:spLocks noChangeArrowheads="1"/>
          </p:cNvSpPr>
          <p:nvPr/>
        </p:nvSpPr>
        <p:spPr bwMode="auto">
          <a:xfrm>
            <a:off x="1181100" y="4892675"/>
            <a:ext cx="142875" cy="142875"/>
          </a:xfrm>
          <a:prstGeom prst="rect">
            <a:avLst/>
          </a:prstGeom>
          <a:solidFill>
            <a:srgbClr val="00CC0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517" name="Line 3"/>
          <p:cNvSpPr>
            <a:spLocks noChangeShapeType="1"/>
          </p:cNvSpPr>
          <p:nvPr/>
        </p:nvSpPr>
        <p:spPr bwMode="auto">
          <a:xfrm>
            <a:off x="1243013" y="1385888"/>
            <a:ext cx="0" cy="36988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4518" name="Line 4"/>
          <p:cNvSpPr>
            <a:spLocks noChangeShapeType="1"/>
          </p:cNvSpPr>
          <p:nvPr/>
        </p:nvSpPr>
        <p:spPr bwMode="auto">
          <a:xfrm>
            <a:off x="1150938" y="4960938"/>
            <a:ext cx="3709987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4519" name="Text Box 5"/>
          <p:cNvSpPr txBox="1">
            <a:spLocks noChangeArrowheads="1"/>
          </p:cNvSpPr>
          <p:nvPr/>
        </p:nvSpPr>
        <p:spPr bwMode="auto">
          <a:xfrm>
            <a:off x="473075" y="742950"/>
            <a:ext cx="7939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GB" sz="3200" b="1"/>
              <a:t>Time ….. The pain moves….</a:t>
            </a: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760413" y="5643563"/>
            <a:ext cx="2235200" cy="250825"/>
          </a:xfrm>
          <a:prstGeom prst="rect">
            <a:avLst/>
          </a:prstGeom>
          <a:solidFill>
            <a:srgbClr val="C1DEE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3065463" y="5643563"/>
            <a:ext cx="2235200" cy="25082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5370513" y="5643563"/>
            <a:ext cx="2235200" cy="2508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665163" y="5861050"/>
            <a:ext cx="6910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/>
              <a:t>Could there be time-related events in neuropathic pain?</a:t>
            </a:r>
            <a:endParaRPr lang="en-GB" b="1"/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>
            <a:off x="1168400" y="4068763"/>
            <a:ext cx="71438" cy="1587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>
            <a:off x="1168400" y="3175000"/>
            <a:ext cx="71438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6" name="Line 15"/>
          <p:cNvSpPr>
            <a:spLocks noChangeShapeType="1"/>
          </p:cNvSpPr>
          <p:nvPr/>
        </p:nvSpPr>
        <p:spPr bwMode="auto">
          <a:xfrm>
            <a:off x="1168400" y="1385888"/>
            <a:ext cx="71438" cy="1587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7" name="Line 16"/>
          <p:cNvSpPr>
            <a:spLocks noChangeShapeType="1"/>
          </p:cNvSpPr>
          <p:nvPr/>
        </p:nvSpPr>
        <p:spPr bwMode="auto">
          <a:xfrm>
            <a:off x="2449513" y="4967288"/>
            <a:ext cx="1587" cy="71437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Line 17"/>
          <p:cNvSpPr>
            <a:spLocks noChangeShapeType="1"/>
          </p:cNvSpPr>
          <p:nvPr/>
        </p:nvSpPr>
        <p:spPr bwMode="auto">
          <a:xfrm>
            <a:off x="3659188" y="4967288"/>
            <a:ext cx="1587" cy="71437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9" name="Line 19"/>
          <p:cNvSpPr>
            <a:spLocks noChangeShapeType="1"/>
          </p:cNvSpPr>
          <p:nvPr/>
        </p:nvSpPr>
        <p:spPr bwMode="auto">
          <a:xfrm flipV="1">
            <a:off x="1758950" y="2333625"/>
            <a:ext cx="1588" cy="35877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0" name="Line 20"/>
          <p:cNvSpPr>
            <a:spLocks noChangeShapeType="1"/>
          </p:cNvSpPr>
          <p:nvPr/>
        </p:nvSpPr>
        <p:spPr bwMode="auto">
          <a:xfrm>
            <a:off x="1704975" y="2333625"/>
            <a:ext cx="106363" cy="1588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1" name="Line 21"/>
          <p:cNvSpPr>
            <a:spLocks noChangeShapeType="1"/>
          </p:cNvSpPr>
          <p:nvPr/>
        </p:nvSpPr>
        <p:spPr bwMode="auto">
          <a:xfrm>
            <a:off x="1758950" y="2835275"/>
            <a:ext cx="1588" cy="339725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2" name="Line 22"/>
          <p:cNvSpPr>
            <a:spLocks noChangeShapeType="1"/>
          </p:cNvSpPr>
          <p:nvPr/>
        </p:nvSpPr>
        <p:spPr bwMode="auto">
          <a:xfrm>
            <a:off x="1704975" y="3175000"/>
            <a:ext cx="106363" cy="1588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3" name="Line 23"/>
          <p:cNvSpPr>
            <a:spLocks noChangeShapeType="1"/>
          </p:cNvSpPr>
          <p:nvPr/>
        </p:nvSpPr>
        <p:spPr bwMode="auto">
          <a:xfrm flipV="1">
            <a:off x="2940050" y="1905000"/>
            <a:ext cx="1588" cy="428625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4" name="Line 24"/>
          <p:cNvSpPr>
            <a:spLocks noChangeShapeType="1"/>
          </p:cNvSpPr>
          <p:nvPr/>
        </p:nvSpPr>
        <p:spPr bwMode="auto">
          <a:xfrm>
            <a:off x="2886075" y="1905000"/>
            <a:ext cx="106363" cy="1588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5" name="Line 25"/>
          <p:cNvSpPr>
            <a:spLocks noChangeShapeType="1"/>
          </p:cNvSpPr>
          <p:nvPr/>
        </p:nvSpPr>
        <p:spPr bwMode="auto">
          <a:xfrm>
            <a:off x="2940050" y="2476500"/>
            <a:ext cx="1588" cy="412750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6" name="Line 26"/>
          <p:cNvSpPr>
            <a:spLocks noChangeShapeType="1"/>
          </p:cNvSpPr>
          <p:nvPr/>
        </p:nvSpPr>
        <p:spPr bwMode="auto">
          <a:xfrm>
            <a:off x="2886075" y="2889250"/>
            <a:ext cx="106363" cy="1588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7" name="Line 27"/>
          <p:cNvSpPr>
            <a:spLocks noChangeShapeType="1"/>
          </p:cNvSpPr>
          <p:nvPr/>
        </p:nvSpPr>
        <p:spPr bwMode="auto">
          <a:xfrm flipV="1">
            <a:off x="3422650" y="1922463"/>
            <a:ext cx="1588" cy="304800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8" name="Line 28"/>
          <p:cNvSpPr>
            <a:spLocks noChangeShapeType="1"/>
          </p:cNvSpPr>
          <p:nvPr/>
        </p:nvSpPr>
        <p:spPr bwMode="auto">
          <a:xfrm>
            <a:off x="3368675" y="1922463"/>
            <a:ext cx="107950" cy="1587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9" name="Line 29"/>
          <p:cNvSpPr>
            <a:spLocks noChangeShapeType="1"/>
          </p:cNvSpPr>
          <p:nvPr/>
        </p:nvSpPr>
        <p:spPr bwMode="auto">
          <a:xfrm>
            <a:off x="3422650" y="2370138"/>
            <a:ext cx="1588" cy="303212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0" name="Line 30"/>
          <p:cNvSpPr>
            <a:spLocks noChangeShapeType="1"/>
          </p:cNvSpPr>
          <p:nvPr/>
        </p:nvSpPr>
        <p:spPr bwMode="auto">
          <a:xfrm>
            <a:off x="3368675" y="2673350"/>
            <a:ext cx="107950" cy="1588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1" name="Line 31"/>
          <p:cNvSpPr>
            <a:spLocks noChangeShapeType="1"/>
          </p:cNvSpPr>
          <p:nvPr/>
        </p:nvSpPr>
        <p:spPr bwMode="auto">
          <a:xfrm flipV="1">
            <a:off x="4621213" y="1885950"/>
            <a:ext cx="1587" cy="341313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2" name="Line 32"/>
          <p:cNvSpPr>
            <a:spLocks noChangeShapeType="1"/>
          </p:cNvSpPr>
          <p:nvPr/>
        </p:nvSpPr>
        <p:spPr bwMode="auto">
          <a:xfrm>
            <a:off x="4567238" y="1885950"/>
            <a:ext cx="107950" cy="1588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3" name="Line 33"/>
          <p:cNvSpPr>
            <a:spLocks noChangeShapeType="1"/>
          </p:cNvSpPr>
          <p:nvPr/>
        </p:nvSpPr>
        <p:spPr bwMode="auto">
          <a:xfrm>
            <a:off x="4621213" y="2370138"/>
            <a:ext cx="1587" cy="339725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4" name="Line 34"/>
          <p:cNvSpPr>
            <a:spLocks noChangeShapeType="1"/>
          </p:cNvSpPr>
          <p:nvPr/>
        </p:nvSpPr>
        <p:spPr bwMode="auto">
          <a:xfrm>
            <a:off x="4567238" y="2709863"/>
            <a:ext cx="107950" cy="1587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5" name="Line 35"/>
          <p:cNvSpPr>
            <a:spLocks noChangeShapeType="1"/>
          </p:cNvSpPr>
          <p:nvPr/>
        </p:nvSpPr>
        <p:spPr bwMode="auto">
          <a:xfrm flipV="1">
            <a:off x="1758950" y="3783013"/>
            <a:ext cx="1588" cy="233362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6" name="Line 36"/>
          <p:cNvSpPr>
            <a:spLocks noChangeShapeType="1"/>
          </p:cNvSpPr>
          <p:nvPr/>
        </p:nvSpPr>
        <p:spPr bwMode="auto">
          <a:xfrm>
            <a:off x="1704975" y="3783013"/>
            <a:ext cx="106363" cy="1587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7" name="Line 37"/>
          <p:cNvSpPr>
            <a:spLocks noChangeShapeType="1"/>
          </p:cNvSpPr>
          <p:nvPr/>
        </p:nvSpPr>
        <p:spPr bwMode="auto">
          <a:xfrm>
            <a:off x="1758950" y="4159250"/>
            <a:ext cx="1588" cy="231775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8" name="Line 38"/>
          <p:cNvSpPr>
            <a:spLocks noChangeShapeType="1"/>
          </p:cNvSpPr>
          <p:nvPr/>
        </p:nvSpPr>
        <p:spPr bwMode="auto">
          <a:xfrm>
            <a:off x="1704975" y="4391025"/>
            <a:ext cx="106363" cy="1588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9" name="Line 39"/>
          <p:cNvSpPr>
            <a:spLocks noChangeShapeType="1"/>
          </p:cNvSpPr>
          <p:nvPr/>
        </p:nvSpPr>
        <p:spPr bwMode="auto">
          <a:xfrm flipV="1">
            <a:off x="2940050" y="3746500"/>
            <a:ext cx="1588" cy="376238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50" name="Line 40"/>
          <p:cNvSpPr>
            <a:spLocks noChangeShapeType="1"/>
          </p:cNvSpPr>
          <p:nvPr/>
        </p:nvSpPr>
        <p:spPr bwMode="auto">
          <a:xfrm>
            <a:off x="2886075" y="3746500"/>
            <a:ext cx="106363" cy="1588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51" name="Line 41"/>
          <p:cNvSpPr>
            <a:spLocks noChangeShapeType="1"/>
          </p:cNvSpPr>
          <p:nvPr/>
        </p:nvSpPr>
        <p:spPr bwMode="auto">
          <a:xfrm>
            <a:off x="2940050" y="4265613"/>
            <a:ext cx="1588" cy="376237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52" name="Line 42"/>
          <p:cNvSpPr>
            <a:spLocks noChangeShapeType="1"/>
          </p:cNvSpPr>
          <p:nvPr/>
        </p:nvSpPr>
        <p:spPr bwMode="auto">
          <a:xfrm>
            <a:off x="2886075" y="4641850"/>
            <a:ext cx="106363" cy="1588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53" name="Line 43"/>
          <p:cNvSpPr>
            <a:spLocks noChangeShapeType="1"/>
          </p:cNvSpPr>
          <p:nvPr/>
        </p:nvSpPr>
        <p:spPr bwMode="auto">
          <a:xfrm flipV="1">
            <a:off x="3422650" y="3532188"/>
            <a:ext cx="1588" cy="536575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54" name="Line 44"/>
          <p:cNvSpPr>
            <a:spLocks noChangeShapeType="1"/>
          </p:cNvSpPr>
          <p:nvPr/>
        </p:nvSpPr>
        <p:spPr bwMode="auto">
          <a:xfrm>
            <a:off x="3368675" y="3532188"/>
            <a:ext cx="107950" cy="1587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55" name="Line 45"/>
          <p:cNvSpPr>
            <a:spLocks noChangeShapeType="1"/>
          </p:cNvSpPr>
          <p:nvPr/>
        </p:nvSpPr>
        <p:spPr bwMode="auto">
          <a:xfrm>
            <a:off x="3422650" y="4213225"/>
            <a:ext cx="1588" cy="517525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56" name="Line 46"/>
          <p:cNvSpPr>
            <a:spLocks noChangeShapeType="1"/>
          </p:cNvSpPr>
          <p:nvPr/>
        </p:nvSpPr>
        <p:spPr bwMode="auto">
          <a:xfrm>
            <a:off x="3368675" y="4730750"/>
            <a:ext cx="107950" cy="1588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57" name="Line 47"/>
          <p:cNvSpPr>
            <a:spLocks noChangeShapeType="1"/>
          </p:cNvSpPr>
          <p:nvPr/>
        </p:nvSpPr>
        <p:spPr bwMode="auto">
          <a:xfrm flipV="1">
            <a:off x="4621213" y="4087813"/>
            <a:ext cx="1587" cy="88900"/>
          </a:xfrm>
          <a:prstGeom prst="line">
            <a:avLst/>
          </a:prstGeom>
          <a:noFill/>
          <a:ln w="17463">
            <a:solidFill>
              <a:srgbClr val="DEC8D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58" name="Line 48"/>
          <p:cNvSpPr>
            <a:spLocks noChangeShapeType="1"/>
          </p:cNvSpPr>
          <p:nvPr/>
        </p:nvSpPr>
        <p:spPr bwMode="auto">
          <a:xfrm>
            <a:off x="4567238" y="4087813"/>
            <a:ext cx="107950" cy="1587"/>
          </a:xfrm>
          <a:prstGeom prst="line">
            <a:avLst/>
          </a:prstGeom>
          <a:noFill/>
          <a:ln w="17463">
            <a:solidFill>
              <a:srgbClr val="DEC8D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59" name="Line 49"/>
          <p:cNvSpPr>
            <a:spLocks noChangeShapeType="1"/>
          </p:cNvSpPr>
          <p:nvPr/>
        </p:nvSpPr>
        <p:spPr bwMode="auto">
          <a:xfrm>
            <a:off x="4621213" y="4319588"/>
            <a:ext cx="1587" cy="71437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0" name="Line 50"/>
          <p:cNvSpPr>
            <a:spLocks noChangeShapeType="1"/>
          </p:cNvSpPr>
          <p:nvPr/>
        </p:nvSpPr>
        <p:spPr bwMode="auto">
          <a:xfrm>
            <a:off x="4567238" y="4391025"/>
            <a:ext cx="107950" cy="1588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1" name="Line 51"/>
          <p:cNvSpPr>
            <a:spLocks noChangeShapeType="1"/>
          </p:cNvSpPr>
          <p:nvPr/>
        </p:nvSpPr>
        <p:spPr bwMode="auto">
          <a:xfrm flipV="1">
            <a:off x="1758950" y="2101850"/>
            <a:ext cx="1588" cy="249238"/>
          </a:xfrm>
          <a:prstGeom prst="line">
            <a:avLst/>
          </a:prstGeom>
          <a:noFill/>
          <a:ln w="17463">
            <a:solidFill>
              <a:schemeClr val="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2" name="Line 52"/>
          <p:cNvSpPr>
            <a:spLocks noChangeShapeType="1"/>
          </p:cNvSpPr>
          <p:nvPr/>
        </p:nvSpPr>
        <p:spPr bwMode="auto">
          <a:xfrm>
            <a:off x="1704975" y="2101850"/>
            <a:ext cx="106363" cy="1588"/>
          </a:xfrm>
          <a:prstGeom prst="line">
            <a:avLst/>
          </a:prstGeom>
          <a:noFill/>
          <a:ln w="17463">
            <a:solidFill>
              <a:schemeClr val="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3" name="Line 53"/>
          <p:cNvSpPr>
            <a:spLocks noChangeShapeType="1"/>
          </p:cNvSpPr>
          <p:nvPr/>
        </p:nvSpPr>
        <p:spPr bwMode="auto">
          <a:xfrm>
            <a:off x="1758950" y="2495550"/>
            <a:ext cx="1588" cy="249238"/>
          </a:xfrm>
          <a:prstGeom prst="line">
            <a:avLst/>
          </a:prstGeom>
          <a:noFill/>
          <a:ln w="17463">
            <a:solidFill>
              <a:schemeClr val="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4" name="Line 54"/>
          <p:cNvSpPr>
            <a:spLocks noChangeShapeType="1"/>
          </p:cNvSpPr>
          <p:nvPr/>
        </p:nvSpPr>
        <p:spPr bwMode="auto">
          <a:xfrm>
            <a:off x="1704975" y="2744788"/>
            <a:ext cx="106363" cy="1587"/>
          </a:xfrm>
          <a:prstGeom prst="line">
            <a:avLst/>
          </a:prstGeom>
          <a:noFill/>
          <a:ln w="17463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5" name="Line 55"/>
          <p:cNvSpPr>
            <a:spLocks noChangeShapeType="1"/>
          </p:cNvSpPr>
          <p:nvPr/>
        </p:nvSpPr>
        <p:spPr bwMode="auto">
          <a:xfrm flipV="1">
            <a:off x="2940050" y="3086100"/>
            <a:ext cx="1588" cy="285750"/>
          </a:xfrm>
          <a:prstGeom prst="line">
            <a:avLst/>
          </a:prstGeom>
          <a:noFill/>
          <a:ln w="17463">
            <a:solidFill>
              <a:srgbClr val="00387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6" name="Line 56"/>
          <p:cNvSpPr>
            <a:spLocks noChangeShapeType="1"/>
          </p:cNvSpPr>
          <p:nvPr/>
        </p:nvSpPr>
        <p:spPr bwMode="auto">
          <a:xfrm>
            <a:off x="2886075" y="3086100"/>
            <a:ext cx="106363" cy="1588"/>
          </a:xfrm>
          <a:prstGeom prst="line">
            <a:avLst/>
          </a:prstGeom>
          <a:noFill/>
          <a:ln w="17463">
            <a:solidFill>
              <a:srgbClr val="00387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7" name="Line 57"/>
          <p:cNvSpPr>
            <a:spLocks noChangeShapeType="1"/>
          </p:cNvSpPr>
          <p:nvPr/>
        </p:nvSpPr>
        <p:spPr bwMode="auto">
          <a:xfrm>
            <a:off x="2940050" y="3514725"/>
            <a:ext cx="1588" cy="285750"/>
          </a:xfrm>
          <a:prstGeom prst="line">
            <a:avLst/>
          </a:prstGeom>
          <a:noFill/>
          <a:ln w="17463">
            <a:solidFill>
              <a:srgbClr val="00387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8" name="Line 58"/>
          <p:cNvSpPr>
            <a:spLocks noChangeShapeType="1"/>
          </p:cNvSpPr>
          <p:nvPr/>
        </p:nvSpPr>
        <p:spPr bwMode="auto">
          <a:xfrm>
            <a:off x="2886075" y="3800475"/>
            <a:ext cx="106363" cy="1588"/>
          </a:xfrm>
          <a:prstGeom prst="line">
            <a:avLst/>
          </a:prstGeom>
          <a:noFill/>
          <a:ln w="17463">
            <a:solidFill>
              <a:srgbClr val="00387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9" name="Line 59"/>
          <p:cNvSpPr>
            <a:spLocks noChangeShapeType="1"/>
          </p:cNvSpPr>
          <p:nvPr/>
        </p:nvSpPr>
        <p:spPr bwMode="auto">
          <a:xfrm flipV="1">
            <a:off x="3422650" y="3478213"/>
            <a:ext cx="1588" cy="196850"/>
          </a:xfrm>
          <a:prstGeom prst="line">
            <a:avLst/>
          </a:prstGeom>
          <a:noFill/>
          <a:ln w="17463">
            <a:solidFill>
              <a:srgbClr val="00387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70" name="Line 60"/>
          <p:cNvSpPr>
            <a:spLocks noChangeShapeType="1"/>
          </p:cNvSpPr>
          <p:nvPr/>
        </p:nvSpPr>
        <p:spPr bwMode="auto">
          <a:xfrm>
            <a:off x="3368675" y="3478213"/>
            <a:ext cx="107950" cy="1587"/>
          </a:xfrm>
          <a:prstGeom prst="line">
            <a:avLst/>
          </a:prstGeom>
          <a:noFill/>
          <a:ln w="17463">
            <a:solidFill>
              <a:srgbClr val="00387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71" name="Line 61"/>
          <p:cNvSpPr>
            <a:spLocks noChangeShapeType="1"/>
          </p:cNvSpPr>
          <p:nvPr/>
        </p:nvSpPr>
        <p:spPr bwMode="auto">
          <a:xfrm>
            <a:off x="3422650" y="3819525"/>
            <a:ext cx="1588" cy="196850"/>
          </a:xfrm>
          <a:prstGeom prst="line">
            <a:avLst/>
          </a:prstGeom>
          <a:noFill/>
          <a:ln w="17463">
            <a:solidFill>
              <a:srgbClr val="00387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72" name="Line 62"/>
          <p:cNvSpPr>
            <a:spLocks noChangeShapeType="1"/>
          </p:cNvSpPr>
          <p:nvPr/>
        </p:nvSpPr>
        <p:spPr bwMode="auto">
          <a:xfrm>
            <a:off x="3368675" y="4016375"/>
            <a:ext cx="117475" cy="1588"/>
          </a:xfrm>
          <a:prstGeom prst="line">
            <a:avLst/>
          </a:prstGeom>
          <a:noFill/>
          <a:ln w="17463">
            <a:solidFill>
              <a:srgbClr val="00387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73" name="Line 63"/>
          <p:cNvSpPr>
            <a:spLocks noChangeShapeType="1"/>
          </p:cNvSpPr>
          <p:nvPr/>
        </p:nvSpPr>
        <p:spPr bwMode="auto">
          <a:xfrm flipV="1">
            <a:off x="4621213" y="3711575"/>
            <a:ext cx="1587" cy="196850"/>
          </a:xfrm>
          <a:prstGeom prst="line">
            <a:avLst/>
          </a:prstGeom>
          <a:noFill/>
          <a:ln w="17463">
            <a:solidFill>
              <a:schemeClr val="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74" name="Line 64"/>
          <p:cNvSpPr>
            <a:spLocks noChangeShapeType="1"/>
          </p:cNvSpPr>
          <p:nvPr/>
        </p:nvSpPr>
        <p:spPr bwMode="auto">
          <a:xfrm>
            <a:off x="4567238" y="3711575"/>
            <a:ext cx="107950" cy="1588"/>
          </a:xfrm>
          <a:prstGeom prst="line">
            <a:avLst/>
          </a:prstGeom>
          <a:noFill/>
          <a:ln w="17463">
            <a:solidFill>
              <a:srgbClr val="00387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75" name="Line 65"/>
          <p:cNvSpPr>
            <a:spLocks noChangeShapeType="1"/>
          </p:cNvSpPr>
          <p:nvPr/>
        </p:nvSpPr>
        <p:spPr bwMode="auto">
          <a:xfrm>
            <a:off x="4621213" y="4051300"/>
            <a:ext cx="1587" cy="196850"/>
          </a:xfrm>
          <a:prstGeom prst="line">
            <a:avLst/>
          </a:prstGeom>
          <a:noFill/>
          <a:ln w="17463">
            <a:solidFill>
              <a:srgbClr val="DEC8D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76" name="Line 66"/>
          <p:cNvSpPr>
            <a:spLocks noChangeShapeType="1"/>
          </p:cNvSpPr>
          <p:nvPr/>
        </p:nvSpPr>
        <p:spPr bwMode="auto">
          <a:xfrm>
            <a:off x="4567238" y="4248150"/>
            <a:ext cx="107950" cy="1588"/>
          </a:xfrm>
          <a:prstGeom prst="line">
            <a:avLst/>
          </a:prstGeom>
          <a:noFill/>
          <a:ln w="17463">
            <a:solidFill>
              <a:srgbClr val="DEC8D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77" name="Line 67"/>
          <p:cNvSpPr>
            <a:spLocks noChangeShapeType="1"/>
          </p:cNvSpPr>
          <p:nvPr/>
        </p:nvSpPr>
        <p:spPr bwMode="auto">
          <a:xfrm flipV="1">
            <a:off x="1758950" y="3657600"/>
            <a:ext cx="1588" cy="233363"/>
          </a:xfrm>
          <a:prstGeom prst="line">
            <a:avLst/>
          </a:prstGeom>
          <a:noFill/>
          <a:ln w="17463">
            <a:solidFill>
              <a:srgbClr val="00387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78" name="Line 68"/>
          <p:cNvSpPr>
            <a:spLocks noChangeShapeType="1"/>
          </p:cNvSpPr>
          <p:nvPr/>
        </p:nvSpPr>
        <p:spPr bwMode="auto">
          <a:xfrm>
            <a:off x="1704975" y="3657600"/>
            <a:ext cx="106363" cy="1588"/>
          </a:xfrm>
          <a:prstGeom prst="line">
            <a:avLst/>
          </a:prstGeom>
          <a:noFill/>
          <a:ln w="17463">
            <a:solidFill>
              <a:srgbClr val="00387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79" name="Line 69"/>
          <p:cNvSpPr>
            <a:spLocks noChangeShapeType="1"/>
          </p:cNvSpPr>
          <p:nvPr/>
        </p:nvSpPr>
        <p:spPr bwMode="auto">
          <a:xfrm>
            <a:off x="1758950" y="4033838"/>
            <a:ext cx="1588" cy="214312"/>
          </a:xfrm>
          <a:prstGeom prst="line">
            <a:avLst/>
          </a:prstGeom>
          <a:noFill/>
          <a:ln w="17463">
            <a:solidFill>
              <a:srgbClr val="00387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80" name="Line 70"/>
          <p:cNvSpPr>
            <a:spLocks noChangeShapeType="1"/>
          </p:cNvSpPr>
          <p:nvPr/>
        </p:nvSpPr>
        <p:spPr bwMode="auto">
          <a:xfrm>
            <a:off x="1704975" y="4248150"/>
            <a:ext cx="106363" cy="1588"/>
          </a:xfrm>
          <a:prstGeom prst="line">
            <a:avLst/>
          </a:prstGeom>
          <a:noFill/>
          <a:ln w="17463">
            <a:solidFill>
              <a:srgbClr val="00387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81" name="Line 71"/>
          <p:cNvSpPr>
            <a:spLocks noChangeShapeType="1"/>
          </p:cNvSpPr>
          <p:nvPr/>
        </p:nvSpPr>
        <p:spPr bwMode="auto">
          <a:xfrm flipV="1">
            <a:off x="2940050" y="4033838"/>
            <a:ext cx="1588" cy="142875"/>
          </a:xfrm>
          <a:prstGeom prst="line">
            <a:avLst/>
          </a:prstGeom>
          <a:noFill/>
          <a:ln w="17463">
            <a:solidFill>
              <a:schemeClr val="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82" name="Line 72"/>
          <p:cNvSpPr>
            <a:spLocks noChangeShapeType="1"/>
          </p:cNvSpPr>
          <p:nvPr/>
        </p:nvSpPr>
        <p:spPr bwMode="auto">
          <a:xfrm>
            <a:off x="2886075" y="4033838"/>
            <a:ext cx="106363" cy="1587"/>
          </a:xfrm>
          <a:prstGeom prst="line">
            <a:avLst/>
          </a:prstGeom>
          <a:noFill/>
          <a:ln w="17463">
            <a:solidFill>
              <a:srgbClr val="00387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83" name="Line 73"/>
          <p:cNvSpPr>
            <a:spLocks noChangeShapeType="1"/>
          </p:cNvSpPr>
          <p:nvPr/>
        </p:nvSpPr>
        <p:spPr bwMode="auto">
          <a:xfrm>
            <a:off x="2940050" y="4319588"/>
            <a:ext cx="1588" cy="142875"/>
          </a:xfrm>
          <a:prstGeom prst="line">
            <a:avLst/>
          </a:prstGeom>
          <a:noFill/>
          <a:ln w="17463">
            <a:solidFill>
              <a:srgbClr val="00387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84" name="Line 74"/>
          <p:cNvSpPr>
            <a:spLocks noChangeShapeType="1"/>
          </p:cNvSpPr>
          <p:nvPr/>
        </p:nvSpPr>
        <p:spPr bwMode="auto">
          <a:xfrm>
            <a:off x="2886075" y="4462463"/>
            <a:ext cx="106363" cy="1587"/>
          </a:xfrm>
          <a:prstGeom prst="line">
            <a:avLst/>
          </a:prstGeom>
          <a:noFill/>
          <a:ln w="17463">
            <a:solidFill>
              <a:srgbClr val="00387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85" name="Line 75"/>
          <p:cNvSpPr>
            <a:spLocks noChangeShapeType="1"/>
          </p:cNvSpPr>
          <p:nvPr/>
        </p:nvSpPr>
        <p:spPr bwMode="auto">
          <a:xfrm flipV="1">
            <a:off x="3422650" y="4122738"/>
            <a:ext cx="1588" cy="90487"/>
          </a:xfrm>
          <a:prstGeom prst="line">
            <a:avLst/>
          </a:prstGeom>
          <a:noFill/>
          <a:ln w="17463">
            <a:solidFill>
              <a:srgbClr val="DD080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86" name="Line 76"/>
          <p:cNvSpPr>
            <a:spLocks noChangeShapeType="1"/>
          </p:cNvSpPr>
          <p:nvPr/>
        </p:nvSpPr>
        <p:spPr bwMode="auto">
          <a:xfrm>
            <a:off x="3368675" y="4122738"/>
            <a:ext cx="107950" cy="1587"/>
          </a:xfrm>
          <a:prstGeom prst="line">
            <a:avLst/>
          </a:prstGeom>
          <a:noFill/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87" name="Line 77"/>
          <p:cNvSpPr>
            <a:spLocks noChangeShapeType="1"/>
          </p:cNvSpPr>
          <p:nvPr/>
        </p:nvSpPr>
        <p:spPr bwMode="auto">
          <a:xfrm>
            <a:off x="3422650" y="4356100"/>
            <a:ext cx="1588" cy="71438"/>
          </a:xfrm>
          <a:prstGeom prst="line">
            <a:avLst/>
          </a:prstGeom>
          <a:noFill/>
          <a:ln w="17463">
            <a:solidFill>
              <a:schemeClr val="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88" name="Line 78"/>
          <p:cNvSpPr>
            <a:spLocks noChangeShapeType="1"/>
          </p:cNvSpPr>
          <p:nvPr/>
        </p:nvSpPr>
        <p:spPr bwMode="auto">
          <a:xfrm>
            <a:off x="3368675" y="4427538"/>
            <a:ext cx="107950" cy="1587"/>
          </a:xfrm>
          <a:prstGeom prst="line">
            <a:avLst/>
          </a:prstGeom>
          <a:noFill/>
          <a:ln w="17463">
            <a:solidFill>
              <a:schemeClr val="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89" name="Line 79"/>
          <p:cNvSpPr>
            <a:spLocks noChangeShapeType="1"/>
          </p:cNvSpPr>
          <p:nvPr/>
        </p:nvSpPr>
        <p:spPr bwMode="auto">
          <a:xfrm flipV="1">
            <a:off x="4621213" y="3800475"/>
            <a:ext cx="1587" cy="196850"/>
          </a:xfrm>
          <a:prstGeom prst="line">
            <a:avLst/>
          </a:prstGeom>
          <a:noFill/>
          <a:ln w="17463">
            <a:solidFill>
              <a:srgbClr val="00387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90" name="Line 80"/>
          <p:cNvSpPr>
            <a:spLocks noChangeShapeType="1"/>
          </p:cNvSpPr>
          <p:nvPr/>
        </p:nvSpPr>
        <p:spPr bwMode="auto">
          <a:xfrm>
            <a:off x="4567238" y="3800475"/>
            <a:ext cx="107950" cy="1588"/>
          </a:xfrm>
          <a:prstGeom prst="line">
            <a:avLst/>
          </a:prstGeom>
          <a:noFill/>
          <a:ln w="17463">
            <a:solidFill>
              <a:srgbClr val="00387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91" name="Line 81"/>
          <p:cNvSpPr>
            <a:spLocks noChangeShapeType="1"/>
          </p:cNvSpPr>
          <p:nvPr/>
        </p:nvSpPr>
        <p:spPr bwMode="auto">
          <a:xfrm>
            <a:off x="4621213" y="4140200"/>
            <a:ext cx="1587" cy="196850"/>
          </a:xfrm>
          <a:prstGeom prst="line">
            <a:avLst/>
          </a:prstGeom>
          <a:noFill/>
          <a:ln w="17463">
            <a:solidFill>
              <a:srgbClr val="DEC8D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92" name="Line 82"/>
          <p:cNvSpPr>
            <a:spLocks noChangeShapeType="1"/>
          </p:cNvSpPr>
          <p:nvPr/>
        </p:nvSpPr>
        <p:spPr bwMode="auto">
          <a:xfrm>
            <a:off x="4567238" y="4337050"/>
            <a:ext cx="107950" cy="1588"/>
          </a:xfrm>
          <a:prstGeom prst="line">
            <a:avLst/>
          </a:prstGeom>
          <a:noFill/>
          <a:ln w="17463">
            <a:solidFill>
              <a:schemeClr val="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93" name="Freeform 83"/>
          <p:cNvSpPr>
            <a:spLocks/>
          </p:cNvSpPr>
          <p:nvPr/>
        </p:nvSpPr>
        <p:spPr bwMode="auto">
          <a:xfrm>
            <a:off x="1266825" y="4897438"/>
            <a:ext cx="61913" cy="79375"/>
          </a:xfrm>
          <a:custGeom>
            <a:avLst/>
            <a:gdLst>
              <a:gd name="T0" fmla="*/ 0 w 39"/>
              <a:gd name="T1" fmla="*/ 2147483647 h 50"/>
              <a:gd name="T2" fmla="*/ 2147483647 w 39"/>
              <a:gd name="T3" fmla="*/ 0 h 50"/>
              <a:gd name="T4" fmla="*/ 2147483647 w 39"/>
              <a:gd name="T5" fmla="*/ 2147483647 h 50"/>
              <a:gd name="T6" fmla="*/ 2147483647 w 39"/>
              <a:gd name="T7" fmla="*/ 2147483647 h 50"/>
              <a:gd name="T8" fmla="*/ 0 w 39"/>
              <a:gd name="T9" fmla="*/ 2147483647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"/>
              <a:gd name="T16" fmla="*/ 0 h 50"/>
              <a:gd name="T17" fmla="*/ 39 w 39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" h="50">
                <a:moveTo>
                  <a:pt x="0" y="42"/>
                </a:moveTo>
                <a:lnTo>
                  <a:pt x="19" y="0"/>
                </a:lnTo>
                <a:lnTo>
                  <a:pt x="39" y="11"/>
                </a:lnTo>
                <a:lnTo>
                  <a:pt x="19" y="50"/>
                </a:lnTo>
                <a:lnTo>
                  <a:pt x="0" y="42"/>
                </a:lnTo>
                <a:close/>
              </a:path>
            </a:pathLst>
          </a:custGeom>
          <a:solidFill>
            <a:srgbClr val="DD080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94" name="Freeform 84"/>
          <p:cNvSpPr>
            <a:spLocks/>
          </p:cNvSpPr>
          <p:nvPr/>
        </p:nvSpPr>
        <p:spPr bwMode="auto">
          <a:xfrm>
            <a:off x="1328738" y="4772025"/>
            <a:ext cx="63500" cy="76200"/>
          </a:xfrm>
          <a:custGeom>
            <a:avLst/>
            <a:gdLst>
              <a:gd name="T0" fmla="*/ 0 w 40"/>
              <a:gd name="T1" fmla="*/ 2147483647 h 48"/>
              <a:gd name="T2" fmla="*/ 2147483647 w 40"/>
              <a:gd name="T3" fmla="*/ 0 h 48"/>
              <a:gd name="T4" fmla="*/ 2147483647 w 40"/>
              <a:gd name="T5" fmla="*/ 2147483647 h 48"/>
              <a:gd name="T6" fmla="*/ 2147483647 w 40"/>
              <a:gd name="T7" fmla="*/ 2147483647 h 48"/>
              <a:gd name="T8" fmla="*/ 0 w 40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48"/>
              <a:gd name="T17" fmla="*/ 40 w 4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48">
                <a:moveTo>
                  <a:pt x="0" y="39"/>
                </a:moveTo>
                <a:lnTo>
                  <a:pt x="20" y="0"/>
                </a:lnTo>
                <a:lnTo>
                  <a:pt x="40" y="8"/>
                </a:lnTo>
                <a:lnTo>
                  <a:pt x="20" y="48"/>
                </a:lnTo>
                <a:lnTo>
                  <a:pt x="0" y="39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95" name="Freeform 90"/>
          <p:cNvSpPr>
            <a:spLocks/>
          </p:cNvSpPr>
          <p:nvPr/>
        </p:nvSpPr>
        <p:spPr bwMode="auto">
          <a:xfrm>
            <a:off x="1700213" y="3997325"/>
            <a:ext cx="61912" cy="76200"/>
          </a:xfrm>
          <a:custGeom>
            <a:avLst/>
            <a:gdLst>
              <a:gd name="T0" fmla="*/ 0 w 39"/>
              <a:gd name="T1" fmla="*/ 2147483647 h 48"/>
              <a:gd name="T2" fmla="*/ 2147483647 w 39"/>
              <a:gd name="T3" fmla="*/ 0 h 48"/>
              <a:gd name="T4" fmla="*/ 2147483647 w 39"/>
              <a:gd name="T5" fmla="*/ 2147483647 h 48"/>
              <a:gd name="T6" fmla="*/ 2147483647 w 39"/>
              <a:gd name="T7" fmla="*/ 2147483647 h 48"/>
              <a:gd name="T8" fmla="*/ 0 w 39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"/>
              <a:gd name="T16" fmla="*/ 0 h 48"/>
              <a:gd name="T17" fmla="*/ 39 w 39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" h="48">
                <a:moveTo>
                  <a:pt x="0" y="40"/>
                </a:moveTo>
                <a:lnTo>
                  <a:pt x="20" y="0"/>
                </a:lnTo>
                <a:lnTo>
                  <a:pt x="39" y="9"/>
                </a:lnTo>
                <a:lnTo>
                  <a:pt x="20" y="48"/>
                </a:lnTo>
                <a:lnTo>
                  <a:pt x="0" y="40"/>
                </a:lnTo>
                <a:close/>
              </a:path>
            </a:pathLst>
          </a:custGeom>
          <a:solidFill>
            <a:srgbClr val="DEC8D8"/>
          </a:solidFill>
          <a:ln w="9525">
            <a:solidFill>
              <a:srgbClr val="DEC8D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96" name="Freeform 99"/>
          <p:cNvSpPr>
            <a:spLocks/>
          </p:cNvSpPr>
          <p:nvPr/>
        </p:nvSpPr>
        <p:spPr bwMode="auto">
          <a:xfrm>
            <a:off x="2903538" y="4230688"/>
            <a:ext cx="44450" cy="39687"/>
          </a:xfrm>
          <a:custGeom>
            <a:avLst/>
            <a:gdLst>
              <a:gd name="T0" fmla="*/ 2147483647 w 28"/>
              <a:gd name="T1" fmla="*/ 0 h 25"/>
              <a:gd name="T2" fmla="*/ 2147483647 w 28"/>
              <a:gd name="T3" fmla="*/ 2147483647 h 25"/>
              <a:gd name="T4" fmla="*/ 2147483647 w 28"/>
              <a:gd name="T5" fmla="*/ 2147483647 h 25"/>
              <a:gd name="T6" fmla="*/ 0 w 28"/>
              <a:gd name="T7" fmla="*/ 2147483647 h 25"/>
              <a:gd name="T8" fmla="*/ 2147483647 w 28"/>
              <a:gd name="T9" fmla="*/ 0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25"/>
              <a:gd name="T17" fmla="*/ 28 w 28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25">
                <a:moveTo>
                  <a:pt x="6" y="0"/>
                </a:moveTo>
                <a:lnTo>
                  <a:pt x="28" y="5"/>
                </a:lnTo>
                <a:lnTo>
                  <a:pt x="25" y="25"/>
                </a:lnTo>
                <a:lnTo>
                  <a:pt x="0" y="19"/>
                </a:lnTo>
                <a:lnTo>
                  <a:pt x="6" y="0"/>
                </a:lnTo>
                <a:close/>
              </a:path>
            </a:pathLst>
          </a:custGeom>
          <a:solidFill>
            <a:srgbClr val="DD080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97" name="Freeform 100"/>
          <p:cNvSpPr>
            <a:spLocks/>
          </p:cNvSpPr>
          <p:nvPr/>
        </p:nvSpPr>
        <p:spPr bwMode="auto">
          <a:xfrm>
            <a:off x="2943225" y="4238625"/>
            <a:ext cx="36513" cy="36513"/>
          </a:xfrm>
          <a:custGeom>
            <a:avLst/>
            <a:gdLst>
              <a:gd name="T0" fmla="*/ 2147483647 w 23"/>
              <a:gd name="T1" fmla="*/ 0 h 23"/>
              <a:gd name="T2" fmla="*/ 2147483647 w 23"/>
              <a:gd name="T3" fmla="*/ 0 h 23"/>
              <a:gd name="T4" fmla="*/ 2147483647 w 23"/>
              <a:gd name="T5" fmla="*/ 2147483647 h 23"/>
              <a:gd name="T6" fmla="*/ 0 w 23"/>
              <a:gd name="T7" fmla="*/ 2147483647 h 23"/>
              <a:gd name="T8" fmla="*/ 2147483647 w 23"/>
              <a:gd name="T9" fmla="*/ 0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23"/>
              <a:gd name="T17" fmla="*/ 23 w 23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23">
                <a:moveTo>
                  <a:pt x="3" y="0"/>
                </a:moveTo>
                <a:lnTo>
                  <a:pt x="23" y="0"/>
                </a:lnTo>
                <a:lnTo>
                  <a:pt x="23" y="23"/>
                </a:lnTo>
                <a:lnTo>
                  <a:pt x="0" y="20"/>
                </a:lnTo>
                <a:lnTo>
                  <a:pt x="3" y="0"/>
                </a:lnTo>
                <a:close/>
              </a:path>
            </a:pathLst>
          </a:custGeom>
          <a:solidFill>
            <a:srgbClr val="DD080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98" name="Freeform 101"/>
          <p:cNvSpPr>
            <a:spLocks/>
          </p:cNvSpPr>
          <p:nvPr/>
        </p:nvSpPr>
        <p:spPr bwMode="auto">
          <a:xfrm>
            <a:off x="2943225" y="4238625"/>
            <a:ext cx="4763" cy="31750"/>
          </a:xfrm>
          <a:custGeom>
            <a:avLst/>
            <a:gdLst>
              <a:gd name="T0" fmla="*/ 2147483647 w 3"/>
              <a:gd name="T1" fmla="*/ 0 h 20"/>
              <a:gd name="T2" fmla="*/ 2147483647 w 3"/>
              <a:gd name="T3" fmla="*/ 0 h 20"/>
              <a:gd name="T4" fmla="*/ 0 w 3"/>
              <a:gd name="T5" fmla="*/ 2147483647 h 20"/>
              <a:gd name="T6" fmla="*/ 0 w 3"/>
              <a:gd name="T7" fmla="*/ 2147483647 h 20"/>
              <a:gd name="T8" fmla="*/ 2147483647 w 3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20"/>
              <a:gd name="T17" fmla="*/ 3 w 3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20">
                <a:moveTo>
                  <a:pt x="3" y="0"/>
                </a:moveTo>
                <a:lnTo>
                  <a:pt x="3" y="0"/>
                </a:lnTo>
                <a:lnTo>
                  <a:pt x="0" y="20"/>
                </a:lnTo>
                <a:lnTo>
                  <a:pt x="3" y="0"/>
                </a:lnTo>
                <a:close/>
              </a:path>
            </a:pathLst>
          </a:custGeom>
          <a:solidFill>
            <a:srgbClr val="DD080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99" name="Freeform 113"/>
          <p:cNvSpPr>
            <a:spLocks/>
          </p:cNvSpPr>
          <p:nvPr/>
        </p:nvSpPr>
        <p:spPr bwMode="auto">
          <a:xfrm>
            <a:off x="4603750" y="4060825"/>
            <a:ext cx="26988" cy="34925"/>
          </a:xfrm>
          <a:custGeom>
            <a:avLst/>
            <a:gdLst>
              <a:gd name="T0" fmla="*/ 0 w 17"/>
              <a:gd name="T1" fmla="*/ 0 h 22"/>
              <a:gd name="T2" fmla="*/ 2147483647 w 17"/>
              <a:gd name="T3" fmla="*/ 0 h 22"/>
              <a:gd name="T4" fmla="*/ 2147483647 w 17"/>
              <a:gd name="T5" fmla="*/ 2147483647 h 22"/>
              <a:gd name="T6" fmla="*/ 2147483647 w 17"/>
              <a:gd name="T7" fmla="*/ 2147483647 h 22"/>
              <a:gd name="T8" fmla="*/ 0 w 17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2"/>
              <a:gd name="T17" fmla="*/ 17 w 17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2">
                <a:moveTo>
                  <a:pt x="0" y="0"/>
                </a:moveTo>
                <a:lnTo>
                  <a:pt x="14" y="0"/>
                </a:lnTo>
                <a:lnTo>
                  <a:pt x="17" y="19"/>
                </a:lnTo>
                <a:lnTo>
                  <a:pt x="3" y="22"/>
                </a:lnTo>
                <a:lnTo>
                  <a:pt x="0" y="0"/>
                </a:lnTo>
                <a:close/>
              </a:path>
            </a:pathLst>
          </a:custGeom>
          <a:solidFill>
            <a:srgbClr val="DEC8D8"/>
          </a:solidFill>
          <a:ln w="9525">
            <a:solidFill>
              <a:srgbClr val="DEC8D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600" name="Rectangle 114"/>
          <p:cNvSpPr>
            <a:spLocks noChangeArrowheads="1"/>
          </p:cNvSpPr>
          <p:nvPr/>
        </p:nvSpPr>
        <p:spPr bwMode="auto">
          <a:xfrm>
            <a:off x="1677988" y="3881438"/>
            <a:ext cx="142875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00387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01" name="Rectangle 115"/>
          <p:cNvSpPr>
            <a:spLocks noChangeArrowheads="1"/>
          </p:cNvSpPr>
          <p:nvPr/>
        </p:nvSpPr>
        <p:spPr bwMode="auto">
          <a:xfrm>
            <a:off x="2867025" y="4175125"/>
            <a:ext cx="144463" cy="146050"/>
          </a:xfrm>
          <a:prstGeom prst="rect">
            <a:avLst/>
          </a:prstGeom>
          <a:solidFill>
            <a:srgbClr val="FF0000"/>
          </a:solidFill>
          <a:ln w="17463">
            <a:solidFill>
              <a:schemeClr val="hlink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02" name="Rectangle 116"/>
          <p:cNvSpPr>
            <a:spLocks noChangeArrowheads="1"/>
          </p:cNvSpPr>
          <p:nvPr/>
        </p:nvSpPr>
        <p:spPr bwMode="auto">
          <a:xfrm>
            <a:off x="3349625" y="4211638"/>
            <a:ext cx="146050" cy="144462"/>
          </a:xfrm>
          <a:prstGeom prst="rect">
            <a:avLst/>
          </a:prstGeom>
          <a:solidFill>
            <a:srgbClr val="FF0000"/>
          </a:solidFill>
          <a:ln w="17463">
            <a:solidFill>
              <a:schemeClr val="hlink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03" name="Rectangle 117"/>
          <p:cNvSpPr>
            <a:spLocks noChangeArrowheads="1"/>
          </p:cNvSpPr>
          <p:nvPr/>
        </p:nvSpPr>
        <p:spPr bwMode="auto">
          <a:xfrm>
            <a:off x="4548188" y="3997325"/>
            <a:ext cx="146050" cy="144463"/>
          </a:xfrm>
          <a:prstGeom prst="rect">
            <a:avLst/>
          </a:prstGeom>
          <a:solidFill>
            <a:srgbClr val="FF0000"/>
          </a:solidFill>
          <a:ln w="17463">
            <a:solidFill>
              <a:schemeClr val="hlink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04" name="Freeform 118"/>
          <p:cNvSpPr>
            <a:spLocks/>
          </p:cNvSpPr>
          <p:nvPr/>
        </p:nvSpPr>
        <p:spPr bwMode="auto">
          <a:xfrm>
            <a:off x="1247775" y="2397125"/>
            <a:ext cx="3346450" cy="2540000"/>
          </a:xfrm>
          <a:custGeom>
            <a:avLst/>
            <a:gdLst>
              <a:gd name="T0" fmla="*/ 0 w 2108"/>
              <a:gd name="T1" fmla="*/ 2147483647 h 1600"/>
              <a:gd name="T2" fmla="*/ 2147483647 w 2108"/>
              <a:gd name="T3" fmla="*/ 0 h 1600"/>
              <a:gd name="T4" fmla="*/ 2147483647 w 2108"/>
              <a:gd name="T5" fmla="*/ 2147483647 h 1600"/>
              <a:gd name="T6" fmla="*/ 2147483647 w 2108"/>
              <a:gd name="T7" fmla="*/ 2147483647 h 1600"/>
              <a:gd name="T8" fmla="*/ 2147483647 w 2108"/>
              <a:gd name="T9" fmla="*/ 2147483647 h 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08"/>
              <a:gd name="T16" fmla="*/ 0 h 1600"/>
              <a:gd name="T17" fmla="*/ 2108 w 2108"/>
              <a:gd name="T18" fmla="*/ 1600 h 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08" h="1600">
                <a:moveTo>
                  <a:pt x="0" y="1600"/>
                </a:moveTo>
                <a:lnTo>
                  <a:pt x="305" y="0"/>
                </a:lnTo>
                <a:lnTo>
                  <a:pt x="1049" y="642"/>
                </a:lnTo>
                <a:lnTo>
                  <a:pt x="1353" y="834"/>
                </a:lnTo>
                <a:lnTo>
                  <a:pt x="2108" y="980"/>
                </a:lnTo>
              </a:path>
            </a:pathLst>
          </a:custGeom>
          <a:noFill/>
          <a:ln w="36513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605" name="Rectangle 119"/>
          <p:cNvSpPr>
            <a:spLocks noChangeArrowheads="1"/>
          </p:cNvSpPr>
          <p:nvPr/>
        </p:nvSpPr>
        <p:spPr bwMode="auto">
          <a:xfrm>
            <a:off x="1685925" y="2351088"/>
            <a:ext cx="144463" cy="144462"/>
          </a:xfrm>
          <a:prstGeom prst="rect">
            <a:avLst/>
          </a:prstGeom>
          <a:solidFill>
            <a:schemeClr val="tx1"/>
          </a:solidFill>
          <a:ln w="17463">
            <a:solidFill>
              <a:schemeClr val="hlink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06" name="Rectangle 120"/>
          <p:cNvSpPr>
            <a:spLocks noChangeArrowheads="1"/>
          </p:cNvSpPr>
          <p:nvPr/>
        </p:nvSpPr>
        <p:spPr bwMode="auto">
          <a:xfrm>
            <a:off x="2868613" y="3371850"/>
            <a:ext cx="142875" cy="142875"/>
          </a:xfrm>
          <a:prstGeom prst="rect">
            <a:avLst/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07" name="Rectangle 121"/>
          <p:cNvSpPr>
            <a:spLocks noChangeArrowheads="1"/>
          </p:cNvSpPr>
          <p:nvPr/>
        </p:nvSpPr>
        <p:spPr bwMode="auto">
          <a:xfrm>
            <a:off x="3351213" y="3671888"/>
            <a:ext cx="142875" cy="142875"/>
          </a:xfrm>
          <a:prstGeom prst="rect">
            <a:avLst/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08" name="Rectangle 122"/>
          <p:cNvSpPr>
            <a:spLocks noChangeArrowheads="1"/>
          </p:cNvSpPr>
          <p:nvPr/>
        </p:nvSpPr>
        <p:spPr bwMode="auto">
          <a:xfrm>
            <a:off x="4548188" y="3906838"/>
            <a:ext cx="146050" cy="146050"/>
          </a:xfrm>
          <a:prstGeom prst="rect">
            <a:avLst/>
          </a:prstGeom>
          <a:solidFill>
            <a:schemeClr val="tx1"/>
          </a:solidFill>
          <a:ln w="17463">
            <a:solidFill>
              <a:schemeClr val="hlink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09" name="Freeform 123"/>
          <p:cNvSpPr>
            <a:spLocks/>
          </p:cNvSpPr>
          <p:nvPr/>
        </p:nvSpPr>
        <p:spPr bwMode="auto">
          <a:xfrm>
            <a:off x="1266825" y="4900613"/>
            <a:ext cx="66675" cy="76200"/>
          </a:xfrm>
          <a:custGeom>
            <a:avLst/>
            <a:gdLst>
              <a:gd name="T0" fmla="*/ 0 w 42"/>
              <a:gd name="T1" fmla="*/ 2147483647 h 48"/>
              <a:gd name="T2" fmla="*/ 2147483647 w 42"/>
              <a:gd name="T3" fmla="*/ 0 h 48"/>
              <a:gd name="T4" fmla="*/ 2147483647 w 42"/>
              <a:gd name="T5" fmla="*/ 2147483647 h 48"/>
              <a:gd name="T6" fmla="*/ 2147483647 w 42"/>
              <a:gd name="T7" fmla="*/ 2147483647 h 48"/>
              <a:gd name="T8" fmla="*/ 0 w 42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"/>
              <a:gd name="T16" fmla="*/ 0 h 48"/>
              <a:gd name="T17" fmla="*/ 42 w 42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" h="48">
                <a:moveTo>
                  <a:pt x="0" y="40"/>
                </a:moveTo>
                <a:lnTo>
                  <a:pt x="22" y="0"/>
                </a:lnTo>
                <a:lnTo>
                  <a:pt x="42" y="9"/>
                </a:lnTo>
                <a:lnTo>
                  <a:pt x="19" y="48"/>
                </a:lnTo>
                <a:lnTo>
                  <a:pt x="0" y="4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610" name="Freeform 125"/>
          <p:cNvSpPr>
            <a:spLocks/>
          </p:cNvSpPr>
          <p:nvPr/>
        </p:nvSpPr>
        <p:spPr bwMode="auto">
          <a:xfrm>
            <a:off x="1762125" y="4078288"/>
            <a:ext cx="76200" cy="39687"/>
          </a:xfrm>
          <a:custGeom>
            <a:avLst/>
            <a:gdLst>
              <a:gd name="T0" fmla="*/ 2147483647 w 48"/>
              <a:gd name="T1" fmla="*/ 0 h 25"/>
              <a:gd name="T2" fmla="*/ 2147483647 w 48"/>
              <a:gd name="T3" fmla="*/ 2147483647 h 25"/>
              <a:gd name="T4" fmla="*/ 2147483647 w 48"/>
              <a:gd name="T5" fmla="*/ 2147483647 h 25"/>
              <a:gd name="T6" fmla="*/ 0 w 48"/>
              <a:gd name="T7" fmla="*/ 2147483647 h 25"/>
              <a:gd name="T8" fmla="*/ 2147483647 w 48"/>
              <a:gd name="T9" fmla="*/ 0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25"/>
              <a:gd name="T17" fmla="*/ 48 w 48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25">
                <a:moveTo>
                  <a:pt x="3" y="0"/>
                </a:moveTo>
                <a:lnTo>
                  <a:pt x="48" y="3"/>
                </a:lnTo>
                <a:lnTo>
                  <a:pt x="46" y="25"/>
                </a:lnTo>
                <a:lnTo>
                  <a:pt x="0" y="23"/>
                </a:lnTo>
                <a:lnTo>
                  <a:pt x="3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611" name="Freeform 126"/>
          <p:cNvSpPr>
            <a:spLocks/>
          </p:cNvSpPr>
          <p:nvPr/>
        </p:nvSpPr>
        <p:spPr bwMode="auto">
          <a:xfrm>
            <a:off x="2903538" y="4181475"/>
            <a:ext cx="44450" cy="34925"/>
          </a:xfrm>
          <a:custGeom>
            <a:avLst/>
            <a:gdLst>
              <a:gd name="T0" fmla="*/ 2147483647 w 28"/>
              <a:gd name="T1" fmla="*/ 0 h 22"/>
              <a:gd name="T2" fmla="*/ 2147483647 w 28"/>
              <a:gd name="T3" fmla="*/ 2147483647 h 22"/>
              <a:gd name="T4" fmla="*/ 2147483647 w 28"/>
              <a:gd name="T5" fmla="*/ 2147483647 h 22"/>
              <a:gd name="T6" fmla="*/ 0 w 28"/>
              <a:gd name="T7" fmla="*/ 2147483647 h 22"/>
              <a:gd name="T8" fmla="*/ 2147483647 w 28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22"/>
              <a:gd name="T17" fmla="*/ 28 w 28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22">
                <a:moveTo>
                  <a:pt x="3" y="0"/>
                </a:moveTo>
                <a:lnTo>
                  <a:pt x="28" y="3"/>
                </a:lnTo>
                <a:lnTo>
                  <a:pt x="25" y="22"/>
                </a:lnTo>
                <a:lnTo>
                  <a:pt x="0" y="22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612" name="Freeform 127"/>
          <p:cNvSpPr>
            <a:spLocks/>
          </p:cNvSpPr>
          <p:nvPr/>
        </p:nvSpPr>
        <p:spPr bwMode="auto">
          <a:xfrm>
            <a:off x="2943225" y="4181475"/>
            <a:ext cx="36513" cy="34925"/>
          </a:xfrm>
          <a:custGeom>
            <a:avLst/>
            <a:gdLst>
              <a:gd name="T0" fmla="*/ 0 w 23"/>
              <a:gd name="T1" fmla="*/ 2147483647 h 22"/>
              <a:gd name="T2" fmla="*/ 2147483647 w 23"/>
              <a:gd name="T3" fmla="*/ 0 h 22"/>
              <a:gd name="T4" fmla="*/ 2147483647 w 23"/>
              <a:gd name="T5" fmla="*/ 2147483647 h 22"/>
              <a:gd name="T6" fmla="*/ 2147483647 w 23"/>
              <a:gd name="T7" fmla="*/ 2147483647 h 22"/>
              <a:gd name="T8" fmla="*/ 0 w 23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22"/>
              <a:gd name="T17" fmla="*/ 23 w 23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22">
                <a:moveTo>
                  <a:pt x="0" y="3"/>
                </a:moveTo>
                <a:lnTo>
                  <a:pt x="20" y="0"/>
                </a:lnTo>
                <a:lnTo>
                  <a:pt x="23" y="22"/>
                </a:lnTo>
                <a:lnTo>
                  <a:pt x="3" y="22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613" name="Freeform 128"/>
          <p:cNvSpPr>
            <a:spLocks/>
          </p:cNvSpPr>
          <p:nvPr/>
        </p:nvSpPr>
        <p:spPr bwMode="auto">
          <a:xfrm>
            <a:off x="2943225" y="4186238"/>
            <a:ext cx="4763" cy="30162"/>
          </a:xfrm>
          <a:custGeom>
            <a:avLst/>
            <a:gdLst>
              <a:gd name="T0" fmla="*/ 0 w 3"/>
              <a:gd name="T1" fmla="*/ 0 h 19"/>
              <a:gd name="T2" fmla="*/ 2147483647 w 3"/>
              <a:gd name="T3" fmla="*/ 0 h 19"/>
              <a:gd name="T4" fmla="*/ 0 w 3"/>
              <a:gd name="T5" fmla="*/ 2147483647 h 19"/>
              <a:gd name="T6" fmla="*/ 2147483647 w 3"/>
              <a:gd name="T7" fmla="*/ 2147483647 h 19"/>
              <a:gd name="T8" fmla="*/ 0 w 3"/>
              <a:gd name="T9" fmla="*/ 0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19"/>
              <a:gd name="T17" fmla="*/ 3 w 3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19">
                <a:moveTo>
                  <a:pt x="0" y="0"/>
                </a:moveTo>
                <a:lnTo>
                  <a:pt x="3" y="0"/>
                </a:lnTo>
                <a:lnTo>
                  <a:pt x="0" y="19"/>
                </a:lnTo>
                <a:lnTo>
                  <a:pt x="3" y="1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614" name="Oval 154"/>
          <p:cNvSpPr>
            <a:spLocks noChangeArrowheads="1"/>
          </p:cNvSpPr>
          <p:nvPr/>
        </p:nvSpPr>
        <p:spPr bwMode="auto">
          <a:xfrm>
            <a:off x="1677988" y="4006850"/>
            <a:ext cx="142875" cy="142875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15" name="Oval 155"/>
          <p:cNvSpPr>
            <a:spLocks noChangeArrowheads="1"/>
          </p:cNvSpPr>
          <p:nvPr/>
        </p:nvSpPr>
        <p:spPr bwMode="auto">
          <a:xfrm>
            <a:off x="2867025" y="4122738"/>
            <a:ext cx="144463" cy="144462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16" name="Oval 156"/>
          <p:cNvSpPr>
            <a:spLocks noChangeArrowheads="1"/>
          </p:cNvSpPr>
          <p:nvPr/>
        </p:nvSpPr>
        <p:spPr bwMode="auto">
          <a:xfrm>
            <a:off x="3349625" y="4068763"/>
            <a:ext cx="146050" cy="144462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17" name="Freeform 157"/>
          <p:cNvSpPr>
            <a:spLocks/>
          </p:cNvSpPr>
          <p:nvPr/>
        </p:nvSpPr>
        <p:spPr bwMode="auto">
          <a:xfrm>
            <a:off x="1247775" y="2271713"/>
            <a:ext cx="3346450" cy="2665412"/>
          </a:xfrm>
          <a:custGeom>
            <a:avLst/>
            <a:gdLst>
              <a:gd name="T0" fmla="*/ 0 w 2108"/>
              <a:gd name="T1" fmla="*/ 2147483647 h 1679"/>
              <a:gd name="T2" fmla="*/ 2147483647 w 2108"/>
              <a:gd name="T3" fmla="*/ 2147483647 h 1679"/>
              <a:gd name="T4" fmla="*/ 2147483647 w 2108"/>
              <a:gd name="T5" fmla="*/ 2147483647 h 1679"/>
              <a:gd name="T6" fmla="*/ 2147483647 w 2108"/>
              <a:gd name="T7" fmla="*/ 0 h 1679"/>
              <a:gd name="T8" fmla="*/ 2147483647 w 2108"/>
              <a:gd name="T9" fmla="*/ 0 h 1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08"/>
              <a:gd name="T16" fmla="*/ 0 h 1679"/>
              <a:gd name="T17" fmla="*/ 2108 w 2108"/>
              <a:gd name="T18" fmla="*/ 1679 h 16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08" h="1679">
                <a:moveTo>
                  <a:pt x="0" y="1679"/>
                </a:moveTo>
                <a:lnTo>
                  <a:pt x="305" y="293"/>
                </a:lnTo>
                <a:lnTo>
                  <a:pt x="1049" y="67"/>
                </a:lnTo>
                <a:lnTo>
                  <a:pt x="1353" y="0"/>
                </a:lnTo>
                <a:lnTo>
                  <a:pt x="2108" y="0"/>
                </a:lnTo>
              </a:path>
            </a:pathLst>
          </a:custGeom>
          <a:noFill/>
          <a:ln w="3651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618" name="Oval 158"/>
          <p:cNvSpPr>
            <a:spLocks noChangeArrowheads="1"/>
          </p:cNvSpPr>
          <p:nvPr/>
        </p:nvSpPr>
        <p:spPr bwMode="auto">
          <a:xfrm>
            <a:off x="1682750" y="2692400"/>
            <a:ext cx="142875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19" name="Oval 159"/>
          <p:cNvSpPr>
            <a:spLocks noChangeArrowheads="1"/>
          </p:cNvSpPr>
          <p:nvPr/>
        </p:nvSpPr>
        <p:spPr bwMode="auto">
          <a:xfrm>
            <a:off x="2868613" y="2330450"/>
            <a:ext cx="142875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20" name="Oval 160"/>
          <p:cNvSpPr>
            <a:spLocks noChangeArrowheads="1"/>
          </p:cNvSpPr>
          <p:nvPr/>
        </p:nvSpPr>
        <p:spPr bwMode="auto">
          <a:xfrm>
            <a:off x="3341688" y="2217738"/>
            <a:ext cx="142875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21" name="Oval 161"/>
          <p:cNvSpPr>
            <a:spLocks noChangeArrowheads="1"/>
          </p:cNvSpPr>
          <p:nvPr/>
        </p:nvSpPr>
        <p:spPr bwMode="auto">
          <a:xfrm>
            <a:off x="3349625" y="2230438"/>
            <a:ext cx="146050" cy="144462"/>
          </a:xfrm>
          <a:prstGeom prst="ellipse">
            <a:avLst/>
          </a:prstGeom>
          <a:solidFill>
            <a:schemeClr val="accent1"/>
          </a:solidFill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22" name="Oval 162"/>
          <p:cNvSpPr>
            <a:spLocks noChangeArrowheads="1"/>
          </p:cNvSpPr>
          <p:nvPr/>
        </p:nvSpPr>
        <p:spPr bwMode="auto">
          <a:xfrm>
            <a:off x="4540250" y="2217738"/>
            <a:ext cx="142875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23" name="Oval 163"/>
          <p:cNvSpPr>
            <a:spLocks noChangeArrowheads="1"/>
          </p:cNvSpPr>
          <p:nvPr/>
        </p:nvSpPr>
        <p:spPr bwMode="auto">
          <a:xfrm>
            <a:off x="4548188" y="2225675"/>
            <a:ext cx="146050" cy="144463"/>
          </a:xfrm>
          <a:prstGeom prst="ellipse">
            <a:avLst/>
          </a:prstGeom>
          <a:solidFill>
            <a:schemeClr val="accent1"/>
          </a:solidFill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24" name="Rectangle 164"/>
          <p:cNvSpPr>
            <a:spLocks noChangeArrowheads="1"/>
          </p:cNvSpPr>
          <p:nvPr/>
        </p:nvSpPr>
        <p:spPr bwMode="auto">
          <a:xfrm>
            <a:off x="1009650" y="4818063"/>
            <a:ext cx="127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/>
              <a:t>0</a:t>
            </a:r>
          </a:p>
        </p:txBody>
      </p:sp>
      <p:sp>
        <p:nvSpPr>
          <p:cNvPr id="64625" name="Rectangle 165"/>
          <p:cNvSpPr>
            <a:spLocks noChangeArrowheads="1"/>
          </p:cNvSpPr>
          <p:nvPr/>
        </p:nvSpPr>
        <p:spPr bwMode="auto">
          <a:xfrm>
            <a:off x="882650" y="3922713"/>
            <a:ext cx="25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/>
              <a:t>25</a:t>
            </a:r>
          </a:p>
        </p:txBody>
      </p:sp>
      <p:sp>
        <p:nvSpPr>
          <p:cNvPr id="64626" name="Rectangle 166"/>
          <p:cNvSpPr>
            <a:spLocks noChangeArrowheads="1"/>
          </p:cNvSpPr>
          <p:nvPr/>
        </p:nvSpPr>
        <p:spPr bwMode="auto">
          <a:xfrm>
            <a:off x="882650" y="3028950"/>
            <a:ext cx="25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/>
              <a:t>50</a:t>
            </a:r>
          </a:p>
        </p:txBody>
      </p:sp>
      <p:sp>
        <p:nvSpPr>
          <p:cNvPr id="64627" name="Rectangle 167"/>
          <p:cNvSpPr>
            <a:spLocks noChangeArrowheads="1"/>
          </p:cNvSpPr>
          <p:nvPr/>
        </p:nvSpPr>
        <p:spPr bwMode="auto">
          <a:xfrm>
            <a:off x="882650" y="2133600"/>
            <a:ext cx="25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/>
              <a:t>75</a:t>
            </a:r>
          </a:p>
        </p:txBody>
      </p:sp>
      <p:sp>
        <p:nvSpPr>
          <p:cNvPr id="64628" name="Rectangle 168"/>
          <p:cNvSpPr>
            <a:spLocks noChangeArrowheads="1"/>
          </p:cNvSpPr>
          <p:nvPr/>
        </p:nvSpPr>
        <p:spPr bwMode="auto">
          <a:xfrm>
            <a:off x="755650" y="1239838"/>
            <a:ext cx="381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/>
              <a:t>100</a:t>
            </a:r>
          </a:p>
        </p:txBody>
      </p:sp>
      <p:sp>
        <p:nvSpPr>
          <p:cNvPr id="64629" name="Rectangle 169"/>
          <p:cNvSpPr>
            <a:spLocks noChangeArrowheads="1"/>
          </p:cNvSpPr>
          <p:nvPr/>
        </p:nvSpPr>
        <p:spPr bwMode="auto">
          <a:xfrm>
            <a:off x="1184275" y="5092700"/>
            <a:ext cx="1206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/>
              <a:t>0</a:t>
            </a:r>
            <a:endParaRPr lang="en-US"/>
          </a:p>
        </p:txBody>
      </p:sp>
      <p:sp>
        <p:nvSpPr>
          <p:cNvPr id="64630" name="Rectangle 170"/>
          <p:cNvSpPr>
            <a:spLocks noChangeArrowheads="1"/>
          </p:cNvSpPr>
          <p:nvPr/>
        </p:nvSpPr>
        <p:spPr bwMode="auto">
          <a:xfrm>
            <a:off x="2393950" y="5092700"/>
            <a:ext cx="1206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/>
              <a:t>5</a:t>
            </a:r>
            <a:endParaRPr lang="en-US"/>
          </a:p>
        </p:txBody>
      </p:sp>
      <p:sp>
        <p:nvSpPr>
          <p:cNvPr id="64631" name="Rectangle 171"/>
          <p:cNvSpPr>
            <a:spLocks noChangeArrowheads="1"/>
          </p:cNvSpPr>
          <p:nvPr/>
        </p:nvSpPr>
        <p:spPr bwMode="auto">
          <a:xfrm>
            <a:off x="3540125" y="5092700"/>
            <a:ext cx="2413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/>
              <a:t>10</a:t>
            </a:r>
            <a:endParaRPr lang="en-US"/>
          </a:p>
        </p:txBody>
      </p:sp>
      <p:sp>
        <p:nvSpPr>
          <p:cNvPr id="64632" name="Rectangle 172"/>
          <p:cNvSpPr>
            <a:spLocks noChangeArrowheads="1"/>
          </p:cNvSpPr>
          <p:nvPr/>
        </p:nvSpPr>
        <p:spPr bwMode="auto">
          <a:xfrm>
            <a:off x="4724400" y="5092700"/>
            <a:ext cx="2413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/>
              <a:t>15</a:t>
            </a:r>
            <a:endParaRPr lang="en-US"/>
          </a:p>
        </p:txBody>
      </p:sp>
      <p:sp>
        <p:nvSpPr>
          <p:cNvPr id="64633" name="Rectangle 173"/>
          <p:cNvSpPr>
            <a:spLocks noChangeArrowheads="1"/>
          </p:cNvSpPr>
          <p:nvPr/>
        </p:nvSpPr>
        <p:spPr bwMode="auto">
          <a:xfrm rot="-5400000">
            <a:off x="-673099" y="2935287"/>
            <a:ext cx="258286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 b="1"/>
              <a:t>Response Frequency (%)</a:t>
            </a:r>
            <a:endParaRPr lang="en-US"/>
          </a:p>
        </p:txBody>
      </p:sp>
      <p:sp>
        <p:nvSpPr>
          <p:cNvPr id="64634" name="Rectangle 174"/>
          <p:cNvSpPr>
            <a:spLocks noChangeArrowheads="1"/>
          </p:cNvSpPr>
          <p:nvPr/>
        </p:nvSpPr>
        <p:spPr bwMode="auto">
          <a:xfrm>
            <a:off x="2163763" y="5330825"/>
            <a:ext cx="19589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 b="1"/>
              <a:t>Post-operative Day</a:t>
            </a:r>
            <a:endParaRPr lang="en-US"/>
          </a:p>
        </p:txBody>
      </p:sp>
      <p:sp>
        <p:nvSpPr>
          <p:cNvPr id="64635" name="Rectangle 175"/>
          <p:cNvSpPr>
            <a:spLocks noChangeArrowheads="1"/>
          </p:cNvSpPr>
          <p:nvPr/>
        </p:nvSpPr>
        <p:spPr bwMode="auto">
          <a:xfrm>
            <a:off x="1554163" y="1412875"/>
            <a:ext cx="66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vF 8g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64636" name="Oval 176"/>
          <p:cNvSpPr>
            <a:spLocks noChangeArrowheads="1"/>
          </p:cNvSpPr>
          <p:nvPr/>
        </p:nvSpPr>
        <p:spPr bwMode="auto">
          <a:xfrm>
            <a:off x="1179513" y="4891088"/>
            <a:ext cx="144462" cy="146050"/>
          </a:xfrm>
          <a:prstGeom prst="ellipse">
            <a:avLst/>
          </a:prstGeom>
          <a:solidFill>
            <a:schemeClr val="accent1"/>
          </a:solidFill>
          <a:ln w="17463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37" name="Oval 177"/>
          <p:cNvSpPr>
            <a:spLocks noChangeArrowheads="1"/>
          </p:cNvSpPr>
          <p:nvPr/>
        </p:nvSpPr>
        <p:spPr bwMode="auto">
          <a:xfrm>
            <a:off x="4548188" y="4175125"/>
            <a:ext cx="146050" cy="1460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4638" name="Rectangle 128"/>
          <p:cNvSpPr>
            <a:spLocks noChangeArrowheads="1"/>
          </p:cNvSpPr>
          <p:nvPr/>
        </p:nvSpPr>
        <p:spPr bwMode="auto">
          <a:xfrm>
            <a:off x="4630738" y="6381750"/>
            <a:ext cx="4416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Bee LA, Dickenson AH. </a:t>
            </a:r>
            <a:r>
              <a:rPr lang="en-US" sz="1600" i="1">
                <a:solidFill>
                  <a:schemeClr val="bg1"/>
                </a:solidFill>
              </a:rPr>
              <a:t>Pain</a:t>
            </a:r>
            <a:r>
              <a:rPr lang="en-US" sz="1600">
                <a:solidFill>
                  <a:schemeClr val="bg1"/>
                </a:solidFill>
              </a:rPr>
              <a:t> 2008;140:209-23</a:t>
            </a:r>
            <a:r>
              <a:rPr lang="en-GB" sz="16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4639" name="Text Box 6"/>
          <p:cNvSpPr txBox="1">
            <a:spLocks noChangeArrowheads="1"/>
          </p:cNvSpPr>
          <p:nvPr/>
        </p:nvSpPr>
        <p:spPr bwMode="auto">
          <a:xfrm>
            <a:off x="5057775" y="2057400"/>
            <a:ext cx="35544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>
                <a:solidFill>
                  <a:schemeClr val="accent1"/>
                </a:solidFill>
              </a:rPr>
              <a:t>Maintained hypersensitivity</a:t>
            </a:r>
          </a:p>
          <a:p>
            <a:pPr algn="ctr"/>
            <a:r>
              <a:rPr lang="en-GB" sz="2000" b="1">
                <a:solidFill>
                  <a:schemeClr val="accent1"/>
                </a:solidFill>
              </a:rPr>
              <a:t>after peripheral neuropathy </a:t>
            </a:r>
          </a:p>
        </p:txBody>
      </p:sp>
      <p:sp>
        <p:nvSpPr>
          <p:cNvPr id="64640" name="Text Box 7"/>
          <p:cNvSpPr txBox="1">
            <a:spLocks noChangeArrowheads="1"/>
          </p:cNvSpPr>
          <p:nvPr/>
        </p:nvSpPr>
        <p:spPr bwMode="auto">
          <a:xfrm>
            <a:off x="5016500" y="3617913"/>
            <a:ext cx="3636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/>
              <a:t>Ablation of RVM descending facilitations</a:t>
            </a:r>
          </a:p>
        </p:txBody>
      </p:sp>
      <p:sp>
        <p:nvSpPr>
          <p:cNvPr id="405682" name="Text Box 178"/>
          <p:cNvSpPr txBox="1">
            <a:spLocks noChangeArrowheads="1"/>
          </p:cNvSpPr>
          <p:nvPr/>
        </p:nvSpPr>
        <p:spPr bwMode="auto">
          <a:xfrm>
            <a:off x="5486400" y="2701925"/>
            <a:ext cx="2695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>
                <a:solidFill>
                  <a:srgbClr val="4C4C4C"/>
                </a:solidFill>
              </a:rPr>
              <a:t>and abnormal cold…</a:t>
            </a:r>
            <a:endParaRPr lang="en-US" sz="2000" b="1">
              <a:solidFill>
                <a:srgbClr val="4C4C4C"/>
              </a:solidFill>
            </a:endParaRPr>
          </a:p>
        </p:txBody>
      </p:sp>
      <p:sp>
        <p:nvSpPr>
          <p:cNvPr id="64642" name="Text Box 7"/>
          <p:cNvSpPr txBox="1">
            <a:spLocks noChangeArrowheads="1"/>
          </p:cNvSpPr>
          <p:nvPr/>
        </p:nvSpPr>
        <p:spPr bwMode="auto">
          <a:xfrm>
            <a:off x="5016500" y="4340225"/>
            <a:ext cx="3636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>
                <a:solidFill>
                  <a:srgbClr val="FF0000"/>
                </a:solidFill>
              </a:rPr>
              <a:t>Control values</a:t>
            </a:r>
          </a:p>
        </p:txBody>
      </p:sp>
      <p:sp>
        <p:nvSpPr>
          <p:cNvPr id="64643" name="Line 17"/>
          <p:cNvSpPr>
            <a:spLocks noChangeShapeType="1"/>
          </p:cNvSpPr>
          <p:nvPr/>
        </p:nvSpPr>
        <p:spPr bwMode="auto">
          <a:xfrm>
            <a:off x="4864100" y="4967288"/>
            <a:ext cx="1588" cy="71437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644" name="Line 13"/>
          <p:cNvSpPr>
            <a:spLocks noChangeShapeType="1"/>
          </p:cNvSpPr>
          <p:nvPr/>
        </p:nvSpPr>
        <p:spPr bwMode="auto">
          <a:xfrm>
            <a:off x="1168400" y="2273300"/>
            <a:ext cx="71438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682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ext Box 2"/>
          <p:cNvSpPr txBox="1">
            <a:spLocks noChangeArrowheads="1"/>
          </p:cNvSpPr>
          <p:nvPr/>
        </p:nvSpPr>
        <p:spPr bwMode="auto">
          <a:xfrm>
            <a:off x="406400" y="5078413"/>
            <a:ext cx="2627313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latin typeface="Century Gothic" pitchFamily="-100" charset="0"/>
              </a:rPr>
              <a:t>Strain 1</a:t>
            </a:r>
          </a:p>
          <a:p>
            <a:pPr eaLnBrk="0" hangingPunct="0"/>
            <a:r>
              <a:rPr lang="en-US" sz="2400">
                <a:latin typeface="Century Gothic" pitchFamily="-100" charset="0"/>
              </a:rPr>
              <a:t>85% mechanical</a:t>
            </a:r>
          </a:p>
          <a:p>
            <a:pPr eaLnBrk="0" hangingPunct="0"/>
            <a:r>
              <a:rPr lang="en-US" sz="2400">
                <a:latin typeface="Century Gothic" pitchFamily="-100" charset="0"/>
              </a:rPr>
              <a:t>hypersensitvity</a:t>
            </a:r>
          </a:p>
        </p:txBody>
      </p:sp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5903913" y="5113338"/>
            <a:ext cx="2627312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latin typeface="Century Gothic" pitchFamily="-100" charset="0"/>
              </a:rPr>
              <a:t>Strain 2</a:t>
            </a:r>
          </a:p>
          <a:p>
            <a:pPr eaLnBrk="0" hangingPunct="0"/>
            <a:r>
              <a:rPr lang="en-US" sz="2400">
                <a:latin typeface="Century Gothic" pitchFamily="-100" charset="0"/>
              </a:rPr>
              <a:t>50% mechanical</a:t>
            </a:r>
          </a:p>
          <a:p>
            <a:pPr eaLnBrk="0" hangingPunct="0"/>
            <a:r>
              <a:rPr lang="en-US" sz="2400">
                <a:latin typeface="Century Gothic" pitchFamily="-100" charset="0"/>
              </a:rPr>
              <a:t>hypersensitvity</a:t>
            </a:r>
          </a:p>
        </p:txBody>
      </p:sp>
      <p:sp>
        <p:nvSpPr>
          <p:cNvPr id="230404" name="AutoShape 4"/>
          <p:cNvSpPr>
            <a:spLocks noChangeArrowheads="1"/>
          </p:cNvSpPr>
          <p:nvPr/>
        </p:nvSpPr>
        <p:spPr bwMode="auto">
          <a:xfrm>
            <a:off x="609600" y="1371600"/>
            <a:ext cx="1447800" cy="137953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19E31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05" name="AutoShape 5"/>
          <p:cNvSpPr>
            <a:spLocks noChangeArrowheads="1"/>
          </p:cNvSpPr>
          <p:nvPr/>
        </p:nvSpPr>
        <p:spPr bwMode="auto">
          <a:xfrm>
            <a:off x="303213" y="1936750"/>
            <a:ext cx="481012" cy="539750"/>
          </a:xfrm>
          <a:prstGeom prst="downArrow">
            <a:avLst>
              <a:gd name="adj1" fmla="val 50000"/>
              <a:gd name="adj2" fmla="val 28053"/>
            </a:avLst>
          </a:prstGeom>
          <a:solidFill>
            <a:srgbClr val="CC3E45">
              <a:alpha val="9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06" name="AutoShape 6"/>
          <p:cNvSpPr>
            <a:spLocks noChangeArrowheads="1"/>
          </p:cNvSpPr>
          <p:nvPr/>
        </p:nvSpPr>
        <p:spPr bwMode="auto">
          <a:xfrm>
            <a:off x="5562600" y="1981200"/>
            <a:ext cx="803275" cy="998538"/>
          </a:xfrm>
          <a:prstGeom prst="downArrow">
            <a:avLst>
              <a:gd name="adj1" fmla="val 50000"/>
              <a:gd name="adj2" fmla="val 31077"/>
            </a:avLst>
          </a:prstGeom>
          <a:solidFill>
            <a:srgbClr val="19E31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07" name="AutoShape 7"/>
          <p:cNvSpPr>
            <a:spLocks noChangeArrowheads="1"/>
          </p:cNvSpPr>
          <p:nvPr/>
        </p:nvSpPr>
        <p:spPr bwMode="auto">
          <a:xfrm>
            <a:off x="6435725" y="1905000"/>
            <a:ext cx="803275" cy="998538"/>
          </a:xfrm>
          <a:prstGeom prst="downArrow">
            <a:avLst>
              <a:gd name="adj1" fmla="val 50000"/>
              <a:gd name="adj2" fmla="val 31077"/>
            </a:avLst>
          </a:prstGeom>
          <a:solidFill>
            <a:srgbClr val="CC3E4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>
            <a:off x="14288" y="0"/>
            <a:ext cx="7132637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200">
                <a:latin typeface="Century Gothic" pitchFamily="-100" charset="0"/>
              </a:rPr>
              <a:t>Descending facilitations cause NeP</a:t>
            </a:r>
          </a:p>
          <a:p>
            <a:pPr eaLnBrk="0" hangingPunct="0"/>
            <a:r>
              <a:rPr lang="en-US" sz="3200">
                <a:latin typeface="Century Gothic" pitchFamily="-100" charset="0"/>
              </a:rPr>
              <a:t>Descending inhibitions protect….</a:t>
            </a:r>
          </a:p>
        </p:txBody>
      </p:sp>
      <p:sp>
        <p:nvSpPr>
          <p:cNvPr id="230409" name="Text Box 9"/>
          <p:cNvSpPr txBox="1">
            <a:spLocks noChangeArrowheads="1"/>
          </p:cNvSpPr>
          <p:nvPr/>
        </p:nvSpPr>
        <p:spPr bwMode="auto">
          <a:xfrm>
            <a:off x="4953000" y="1135063"/>
            <a:ext cx="363061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200">
                <a:solidFill>
                  <a:srgbClr val="E32934"/>
                </a:solidFill>
                <a:latin typeface="Century Gothic" pitchFamily="-100" charset="0"/>
              </a:rPr>
              <a:t>Partly NA controls</a:t>
            </a:r>
            <a:endParaRPr lang="en-US" sz="3200">
              <a:solidFill>
                <a:schemeClr val="bg1"/>
              </a:solidFill>
              <a:latin typeface="Century Gothic" pitchFamily="-100" charset="0"/>
            </a:endParaRPr>
          </a:p>
        </p:txBody>
      </p:sp>
      <p:sp>
        <p:nvSpPr>
          <p:cNvPr id="230410" name="Rectangle 10"/>
          <p:cNvSpPr>
            <a:spLocks noChangeArrowheads="1"/>
          </p:cNvSpPr>
          <p:nvPr/>
        </p:nvSpPr>
        <p:spPr bwMode="auto">
          <a:xfrm>
            <a:off x="3457575" y="6445250"/>
            <a:ext cx="2409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800" u="sng">
                <a:hlinkClick r:id="rId2"/>
              </a:rPr>
              <a:t>.</a:t>
            </a:r>
            <a:endParaRPr lang="en-US" sz="800" u="sng"/>
          </a:p>
          <a:p>
            <a:pPr eaLnBrk="0" hangingPunct="0"/>
            <a:r>
              <a:rPr lang="en-US" sz="800"/>
              <a:t>De Felice M, et al .</a:t>
            </a:r>
            <a:r>
              <a:rPr lang="en-US" sz="800" b="1"/>
              <a:t>Pain</a:t>
            </a:r>
            <a:r>
              <a:rPr lang="en-US" sz="800"/>
              <a:t>. 2011 Jul 9.</a:t>
            </a:r>
          </a:p>
        </p:txBody>
      </p:sp>
      <p:sp>
        <p:nvSpPr>
          <p:cNvPr id="230411" name="AutoShape 11"/>
          <p:cNvSpPr>
            <a:spLocks noChangeArrowheads="1"/>
          </p:cNvSpPr>
          <p:nvPr/>
        </p:nvSpPr>
        <p:spPr bwMode="auto">
          <a:xfrm>
            <a:off x="228600" y="2819400"/>
            <a:ext cx="1981200" cy="1828800"/>
          </a:xfrm>
          <a:prstGeom prst="octagon">
            <a:avLst>
              <a:gd name="adj" fmla="val 29287"/>
            </a:avLst>
          </a:prstGeom>
          <a:solidFill>
            <a:srgbClr val="19E31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12" name="AutoShape 12"/>
          <p:cNvSpPr>
            <a:spLocks noChangeArrowheads="1"/>
          </p:cNvSpPr>
          <p:nvPr/>
        </p:nvSpPr>
        <p:spPr bwMode="auto">
          <a:xfrm>
            <a:off x="990600" y="4038600"/>
            <a:ext cx="381000" cy="609600"/>
          </a:xfrm>
          <a:prstGeom prst="triangle">
            <a:avLst>
              <a:gd name="adj" fmla="val 50000"/>
            </a:avLst>
          </a:prstGeom>
          <a:solidFill>
            <a:srgbClr val="E3293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solidFill>
                <a:srgbClr val="E32934"/>
              </a:solidFill>
              <a:latin typeface="Times" pitchFamily="-100" charset="0"/>
            </a:endParaRPr>
          </a:p>
        </p:txBody>
      </p:sp>
      <p:sp>
        <p:nvSpPr>
          <p:cNvPr id="230413" name="AutoShape 13"/>
          <p:cNvSpPr>
            <a:spLocks noChangeArrowheads="1"/>
          </p:cNvSpPr>
          <p:nvPr/>
        </p:nvSpPr>
        <p:spPr bwMode="auto">
          <a:xfrm>
            <a:off x="5822950" y="2895600"/>
            <a:ext cx="1981200" cy="1828800"/>
          </a:xfrm>
          <a:prstGeom prst="octagon">
            <a:avLst>
              <a:gd name="adj" fmla="val 29287"/>
            </a:avLst>
          </a:prstGeom>
          <a:solidFill>
            <a:srgbClr val="19E31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14" name="AutoShape 14"/>
          <p:cNvSpPr>
            <a:spLocks noChangeArrowheads="1"/>
          </p:cNvSpPr>
          <p:nvPr/>
        </p:nvSpPr>
        <p:spPr bwMode="auto">
          <a:xfrm>
            <a:off x="6051550" y="2895600"/>
            <a:ext cx="1524000" cy="1524000"/>
          </a:xfrm>
          <a:prstGeom prst="triangle">
            <a:avLst>
              <a:gd name="adj" fmla="val 50000"/>
            </a:avLst>
          </a:prstGeom>
          <a:solidFill>
            <a:srgbClr val="E3293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solidFill>
                <a:srgbClr val="E32934"/>
              </a:solidFill>
              <a:latin typeface="Times" pitchFamily="-100" charset="0"/>
            </a:endParaRPr>
          </a:p>
        </p:txBody>
      </p:sp>
      <p:sp>
        <p:nvSpPr>
          <p:cNvPr id="230415" name="AutoShape 15"/>
          <p:cNvSpPr>
            <a:spLocks noChangeArrowheads="1"/>
          </p:cNvSpPr>
          <p:nvPr/>
        </p:nvSpPr>
        <p:spPr bwMode="auto">
          <a:xfrm>
            <a:off x="3109913" y="1768475"/>
            <a:ext cx="803275" cy="998538"/>
          </a:xfrm>
          <a:prstGeom prst="downArrow">
            <a:avLst>
              <a:gd name="adj1" fmla="val 50000"/>
              <a:gd name="adj2" fmla="val 31077"/>
            </a:avLst>
          </a:prstGeom>
          <a:solidFill>
            <a:srgbClr val="19E31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16" name="AutoShape 16"/>
          <p:cNvSpPr>
            <a:spLocks noChangeArrowheads="1"/>
          </p:cNvSpPr>
          <p:nvPr/>
        </p:nvSpPr>
        <p:spPr bwMode="auto">
          <a:xfrm>
            <a:off x="4013200" y="1752600"/>
            <a:ext cx="803275" cy="998538"/>
          </a:xfrm>
          <a:prstGeom prst="downArrow">
            <a:avLst>
              <a:gd name="adj1" fmla="val 50000"/>
              <a:gd name="adj2" fmla="val 31077"/>
            </a:avLst>
          </a:prstGeom>
          <a:solidFill>
            <a:srgbClr val="CC3E4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17" name="AutoShape 17"/>
          <p:cNvSpPr>
            <a:spLocks noChangeArrowheads="1"/>
          </p:cNvSpPr>
          <p:nvPr/>
        </p:nvSpPr>
        <p:spPr bwMode="auto">
          <a:xfrm>
            <a:off x="2971800" y="2822575"/>
            <a:ext cx="1981200" cy="1828800"/>
          </a:xfrm>
          <a:prstGeom prst="octagon">
            <a:avLst>
              <a:gd name="adj" fmla="val 29287"/>
            </a:avLst>
          </a:prstGeom>
          <a:solidFill>
            <a:srgbClr val="E3293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18" name="Rectangle 18"/>
          <p:cNvSpPr>
            <a:spLocks noChangeArrowheads="1"/>
          </p:cNvSpPr>
          <p:nvPr/>
        </p:nvSpPr>
        <p:spPr bwMode="auto">
          <a:xfrm>
            <a:off x="3429000" y="5105400"/>
            <a:ext cx="1255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solidFill>
                  <a:schemeClr val="bg2"/>
                </a:solidFill>
                <a:latin typeface="Century Gothic" pitchFamily="-100" charset="0"/>
              </a:rPr>
              <a:t>Normal</a:t>
            </a:r>
          </a:p>
        </p:txBody>
      </p:sp>
      <p:sp>
        <p:nvSpPr>
          <p:cNvPr id="230419" name="Rectangle 19"/>
          <p:cNvSpPr>
            <a:spLocks noChangeArrowheads="1"/>
          </p:cNvSpPr>
          <p:nvPr/>
        </p:nvSpPr>
        <p:spPr bwMode="auto">
          <a:xfrm>
            <a:off x="381000" y="4640263"/>
            <a:ext cx="19002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solidFill>
                  <a:schemeClr val="bg2"/>
                </a:solidFill>
                <a:latin typeface="Century Gothic" pitchFamily="-100" charset="0"/>
              </a:rPr>
              <a:t>Nerve injury</a:t>
            </a:r>
          </a:p>
        </p:txBody>
      </p:sp>
      <p:sp>
        <p:nvSpPr>
          <p:cNvPr id="230420" name="Rectangle 20"/>
          <p:cNvSpPr>
            <a:spLocks noChangeArrowheads="1"/>
          </p:cNvSpPr>
          <p:nvPr/>
        </p:nvSpPr>
        <p:spPr bwMode="auto">
          <a:xfrm>
            <a:off x="5867400" y="4716463"/>
            <a:ext cx="19002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solidFill>
                  <a:schemeClr val="bg2"/>
                </a:solidFill>
                <a:latin typeface="Century Gothic" pitchFamily="-100" charset="0"/>
              </a:rPr>
              <a:t>Nerve injury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4350" y="161925"/>
            <a:ext cx="8629650" cy="979488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</a:rPr>
              <a:t>Diffuse Noxious Inhibitory Controls</a:t>
            </a:r>
            <a:r>
              <a:rPr lang="en-US"/>
              <a:t> (DNIC)</a:t>
            </a:r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4350" y="1711325"/>
            <a:ext cx="8147050" cy="4775200"/>
          </a:xfrm>
        </p:spPr>
        <p:txBody>
          <a:bodyPr/>
          <a:lstStyle/>
          <a:p>
            <a:pPr marL="342900" indent="-342900" eaLnBrk="1" hangingPunct="1"/>
            <a:r>
              <a:rPr lang="en-US" sz="2800" i="1"/>
              <a:t>Extra-segmental inhibitions - via brain</a:t>
            </a:r>
            <a:endParaRPr lang="en-US" sz="2800"/>
          </a:p>
          <a:p>
            <a:pPr marL="342900" indent="-342900" eaLnBrk="1" hangingPunct="1"/>
            <a:r>
              <a:rPr lang="en-US" sz="2800"/>
              <a:t>Slowed in chronic fatigue disorder</a:t>
            </a:r>
          </a:p>
          <a:p>
            <a:pPr marL="342900" indent="-342900" eaLnBrk="1" hangingPunct="1"/>
            <a:r>
              <a:rPr lang="en-US" sz="2800"/>
              <a:t>Relate to chronic post-op pain</a:t>
            </a:r>
          </a:p>
          <a:p>
            <a:pPr marL="342900" indent="-342900" eaLnBrk="1" hangingPunct="1"/>
            <a:r>
              <a:rPr lang="en-US" sz="2800"/>
              <a:t>Reduced in fibromyalgia</a:t>
            </a:r>
          </a:p>
          <a:p>
            <a:pPr marL="342900" indent="-342900" eaLnBrk="1" hangingPunct="1"/>
            <a:r>
              <a:rPr lang="en-US" sz="2800"/>
              <a:t>Altered by gender, age….</a:t>
            </a:r>
          </a:p>
          <a:p>
            <a:pPr marL="342900" indent="-342900" eaLnBrk="1" hangingPunct="1"/>
            <a:r>
              <a:rPr lang="en-US" sz="2800"/>
              <a:t>Reduced in opioid hyperalgesia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474" name="Group 2"/>
          <p:cNvGrpSpPr>
            <a:grpSpLocks/>
          </p:cNvGrpSpPr>
          <p:nvPr/>
        </p:nvGrpSpPr>
        <p:grpSpPr bwMode="auto">
          <a:xfrm>
            <a:off x="696913" y="404813"/>
            <a:ext cx="7623175" cy="6305550"/>
            <a:chOff x="0" y="0"/>
            <a:chExt cx="5760" cy="4326"/>
          </a:xfrm>
        </p:grpSpPr>
        <p:graphicFrame>
          <p:nvGraphicFramePr>
            <p:cNvPr id="233475" name="Object 3"/>
            <p:cNvGraphicFramePr>
              <a:graphicFrameLocks noChangeAspect="1"/>
            </p:cNvGraphicFramePr>
            <p:nvPr/>
          </p:nvGraphicFramePr>
          <p:xfrm>
            <a:off x="0" y="0"/>
            <a:ext cx="5760" cy="4320"/>
          </p:xfrm>
          <a:graphic>
            <a:graphicData uri="http://schemas.openxmlformats.org/presentationml/2006/ole">
              <p:oleObj spid="_x0000_s233475" name="Image" r:id="rId3" imgW="3507236" imgH="3189552" progId="Photoshop.Image.5">
                <p:embed/>
              </p:oleObj>
            </a:graphicData>
          </a:graphic>
        </p:graphicFrame>
        <p:sp>
          <p:nvSpPr>
            <p:cNvPr id="233476" name="AutoShape 3"/>
            <p:cNvSpPr>
              <a:spLocks noChangeArrowheads="1"/>
            </p:cNvSpPr>
            <p:nvPr/>
          </p:nvSpPr>
          <p:spPr bwMode="auto">
            <a:xfrm>
              <a:off x="2728" y="3352"/>
              <a:ext cx="1488" cy="816"/>
            </a:xfrm>
            <a:prstGeom prst="leftArrow">
              <a:avLst>
                <a:gd name="adj1" fmla="val 50000"/>
                <a:gd name="adj2" fmla="val 45588"/>
              </a:avLst>
            </a:prstGeom>
            <a:gradFill rotWithShape="0">
              <a:gsLst>
                <a:gs pos="0">
                  <a:srgbClr val="FF0000"/>
                </a:gs>
                <a:gs pos="50000">
                  <a:srgbClr val="7600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2400"/>
            </a:p>
          </p:txBody>
        </p:sp>
        <p:sp>
          <p:nvSpPr>
            <p:cNvPr id="233477" name="Text Box 4"/>
            <p:cNvSpPr txBox="1">
              <a:spLocks noChangeArrowheads="1"/>
            </p:cNvSpPr>
            <p:nvPr/>
          </p:nvSpPr>
          <p:spPr bwMode="auto">
            <a:xfrm>
              <a:off x="4200" y="3511"/>
              <a:ext cx="1440" cy="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GB" sz="2400">
                  <a:solidFill>
                    <a:srgbClr val="FFFC22"/>
                  </a:solidFill>
                </a:rPr>
                <a:t>Sensory inputs</a:t>
              </a:r>
            </a:p>
            <a:p>
              <a:pPr algn="ctr" eaLnBrk="0" hangingPunct="0"/>
              <a:r>
                <a:rPr lang="en-GB" sz="2400">
                  <a:solidFill>
                    <a:srgbClr val="FFFC22"/>
                  </a:solidFill>
                </a:rPr>
                <a:t>Life</a:t>
              </a:r>
            </a:p>
          </p:txBody>
        </p:sp>
        <p:sp>
          <p:nvSpPr>
            <p:cNvPr id="3077" name="AutoShape 5"/>
            <p:cNvSpPr>
              <a:spLocks noChangeArrowheads="1"/>
            </p:cNvSpPr>
            <p:nvPr/>
          </p:nvSpPr>
          <p:spPr bwMode="auto">
            <a:xfrm>
              <a:off x="1096" y="1008"/>
              <a:ext cx="960" cy="912"/>
            </a:xfrm>
            <a:custGeom>
              <a:avLst/>
              <a:gdLst>
                <a:gd name="T0" fmla="*/ 1524000 w 21600"/>
                <a:gd name="T1" fmla="*/ 723900 h 21600"/>
                <a:gd name="T2" fmla="*/ 762000 w 21600"/>
                <a:gd name="T3" fmla="*/ 1447800 h 21600"/>
                <a:gd name="T4" fmla="*/ 0 w 21600"/>
                <a:gd name="T5" fmla="*/ 723900 h 21600"/>
                <a:gd name="T6" fmla="*/ 762000 w 21600"/>
                <a:gd name="T7" fmla="*/ 0 h 21600"/>
                <a:gd name="T8" fmla="*/ 0 60000 65536"/>
                <a:gd name="T9" fmla="*/ 1 60000 65536"/>
                <a:gd name="T10" fmla="*/ 2 60000 65536"/>
                <a:gd name="T11" fmla="*/ 3 60000 65536"/>
                <a:gd name="T12" fmla="*/ 5400 w 21600"/>
                <a:gd name="T13" fmla="*/ 5400 h 21600"/>
                <a:gd name="T14" fmla="*/ 162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5400"/>
                  </a:moveTo>
                  <a:lnTo>
                    <a:pt x="9450" y="5400"/>
                  </a:lnTo>
                  <a:lnTo>
                    <a:pt x="9450" y="2700"/>
                  </a:lnTo>
                  <a:lnTo>
                    <a:pt x="8100" y="2700"/>
                  </a:lnTo>
                  <a:lnTo>
                    <a:pt x="10800" y="0"/>
                  </a:lnTo>
                  <a:lnTo>
                    <a:pt x="13500" y="2700"/>
                  </a:lnTo>
                  <a:lnTo>
                    <a:pt x="12150" y="2700"/>
                  </a:lnTo>
                  <a:lnTo>
                    <a:pt x="12150" y="5400"/>
                  </a:lnTo>
                  <a:lnTo>
                    <a:pt x="16200" y="5400"/>
                  </a:lnTo>
                  <a:lnTo>
                    <a:pt x="16200" y="9450"/>
                  </a:lnTo>
                  <a:lnTo>
                    <a:pt x="18900" y="9450"/>
                  </a:lnTo>
                  <a:lnTo>
                    <a:pt x="18900" y="8100"/>
                  </a:lnTo>
                  <a:lnTo>
                    <a:pt x="21600" y="10800"/>
                  </a:lnTo>
                  <a:lnTo>
                    <a:pt x="18900" y="13500"/>
                  </a:lnTo>
                  <a:lnTo>
                    <a:pt x="18900" y="12150"/>
                  </a:lnTo>
                  <a:lnTo>
                    <a:pt x="16200" y="12150"/>
                  </a:lnTo>
                  <a:lnTo>
                    <a:pt x="16200" y="16200"/>
                  </a:lnTo>
                  <a:lnTo>
                    <a:pt x="12150" y="16200"/>
                  </a:lnTo>
                  <a:lnTo>
                    <a:pt x="12150" y="18900"/>
                  </a:lnTo>
                  <a:lnTo>
                    <a:pt x="13500" y="18900"/>
                  </a:lnTo>
                  <a:lnTo>
                    <a:pt x="10800" y="21600"/>
                  </a:lnTo>
                  <a:lnTo>
                    <a:pt x="8100" y="18900"/>
                  </a:lnTo>
                  <a:lnTo>
                    <a:pt x="9450" y="18900"/>
                  </a:lnTo>
                  <a:lnTo>
                    <a:pt x="9450" y="16200"/>
                  </a:lnTo>
                  <a:lnTo>
                    <a:pt x="5400" y="16200"/>
                  </a:lnTo>
                  <a:lnTo>
                    <a:pt x="5400" y="12150"/>
                  </a:lnTo>
                  <a:lnTo>
                    <a:pt x="2700" y="12150"/>
                  </a:lnTo>
                  <a:lnTo>
                    <a:pt x="2700" y="13500"/>
                  </a:lnTo>
                  <a:lnTo>
                    <a:pt x="0" y="10800"/>
                  </a:lnTo>
                  <a:lnTo>
                    <a:pt x="2700" y="8100"/>
                  </a:lnTo>
                  <a:lnTo>
                    <a:pt x="2700" y="9450"/>
                  </a:lnTo>
                  <a:lnTo>
                    <a:pt x="5400" y="9450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50000">
                  <a:schemeClr val="folHlink">
                    <a:alpha val="63000"/>
                  </a:schemeClr>
                </a:gs>
                <a:gs pos="100000">
                  <a:schemeClr val="hlink"/>
                </a:gs>
              </a:gsLst>
              <a:lin ang="0" scaled="1"/>
            </a:gradFill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2400"/>
            </a:p>
          </p:txBody>
        </p:sp>
        <p:sp>
          <p:nvSpPr>
            <p:cNvPr id="233479" name="Text Box 6"/>
            <p:cNvSpPr txBox="1">
              <a:spLocks noChangeArrowheads="1"/>
            </p:cNvSpPr>
            <p:nvPr/>
          </p:nvSpPr>
          <p:spPr bwMode="auto">
            <a:xfrm>
              <a:off x="950" y="1977"/>
              <a:ext cx="2030" cy="32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GB" sz="2400">
                  <a:solidFill>
                    <a:schemeClr val="tx2"/>
                  </a:solidFill>
                </a:rPr>
                <a:t>Internal processes</a:t>
              </a:r>
            </a:p>
          </p:txBody>
        </p:sp>
        <p:sp>
          <p:nvSpPr>
            <p:cNvPr id="233480" name="AutoShape 8"/>
            <p:cNvSpPr>
              <a:spLocks noChangeArrowheads="1"/>
            </p:cNvSpPr>
            <p:nvPr/>
          </p:nvSpPr>
          <p:spPr bwMode="auto">
            <a:xfrm>
              <a:off x="3108" y="768"/>
              <a:ext cx="1776" cy="1440"/>
            </a:xfrm>
            <a:custGeom>
              <a:avLst/>
              <a:gdLst>
                <a:gd name="G0" fmla="+- 6480 0 0"/>
                <a:gd name="G1" fmla="+- 8640 0 0"/>
                <a:gd name="G2" fmla="+- 4320 0 0"/>
                <a:gd name="G3" fmla="+- 21600 0 6480"/>
                <a:gd name="G4" fmla="+- 21600 0 8640"/>
                <a:gd name="G5" fmla="+- 21600 0 4320"/>
                <a:gd name="G6" fmla="+- 6480 0 10800"/>
                <a:gd name="G7" fmla="+- 8640 0 10800"/>
                <a:gd name="G8" fmla="*/ G7 4320 G6"/>
                <a:gd name="G9" fmla="+- 21600 0 G8"/>
                <a:gd name="T0" fmla="*/ G8 w 21600"/>
                <a:gd name="T1" fmla="*/ G1 h 21600"/>
                <a:gd name="T2" fmla="*/ G9 w 21600"/>
                <a:gd name="T3" fmla="*/ G4 h 2160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T0" t="T1" r="T2" b="T3"/>
              <a:pathLst>
                <a:path w="21600" h="21600">
                  <a:moveTo>
                    <a:pt x="10800" y="0"/>
                  </a:moveTo>
                  <a:lnTo>
                    <a:pt x="6480" y="4320"/>
                  </a:lnTo>
                  <a:lnTo>
                    <a:pt x="8640" y="4320"/>
                  </a:lnTo>
                  <a:lnTo>
                    <a:pt x="8640" y="8640"/>
                  </a:lnTo>
                  <a:lnTo>
                    <a:pt x="4320" y="8640"/>
                  </a:lnTo>
                  <a:lnTo>
                    <a:pt x="4320" y="6480"/>
                  </a:lnTo>
                  <a:lnTo>
                    <a:pt x="0" y="10800"/>
                  </a:lnTo>
                  <a:lnTo>
                    <a:pt x="4320" y="15120"/>
                  </a:lnTo>
                  <a:lnTo>
                    <a:pt x="4320" y="12960"/>
                  </a:lnTo>
                  <a:lnTo>
                    <a:pt x="8640" y="12960"/>
                  </a:lnTo>
                  <a:lnTo>
                    <a:pt x="8640" y="17280"/>
                  </a:lnTo>
                  <a:lnTo>
                    <a:pt x="6480" y="17280"/>
                  </a:lnTo>
                  <a:lnTo>
                    <a:pt x="10800" y="21600"/>
                  </a:lnTo>
                  <a:lnTo>
                    <a:pt x="15120" y="17280"/>
                  </a:lnTo>
                  <a:lnTo>
                    <a:pt x="12960" y="17280"/>
                  </a:lnTo>
                  <a:lnTo>
                    <a:pt x="12960" y="12960"/>
                  </a:lnTo>
                  <a:lnTo>
                    <a:pt x="17280" y="12960"/>
                  </a:lnTo>
                  <a:lnTo>
                    <a:pt x="17280" y="15120"/>
                  </a:lnTo>
                  <a:lnTo>
                    <a:pt x="21600" y="10800"/>
                  </a:lnTo>
                  <a:lnTo>
                    <a:pt x="17280" y="6480"/>
                  </a:lnTo>
                  <a:lnTo>
                    <a:pt x="17280" y="8640"/>
                  </a:lnTo>
                  <a:lnTo>
                    <a:pt x="12960" y="8640"/>
                  </a:lnTo>
                  <a:lnTo>
                    <a:pt x="12960" y="4320"/>
                  </a:lnTo>
                  <a:lnTo>
                    <a:pt x="15120" y="4320"/>
                  </a:lnTo>
                  <a:close/>
                </a:path>
              </a:pathLst>
            </a:custGeom>
            <a:solidFill>
              <a:schemeClr val="accent1">
                <a:alpha val="67999"/>
              </a:schemeClr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481" name="AutoShape 9"/>
            <p:cNvSpPr>
              <a:spLocks noChangeArrowheads="1"/>
            </p:cNvSpPr>
            <p:nvPr/>
          </p:nvSpPr>
          <p:spPr bwMode="auto">
            <a:xfrm>
              <a:off x="2160" y="2352"/>
              <a:ext cx="672" cy="1344"/>
            </a:xfrm>
            <a:prstGeom prst="upDownArrow">
              <a:avLst>
                <a:gd name="adj1" fmla="val 50000"/>
                <a:gd name="adj2" fmla="val 40000"/>
              </a:avLst>
            </a:prstGeom>
            <a:solidFill>
              <a:schemeClr val="accent1">
                <a:alpha val="80000"/>
              </a:schemeClr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482" name="Rectangle 10"/>
            <p:cNvSpPr>
              <a:spLocks noChangeArrowheads="1"/>
            </p:cNvSpPr>
            <p:nvPr/>
          </p:nvSpPr>
          <p:spPr bwMode="auto">
            <a:xfrm>
              <a:off x="3176" y="405"/>
              <a:ext cx="1642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GB" sz="2400" b="1">
                  <a:solidFill>
                    <a:srgbClr val="FFFC22"/>
                  </a:solidFill>
                </a:rPr>
                <a:t>Pain intensity</a:t>
              </a:r>
              <a:endParaRPr lang="en-US" sz="2400" b="1">
                <a:solidFill>
                  <a:srgbClr val="FFFC22"/>
                </a:solidFill>
              </a:endParaRPr>
            </a:p>
          </p:txBody>
        </p:sp>
        <p:sp>
          <p:nvSpPr>
            <p:cNvPr id="233483" name="Rectangle 11"/>
            <p:cNvSpPr>
              <a:spLocks noChangeArrowheads="1"/>
            </p:cNvSpPr>
            <p:nvPr/>
          </p:nvSpPr>
          <p:spPr bwMode="auto">
            <a:xfrm>
              <a:off x="1739" y="1151"/>
              <a:ext cx="1706" cy="57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GB" sz="2400" b="1">
                  <a:solidFill>
                    <a:srgbClr val="FFFC22"/>
                  </a:solidFill>
                </a:rPr>
                <a:t>Abnormal</a:t>
              </a:r>
            </a:p>
            <a:p>
              <a:pPr algn="ctr" eaLnBrk="0" hangingPunct="0"/>
              <a:r>
                <a:rPr lang="en-GB" sz="2400" b="1">
                  <a:solidFill>
                    <a:srgbClr val="FFFC22"/>
                  </a:solidFill>
                </a:rPr>
                <a:t>cold touch etc</a:t>
              </a:r>
              <a:endParaRPr lang="en-US" sz="2400" b="1">
                <a:solidFill>
                  <a:srgbClr val="FFFC22"/>
                </a:solidFill>
              </a:endParaRPr>
            </a:p>
          </p:txBody>
        </p:sp>
        <p:sp>
          <p:nvSpPr>
            <p:cNvPr id="233484" name="Rectangle 12"/>
            <p:cNvSpPr>
              <a:spLocks noChangeArrowheads="1"/>
            </p:cNvSpPr>
            <p:nvPr/>
          </p:nvSpPr>
          <p:spPr bwMode="auto">
            <a:xfrm>
              <a:off x="3139" y="2266"/>
              <a:ext cx="1719" cy="32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GB" sz="2400" b="1">
                  <a:solidFill>
                    <a:srgbClr val="FFFC22"/>
                  </a:solidFill>
                </a:rPr>
                <a:t>Mood, Anxiety</a:t>
              </a:r>
              <a:endParaRPr lang="en-US" sz="2400" b="1">
                <a:solidFill>
                  <a:srgbClr val="FFFC22"/>
                </a:solidFill>
              </a:endParaRPr>
            </a:p>
          </p:txBody>
        </p:sp>
      </p:grpSp>
      <p:sp>
        <p:nvSpPr>
          <p:cNvPr id="233485" name="Rectangle 2"/>
          <p:cNvSpPr>
            <a:spLocks noChangeArrowheads="1"/>
          </p:cNvSpPr>
          <p:nvPr/>
        </p:nvSpPr>
        <p:spPr bwMode="white">
          <a:xfrm>
            <a:off x="392113" y="565150"/>
            <a:ext cx="8166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3200" b="1">
                <a:solidFill>
                  <a:schemeClr val="bg1"/>
                </a:solidFill>
              </a:rPr>
              <a:t>A struggle between the </a:t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>outer and inner worlds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39" name="Line 4"/>
          <p:cNvSpPr>
            <a:spLocks noChangeShapeType="1"/>
          </p:cNvSpPr>
          <p:nvPr/>
        </p:nvSpPr>
        <p:spPr bwMode="auto">
          <a:xfrm flipH="1" flipV="1">
            <a:off x="2589213" y="4892675"/>
            <a:ext cx="9525" cy="1082675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140" name="Line 6"/>
          <p:cNvSpPr>
            <a:spLocks noChangeShapeType="1"/>
          </p:cNvSpPr>
          <p:nvPr/>
        </p:nvSpPr>
        <p:spPr bwMode="auto">
          <a:xfrm flipV="1">
            <a:off x="3941763" y="4014788"/>
            <a:ext cx="0" cy="866775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141" name="Line 7"/>
          <p:cNvSpPr>
            <a:spLocks noChangeShapeType="1"/>
          </p:cNvSpPr>
          <p:nvPr/>
        </p:nvSpPr>
        <p:spPr bwMode="auto">
          <a:xfrm>
            <a:off x="3916363" y="3990975"/>
            <a:ext cx="2654300" cy="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142" name="Text Box 8"/>
          <p:cNvSpPr txBox="1">
            <a:spLocks noChangeArrowheads="1"/>
          </p:cNvSpPr>
          <p:nvPr/>
        </p:nvSpPr>
        <p:spPr bwMode="auto">
          <a:xfrm>
            <a:off x="2627313" y="4914900"/>
            <a:ext cx="1238250" cy="11906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</a:rPr>
              <a:t>Calcium</a:t>
            </a:r>
          </a:p>
          <a:p>
            <a:pPr algn="ctr"/>
            <a:r>
              <a:rPr lang="en-GB" b="1">
                <a:solidFill>
                  <a:srgbClr val="FFFFFF"/>
                </a:solidFill>
              </a:rPr>
              <a:t>channel </a:t>
            </a:r>
          </a:p>
          <a:p>
            <a:pPr algn="ctr"/>
            <a:r>
              <a:rPr lang="en-GB" b="1">
                <a:solidFill>
                  <a:srgbClr val="FFFFFF"/>
                </a:solidFill>
              </a:rPr>
              <a:t>function</a:t>
            </a:r>
          </a:p>
          <a:p>
            <a:pPr algn="ctr"/>
            <a:r>
              <a:rPr lang="en-GB" b="1">
                <a:solidFill>
                  <a:srgbClr val="FFFFFF"/>
                </a:solidFill>
              </a:rPr>
              <a:t>increases</a:t>
            </a:r>
          </a:p>
        </p:txBody>
      </p:sp>
      <p:sp>
        <p:nvSpPr>
          <p:cNvPr id="347143" name="Text Box 9"/>
          <p:cNvSpPr txBox="1">
            <a:spLocks noChangeArrowheads="1"/>
          </p:cNvSpPr>
          <p:nvPr/>
        </p:nvSpPr>
        <p:spPr bwMode="auto">
          <a:xfrm>
            <a:off x="3992563" y="4033838"/>
            <a:ext cx="2838450" cy="641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</a:rPr>
              <a:t>Wind-up and long-term</a:t>
            </a:r>
          </a:p>
          <a:p>
            <a:pPr algn="ctr"/>
            <a:r>
              <a:rPr lang="en-GB" b="1">
                <a:solidFill>
                  <a:srgbClr val="FFFFFF"/>
                </a:solidFill>
              </a:rPr>
              <a:t>potentiation are induced</a:t>
            </a:r>
          </a:p>
        </p:txBody>
      </p:sp>
      <p:sp>
        <p:nvSpPr>
          <p:cNvPr id="347144" name="Line 10"/>
          <p:cNvSpPr>
            <a:spLocks noChangeShapeType="1"/>
          </p:cNvSpPr>
          <p:nvPr/>
        </p:nvSpPr>
        <p:spPr bwMode="auto">
          <a:xfrm flipV="1">
            <a:off x="6553200" y="3159125"/>
            <a:ext cx="0" cy="854075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145" name="Line 11"/>
          <p:cNvSpPr>
            <a:spLocks noChangeShapeType="1"/>
          </p:cNvSpPr>
          <p:nvPr/>
        </p:nvSpPr>
        <p:spPr bwMode="auto">
          <a:xfrm>
            <a:off x="6534150" y="3182938"/>
            <a:ext cx="2071688" cy="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146" name="Text Box 12"/>
          <p:cNvSpPr txBox="1">
            <a:spLocks noChangeArrowheads="1"/>
          </p:cNvSpPr>
          <p:nvPr/>
        </p:nvSpPr>
        <p:spPr bwMode="auto">
          <a:xfrm>
            <a:off x="6615113" y="3233738"/>
            <a:ext cx="2444750" cy="641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</a:rPr>
              <a:t>Brain facilitations up</a:t>
            </a:r>
          </a:p>
          <a:p>
            <a:pPr algn="ctr"/>
            <a:r>
              <a:rPr lang="en-GB" b="1">
                <a:solidFill>
                  <a:srgbClr val="FFFFFF"/>
                </a:solidFill>
              </a:rPr>
              <a:t>Inhibitions down</a:t>
            </a:r>
          </a:p>
        </p:txBody>
      </p:sp>
      <p:sp>
        <p:nvSpPr>
          <p:cNvPr id="347147" name="Line 13"/>
          <p:cNvSpPr>
            <a:spLocks noChangeShapeType="1"/>
          </p:cNvSpPr>
          <p:nvPr/>
        </p:nvSpPr>
        <p:spPr bwMode="auto">
          <a:xfrm flipH="1" flipV="1">
            <a:off x="2244725" y="3024188"/>
            <a:ext cx="1044575" cy="179705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148" name="Line 14"/>
          <p:cNvSpPr>
            <a:spLocks noChangeShapeType="1"/>
          </p:cNvSpPr>
          <p:nvPr/>
        </p:nvSpPr>
        <p:spPr bwMode="auto">
          <a:xfrm flipH="1" flipV="1">
            <a:off x="3213100" y="2228850"/>
            <a:ext cx="2303463" cy="1704975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149" name="Line 15"/>
          <p:cNvSpPr>
            <a:spLocks noChangeShapeType="1"/>
          </p:cNvSpPr>
          <p:nvPr/>
        </p:nvSpPr>
        <p:spPr bwMode="auto">
          <a:xfrm flipH="1" flipV="1">
            <a:off x="4278313" y="1362075"/>
            <a:ext cx="2136775" cy="2225675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150" name="Text Box 16"/>
          <p:cNvSpPr txBox="1">
            <a:spLocks noChangeArrowheads="1"/>
          </p:cNvSpPr>
          <p:nvPr/>
        </p:nvSpPr>
        <p:spPr bwMode="auto">
          <a:xfrm>
            <a:off x="481013" y="5500688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FFFFFF"/>
                </a:solidFill>
              </a:rPr>
              <a:t>Peripheral level</a:t>
            </a:r>
            <a:endParaRPr lang="en-GB" b="1">
              <a:solidFill>
                <a:srgbClr val="002060"/>
              </a:solidFill>
            </a:endParaRPr>
          </a:p>
        </p:txBody>
      </p:sp>
      <p:sp>
        <p:nvSpPr>
          <p:cNvPr id="347151" name="Text Box 17"/>
          <p:cNvSpPr txBox="1">
            <a:spLocks noChangeArrowheads="1"/>
          </p:cNvSpPr>
          <p:nvPr/>
        </p:nvSpPr>
        <p:spPr bwMode="auto">
          <a:xfrm>
            <a:off x="6904038" y="2727325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FFFFFF"/>
                </a:solidFill>
              </a:rPr>
              <a:t>CNS level</a:t>
            </a:r>
          </a:p>
        </p:txBody>
      </p:sp>
      <p:sp>
        <p:nvSpPr>
          <p:cNvPr id="347152" name="Rectangle 18"/>
          <p:cNvSpPr>
            <a:spLocks noChangeArrowheads="1"/>
          </p:cNvSpPr>
          <p:nvPr/>
        </p:nvSpPr>
        <p:spPr bwMode="auto">
          <a:xfrm>
            <a:off x="573088" y="5975350"/>
            <a:ext cx="1644650" cy="641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</a:rPr>
              <a:t>Altered nerve</a:t>
            </a:r>
          </a:p>
          <a:p>
            <a:pPr algn="ctr"/>
            <a:r>
              <a:rPr lang="en-GB" b="1">
                <a:solidFill>
                  <a:srgbClr val="FFFFFF"/>
                </a:solidFill>
              </a:rPr>
              <a:t> function</a:t>
            </a:r>
          </a:p>
        </p:txBody>
      </p:sp>
      <p:sp>
        <p:nvSpPr>
          <p:cNvPr id="347153" name="Line 19"/>
          <p:cNvSpPr>
            <a:spLocks noChangeShapeType="1"/>
          </p:cNvSpPr>
          <p:nvPr/>
        </p:nvSpPr>
        <p:spPr bwMode="auto">
          <a:xfrm flipH="1" flipV="1">
            <a:off x="762000" y="4038600"/>
            <a:ext cx="0" cy="144780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154" name="Rectangle 20"/>
          <p:cNvSpPr>
            <a:spLocks noChangeArrowheads="1"/>
          </p:cNvSpPr>
          <p:nvPr/>
        </p:nvSpPr>
        <p:spPr bwMode="auto">
          <a:xfrm>
            <a:off x="5637213" y="5678488"/>
            <a:ext cx="167798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FFFFFF"/>
                </a:solidFill>
              </a:rPr>
              <a:t>OPIOIDS</a:t>
            </a:r>
          </a:p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FFFFFF"/>
                </a:solidFill>
              </a:rPr>
              <a:t>Tapentadol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47155" name="Rectangle 21"/>
          <p:cNvSpPr>
            <a:spLocks noChangeArrowheads="1"/>
          </p:cNvSpPr>
          <p:nvPr/>
        </p:nvSpPr>
        <p:spPr bwMode="auto">
          <a:xfrm>
            <a:off x="2295525" y="1512888"/>
            <a:ext cx="112395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FFFFFF"/>
                </a:solidFill>
              </a:rPr>
              <a:t>NMDA</a:t>
            </a:r>
          </a:p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FFFFFF"/>
                </a:solidFill>
              </a:rPr>
              <a:t>blockers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47156" name="Rectangle 22"/>
          <p:cNvSpPr>
            <a:spLocks noChangeArrowheads="1"/>
          </p:cNvSpPr>
          <p:nvPr/>
        </p:nvSpPr>
        <p:spPr bwMode="auto">
          <a:xfrm>
            <a:off x="1570038" y="2668588"/>
            <a:ext cx="123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FFFFFF"/>
                </a:solidFill>
              </a:rPr>
              <a:t>GBP PGB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47157" name="Rectangle 23"/>
          <p:cNvSpPr>
            <a:spLocks noChangeArrowheads="1"/>
          </p:cNvSpPr>
          <p:nvPr/>
        </p:nvSpPr>
        <p:spPr bwMode="auto">
          <a:xfrm>
            <a:off x="87313" y="2541588"/>
            <a:ext cx="17145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</a:rPr>
              <a:t>Lidocaine</a:t>
            </a:r>
          </a:p>
          <a:p>
            <a:pPr algn="ctr"/>
            <a:r>
              <a:rPr lang="en-GB" b="1">
                <a:solidFill>
                  <a:srgbClr val="FFFFFF"/>
                </a:solidFill>
              </a:rPr>
              <a:t>Lacosamide</a:t>
            </a:r>
          </a:p>
          <a:p>
            <a:pPr algn="ctr"/>
            <a:r>
              <a:rPr lang="en-GB" b="1">
                <a:solidFill>
                  <a:srgbClr val="FFFFFF"/>
                </a:solidFill>
              </a:rPr>
              <a:t>Tanezumab</a:t>
            </a:r>
          </a:p>
          <a:p>
            <a:pPr algn="ctr"/>
            <a:r>
              <a:rPr lang="en-GB" b="1">
                <a:solidFill>
                  <a:srgbClr val="FFFFFF"/>
                </a:solidFill>
              </a:rPr>
              <a:t>Capsaicin</a:t>
            </a:r>
          </a:p>
          <a:p>
            <a:pPr algn="ctr"/>
            <a:r>
              <a:rPr lang="en-GB" b="1">
                <a:solidFill>
                  <a:srgbClr val="FFFFFF"/>
                </a:solidFill>
              </a:rPr>
              <a:t>CBZ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47158" name="Line 24"/>
          <p:cNvSpPr>
            <a:spLocks noChangeShapeType="1"/>
          </p:cNvSpPr>
          <p:nvPr/>
        </p:nvSpPr>
        <p:spPr bwMode="auto">
          <a:xfrm flipH="1">
            <a:off x="3908425" y="5888038"/>
            <a:ext cx="1654175" cy="63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159" name="Line 25"/>
          <p:cNvSpPr>
            <a:spLocks noChangeShapeType="1"/>
          </p:cNvSpPr>
          <p:nvPr/>
        </p:nvSpPr>
        <p:spPr bwMode="auto">
          <a:xfrm flipH="1" flipV="1">
            <a:off x="6283325" y="4852988"/>
            <a:ext cx="3175" cy="8572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160" name="Line 26"/>
          <p:cNvSpPr>
            <a:spLocks noChangeShapeType="1"/>
          </p:cNvSpPr>
          <p:nvPr/>
        </p:nvSpPr>
        <p:spPr bwMode="auto">
          <a:xfrm flipV="1">
            <a:off x="6892925" y="4154488"/>
            <a:ext cx="736600" cy="1524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161" name="Rectangle 27"/>
          <p:cNvSpPr>
            <a:spLocks noChangeArrowheads="1"/>
          </p:cNvSpPr>
          <p:nvPr/>
        </p:nvSpPr>
        <p:spPr bwMode="auto">
          <a:xfrm>
            <a:off x="3432175" y="915988"/>
            <a:ext cx="186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FFFFFF"/>
                </a:solidFill>
              </a:rPr>
              <a:t>TCA duloxetine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347162" name="Oval 28"/>
          <p:cNvSpPr>
            <a:spLocks noChangeArrowheads="1"/>
          </p:cNvSpPr>
          <p:nvPr/>
        </p:nvSpPr>
        <p:spPr bwMode="auto">
          <a:xfrm>
            <a:off x="355600" y="2133600"/>
            <a:ext cx="533400" cy="4826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99CC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7163" name="Oval 29"/>
          <p:cNvSpPr>
            <a:spLocks noChangeArrowheads="1"/>
          </p:cNvSpPr>
          <p:nvPr/>
        </p:nvSpPr>
        <p:spPr bwMode="auto">
          <a:xfrm>
            <a:off x="1727200" y="2209800"/>
            <a:ext cx="533400" cy="4826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99CC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7164" name="Oval 30"/>
          <p:cNvSpPr>
            <a:spLocks noChangeArrowheads="1"/>
          </p:cNvSpPr>
          <p:nvPr/>
        </p:nvSpPr>
        <p:spPr bwMode="auto">
          <a:xfrm>
            <a:off x="2425700" y="1041400"/>
            <a:ext cx="533400" cy="4826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99CC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7165" name="Oval 31"/>
          <p:cNvSpPr>
            <a:spLocks noChangeArrowheads="1"/>
          </p:cNvSpPr>
          <p:nvPr/>
        </p:nvSpPr>
        <p:spPr bwMode="auto">
          <a:xfrm>
            <a:off x="4114800" y="469900"/>
            <a:ext cx="533400" cy="4826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99CC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7166" name="Oval 32"/>
          <p:cNvSpPr>
            <a:spLocks noChangeArrowheads="1"/>
          </p:cNvSpPr>
          <p:nvPr/>
        </p:nvSpPr>
        <p:spPr bwMode="auto">
          <a:xfrm>
            <a:off x="5105400" y="6096000"/>
            <a:ext cx="533400" cy="4826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99CC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347167" name="AutoShape 33"/>
          <p:cNvSpPr>
            <a:spLocks noChangeArrowheads="1"/>
          </p:cNvSpPr>
          <p:nvPr/>
        </p:nvSpPr>
        <p:spPr bwMode="auto">
          <a:xfrm>
            <a:off x="901700" y="2197100"/>
            <a:ext cx="406400" cy="2921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CC312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168" name="AutoShape 34"/>
          <p:cNvSpPr>
            <a:spLocks noChangeArrowheads="1"/>
          </p:cNvSpPr>
          <p:nvPr/>
        </p:nvSpPr>
        <p:spPr bwMode="auto">
          <a:xfrm>
            <a:off x="215900" y="254000"/>
            <a:ext cx="2044700" cy="17907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lnTo>
                  <a:pt x="5400" y="54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660033"/>
                </a:solidFill>
              </a:rPr>
              <a:t>Multi</a:t>
            </a:r>
          </a:p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660033"/>
                </a:solidFill>
              </a:rPr>
              <a:t>drug</a:t>
            </a:r>
            <a:endParaRPr lang="en-US" b="1">
              <a:solidFill>
                <a:srgbClr val="660033"/>
              </a:solidFill>
            </a:endParaRPr>
          </a:p>
        </p:txBody>
      </p:sp>
      <p:pic>
        <p:nvPicPr>
          <p:cNvPr id="347169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4275" y="5287963"/>
            <a:ext cx="129698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80" name="Picture 36" descr="Time.jpg                                                       00000010Macintosh HD                   B191BFFC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5188" y="400050"/>
            <a:ext cx="29210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71" name="Line 3"/>
          <p:cNvSpPr>
            <a:spLocks noChangeShapeType="1"/>
          </p:cNvSpPr>
          <p:nvPr/>
        </p:nvSpPr>
        <p:spPr bwMode="auto">
          <a:xfrm>
            <a:off x="500063" y="5964238"/>
            <a:ext cx="2124075" cy="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172" name="Line 5"/>
          <p:cNvSpPr>
            <a:spLocks noChangeShapeType="1"/>
          </p:cNvSpPr>
          <p:nvPr/>
        </p:nvSpPr>
        <p:spPr bwMode="auto">
          <a:xfrm>
            <a:off x="2560638" y="4881563"/>
            <a:ext cx="1408112" cy="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0" name="Picture 2" descr="British journal 2.pdf                                          000865FEMacintosh HD                   7C26821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8915400" cy="678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 descr="&#10;Cirurgia 1497                                                  000157E6PowerBook kovalevy             ACD09ADB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265113"/>
            <a:ext cx="4038600" cy="6400800"/>
          </a:xfrm>
          <a:prstGeom prst="rect">
            <a:avLst/>
          </a:pr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23587" name="Rectangle 3"/>
          <p:cNvSpPr>
            <a:spLocks noChangeArrowheads="1"/>
          </p:cNvSpPr>
          <p:nvPr/>
        </p:nvSpPr>
        <p:spPr bwMode="auto">
          <a:xfrm>
            <a:off x="4267200" y="1219200"/>
            <a:ext cx="4876800" cy="533400"/>
          </a:xfrm>
          <a:prstGeom prst="rect">
            <a:avLst/>
          </a:prstGeom>
          <a:solidFill>
            <a:srgbClr val="FFFF00"/>
          </a:solidFill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sv-SE" sz="3600">
                <a:solidFill>
                  <a:srgbClr val="001E72"/>
                </a:solidFill>
              </a:rPr>
              <a:t>Mechanism</a:t>
            </a:r>
          </a:p>
        </p:txBody>
      </p:sp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685800" y="2667000"/>
            <a:ext cx="4302125" cy="774700"/>
          </a:xfrm>
          <a:prstGeom prst="rect">
            <a:avLst/>
          </a:prstGeom>
          <a:solidFill>
            <a:srgbClr val="FFFF00"/>
          </a:solidFill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sv-SE" sz="3600">
                <a:solidFill>
                  <a:srgbClr val="001E72"/>
                </a:solidFill>
              </a:rPr>
              <a:t>Symptom/sign</a:t>
            </a:r>
          </a:p>
        </p:txBody>
      </p:sp>
      <p:sp>
        <p:nvSpPr>
          <p:cNvPr id="323589" name="Rectangle 5"/>
          <p:cNvSpPr>
            <a:spLocks noChangeArrowheads="1"/>
          </p:cNvSpPr>
          <p:nvPr/>
        </p:nvSpPr>
        <p:spPr bwMode="auto">
          <a:xfrm>
            <a:off x="5499100" y="3784600"/>
            <a:ext cx="3421063" cy="2159000"/>
          </a:xfrm>
          <a:prstGeom prst="rect">
            <a:avLst/>
          </a:prstGeom>
          <a:solidFill>
            <a:srgbClr val="FFFF00"/>
          </a:solidFill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sv-SE" sz="3600">
                <a:solidFill>
                  <a:srgbClr val="001E72"/>
                </a:solidFill>
              </a:rPr>
              <a:t>Mechanism</a:t>
            </a:r>
          </a:p>
        </p:txBody>
      </p:sp>
      <p:sp>
        <p:nvSpPr>
          <p:cNvPr id="323590" name="Rectangle 6"/>
          <p:cNvSpPr>
            <a:spLocks noChangeArrowheads="1"/>
          </p:cNvSpPr>
          <p:nvPr/>
        </p:nvSpPr>
        <p:spPr bwMode="auto">
          <a:xfrm>
            <a:off x="5876925" y="2514600"/>
            <a:ext cx="2263775" cy="457200"/>
          </a:xfrm>
          <a:prstGeom prst="rect">
            <a:avLst/>
          </a:prstGeom>
          <a:solidFill>
            <a:srgbClr val="FFFF00"/>
          </a:solidFill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sv-SE" sz="3600">
                <a:solidFill>
                  <a:srgbClr val="001E72"/>
                </a:solidFill>
              </a:rPr>
              <a:t>Mechanism</a:t>
            </a:r>
            <a:endParaRPr lang="en-GB" sz="3600">
              <a:solidFill>
                <a:srgbClr val="001E72"/>
              </a:solidFill>
            </a:endParaRPr>
          </a:p>
        </p:txBody>
      </p:sp>
      <p:sp>
        <p:nvSpPr>
          <p:cNvPr id="323591" name="Line 7"/>
          <p:cNvSpPr>
            <a:spLocks noChangeShapeType="1"/>
          </p:cNvSpPr>
          <p:nvPr/>
        </p:nvSpPr>
        <p:spPr bwMode="auto">
          <a:xfrm flipV="1">
            <a:off x="4697413" y="1828800"/>
            <a:ext cx="1360487" cy="7874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3592" name="Line 8"/>
          <p:cNvSpPr>
            <a:spLocks noChangeShapeType="1"/>
          </p:cNvSpPr>
          <p:nvPr/>
        </p:nvSpPr>
        <p:spPr bwMode="auto">
          <a:xfrm>
            <a:off x="5033963" y="2832100"/>
            <a:ext cx="839787" cy="1588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3593" name="Line 9"/>
          <p:cNvSpPr>
            <a:spLocks noChangeShapeType="1"/>
          </p:cNvSpPr>
          <p:nvPr/>
        </p:nvSpPr>
        <p:spPr bwMode="auto">
          <a:xfrm>
            <a:off x="4292600" y="3454400"/>
            <a:ext cx="1281113" cy="9398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3594" name="Picture 10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1360488" y="4711700"/>
            <a:ext cx="2325687" cy="13335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323595" name="Text Box 11"/>
          <p:cNvSpPr txBox="1">
            <a:spLocks noChangeArrowheads="1"/>
          </p:cNvSpPr>
          <p:nvPr/>
        </p:nvSpPr>
        <p:spPr bwMode="auto">
          <a:xfrm>
            <a:off x="1673225" y="4908550"/>
            <a:ext cx="1085850" cy="36671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b="1">
                <a:solidFill>
                  <a:srgbClr val="FF33CC"/>
                </a:solidFill>
              </a:rPr>
              <a:t>ongoing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85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240" y="192"/>
            <a:chExt cx="5391" cy="4044"/>
          </a:xfrm>
        </p:grpSpPr>
        <p:sp>
          <p:nvSpPr>
            <p:cNvPr id="377859" name="Rectangle 3"/>
            <p:cNvSpPr>
              <a:spLocks noChangeArrowheads="1"/>
            </p:cNvSpPr>
            <p:nvPr/>
          </p:nvSpPr>
          <p:spPr bwMode="auto">
            <a:xfrm>
              <a:off x="240" y="192"/>
              <a:ext cx="5391" cy="84"/>
            </a:xfrm>
            <a:prstGeom prst="rect">
              <a:avLst/>
            </a:prstGeom>
            <a:solidFill>
              <a:srgbClr val="00004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60" name="Rectangle 4"/>
            <p:cNvSpPr>
              <a:spLocks noChangeArrowheads="1"/>
            </p:cNvSpPr>
            <p:nvPr/>
          </p:nvSpPr>
          <p:spPr bwMode="auto">
            <a:xfrm>
              <a:off x="240" y="276"/>
              <a:ext cx="5391" cy="84"/>
            </a:xfrm>
            <a:prstGeom prst="rect">
              <a:avLst/>
            </a:prstGeom>
            <a:solidFill>
              <a:srgbClr val="00004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61" name="Rectangle 5"/>
            <p:cNvSpPr>
              <a:spLocks noChangeArrowheads="1"/>
            </p:cNvSpPr>
            <p:nvPr/>
          </p:nvSpPr>
          <p:spPr bwMode="auto">
            <a:xfrm>
              <a:off x="240" y="360"/>
              <a:ext cx="5391" cy="85"/>
            </a:xfrm>
            <a:prstGeom prst="rect">
              <a:avLst/>
            </a:prstGeom>
            <a:solidFill>
              <a:srgbClr val="000048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62" name="Rectangle 6"/>
            <p:cNvSpPr>
              <a:spLocks noChangeArrowheads="1"/>
            </p:cNvSpPr>
            <p:nvPr/>
          </p:nvSpPr>
          <p:spPr bwMode="auto">
            <a:xfrm>
              <a:off x="240" y="445"/>
              <a:ext cx="5391" cy="84"/>
            </a:xfrm>
            <a:prstGeom prst="rect">
              <a:avLst/>
            </a:prstGeom>
            <a:solidFill>
              <a:srgbClr val="000049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63" name="Rectangle 7"/>
            <p:cNvSpPr>
              <a:spLocks noChangeArrowheads="1"/>
            </p:cNvSpPr>
            <p:nvPr/>
          </p:nvSpPr>
          <p:spPr bwMode="auto">
            <a:xfrm>
              <a:off x="240" y="529"/>
              <a:ext cx="5391" cy="84"/>
            </a:xfrm>
            <a:prstGeom prst="rect">
              <a:avLst/>
            </a:prstGeom>
            <a:solidFill>
              <a:srgbClr val="00004A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64" name="Rectangle 8"/>
            <p:cNvSpPr>
              <a:spLocks noChangeArrowheads="1"/>
            </p:cNvSpPr>
            <p:nvPr/>
          </p:nvSpPr>
          <p:spPr bwMode="auto">
            <a:xfrm>
              <a:off x="240" y="613"/>
              <a:ext cx="5391" cy="84"/>
            </a:xfrm>
            <a:prstGeom prst="rect">
              <a:avLst/>
            </a:prstGeom>
            <a:solidFill>
              <a:srgbClr val="00004C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65" name="Rectangle 9"/>
            <p:cNvSpPr>
              <a:spLocks noChangeArrowheads="1"/>
            </p:cNvSpPr>
            <p:nvPr/>
          </p:nvSpPr>
          <p:spPr bwMode="auto">
            <a:xfrm>
              <a:off x="240" y="697"/>
              <a:ext cx="5391" cy="84"/>
            </a:xfrm>
            <a:prstGeom prst="rect">
              <a:avLst/>
            </a:prstGeom>
            <a:solidFill>
              <a:srgbClr val="00004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66" name="Rectangle 10"/>
            <p:cNvSpPr>
              <a:spLocks noChangeArrowheads="1"/>
            </p:cNvSpPr>
            <p:nvPr/>
          </p:nvSpPr>
          <p:spPr bwMode="auto">
            <a:xfrm>
              <a:off x="240" y="781"/>
              <a:ext cx="5391" cy="84"/>
            </a:xfrm>
            <a:prstGeom prst="rect">
              <a:avLst/>
            </a:prstGeom>
            <a:solidFill>
              <a:srgbClr val="00004E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67" name="Rectangle 11"/>
            <p:cNvSpPr>
              <a:spLocks noChangeArrowheads="1"/>
            </p:cNvSpPr>
            <p:nvPr/>
          </p:nvSpPr>
          <p:spPr bwMode="auto">
            <a:xfrm>
              <a:off x="240" y="865"/>
              <a:ext cx="5391" cy="85"/>
            </a:xfrm>
            <a:prstGeom prst="rect">
              <a:avLst/>
            </a:prstGeom>
            <a:solidFill>
              <a:srgbClr val="00005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68" name="Rectangle 12"/>
            <p:cNvSpPr>
              <a:spLocks noChangeArrowheads="1"/>
            </p:cNvSpPr>
            <p:nvPr/>
          </p:nvSpPr>
          <p:spPr bwMode="auto">
            <a:xfrm>
              <a:off x="240" y="950"/>
              <a:ext cx="5391" cy="84"/>
            </a:xfrm>
            <a:prstGeom prst="rect">
              <a:avLst/>
            </a:prstGeom>
            <a:solidFill>
              <a:srgbClr val="00005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69" name="Rectangle 13"/>
            <p:cNvSpPr>
              <a:spLocks noChangeArrowheads="1"/>
            </p:cNvSpPr>
            <p:nvPr/>
          </p:nvSpPr>
          <p:spPr bwMode="auto">
            <a:xfrm>
              <a:off x="240" y="1034"/>
              <a:ext cx="5391" cy="84"/>
            </a:xfrm>
            <a:prstGeom prst="rect">
              <a:avLst/>
            </a:prstGeom>
            <a:solidFill>
              <a:srgbClr val="00005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70" name="Rectangle 14"/>
            <p:cNvSpPr>
              <a:spLocks noChangeArrowheads="1"/>
            </p:cNvSpPr>
            <p:nvPr/>
          </p:nvSpPr>
          <p:spPr bwMode="auto">
            <a:xfrm>
              <a:off x="240" y="1118"/>
              <a:ext cx="5391" cy="84"/>
            </a:xfrm>
            <a:prstGeom prst="rect">
              <a:avLst/>
            </a:prstGeom>
            <a:solidFill>
              <a:srgbClr val="00005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71" name="Rectangle 15"/>
            <p:cNvSpPr>
              <a:spLocks noChangeArrowheads="1"/>
            </p:cNvSpPr>
            <p:nvPr/>
          </p:nvSpPr>
          <p:spPr bwMode="auto">
            <a:xfrm>
              <a:off x="240" y="1202"/>
              <a:ext cx="5391" cy="86"/>
            </a:xfrm>
            <a:prstGeom prst="rect">
              <a:avLst/>
            </a:prstGeom>
            <a:solidFill>
              <a:srgbClr val="000058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72" name="Rectangle 16"/>
            <p:cNvSpPr>
              <a:spLocks noChangeArrowheads="1"/>
            </p:cNvSpPr>
            <p:nvPr/>
          </p:nvSpPr>
          <p:spPr bwMode="auto">
            <a:xfrm>
              <a:off x="240" y="1288"/>
              <a:ext cx="5391" cy="84"/>
            </a:xfrm>
            <a:prstGeom prst="rect">
              <a:avLst/>
            </a:prstGeom>
            <a:solidFill>
              <a:srgbClr val="00005B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73" name="Rectangle 17"/>
            <p:cNvSpPr>
              <a:spLocks noChangeArrowheads="1"/>
            </p:cNvSpPr>
            <p:nvPr/>
          </p:nvSpPr>
          <p:spPr bwMode="auto">
            <a:xfrm>
              <a:off x="240" y="1372"/>
              <a:ext cx="5391" cy="84"/>
            </a:xfrm>
            <a:prstGeom prst="rect">
              <a:avLst/>
            </a:prstGeom>
            <a:solidFill>
              <a:srgbClr val="00005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74" name="Rectangle 18"/>
            <p:cNvSpPr>
              <a:spLocks noChangeArrowheads="1"/>
            </p:cNvSpPr>
            <p:nvPr/>
          </p:nvSpPr>
          <p:spPr bwMode="auto">
            <a:xfrm>
              <a:off x="240" y="1456"/>
              <a:ext cx="5391" cy="85"/>
            </a:xfrm>
            <a:prstGeom prst="rect">
              <a:avLst/>
            </a:prstGeom>
            <a:solidFill>
              <a:srgbClr val="00005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75" name="Rectangle 19"/>
            <p:cNvSpPr>
              <a:spLocks noChangeArrowheads="1"/>
            </p:cNvSpPr>
            <p:nvPr/>
          </p:nvSpPr>
          <p:spPr bwMode="auto">
            <a:xfrm>
              <a:off x="240" y="1541"/>
              <a:ext cx="5391" cy="84"/>
            </a:xfrm>
            <a:prstGeom prst="rect">
              <a:avLst/>
            </a:prstGeom>
            <a:solidFill>
              <a:srgbClr val="00006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76" name="Rectangle 20"/>
            <p:cNvSpPr>
              <a:spLocks noChangeArrowheads="1"/>
            </p:cNvSpPr>
            <p:nvPr/>
          </p:nvSpPr>
          <p:spPr bwMode="auto">
            <a:xfrm>
              <a:off x="240" y="1625"/>
              <a:ext cx="5391" cy="84"/>
            </a:xfrm>
            <a:prstGeom prst="rect">
              <a:avLst/>
            </a:prstGeom>
            <a:solidFill>
              <a:srgbClr val="000065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77" name="Rectangle 21"/>
            <p:cNvSpPr>
              <a:spLocks noChangeArrowheads="1"/>
            </p:cNvSpPr>
            <p:nvPr/>
          </p:nvSpPr>
          <p:spPr bwMode="auto">
            <a:xfrm>
              <a:off x="240" y="1709"/>
              <a:ext cx="5391" cy="84"/>
            </a:xfrm>
            <a:prstGeom prst="rect">
              <a:avLst/>
            </a:prstGeom>
            <a:solidFill>
              <a:srgbClr val="00006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78" name="Rectangle 22"/>
            <p:cNvSpPr>
              <a:spLocks noChangeArrowheads="1"/>
            </p:cNvSpPr>
            <p:nvPr/>
          </p:nvSpPr>
          <p:spPr bwMode="auto">
            <a:xfrm>
              <a:off x="240" y="1793"/>
              <a:ext cx="5391" cy="84"/>
            </a:xfrm>
            <a:prstGeom prst="rect">
              <a:avLst/>
            </a:prstGeom>
            <a:solidFill>
              <a:srgbClr val="00006B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79" name="Rectangle 23"/>
            <p:cNvSpPr>
              <a:spLocks noChangeArrowheads="1"/>
            </p:cNvSpPr>
            <p:nvPr/>
          </p:nvSpPr>
          <p:spPr bwMode="auto">
            <a:xfrm>
              <a:off x="240" y="1877"/>
              <a:ext cx="5391" cy="84"/>
            </a:xfrm>
            <a:prstGeom prst="rect">
              <a:avLst/>
            </a:prstGeom>
            <a:solidFill>
              <a:srgbClr val="00006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80" name="Rectangle 24"/>
            <p:cNvSpPr>
              <a:spLocks noChangeArrowheads="1"/>
            </p:cNvSpPr>
            <p:nvPr/>
          </p:nvSpPr>
          <p:spPr bwMode="auto">
            <a:xfrm>
              <a:off x="240" y="1961"/>
              <a:ext cx="5391" cy="85"/>
            </a:xfrm>
            <a:prstGeom prst="rect">
              <a:avLst/>
            </a:prstGeom>
            <a:solidFill>
              <a:srgbClr val="00007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81" name="Rectangle 25"/>
            <p:cNvSpPr>
              <a:spLocks noChangeArrowheads="1"/>
            </p:cNvSpPr>
            <p:nvPr/>
          </p:nvSpPr>
          <p:spPr bwMode="auto">
            <a:xfrm>
              <a:off x="240" y="2046"/>
              <a:ext cx="5391" cy="84"/>
            </a:xfrm>
            <a:prstGeom prst="rect">
              <a:avLst/>
            </a:prstGeom>
            <a:solidFill>
              <a:srgbClr val="000073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82" name="Rectangle 26"/>
            <p:cNvSpPr>
              <a:spLocks noChangeArrowheads="1"/>
            </p:cNvSpPr>
            <p:nvPr/>
          </p:nvSpPr>
          <p:spPr bwMode="auto">
            <a:xfrm>
              <a:off x="240" y="2130"/>
              <a:ext cx="5391" cy="84"/>
            </a:xfrm>
            <a:prstGeom prst="rect">
              <a:avLst/>
            </a:prstGeom>
            <a:solidFill>
              <a:srgbClr val="00007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83" name="Rectangle 27"/>
            <p:cNvSpPr>
              <a:spLocks noChangeArrowheads="1"/>
            </p:cNvSpPr>
            <p:nvPr/>
          </p:nvSpPr>
          <p:spPr bwMode="auto">
            <a:xfrm>
              <a:off x="240" y="2214"/>
              <a:ext cx="5391" cy="84"/>
            </a:xfrm>
            <a:prstGeom prst="rect">
              <a:avLst/>
            </a:prstGeom>
            <a:solidFill>
              <a:srgbClr val="000078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84" name="Rectangle 28"/>
            <p:cNvSpPr>
              <a:spLocks noChangeArrowheads="1"/>
            </p:cNvSpPr>
            <p:nvPr/>
          </p:nvSpPr>
          <p:spPr bwMode="auto">
            <a:xfrm>
              <a:off x="240" y="2298"/>
              <a:ext cx="5391" cy="84"/>
            </a:xfrm>
            <a:prstGeom prst="rect">
              <a:avLst/>
            </a:prstGeom>
            <a:solidFill>
              <a:srgbClr val="00007A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85" name="Rectangle 29"/>
            <p:cNvSpPr>
              <a:spLocks noChangeArrowheads="1"/>
            </p:cNvSpPr>
            <p:nvPr/>
          </p:nvSpPr>
          <p:spPr bwMode="auto">
            <a:xfrm>
              <a:off x="240" y="2382"/>
              <a:ext cx="5391" cy="84"/>
            </a:xfrm>
            <a:prstGeom prst="rect">
              <a:avLst/>
            </a:prstGeom>
            <a:solidFill>
              <a:srgbClr val="00007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86" name="Rectangle 30"/>
            <p:cNvSpPr>
              <a:spLocks noChangeArrowheads="1"/>
            </p:cNvSpPr>
            <p:nvPr/>
          </p:nvSpPr>
          <p:spPr bwMode="auto">
            <a:xfrm>
              <a:off x="240" y="2466"/>
              <a:ext cx="5391" cy="85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87" name="Rectangle 31"/>
            <p:cNvSpPr>
              <a:spLocks noChangeArrowheads="1"/>
            </p:cNvSpPr>
            <p:nvPr/>
          </p:nvSpPr>
          <p:spPr bwMode="auto">
            <a:xfrm>
              <a:off x="240" y="2551"/>
              <a:ext cx="5391" cy="84"/>
            </a:xfrm>
            <a:prstGeom prst="rect">
              <a:avLst/>
            </a:prstGeom>
            <a:solidFill>
              <a:srgbClr val="00008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88" name="Rectangle 32"/>
            <p:cNvSpPr>
              <a:spLocks noChangeArrowheads="1"/>
            </p:cNvSpPr>
            <p:nvPr/>
          </p:nvSpPr>
          <p:spPr bwMode="auto">
            <a:xfrm>
              <a:off x="240" y="2635"/>
              <a:ext cx="5391" cy="84"/>
            </a:xfrm>
            <a:prstGeom prst="rect">
              <a:avLst/>
            </a:prstGeom>
            <a:solidFill>
              <a:srgbClr val="00008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89" name="Rectangle 33"/>
            <p:cNvSpPr>
              <a:spLocks noChangeArrowheads="1"/>
            </p:cNvSpPr>
            <p:nvPr/>
          </p:nvSpPr>
          <p:spPr bwMode="auto">
            <a:xfrm>
              <a:off x="240" y="2719"/>
              <a:ext cx="5391" cy="84"/>
            </a:xfrm>
            <a:prstGeom prst="rect">
              <a:avLst/>
            </a:prstGeom>
            <a:solidFill>
              <a:srgbClr val="00008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90" name="Rectangle 34"/>
            <p:cNvSpPr>
              <a:spLocks noChangeArrowheads="1"/>
            </p:cNvSpPr>
            <p:nvPr/>
          </p:nvSpPr>
          <p:spPr bwMode="auto">
            <a:xfrm>
              <a:off x="240" y="2803"/>
              <a:ext cx="5391" cy="84"/>
            </a:xfrm>
            <a:prstGeom prst="rect">
              <a:avLst/>
            </a:prstGeom>
            <a:solidFill>
              <a:srgbClr val="000088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91" name="Rectangle 35"/>
            <p:cNvSpPr>
              <a:spLocks noChangeArrowheads="1"/>
            </p:cNvSpPr>
            <p:nvPr/>
          </p:nvSpPr>
          <p:spPr bwMode="auto">
            <a:xfrm>
              <a:off x="240" y="2887"/>
              <a:ext cx="5391" cy="85"/>
            </a:xfrm>
            <a:prstGeom prst="rect">
              <a:avLst/>
            </a:prstGeom>
            <a:solidFill>
              <a:srgbClr val="00008A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92" name="Rectangle 36"/>
            <p:cNvSpPr>
              <a:spLocks noChangeArrowheads="1"/>
            </p:cNvSpPr>
            <p:nvPr/>
          </p:nvSpPr>
          <p:spPr bwMode="auto">
            <a:xfrm>
              <a:off x="240" y="2972"/>
              <a:ext cx="5391" cy="84"/>
            </a:xfrm>
            <a:prstGeom prst="rect">
              <a:avLst/>
            </a:prstGeom>
            <a:solidFill>
              <a:srgbClr val="00008C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93" name="Rectangle 37"/>
            <p:cNvSpPr>
              <a:spLocks noChangeArrowheads="1"/>
            </p:cNvSpPr>
            <p:nvPr/>
          </p:nvSpPr>
          <p:spPr bwMode="auto">
            <a:xfrm>
              <a:off x="240" y="3056"/>
              <a:ext cx="5391" cy="84"/>
            </a:xfrm>
            <a:prstGeom prst="rect">
              <a:avLst/>
            </a:prstGeom>
            <a:solidFill>
              <a:srgbClr val="00008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94" name="Rectangle 38"/>
            <p:cNvSpPr>
              <a:spLocks noChangeArrowheads="1"/>
            </p:cNvSpPr>
            <p:nvPr/>
          </p:nvSpPr>
          <p:spPr bwMode="auto">
            <a:xfrm>
              <a:off x="240" y="3140"/>
              <a:ext cx="5391" cy="84"/>
            </a:xfrm>
            <a:prstGeom prst="rect">
              <a:avLst/>
            </a:prstGeom>
            <a:solidFill>
              <a:srgbClr val="00008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95" name="Rectangle 39"/>
            <p:cNvSpPr>
              <a:spLocks noChangeArrowheads="1"/>
            </p:cNvSpPr>
            <p:nvPr/>
          </p:nvSpPr>
          <p:spPr bwMode="auto">
            <a:xfrm>
              <a:off x="240" y="3224"/>
              <a:ext cx="5391" cy="86"/>
            </a:xfrm>
            <a:prstGeom prst="rect">
              <a:avLst/>
            </a:prstGeom>
            <a:solidFill>
              <a:srgbClr val="00009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96" name="Rectangle 40"/>
            <p:cNvSpPr>
              <a:spLocks noChangeArrowheads="1"/>
            </p:cNvSpPr>
            <p:nvPr/>
          </p:nvSpPr>
          <p:spPr bwMode="auto">
            <a:xfrm>
              <a:off x="240" y="3310"/>
              <a:ext cx="5391" cy="84"/>
            </a:xfrm>
            <a:prstGeom prst="rect">
              <a:avLst/>
            </a:prstGeom>
            <a:solidFill>
              <a:srgbClr val="00009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97" name="Rectangle 41"/>
            <p:cNvSpPr>
              <a:spLocks noChangeArrowheads="1"/>
            </p:cNvSpPr>
            <p:nvPr/>
          </p:nvSpPr>
          <p:spPr bwMode="auto">
            <a:xfrm>
              <a:off x="240" y="3394"/>
              <a:ext cx="5391" cy="84"/>
            </a:xfrm>
            <a:prstGeom prst="rect">
              <a:avLst/>
            </a:prstGeom>
            <a:solidFill>
              <a:srgbClr val="000093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98" name="Rectangle 42"/>
            <p:cNvSpPr>
              <a:spLocks noChangeArrowheads="1"/>
            </p:cNvSpPr>
            <p:nvPr/>
          </p:nvSpPr>
          <p:spPr bwMode="auto">
            <a:xfrm>
              <a:off x="240" y="3478"/>
              <a:ext cx="5391" cy="85"/>
            </a:xfrm>
            <a:prstGeom prst="rect">
              <a:avLst/>
            </a:prstGeom>
            <a:solidFill>
              <a:srgbClr val="00009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899" name="Rectangle 43"/>
            <p:cNvSpPr>
              <a:spLocks noChangeArrowheads="1"/>
            </p:cNvSpPr>
            <p:nvPr/>
          </p:nvSpPr>
          <p:spPr bwMode="auto">
            <a:xfrm>
              <a:off x="240" y="3563"/>
              <a:ext cx="5391" cy="84"/>
            </a:xfrm>
            <a:prstGeom prst="rect">
              <a:avLst/>
            </a:prstGeom>
            <a:solidFill>
              <a:srgbClr val="000095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900" name="Rectangle 44"/>
            <p:cNvSpPr>
              <a:spLocks noChangeArrowheads="1"/>
            </p:cNvSpPr>
            <p:nvPr/>
          </p:nvSpPr>
          <p:spPr bwMode="auto">
            <a:xfrm>
              <a:off x="240" y="3647"/>
              <a:ext cx="5391" cy="84"/>
            </a:xfrm>
            <a:prstGeom prst="rect">
              <a:avLst/>
            </a:prstGeom>
            <a:solidFill>
              <a:srgbClr val="000095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901" name="Rectangle 45"/>
            <p:cNvSpPr>
              <a:spLocks noChangeArrowheads="1"/>
            </p:cNvSpPr>
            <p:nvPr/>
          </p:nvSpPr>
          <p:spPr bwMode="auto">
            <a:xfrm>
              <a:off x="240" y="3731"/>
              <a:ext cx="5391" cy="84"/>
            </a:xfrm>
            <a:prstGeom prst="rect">
              <a:avLst/>
            </a:prstGeom>
            <a:solidFill>
              <a:srgbClr val="00009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902" name="Rectangle 46"/>
            <p:cNvSpPr>
              <a:spLocks noChangeArrowheads="1"/>
            </p:cNvSpPr>
            <p:nvPr/>
          </p:nvSpPr>
          <p:spPr bwMode="auto">
            <a:xfrm>
              <a:off x="240" y="3815"/>
              <a:ext cx="5391" cy="84"/>
            </a:xfrm>
            <a:prstGeom prst="rect">
              <a:avLst/>
            </a:prstGeom>
            <a:solidFill>
              <a:srgbClr val="00009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903" name="Rectangle 47"/>
            <p:cNvSpPr>
              <a:spLocks noChangeArrowheads="1"/>
            </p:cNvSpPr>
            <p:nvPr/>
          </p:nvSpPr>
          <p:spPr bwMode="auto">
            <a:xfrm>
              <a:off x="240" y="3899"/>
              <a:ext cx="5391" cy="84"/>
            </a:xfrm>
            <a:prstGeom prst="rect">
              <a:avLst/>
            </a:prstGeom>
            <a:solidFill>
              <a:srgbClr val="00009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904" name="Rectangle 48"/>
            <p:cNvSpPr>
              <a:spLocks noChangeArrowheads="1"/>
            </p:cNvSpPr>
            <p:nvPr/>
          </p:nvSpPr>
          <p:spPr bwMode="auto">
            <a:xfrm>
              <a:off x="240" y="3983"/>
              <a:ext cx="5391" cy="85"/>
            </a:xfrm>
            <a:prstGeom prst="rect">
              <a:avLst/>
            </a:prstGeom>
            <a:solidFill>
              <a:srgbClr val="000098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905" name="Rectangle 49"/>
            <p:cNvSpPr>
              <a:spLocks noChangeArrowheads="1"/>
            </p:cNvSpPr>
            <p:nvPr/>
          </p:nvSpPr>
          <p:spPr bwMode="auto">
            <a:xfrm>
              <a:off x="240" y="4068"/>
              <a:ext cx="5391" cy="84"/>
            </a:xfrm>
            <a:prstGeom prst="rect">
              <a:avLst/>
            </a:prstGeom>
            <a:solidFill>
              <a:srgbClr val="000098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906" name="Rectangle 50"/>
            <p:cNvSpPr>
              <a:spLocks noChangeArrowheads="1"/>
            </p:cNvSpPr>
            <p:nvPr/>
          </p:nvSpPr>
          <p:spPr bwMode="auto">
            <a:xfrm>
              <a:off x="240" y="4152"/>
              <a:ext cx="5391" cy="84"/>
            </a:xfrm>
            <a:prstGeom prst="rect">
              <a:avLst/>
            </a:prstGeom>
            <a:solidFill>
              <a:srgbClr val="000098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77907" name="Picture 51"/>
          <p:cNvPicPr>
            <a:picLocks noChangeAspect="1" noChangeArrowheads="1"/>
          </p:cNvPicPr>
          <p:nvPr/>
        </p:nvPicPr>
        <p:blipFill>
          <a:blip r:embed="rId3"/>
          <a:srcRect r="861"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7908" name="Group 52"/>
          <p:cNvGrpSpPr>
            <a:grpSpLocks/>
          </p:cNvGrpSpPr>
          <p:nvPr/>
        </p:nvGrpSpPr>
        <p:grpSpPr bwMode="auto">
          <a:xfrm>
            <a:off x="6937375" y="3435350"/>
            <a:ext cx="1746250" cy="1239838"/>
            <a:chOff x="3366" y="3114"/>
            <a:chExt cx="1100" cy="695"/>
          </a:xfrm>
        </p:grpSpPr>
        <p:grpSp>
          <p:nvGrpSpPr>
            <p:cNvPr id="377909" name="Group 53"/>
            <p:cNvGrpSpPr>
              <a:grpSpLocks/>
            </p:cNvGrpSpPr>
            <p:nvPr/>
          </p:nvGrpSpPr>
          <p:grpSpPr bwMode="auto">
            <a:xfrm>
              <a:off x="3373" y="3121"/>
              <a:ext cx="1087" cy="681"/>
              <a:chOff x="3373" y="3121"/>
              <a:chExt cx="1087" cy="681"/>
            </a:xfrm>
          </p:grpSpPr>
          <p:sp>
            <p:nvSpPr>
              <p:cNvPr id="377910" name="Rectangle 54"/>
              <p:cNvSpPr>
                <a:spLocks noChangeArrowheads="1"/>
              </p:cNvSpPr>
              <p:nvPr/>
            </p:nvSpPr>
            <p:spPr bwMode="auto">
              <a:xfrm>
                <a:off x="3373" y="3121"/>
                <a:ext cx="1087" cy="681"/>
              </a:xfrm>
              <a:prstGeom prst="rect">
                <a:avLst/>
              </a:prstGeom>
              <a:solidFill>
                <a:srgbClr val="0C005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77911" name="Group 55"/>
              <p:cNvGrpSpPr>
                <a:grpSpLocks/>
              </p:cNvGrpSpPr>
              <p:nvPr/>
            </p:nvGrpSpPr>
            <p:grpSpPr bwMode="auto">
              <a:xfrm>
                <a:off x="3482" y="3174"/>
                <a:ext cx="260" cy="570"/>
                <a:chOff x="3482" y="3174"/>
                <a:chExt cx="260" cy="570"/>
              </a:xfrm>
            </p:grpSpPr>
            <p:sp>
              <p:nvSpPr>
                <p:cNvPr id="377912" name="Line 56"/>
                <p:cNvSpPr>
                  <a:spLocks noChangeShapeType="1"/>
                </p:cNvSpPr>
                <p:nvPr/>
              </p:nvSpPr>
              <p:spPr bwMode="auto">
                <a:xfrm>
                  <a:off x="3482" y="3525"/>
                  <a:ext cx="1" cy="2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13" name="Line 57"/>
                <p:cNvSpPr>
                  <a:spLocks noChangeShapeType="1"/>
                </p:cNvSpPr>
                <p:nvPr/>
              </p:nvSpPr>
              <p:spPr bwMode="auto">
                <a:xfrm>
                  <a:off x="3482" y="3269"/>
                  <a:ext cx="1" cy="38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14" name="Line 58"/>
                <p:cNvSpPr>
                  <a:spLocks noChangeShapeType="1"/>
                </p:cNvSpPr>
                <p:nvPr/>
              </p:nvSpPr>
              <p:spPr bwMode="auto">
                <a:xfrm>
                  <a:off x="3482" y="3336"/>
                  <a:ext cx="1" cy="40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15" name="Line 59"/>
                <p:cNvSpPr>
                  <a:spLocks noChangeShapeType="1"/>
                </p:cNvSpPr>
                <p:nvPr/>
              </p:nvSpPr>
              <p:spPr bwMode="auto">
                <a:xfrm>
                  <a:off x="348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16" name="Line 60"/>
                <p:cNvSpPr>
                  <a:spLocks noChangeShapeType="1"/>
                </p:cNvSpPr>
                <p:nvPr/>
              </p:nvSpPr>
              <p:spPr bwMode="auto">
                <a:xfrm>
                  <a:off x="3487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17" name="Line 61"/>
                <p:cNvSpPr>
                  <a:spLocks noChangeShapeType="1"/>
                </p:cNvSpPr>
                <p:nvPr/>
              </p:nvSpPr>
              <p:spPr bwMode="auto">
                <a:xfrm>
                  <a:off x="3487" y="3196"/>
                  <a:ext cx="1" cy="49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18" name="Line 62"/>
                <p:cNvSpPr>
                  <a:spLocks noChangeShapeType="1"/>
                </p:cNvSpPr>
                <p:nvPr/>
              </p:nvSpPr>
              <p:spPr bwMode="auto">
                <a:xfrm>
                  <a:off x="3487" y="3514"/>
                  <a:ext cx="1" cy="19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19" name="Line 63"/>
                <p:cNvSpPr>
                  <a:spLocks noChangeShapeType="1"/>
                </p:cNvSpPr>
                <p:nvPr/>
              </p:nvSpPr>
              <p:spPr bwMode="auto">
                <a:xfrm>
                  <a:off x="3487" y="3540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20" name="Line 64"/>
                <p:cNvSpPr>
                  <a:spLocks noChangeShapeType="1"/>
                </p:cNvSpPr>
                <p:nvPr/>
              </p:nvSpPr>
              <p:spPr bwMode="auto">
                <a:xfrm>
                  <a:off x="3487" y="3540"/>
                  <a:ext cx="6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21" name="Line 65"/>
                <p:cNvSpPr>
                  <a:spLocks noChangeShapeType="1"/>
                </p:cNvSpPr>
                <p:nvPr/>
              </p:nvSpPr>
              <p:spPr bwMode="auto">
                <a:xfrm>
                  <a:off x="3493" y="3540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22" name="Line 66"/>
                <p:cNvSpPr>
                  <a:spLocks noChangeShapeType="1"/>
                </p:cNvSpPr>
                <p:nvPr/>
              </p:nvSpPr>
              <p:spPr bwMode="auto">
                <a:xfrm>
                  <a:off x="3493" y="3525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23" name="Line 67"/>
                <p:cNvSpPr>
                  <a:spLocks noChangeShapeType="1"/>
                </p:cNvSpPr>
                <p:nvPr/>
              </p:nvSpPr>
              <p:spPr bwMode="auto">
                <a:xfrm>
                  <a:off x="3493" y="3520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24" name="Line 68"/>
                <p:cNvSpPr>
                  <a:spLocks noChangeShapeType="1"/>
                </p:cNvSpPr>
                <p:nvPr/>
              </p:nvSpPr>
              <p:spPr bwMode="auto">
                <a:xfrm>
                  <a:off x="349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25" name="Line 69"/>
                <p:cNvSpPr>
                  <a:spLocks noChangeShapeType="1"/>
                </p:cNvSpPr>
                <p:nvPr/>
              </p:nvSpPr>
              <p:spPr bwMode="auto">
                <a:xfrm>
                  <a:off x="3499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26" name="Line 70"/>
                <p:cNvSpPr>
                  <a:spLocks noChangeShapeType="1"/>
                </p:cNvSpPr>
                <p:nvPr/>
              </p:nvSpPr>
              <p:spPr bwMode="auto">
                <a:xfrm>
                  <a:off x="3499" y="3243"/>
                  <a:ext cx="1" cy="50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27" name="Line 71"/>
                <p:cNvSpPr>
                  <a:spLocks noChangeShapeType="1"/>
                </p:cNvSpPr>
                <p:nvPr/>
              </p:nvSpPr>
              <p:spPr bwMode="auto">
                <a:xfrm>
                  <a:off x="3499" y="3499"/>
                  <a:ext cx="1" cy="17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28" name="Line 72"/>
                <p:cNvSpPr>
                  <a:spLocks noChangeShapeType="1"/>
                </p:cNvSpPr>
                <p:nvPr/>
              </p:nvSpPr>
              <p:spPr bwMode="auto">
                <a:xfrm>
                  <a:off x="3499" y="3529"/>
                  <a:ext cx="3" cy="3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29" name="Line 73"/>
                <p:cNvSpPr>
                  <a:spLocks noChangeShapeType="1"/>
                </p:cNvSpPr>
                <p:nvPr/>
              </p:nvSpPr>
              <p:spPr bwMode="auto">
                <a:xfrm>
                  <a:off x="3502" y="3246"/>
                  <a:ext cx="1" cy="47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30" name="Line 74"/>
                <p:cNvSpPr>
                  <a:spLocks noChangeShapeType="1"/>
                </p:cNvSpPr>
                <p:nvPr/>
              </p:nvSpPr>
              <p:spPr bwMode="auto">
                <a:xfrm>
                  <a:off x="3502" y="3503"/>
                  <a:ext cx="1" cy="2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31" name="Line 75"/>
                <p:cNvSpPr>
                  <a:spLocks noChangeShapeType="1"/>
                </p:cNvSpPr>
                <p:nvPr/>
              </p:nvSpPr>
              <p:spPr bwMode="auto">
                <a:xfrm>
                  <a:off x="350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32" name="Line 76"/>
                <p:cNvSpPr>
                  <a:spLocks noChangeShapeType="1"/>
                </p:cNvSpPr>
                <p:nvPr/>
              </p:nvSpPr>
              <p:spPr bwMode="auto">
                <a:xfrm>
                  <a:off x="3508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33" name="Line 77"/>
                <p:cNvSpPr>
                  <a:spLocks noChangeShapeType="1"/>
                </p:cNvSpPr>
                <p:nvPr/>
              </p:nvSpPr>
              <p:spPr bwMode="auto">
                <a:xfrm>
                  <a:off x="3508" y="3529"/>
                  <a:ext cx="1" cy="3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34" name="Line 78"/>
                <p:cNvSpPr>
                  <a:spLocks noChangeShapeType="1"/>
                </p:cNvSpPr>
                <p:nvPr/>
              </p:nvSpPr>
              <p:spPr bwMode="auto">
                <a:xfrm>
                  <a:off x="3508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35" name="Line 79"/>
                <p:cNvSpPr>
                  <a:spLocks noChangeShapeType="1"/>
                </p:cNvSpPr>
                <p:nvPr/>
              </p:nvSpPr>
              <p:spPr bwMode="auto">
                <a:xfrm>
                  <a:off x="3508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36" name="Line 80"/>
                <p:cNvSpPr>
                  <a:spLocks noChangeShapeType="1"/>
                </p:cNvSpPr>
                <p:nvPr/>
              </p:nvSpPr>
              <p:spPr bwMode="auto">
                <a:xfrm>
                  <a:off x="3508" y="3540"/>
                  <a:ext cx="5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37" name="Line 81"/>
                <p:cNvSpPr>
                  <a:spLocks noChangeShapeType="1"/>
                </p:cNvSpPr>
                <p:nvPr/>
              </p:nvSpPr>
              <p:spPr bwMode="auto">
                <a:xfrm>
                  <a:off x="351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38" name="Line 82"/>
                <p:cNvSpPr>
                  <a:spLocks noChangeShapeType="1"/>
                </p:cNvSpPr>
                <p:nvPr/>
              </p:nvSpPr>
              <p:spPr bwMode="auto">
                <a:xfrm>
                  <a:off x="351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39" name="Line 83"/>
                <p:cNvSpPr>
                  <a:spLocks noChangeShapeType="1"/>
                </p:cNvSpPr>
                <p:nvPr/>
              </p:nvSpPr>
              <p:spPr bwMode="auto">
                <a:xfrm>
                  <a:off x="3513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40" name="Line 84"/>
                <p:cNvSpPr>
                  <a:spLocks noChangeShapeType="1"/>
                </p:cNvSpPr>
                <p:nvPr/>
              </p:nvSpPr>
              <p:spPr bwMode="auto">
                <a:xfrm>
                  <a:off x="3513" y="3529"/>
                  <a:ext cx="6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41" name="Line 85"/>
                <p:cNvSpPr>
                  <a:spLocks noChangeShapeType="1"/>
                </p:cNvSpPr>
                <p:nvPr/>
              </p:nvSpPr>
              <p:spPr bwMode="auto">
                <a:xfrm>
                  <a:off x="351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42" name="Line 86"/>
                <p:cNvSpPr>
                  <a:spLocks noChangeShapeType="1"/>
                </p:cNvSpPr>
                <p:nvPr/>
              </p:nvSpPr>
              <p:spPr bwMode="auto">
                <a:xfrm>
                  <a:off x="351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43" name="Line 87"/>
                <p:cNvSpPr>
                  <a:spLocks noChangeShapeType="1"/>
                </p:cNvSpPr>
                <p:nvPr/>
              </p:nvSpPr>
              <p:spPr bwMode="auto">
                <a:xfrm>
                  <a:off x="351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44" name="Line 88"/>
                <p:cNvSpPr>
                  <a:spLocks noChangeShapeType="1"/>
                </p:cNvSpPr>
                <p:nvPr/>
              </p:nvSpPr>
              <p:spPr bwMode="auto">
                <a:xfrm>
                  <a:off x="3519" y="3520"/>
                  <a:ext cx="6" cy="4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45" name="Line 89"/>
                <p:cNvSpPr>
                  <a:spLocks noChangeShapeType="1"/>
                </p:cNvSpPr>
                <p:nvPr/>
              </p:nvSpPr>
              <p:spPr bwMode="auto">
                <a:xfrm>
                  <a:off x="3525" y="3535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46" name="Line 90"/>
                <p:cNvSpPr>
                  <a:spLocks noChangeShapeType="1"/>
                </p:cNvSpPr>
                <p:nvPr/>
              </p:nvSpPr>
              <p:spPr bwMode="auto">
                <a:xfrm>
                  <a:off x="3525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47" name="Line 91"/>
                <p:cNvSpPr>
                  <a:spLocks noChangeShapeType="1"/>
                </p:cNvSpPr>
                <p:nvPr/>
              </p:nvSpPr>
              <p:spPr bwMode="auto">
                <a:xfrm>
                  <a:off x="3525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48" name="Line 92"/>
                <p:cNvSpPr>
                  <a:spLocks noChangeShapeType="1"/>
                </p:cNvSpPr>
                <p:nvPr/>
              </p:nvSpPr>
              <p:spPr bwMode="auto">
                <a:xfrm>
                  <a:off x="3525" y="3514"/>
                  <a:ext cx="3" cy="5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49" name="Line 93"/>
                <p:cNvSpPr>
                  <a:spLocks noChangeShapeType="1"/>
                </p:cNvSpPr>
                <p:nvPr/>
              </p:nvSpPr>
              <p:spPr bwMode="auto">
                <a:xfrm>
                  <a:off x="3528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50" name="Line 94"/>
                <p:cNvSpPr>
                  <a:spLocks noChangeShapeType="1"/>
                </p:cNvSpPr>
                <p:nvPr/>
              </p:nvSpPr>
              <p:spPr bwMode="auto">
                <a:xfrm>
                  <a:off x="3528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51" name="Line 95"/>
                <p:cNvSpPr>
                  <a:spLocks noChangeShapeType="1"/>
                </p:cNvSpPr>
                <p:nvPr/>
              </p:nvSpPr>
              <p:spPr bwMode="auto">
                <a:xfrm>
                  <a:off x="3528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52" name="Line 96"/>
                <p:cNvSpPr>
                  <a:spLocks noChangeShapeType="1"/>
                </p:cNvSpPr>
                <p:nvPr/>
              </p:nvSpPr>
              <p:spPr bwMode="auto">
                <a:xfrm>
                  <a:off x="3528" y="3535"/>
                  <a:ext cx="6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53" name="Line 97"/>
                <p:cNvSpPr>
                  <a:spLocks noChangeShapeType="1"/>
                </p:cNvSpPr>
                <p:nvPr/>
              </p:nvSpPr>
              <p:spPr bwMode="auto">
                <a:xfrm>
                  <a:off x="3534" y="3174"/>
                  <a:ext cx="1" cy="50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54" name="Line 98"/>
                <p:cNvSpPr>
                  <a:spLocks noChangeShapeType="1"/>
                </p:cNvSpPr>
                <p:nvPr/>
              </p:nvSpPr>
              <p:spPr bwMode="auto">
                <a:xfrm>
                  <a:off x="3534" y="3456"/>
                  <a:ext cx="1" cy="28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55" name="Line 99"/>
                <p:cNvSpPr>
                  <a:spLocks noChangeShapeType="1"/>
                </p:cNvSpPr>
                <p:nvPr/>
              </p:nvSpPr>
              <p:spPr bwMode="auto">
                <a:xfrm>
                  <a:off x="3534" y="3540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56" name="Line 100"/>
                <p:cNvSpPr>
                  <a:spLocks noChangeShapeType="1"/>
                </p:cNvSpPr>
                <p:nvPr/>
              </p:nvSpPr>
              <p:spPr bwMode="auto">
                <a:xfrm>
                  <a:off x="3540" y="3529"/>
                  <a:ext cx="1" cy="4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57" name="Line 101"/>
                <p:cNvSpPr>
                  <a:spLocks noChangeShapeType="1"/>
                </p:cNvSpPr>
                <p:nvPr/>
              </p:nvSpPr>
              <p:spPr bwMode="auto">
                <a:xfrm>
                  <a:off x="3540" y="3525"/>
                  <a:ext cx="1" cy="14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58" name="Line 102"/>
                <p:cNvSpPr>
                  <a:spLocks noChangeShapeType="1"/>
                </p:cNvSpPr>
                <p:nvPr/>
              </p:nvSpPr>
              <p:spPr bwMode="auto">
                <a:xfrm>
                  <a:off x="3540" y="3196"/>
                  <a:ext cx="1" cy="52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59" name="Line 103"/>
                <p:cNvSpPr>
                  <a:spLocks noChangeShapeType="1"/>
                </p:cNvSpPr>
                <p:nvPr/>
              </p:nvSpPr>
              <p:spPr bwMode="auto">
                <a:xfrm>
                  <a:off x="3540" y="3520"/>
                  <a:ext cx="1" cy="5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60" name="Line 104"/>
                <p:cNvSpPr>
                  <a:spLocks noChangeShapeType="1"/>
                </p:cNvSpPr>
                <p:nvPr/>
              </p:nvSpPr>
              <p:spPr bwMode="auto">
                <a:xfrm>
                  <a:off x="3540" y="3540"/>
                  <a:ext cx="5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61" name="Line 105"/>
                <p:cNvSpPr>
                  <a:spLocks noChangeShapeType="1"/>
                </p:cNvSpPr>
                <p:nvPr/>
              </p:nvSpPr>
              <p:spPr bwMode="auto">
                <a:xfrm>
                  <a:off x="3545" y="3447"/>
                  <a:ext cx="1" cy="10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62" name="Line 106"/>
                <p:cNvSpPr>
                  <a:spLocks noChangeShapeType="1"/>
                </p:cNvSpPr>
                <p:nvPr/>
              </p:nvSpPr>
              <p:spPr bwMode="auto">
                <a:xfrm>
                  <a:off x="3545" y="3447"/>
                  <a:ext cx="1" cy="19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63" name="Line 107"/>
                <p:cNvSpPr>
                  <a:spLocks noChangeShapeType="1"/>
                </p:cNvSpPr>
                <p:nvPr/>
              </p:nvSpPr>
              <p:spPr bwMode="auto">
                <a:xfrm>
                  <a:off x="3545" y="3185"/>
                  <a:ext cx="1" cy="53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64" name="Line 108"/>
                <p:cNvSpPr>
                  <a:spLocks noChangeShapeType="1"/>
                </p:cNvSpPr>
                <p:nvPr/>
              </p:nvSpPr>
              <p:spPr bwMode="auto">
                <a:xfrm>
                  <a:off x="3549" y="3499"/>
                  <a:ext cx="1" cy="4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65" name="Line 109"/>
                <p:cNvSpPr>
                  <a:spLocks noChangeShapeType="1"/>
                </p:cNvSpPr>
                <p:nvPr/>
              </p:nvSpPr>
              <p:spPr bwMode="auto">
                <a:xfrm>
                  <a:off x="3549" y="3220"/>
                  <a:ext cx="1" cy="434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66" name="Line 110"/>
                <p:cNvSpPr>
                  <a:spLocks noChangeShapeType="1"/>
                </p:cNvSpPr>
                <p:nvPr/>
              </p:nvSpPr>
              <p:spPr bwMode="auto">
                <a:xfrm>
                  <a:off x="3549" y="3377"/>
                  <a:ext cx="1" cy="35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67" name="Line 111"/>
                <p:cNvSpPr>
                  <a:spLocks noChangeShapeType="1"/>
                </p:cNvSpPr>
                <p:nvPr/>
              </p:nvSpPr>
              <p:spPr bwMode="auto">
                <a:xfrm>
                  <a:off x="3549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68" name="Line 112"/>
                <p:cNvSpPr>
                  <a:spLocks noChangeShapeType="1"/>
                </p:cNvSpPr>
                <p:nvPr/>
              </p:nvSpPr>
              <p:spPr bwMode="auto">
                <a:xfrm>
                  <a:off x="3549" y="3525"/>
                  <a:ext cx="6" cy="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69" name="Line 113"/>
                <p:cNvSpPr>
                  <a:spLocks noChangeShapeType="1"/>
                </p:cNvSpPr>
                <p:nvPr/>
              </p:nvSpPr>
              <p:spPr bwMode="auto">
                <a:xfrm>
                  <a:off x="3555" y="3462"/>
                  <a:ext cx="1" cy="18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70" name="Line 114"/>
                <p:cNvSpPr>
                  <a:spLocks noChangeShapeType="1"/>
                </p:cNvSpPr>
                <p:nvPr/>
              </p:nvSpPr>
              <p:spPr bwMode="auto">
                <a:xfrm>
                  <a:off x="3555" y="3226"/>
                  <a:ext cx="1" cy="47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71" name="Line 115"/>
                <p:cNvSpPr>
                  <a:spLocks noChangeShapeType="1"/>
                </p:cNvSpPr>
                <p:nvPr/>
              </p:nvSpPr>
              <p:spPr bwMode="auto">
                <a:xfrm>
                  <a:off x="3555" y="3508"/>
                  <a:ext cx="1" cy="9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72" name="Line 116"/>
                <p:cNvSpPr>
                  <a:spLocks noChangeShapeType="1"/>
                </p:cNvSpPr>
                <p:nvPr/>
              </p:nvSpPr>
              <p:spPr bwMode="auto">
                <a:xfrm>
                  <a:off x="3560" y="3535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73" name="Line 117"/>
                <p:cNvSpPr>
                  <a:spLocks noChangeShapeType="1"/>
                </p:cNvSpPr>
                <p:nvPr/>
              </p:nvSpPr>
              <p:spPr bwMode="auto">
                <a:xfrm>
                  <a:off x="3560" y="3226"/>
                  <a:ext cx="1" cy="48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74" name="Line 118"/>
                <p:cNvSpPr>
                  <a:spLocks noChangeShapeType="1"/>
                </p:cNvSpPr>
                <p:nvPr/>
              </p:nvSpPr>
              <p:spPr bwMode="auto">
                <a:xfrm>
                  <a:off x="3560" y="3503"/>
                  <a:ext cx="1" cy="4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75" name="Line 119"/>
                <p:cNvSpPr>
                  <a:spLocks noChangeShapeType="1"/>
                </p:cNvSpPr>
                <p:nvPr/>
              </p:nvSpPr>
              <p:spPr bwMode="auto">
                <a:xfrm>
                  <a:off x="3560" y="3529"/>
                  <a:ext cx="1" cy="3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76" name="Line 120"/>
                <p:cNvSpPr>
                  <a:spLocks noChangeShapeType="1"/>
                </p:cNvSpPr>
                <p:nvPr/>
              </p:nvSpPr>
              <p:spPr bwMode="auto">
                <a:xfrm>
                  <a:off x="3566" y="3529"/>
                  <a:ext cx="1" cy="3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77" name="Line 121"/>
                <p:cNvSpPr>
                  <a:spLocks noChangeShapeType="1"/>
                </p:cNvSpPr>
                <p:nvPr/>
              </p:nvSpPr>
              <p:spPr bwMode="auto">
                <a:xfrm>
                  <a:off x="3566" y="3525"/>
                  <a:ext cx="1" cy="3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78" name="Line 122"/>
                <p:cNvSpPr>
                  <a:spLocks noChangeShapeType="1"/>
                </p:cNvSpPr>
                <p:nvPr/>
              </p:nvSpPr>
              <p:spPr bwMode="auto">
                <a:xfrm>
                  <a:off x="3566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79" name="Line 123"/>
                <p:cNvSpPr>
                  <a:spLocks noChangeShapeType="1"/>
                </p:cNvSpPr>
                <p:nvPr/>
              </p:nvSpPr>
              <p:spPr bwMode="auto">
                <a:xfrm>
                  <a:off x="3566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80" name="Line 124"/>
                <p:cNvSpPr>
                  <a:spLocks noChangeShapeType="1"/>
                </p:cNvSpPr>
                <p:nvPr/>
              </p:nvSpPr>
              <p:spPr bwMode="auto">
                <a:xfrm>
                  <a:off x="3570" y="3304"/>
                  <a:ext cx="1" cy="42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81" name="Line 125"/>
                <p:cNvSpPr>
                  <a:spLocks noChangeShapeType="1"/>
                </p:cNvSpPr>
                <p:nvPr/>
              </p:nvSpPr>
              <p:spPr bwMode="auto">
                <a:xfrm>
                  <a:off x="3570" y="3482"/>
                  <a:ext cx="1" cy="7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82" name="Line 126"/>
                <p:cNvSpPr>
                  <a:spLocks noChangeShapeType="1"/>
                </p:cNvSpPr>
                <p:nvPr/>
              </p:nvSpPr>
              <p:spPr bwMode="auto">
                <a:xfrm>
                  <a:off x="3570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83" name="Line 127"/>
                <p:cNvSpPr>
                  <a:spLocks noChangeShapeType="1"/>
                </p:cNvSpPr>
                <p:nvPr/>
              </p:nvSpPr>
              <p:spPr bwMode="auto">
                <a:xfrm>
                  <a:off x="357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84" name="Line 128"/>
                <p:cNvSpPr>
                  <a:spLocks noChangeShapeType="1"/>
                </p:cNvSpPr>
                <p:nvPr/>
              </p:nvSpPr>
              <p:spPr bwMode="auto">
                <a:xfrm>
                  <a:off x="3575" y="3529"/>
                  <a:ext cx="1" cy="4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85" name="Line 129"/>
                <p:cNvSpPr>
                  <a:spLocks noChangeShapeType="1"/>
                </p:cNvSpPr>
                <p:nvPr/>
              </p:nvSpPr>
              <p:spPr bwMode="auto">
                <a:xfrm>
                  <a:off x="3575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86" name="Line 130"/>
                <p:cNvSpPr>
                  <a:spLocks noChangeShapeType="1"/>
                </p:cNvSpPr>
                <p:nvPr/>
              </p:nvSpPr>
              <p:spPr bwMode="auto">
                <a:xfrm>
                  <a:off x="3575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87" name="Line 131"/>
                <p:cNvSpPr>
                  <a:spLocks noChangeShapeType="1"/>
                </p:cNvSpPr>
                <p:nvPr/>
              </p:nvSpPr>
              <p:spPr bwMode="auto">
                <a:xfrm>
                  <a:off x="3575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88" name="Line 132"/>
                <p:cNvSpPr>
                  <a:spLocks noChangeShapeType="1"/>
                </p:cNvSpPr>
                <p:nvPr/>
              </p:nvSpPr>
              <p:spPr bwMode="auto">
                <a:xfrm>
                  <a:off x="3575" y="3205"/>
                  <a:ext cx="6" cy="47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89" name="Line 133"/>
                <p:cNvSpPr>
                  <a:spLocks noChangeShapeType="1"/>
                </p:cNvSpPr>
                <p:nvPr/>
              </p:nvSpPr>
              <p:spPr bwMode="auto">
                <a:xfrm>
                  <a:off x="3581" y="3374"/>
                  <a:ext cx="1" cy="37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90" name="Line 134"/>
                <p:cNvSpPr>
                  <a:spLocks noChangeShapeType="1"/>
                </p:cNvSpPr>
                <p:nvPr/>
              </p:nvSpPr>
              <p:spPr bwMode="auto">
                <a:xfrm>
                  <a:off x="3581" y="3535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91" name="Line 135"/>
                <p:cNvSpPr>
                  <a:spLocks noChangeShapeType="1"/>
                </p:cNvSpPr>
                <p:nvPr/>
              </p:nvSpPr>
              <p:spPr bwMode="auto">
                <a:xfrm>
                  <a:off x="3581" y="3535"/>
                  <a:ext cx="1" cy="11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92" name="Line 136"/>
                <p:cNvSpPr>
                  <a:spLocks noChangeShapeType="1"/>
                </p:cNvSpPr>
                <p:nvPr/>
              </p:nvSpPr>
              <p:spPr bwMode="auto">
                <a:xfrm>
                  <a:off x="3586" y="3243"/>
                  <a:ext cx="1" cy="47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93" name="Line 137"/>
                <p:cNvSpPr>
                  <a:spLocks noChangeShapeType="1"/>
                </p:cNvSpPr>
                <p:nvPr/>
              </p:nvSpPr>
              <p:spPr bwMode="auto">
                <a:xfrm>
                  <a:off x="3586" y="3520"/>
                  <a:ext cx="1" cy="4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94" name="Line 138"/>
                <p:cNvSpPr>
                  <a:spLocks noChangeShapeType="1"/>
                </p:cNvSpPr>
                <p:nvPr/>
              </p:nvSpPr>
              <p:spPr bwMode="auto">
                <a:xfrm>
                  <a:off x="3586" y="3540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95" name="Line 139"/>
                <p:cNvSpPr>
                  <a:spLocks noChangeShapeType="1"/>
                </p:cNvSpPr>
                <p:nvPr/>
              </p:nvSpPr>
              <p:spPr bwMode="auto">
                <a:xfrm>
                  <a:off x="3586" y="3529"/>
                  <a:ext cx="4" cy="1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96" name="Line 140"/>
                <p:cNvSpPr>
                  <a:spLocks noChangeShapeType="1"/>
                </p:cNvSpPr>
                <p:nvPr/>
              </p:nvSpPr>
              <p:spPr bwMode="auto">
                <a:xfrm>
                  <a:off x="359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97" name="Line 141"/>
                <p:cNvSpPr>
                  <a:spLocks noChangeShapeType="1"/>
                </p:cNvSpPr>
                <p:nvPr/>
              </p:nvSpPr>
              <p:spPr bwMode="auto">
                <a:xfrm>
                  <a:off x="359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98" name="Line 142"/>
                <p:cNvSpPr>
                  <a:spLocks noChangeShapeType="1"/>
                </p:cNvSpPr>
                <p:nvPr/>
              </p:nvSpPr>
              <p:spPr bwMode="auto">
                <a:xfrm>
                  <a:off x="3590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999" name="Line 143"/>
                <p:cNvSpPr>
                  <a:spLocks noChangeShapeType="1"/>
                </p:cNvSpPr>
                <p:nvPr/>
              </p:nvSpPr>
              <p:spPr bwMode="auto">
                <a:xfrm>
                  <a:off x="3590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00" name="Line 144"/>
                <p:cNvSpPr>
                  <a:spLocks noChangeShapeType="1"/>
                </p:cNvSpPr>
                <p:nvPr/>
              </p:nvSpPr>
              <p:spPr bwMode="auto">
                <a:xfrm>
                  <a:off x="3596" y="3252"/>
                  <a:ext cx="1" cy="47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01" name="Line 145"/>
                <p:cNvSpPr>
                  <a:spLocks noChangeShapeType="1"/>
                </p:cNvSpPr>
                <p:nvPr/>
              </p:nvSpPr>
              <p:spPr bwMode="auto">
                <a:xfrm>
                  <a:off x="3596" y="3499"/>
                  <a:ext cx="1" cy="22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02" name="Line 146"/>
                <p:cNvSpPr>
                  <a:spLocks noChangeShapeType="1"/>
                </p:cNvSpPr>
                <p:nvPr/>
              </p:nvSpPr>
              <p:spPr bwMode="auto">
                <a:xfrm>
                  <a:off x="3596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03" name="Line 147"/>
                <p:cNvSpPr>
                  <a:spLocks noChangeShapeType="1"/>
                </p:cNvSpPr>
                <p:nvPr/>
              </p:nvSpPr>
              <p:spPr bwMode="auto">
                <a:xfrm>
                  <a:off x="3596" y="3540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04" name="Line 148"/>
                <p:cNvSpPr>
                  <a:spLocks noChangeShapeType="1"/>
                </p:cNvSpPr>
                <p:nvPr/>
              </p:nvSpPr>
              <p:spPr bwMode="auto">
                <a:xfrm>
                  <a:off x="3601" y="3520"/>
                  <a:ext cx="1" cy="5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05" name="Line 149"/>
                <p:cNvSpPr>
                  <a:spLocks noChangeShapeType="1"/>
                </p:cNvSpPr>
                <p:nvPr/>
              </p:nvSpPr>
              <p:spPr bwMode="auto">
                <a:xfrm>
                  <a:off x="3601" y="3514"/>
                  <a:ext cx="1" cy="4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06" name="Line 150"/>
                <p:cNvSpPr>
                  <a:spLocks noChangeShapeType="1"/>
                </p:cNvSpPr>
                <p:nvPr/>
              </p:nvSpPr>
              <p:spPr bwMode="auto">
                <a:xfrm>
                  <a:off x="3601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07" name="Line 151"/>
                <p:cNvSpPr>
                  <a:spLocks noChangeShapeType="1"/>
                </p:cNvSpPr>
                <p:nvPr/>
              </p:nvSpPr>
              <p:spPr bwMode="auto">
                <a:xfrm>
                  <a:off x="3601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08" name="Line 152"/>
                <p:cNvSpPr>
                  <a:spLocks noChangeShapeType="1"/>
                </p:cNvSpPr>
                <p:nvPr/>
              </p:nvSpPr>
              <p:spPr bwMode="auto">
                <a:xfrm>
                  <a:off x="3607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09" name="Line 153"/>
                <p:cNvSpPr>
                  <a:spLocks noChangeShapeType="1"/>
                </p:cNvSpPr>
                <p:nvPr/>
              </p:nvSpPr>
              <p:spPr bwMode="auto">
                <a:xfrm>
                  <a:off x="3607" y="3232"/>
                  <a:ext cx="1" cy="49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10" name="Line 154"/>
                <p:cNvSpPr>
                  <a:spLocks noChangeShapeType="1"/>
                </p:cNvSpPr>
                <p:nvPr/>
              </p:nvSpPr>
              <p:spPr bwMode="auto">
                <a:xfrm>
                  <a:off x="3607" y="3499"/>
                  <a:ext cx="1" cy="5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11" name="Line 155"/>
                <p:cNvSpPr>
                  <a:spLocks noChangeShapeType="1"/>
                </p:cNvSpPr>
                <p:nvPr/>
              </p:nvSpPr>
              <p:spPr bwMode="auto">
                <a:xfrm>
                  <a:off x="3607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12" name="Line 156"/>
                <p:cNvSpPr>
                  <a:spLocks noChangeShapeType="1"/>
                </p:cNvSpPr>
                <p:nvPr/>
              </p:nvSpPr>
              <p:spPr bwMode="auto">
                <a:xfrm>
                  <a:off x="3611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13" name="Line 157"/>
                <p:cNvSpPr>
                  <a:spLocks noChangeShapeType="1"/>
                </p:cNvSpPr>
                <p:nvPr/>
              </p:nvSpPr>
              <p:spPr bwMode="auto">
                <a:xfrm>
                  <a:off x="3611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14" name="Line 158"/>
                <p:cNvSpPr>
                  <a:spLocks noChangeShapeType="1"/>
                </p:cNvSpPr>
                <p:nvPr/>
              </p:nvSpPr>
              <p:spPr bwMode="auto">
                <a:xfrm>
                  <a:off x="3611" y="3499"/>
                  <a:ext cx="1" cy="7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15" name="Line 159"/>
                <p:cNvSpPr>
                  <a:spLocks noChangeShapeType="1"/>
                </p:cNvSpPr>
                <p:nvPr/>
              </p:nvSpPr>
              <p:spPr bwMode="auto">
                <a:xfrm>
                  <a:off x="3611" y="3535"/>
                  <a:ext cx="5" cy="3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16" name="Line 160"/>
                <p:cNvSpPr>
                  <a:spLocks noChangeShapeType="1"/>
                </p:cNvSpPr>
                <p:nvPr/>
              </p:nvSpPr>
              <p:spPr bwMode="auto">
                <a:xfrm>
                  <a:off x="3616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17" name="Line 161"/>
                <p:cNvSpPr>
                  <a:spLocks noChangeShapeType="1"/>
                </p:cNvSpPr>
                <p:nvPr/>
              </p:nvSpPr>
              <p:spPr bwMode="auto">
                <a:xfrm>
                  <a:off x="3616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18" name="Line 162"/>
                <p:cNvSpPr>
                  <a:spLocks noChangeShapeType="1"/>
                </p:cNvSpPr>
                <p:nvPr/>
              </p:nvSpPr>
              <p:spPr bwMode="auto">
                <a:xfrm>
                  <a:off x="3616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19" name="Line 163"/>
                <p:cNvSpPr>
                  <a:spLocks noChangeShapeType="1"/>
                </p:cNvSpPr>
                <p:nvPr/>
              </p:nvSpPr>
              <p:spPr bwMode="auto">
                <a:xfrm>
                  <a:off x="3616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20" name="Line 164"/>
                <p:cNvSpPr>
                  <a:spLocks noChangeShapeType="1"/>
                </p:cNvSpPr>
                <p:nvPr/>
              </p:nvSpPr>
              <p:spPr bwMode="auto">
                <a:xfrm>
                  <a:off x="362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21" name="Line 165"/>
                <p:cNvSpPr>
                  <a:spLocks noChangeShapeType="1"/>
                </p:cNvSpPr>
                <p:nvPr/>
              </p:nvSpPr>
              <p:spPr bwMode="auto">
                <a:xfrm>
                  <a:off x="362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22" name="Line 166"/>
                <p:cNvSpPr>
                  <a:spLocks noChangeShapeType="1"/>
                </p:cNvSpPr>
                <p:nvPr/>
              </p:nvSpPr>
              <p:spPr bwMode="auto">
                <a:xfrm>
                  <a:off x="3622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23" name="Line 167"/>
                <p:cNvSpPr>
                  <a:spLocks noChangeShapeType="1"/>
                </p:cNvSpPr>
                <p:nvPr/>
              </p:nvSpPr>
              <p:spPr bwMode="auto">
                <a:xfrm>
                  <a:off x="3622" y="3540"/>
                  <a:ext cx="6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24" name="Line 168"/>
                <p:cNvSpPr>
                  <a:spLocks noChangeShapeType="1"/>
                </p:cNvSpPr>
                <p:nvPr/>
              </p:nvSpPr>
              <p:spPr bwMode="auto">
                <a:xfrm>
                  <a:off x="3628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25" name="Line 169"/>
                <p:cNvSpPr>
                  <a:spLocks noChangeShapeType="1"/>
                </p:cNvSpPr>
                <p:nvPr/>
              </p:nvSpPr>
              <p:spPr bwMode="auto">
                <a:xfrm>
                  <a:off x="3628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26" name="Line 170"/>
                <p:cNvSpPr>
                  <a:spLocks noChangeShapeType="1"/>
                </p:cNvSpPr>
                <p:nvPr/>
              </p:nvSpPr>
              <p:spPr bwMode="auto">
                <a:xfrm>
                  <a:off x="3628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27" name="Line 171"/>
                <p:cNvSpPr>
                  <a:spLocks noChangeShapeType="1"/>
                </p:cNvSpPr>
                <p:nvPr/>
              </p:nvSpPr>
              <p:spPr bwMode="auto">
                <a:xfrm>
                  <a:off x="3628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28" name="Line 172"/>
                <p:cNvSpPr>
                  <a:spLocks noChangeShapeType="1"/>
                </p:cNvSpPr>
                <p:nvPr/>
              </p:nvSpPr>
              <p:spPr bwMode="auto">
                <a:xfrm>
                  <a:off x="363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29" name="Line 173"/>
                <p:cNvSpPr>
                  <a:spLocks noChangeShapeType="1"/>
                </p:cNvSpPr>
                <p:nvPr/>
              </p:nvSpPr>
              <p:spPr bwMode="auto">
                <a:xfrm>
                  <a:off x="363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30" name="Line 174"/>
                <p:cNvSpPr>
                  <a:spLocks noChangeShapeType="1"/>
                </p:cNvSpPr>
                <p:nvPr/>
              </p:nvSpPr>
              <p:spPr bwMode="auto">
                <a:xfrm>
                  <a:off x="3633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31" name="Line 175"/>
                <p:cNvSpPr>
                  <a:spLocks noChangeShapeType="1"/>
                </p:cNvSpPr>
                <p:nvPr/>
              </p:nvSpPr>
              <p:spPr bwMode="auto">
                <a:xfrm>
                  <a:off x="3633" y="3540"/>
                  <a:ext cx="4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32" name="Line 176"/>
                <p:cNvSpPr>
                  <a:spLocks noChangeShapeType="1"/>
                </p:cNvSpPr>
                <p:nvPr/>
              </p:nvSpPr>
              <p:spPr bwMode="auto">
                <a:xfrm>
                  <a:off x="3637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33" name="Line 177"/>
                <p:cNvSpPr>
                  <a:spLocks noChangeShapeType="1"/>
                </p:cNvSpPr>
                <p:nvPr/>
              </p:nvSpPr>
              <p:spPr bwMode="auto">
                <a:xfrm>
                  <a:off x="3637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34" name="Line 178"/>
                <p:cNvSpPr>
                  <a:spLocks noChangeShapeType="1"/>
                </p:cNvSpPr>
                <p:nvPr/>
              </p:nvSpPr>
              <p:spPr bwMode="auto">
                <a:xfrm>
                  <a:off x="3637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35" name="Line 179"/>
                <p:cNvSpPr>
                  <a:spLocks noChangeShapeType="1"/>
                </p:cNvSpPr>
                <p:nvPr/>
              </p:nvSpPr>
              <p:spPr bwMode="auto">
                <a:xfrm>
                  <a:off x="3637" y="3535"/>
                  <a:ext cx="6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36" name="Line 180"/>
                <p:cNvSpPr>
                  <a:spLocks noChangeShapeType="1"/>
                </p:cNvSpPr>
                <p:nvPr/>
              </p:nvSpPr>
              <p:spPr bwMode="auto">
                <a:xfrm>
                  <a:off x="364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37" name="Line 181"/>
                <p:cNvSpPr>
                  <a:spLocks noChangeShapeType="1"/>
                </p:cNvSpPr>
                <p:nvPr/>
              </p:nvSpPr>
              <p:spPr bwMode="auto">
                <a:xfrm>
                  <a:off x="364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38" name="Line 182"/>
                <p:cNvSpPr>
                  <a:spLocks noChangeShapeType="1"/>
                </p:cNvSpPr>
                <p:nvPr/>
              </p:nvSpPr>
              <p:spPr bwMode="auto">
                <a:xfrm>
                  <a:off x="364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39" name="Line 183"/>
                <p:cNvSpPr>
                  <a:spLocks noChangeShapeType="1"/>
                </p:cNvSpPr>
                <p:nvPr/>
              </p:nvSpPr>
              <p:spPr bwMode="auto">
                <a:xfrm>
                  <a:off x="3643" y="3535"/>
                  <a:ext cx="5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40" name="Line 184"/>
                <p:cNvSpPr>
                  <a:spLocks noChangeShapeType="1"/>
                </p:cNvSpPr>
                <p:nvPr/>
              </p:nvSpPr>
              <p:spPr bwMode="auto">
                <a:xfrm>
                  <a:off x="3648" y="3200"/>
                  <a:ext cx="1" cy="48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41" name="Line 185"/>
                <p:cNvSpPr>
                  <a:spLocks noChangeShapeType="1"/>
                </p:cNvSpPr>
                <p:nvPr/>
              </p:nvSpPr>
              <p:spPr bwMode="auto">
                <a:xfrm>
                  <a:off x="3648" y="3200"/>
                  <a:ext cx="1" cy="52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42" name="Line 186"/>
                <p:cNvSpPr>
                  <a:spLocks noChangeShapeType="1"/>
                </p:cNvSpPr>
                <p:nvPr/>
              </p:nvSpPr>
              <p:spPr bwMode="auto">
                <a:xfrm>
                  <a:off x="3648" y="3525"/>
                  <a:ext cx="1" cy="2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43" name="Line 187"/>
                <p:cNvSpPr>
                  <a:spLocks noChangeShapeType="1"/>
                </p:cNvSpPr>
                <p:nvPr/>
              </p:nvSpPr>
              <p:spPr bwMode="auto">
                <a:xfrm>
                  <a:off x="3648" y="3535"/>
                  <a:ext cx="6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44" name="Line 188"/>
                <p:cNvSpPr>
                  <a:spLocks noChangeShapeType="1"/>
                </p:cNvSpPr>
                <p:nvPr/>
              </p:nvSpPr>
              <p:spPr bwMode="auto">
                <a:xfrm>
                  <a:off x="3654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45" name="Line 189"/>
                <p:cNvSpPr>
                  <a:spLocks noChangeShapeType="1"/>
                </p:cNvSpPr>
                <p:nvPr/>
              </p:nvSpPr>
              <p:spPr bwMode="auto">
                <a:xfrm>
                  <a:off x="3654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46" name="Line 190"/>
                <p:cNvSpPr>
                  <a:spLocks noChangeShapeType="1"/>
                </p:cNvSpPr>
                <p:nvPr/>
              </p:nvSpPr>
              <p:spPr bwMode="auto">
                <a:xfrm>
                  <a:off x="3654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47" name="Line 191"/>
                <p:cNvSpPr>
                  <a:spLocks noChangeShapeType="1"/>
                </p:cNvSpPr>
                <p:nvPr/>
              </p:nvSpPr>
              <p:spPr bwMode="auto">
                <a:xfrm>
                  <a:off x="3654" y="3525"/>
                  <a:ext cx="4" cy="2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48" name="Line 192"/>
                <p:cNvSpPr>
                  <a:spLocks noChangeShapeType="1"/>
                </p:cNvSpPr>
                <p:nvPr/>
              </p:nvSpPr>
              <p:spPr bwMode="auto">
                <a:xfrm>
                  <a:off x="3658" y="3540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49" name="Line 193"/>
                <p:cNvSpPr>
                  <a:spLocks noChangeShapeType="1"/>
                </p:cNvSpPr>
                <p:nvPr/>
              </p:nvSpPr>
              <p:spPr bwMode="auto">
                <a:xfrm>
                  <a:off x="3658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50" name="Line 194"/>
                <p:cNvSpPr>
                  <a:spLocks noChangeShapeType="1"/>
                </p:cNvSpPr>
                <p:nvPr/>
              </p:nvSpPr>
              <p:spPr bwMode="auto">
                <a:xfrm>
                  <a:off x="3658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51" name="Line 195"/>
                <p:cNvSpPr>
                  <a:spLocks noChangeShapeType="1"/>
                </p:cNvSpPr>
                <p:nvPr/>
              </p:nvSpPr>
              <p:spPr bwMode="auto">
                <a:xfrm>
                  <a:off x="3658" y="3535"/>
                  <a:ext cx="5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52" name="Line 196"/>
                <p:cNvSpPr>
                  <a:spLocks noChangeShapeType="1"/>
                </p:cNvSpPr>
                <p:nvPr/>
              </p:nvSpPr>
              <p:spPr bwMode="auto">
                <a:xfrm>
                  <a:off x="366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53" name="Line 197"/>
                <p:cNvSpPr>
                  <a:spLocks noChangeShapeType="1"/>
                </p:cNvSpPr>
                <p:nvPr/>
              </p:nvSpPr>
              <p:spPr bwMode="auto">
                <a:xfrm>
                  <a:off x="3663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54" name="Line 198"/>
                <p:cNvSpPr>
                  <a:spLocks noChangeShapeType="1"/>
                </p:cNvSpPr>
                <p:nvPr/>
              </p:nvSpPr>
              <p:spPr bwMode="auto">
                <a:xfrm>
                  <a:off x="366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55" name="Line 199"/>
                <p:cNvSpPr>
                  <a:spLocks noChangeShapeType="1"/>
                </p:cNvSpPr>
                <p:nvPr/>
              </p:nvSpPr>
              <p:spPr bwMode="auto">
                <a:xfrm>
                  <a:off x="3669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56" name="Line 200"/>
                <p:cNvSpPr>
                  <a:spLocks noChangeShapeType="1"/>
                </p:cNvSpPr>
                <p:nvPr/>
              </p:nvSpPr>
              <p:spPr bwMode="auto">
                <a:xfrm>
                  <a:off x="3669" y="3525"/>
                  <a:ext cx="1" cy="3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57" name="Line 201"/>
                <p:cNvSpPr>
                  <a:spLocks noChangeShapeType="1"/>
                </p:cNvSpPr>
                <p:nvPr/>
              </p:nvSpPr>
              <p:spPr bwMode="auto">
                <a:xfrm>
                  <a:off x="3669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58" name="Line 202"/>
                <p:cNvSpPr>
                  <a:spLocks noChangeShapeType="1"/>
                </p:cNvSpPr>
                <p:nvPr/>
              </p:nvSpPr>
              <p:spPr bwMode="auto">
                <a:xfrm>
                  <a:off x="3669" y="3535"/>
                  <a:ext cx="1" cy="3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59" name="Line 203"/>
                <p:cNvSpPr>
                  <a:spLocks noChangeShapeType="1"/>
                </p:cNvSpPr>
                <p:nvPr/>
              </p:nvSpPr>
              <p:spPr bwMode="auto">
                <a:xfrm>
                  <a:off x="3669" y="3540"/>
                  <a:ext cx="5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60" name="Line 204"/>
                <p:cNvSpPr>
                  <a:spLocks noChangeShapeType="1"/>
                </p:cNvSpPr>
                <p:nvPr/>
              </p:nvSpPr>
              <p:spPr bwMode="auto">
                <a:xfrm>
                  <a:off x="3674" y="3520"/>
                  <a:ext cx="1" cy="4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61" name="Line 205"/>
                <p:cNvSpPr>
                  <a:spLocks noChangeShapeType="1"/>
                </p:cNvSpPr>
                <p:nvPr/>
              </p:nvSpPr>
              <p:spPr bwMode="auto">
                <a:xfrm>
                  <a:off x="3674" y="3540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62" name="Line 206"/>
                <p:cNvSpPr>
                  <a:spLocks noChangeShapeType="1"/>
                </p:cNvSpPr>
                <p:nvPr/>
              </p:nvSpPr>
              <p:spPr bwMode="auto">
                <a:xfrm>
                  <a:off x="3674" y="3525"/>
                  <a:ext cx="1" cy="3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63" name="Line 207"/>
                <p:cNvSpPr>
                  <a:spLocks noChangeShapeType="1"/>
                </p:cNvSpPr>
                <p:nvPr/>
              </p:nvSpPr>
              <p:spPr bwMode="auto">
                <a:xfrm>
                  <a:off x="3674" y="3535"/>
                  <a:ext cx="4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64" name="Line 208"/>
                <p:cNvSpPr>
                  <a:spLocks noChangeShapeType="1"/>
                </p:cNvSpPr>
                <p:nvPr/>
              </p:nvSpPr>
              <p:spPr bwMode="auto">
                <a:xfrm>
                  <a:off x="3678" y="3185"/>
                  <a:ext cx="1" cy="53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65" name="Line 209"/>
                <p:cNvSpPr>
                  <a:spLocks noChangeShapeType="1"/>
                </p:cNvSpPr>
                <p:nvPr/>
              </p:nvSpPr>
              <p:spPr bwMode="auto">
                <a:xfrm>
                  <a:off x="3678" y="3493"/>
                  <a:ext cx="1" cy="18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66" name="Line 210"/>
                <p:cNvSpPr>
                  <a:spLocks noChangeShapeType="1"/>
                </p:cNvSpPr>
                <p:nvPr/>
              </p:nvSpPr>
              <p:spPr bwMode="auto">
                <a:xfrm>
                  <a:off x="3678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67" name="Line 211"/>
                <p:cNvSpPr>
                  <a:spLocks noChangeShapeType="1"/>
                </p:cNvSpPr>
                <p:nvPr/>
              </p:nvSpPr>
              <p:spPr bwMode="auto">
                <a:xfrm>
                  <a:off x="3678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68" name="Line 212"/>
                <p:cNvSpPr>
                  <a:spLocks noChangeShapeType="1"/>
                </p:cNvSpPr>
                <p:nvPr/>
              </p:nvSpPr>
              <p:spPr bwMode="auto">
                <a:xfrm>
                  <a:off x="3684" y="3535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69" name="Line 213"/>
                <p:cNvSpPr>
                  <a:spLocks noChangeShapeType="1"/>
                </p:cNvSpPr>
                <p:nvPr/>
              </p:nvSpPr>
              <p:spPr bwMode="auto">
                <a:xfrm>
                  <a:off x="3684" y="3525"/>
                  <a:ext cx="1" cy="3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70" name="Line 214"/>
                <p:cNvSpPr>
                  <a:spLocks noChangeShapeType="1"/>
                </p:cNvSpPr>
                <p:nvPr/>
              </p:nvSpPr>
              <p:spPr bwMode="auto">
                <a:xfrm>
                  <a:off x="3684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71" name="Line 215"/>
                <p:cNvSpPr>
                  <a:spLocks noChangeShapeType="1"/>
                </p:cNvSpPr>
                <p:nvPr/>
              </p:nvSpPr>
              <p:spPr bwMode="auto">
                <a:xfrm>
                  <a:off x="3684" y="3535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72" name="Line 216"/>
                <p:cNvSpPr>
                  <a:spLocks noChangeShapeType="1"/>
                </p:cNvSpPr>
                <p:nvPr/>
              </p:nvSpPr>
              <p:spPr bwMode="auto">
                <a:xfrm>
                  <a:off x="3689" y="3520"/>
                  <a:ext cx="1" cy="5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73" name="Line 217"/>
                <p:cNvSpPr>
                  <a:spLocks noChangeShapeType="1"/>
                </p:cNvSpPr>
                <p:nvPr/>
              </p:nvSpPr>
              <p:spPr bwMode="auto">
                <a:xfrm>
                  <a:off x="3689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74" name="Line 218"/>
                <p:cNvSpPr>
                  <a:spLocks noChangeShapeType="1"/>
                </p:cNvSpPr>
                <p:nvPr/>
              </p:nvSpPr>
              <p:spPr bwMode="auto">
                <a:xfrm>
                  <a:off x="3689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75" name="Line 219"/>
                <p:cNvSpPr>
                  <a:spLocks noChangeShapeType="1"/>
                </p:cNvSpPr>
                <p:nvPr/>
              </p:nvSpPr>
              <p:spPr bwMode="auto">
                <a:xfrm>
                  <a:off x="3689" y="3529"/>
                  <a:ext cx="6" cy="3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76" name="Line 220"/>
                <p:cNvSpPr>
                  <a:spLocks noChangeShapeType="1"/>
                </p:cNvSpPr>
                <p:nvPr/>
              </p:nvSpPr>
              <p:spPr bwMode="auto">
                <a:xfrm>
                  <a:off x="3695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77" name="Line 221"/>
                <p:cNvSpPr>
                  <a:spLocks noChangeShapeType="1"/>
                </p:cNvSpPr>
                <p:nvPr/>
              </p:nvSpPr>
              <p:spPr bwMode="auto">
                <a:xfrm>
                  <a:off x="3695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78" name="Line 222"/>
                <p:cNvSpPr>
                  <a:spLocks noChangeShapeType="1"/>
                </p:cNvSpPr>
                <p:nvPr/>
              </p:nvSpPr>
              <p:spPr bwMode="auto">
                <a:xfrm>
                  <a:off x="3695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79" name="Line 223"/>
                <p:cNvSpPr>
                  <a:spLocks noChangeShapeType="1"/>
                </p:cNvSpPr>
                <p:nvPr/>
              </p:nvSpPr>
              <p:spPr bwMode="auto">
                <a:xfrm>
                  <a:off x="3695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80" name="Line 224"/>
                <p:cNvSpPr>
                  <a:spLocks noChangeShapeType="1"/>
                </p:cNvSpPr>
                <p:nvPr/>
              </p:nvSpPr>
              <p:spPr bwMode="auto">
                <a:xfrm>
                  <a:off x="369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81" name="Line 225"/>
                <p:cNvSpPr>
                  <a:spLocks noChangeShapeType="1"/>
                </p:cNvSpPr>
                <p:nvPr/>
              </p:nvSpPr>
              <p:spPr bwMode="auto">
                <a:xfrm>
                  <a:off x="3699" y="3520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82" name="Line 226"/>
                <p:cNvSpPr>
                  <a:spLocks noChangeShapeType="1"/>
                </p:cNvSpPr>
                <p:nvPr/>
              </p:nvSpPr>
              <p:spPr bwMode="auto">
                <a:xfrm>
                  <a:off x="3699" y="3540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83" name="Line 227"/>
                <p:cNvSpPr>
                  <a:spLocks noChangeShapeType="1"/>
                </p:cNvSpPr>
                <p:nvPr/>
              </p:nvSpPr>
              <p:spPr bwMode="auto">
                <a:xfrm>
                  <a:off x="3699" y="3535"/>
                  <a:ext cx="5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84" name="Line 228"/>
                <p:cNvSpPr>
                  <a:spLocks noChangeShapeType="1"/>
                </p:cNvSpPr>
                <p:nvPr/>
              </p:nvSpPr>
              <p:spPr bwMode="auto">
                <a:xfrm>
                  <a:off x="3704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85" name="Line 229"/>
                <p:cNvSpPr>
                  <a:spLocks noChangeShapeType="1"/>
                </p:cNvSpPr>
                <p:nvPr/>
              </p:nvSpPr>
              <p:spPr bwMode="auto">
                <a:xfrm>
                  <a:off x="3704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86" name="Line 230"/>
                <p:cNvSpPr>
                  <a:spLocks noChangeShapeType="1"/>
                </p:cNvSpPr>
                <p:nvPr/>
              </p:nvSpPr>
              <p:spPr bwMode="auto">
                <a:xfrm>
                  <a:off x="3704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87" name="Line 231"/>
                <p:cNvSpPr>
                  <a:spLocks noChangeShapeType="1"/>
                </p:cNvSpPr>
                <p:nvPr/>
              </p:nvSpPr>
              <p:spPr bwMode="auto">
                <a:xfrm>
                  <a:off x="3704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88" name="Line 232"/>
                <p:cNvSpPr>
                  <a:spLocks noChangeShapeType="1"/>
                </p:cNvSpPr>
                <p:nvPr/>
              </p:nvSpPr>
              <p:spPr bwMode="auto">
                <a:xfrm>
                  <a:off x="371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89" name="Line 233"/>
                <p:cNvSpPr>
                  <a:spLocks noChangeShapeType="1"/>
                </p:cNvSpPr>
                <p:nvPr/>
              </p:nvSpPr>
              <p:spPr bwMode="auto">
                <a:xfrm>
                  <a:off x="371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90" name="Line 234"/>
                <p:cNvSpPr>
                  <a:spLocks noChangeShapeType="1"/>
                </p:cNvSpPr>
                <p:nvPr/>
              </p:nvSpPr>
              <p:spPr bwMode="auto">
                <a:xfrm>
                  <a:off x="3710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91" name="Line 235"/>
                <p:cNvSpPr>
                  <a:spLocks noChangeShapeType="1"/>
                </p:cNvSpPr>
                <p:nvPr/>
              </p:nvSpPr>
              <p:spPr bwMode="auto">
                <a:xfrm>
                  <a:off x="3710" y="3535"/>
                  <a:ext cx="6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92" name="Line 236"/>
                <p:cNvSpPr>
                  <a:spLocks noChangeShapeType="1"/>
                </p:cNvSpPr>
                <p:nvPr/>
              </p:nvSpPr>
              <p:spPr bwMode="auto">
                <a:xfrm>
                  <a:off x="3716" y="3529"/>
                  <a:ext cx="1" cy="1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93" name="Line 237"/>
                <p:cNvSpPr>
                  <a:spLocks noChangeShapeType="1"/>
                </p:cNvSpPr>
                <p:nvPr/>
              </p:nvSpPr>
              <p:spPr bwMode="auto">
                <a:xfrm>
                  <a:off x="3716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94" name="Line 238"/>
                <p:cNvSpPr>
                  <a:spLocks noChangeShapeType="1"/>
                </p:cNvSpPr>
                <p:nvPr/>
              </p:nvSpPr>
              <p:spPr bwMode="auto">
                <a:xfrm>
                  <a:off x="3716" y="3520"/>
                  <a:ext cx="1" cy="4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95" name="Line 239"/>
                <p:cNvSpPr>
                  <a:spLocks noChangeShapeType="1"/>
                </p:cNvSpPr>
                <p:nvPr/>
              </p:nvSpPr>
              <p:spPr bwMode="auto">
                <a:xfrm>
                  <a:off x="3716" y="3540"/>
                  <a:ext cx="5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96" name="Line 240"/>
                <p:cNvSpPr>
                  <a:spLocks noChangeShapeType="1"/>
                </p:cNvSpPr>
                <p:nvPr/>
              </p:nvSpPr>
              <p:spPr bwMode="auto">
                <a:xfrm>
                  <a:off x="3721" y="3525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97" name="Line 241"/>
                <p:cNvSpPr>
                  <a:spLocks noChangeShapeType="1"/>
                </p:cNvSpPr>
                <p:nvPr/>
              </p:nvSpPr>
              <p:spPr bwMode="auto">
                <a:xfrm>
                  <a:off x="3721" y="3529"/>
                  <a:ext cx="1" cy="14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98" name="Line 242"/>
                <p:cNvSpPr>
                  <a:spLocks noChangeShapeType="1"/>
                </p:cNvSpPr>
                <p:nvPr/>
              </p:nvSpPr>
              <p:spPr bwMode="auto">
                <a:xfrm>
                  <a:off x="3721" y="3211"/>
                  <a:ext cx="1" cy="51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099" name="Line 243"/>
                <p:cNvSpPr>
                  <a:spLocks noChangeShapeType="1"/>
                </p:cNvSpPr>
                <p:nvPr/>
              </p:nvSpPr>
              <p:spPr bwMode="auto">
                <a:xfrm>
                  <a:off x="3721" y="3520"/>
                  <a:ext cx="4" cy="3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00" name="Line 244"/>
                <p:cNvSpPr>
                  <a:spLocks noChangeShapeType="1"/>
                </p:cNvSpPr>
                <p:nvPr/>
              </p:nvSpPr>
              <p:spPr bwMode="auto">
                <a:xfrm>
                  <a:off x="3725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01" name="Line 245"/>
                <p:cNvSpPr>
                  <a:spLocks noChangeShapeType="1"/>
                </p:cNvSpPr>
                <p:nvPr/>
              </p:nvSpPr>
              <p:spPr bwMode="auto">
                <a:xfrm>
                  <a:off x="3725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02" name="Line 246"/>
                <p:cNvSpPr>
                  <a:spLocks noChangeShapeType="1"/>
                </p:cNvSpPr>
                <p:nvPr/>
              </p:nvSpPr>
              <p:spPr bwMode="auto">
                <a:xfrm>
                  <a:off x="3725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03" name="Line 247"/>
                <p:cNvSpPr>
                  <a:spLocks noChangeShapeType="1"/>
                </p:cNvSpPr>
                <p:nvPr/>
              </p:nvSpPr>
              <p:spPr bwMode="auto">
                <a:xfrm>
                  <a:off x="3725" y="3535"/>
                  <a:ext cx="5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04" name="Line 248"/>
                <p:cNvSpPr>
                  <a:spLocks noChangeShapeType="1"/>
                </p:cNvSpPr>
                <p:nvPr/>
              </p:nvSpPr>
              <p:spPr bwMode="auto">
                <a:xfrm>
                  <a:off x="3730" y="3190"/>
                  <a:ext cx="1" cy="52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05" name="Line 249"/>
                <p:cNvSpPr>
                  <a:spLocks noChangeShapeType="1"/>
                </p:cNvSpPr>
                <p:nvPr/>
              </p:nvSpPr>
              <p:spPr bwMode="auto">
                <a:xfrm>
                  <a:off x="3730" y="3190"/>
                  <a:ext cx="1" cy="50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06" name="Line 250"/>
                <p:cNvSpPr>
                  <a:spLocks noChangeShapeType="1"/>
                </p:cNvSpPr>
                <p:nvPr/>
              </p:nvSpPr>
              <p:spPr bwMode="auto">
                <a:xfrm>
                  <a:off x="3730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07" name="Line 251"/>
                <p:cNvSpPr>
                  <a:spLocks noChangeShapeType="1"/>
                </p:cNvSpPr>
                <p:nvPr/>
              </p:nvSpPr>
              <p:spPr bwMode="auto">
                <a:xfrm>
                  <a:off x="3730" y="3232"/>
                  <a:ext cx="6" cy="433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08" name="Line 252"/>
                <p:cNvSpPr>
                  <a:spLocks noChangeShapeType="1"/>
                </p:cNvSpPr>
                <p:nvPr/>
              </p:nvSpPr>
              <p:spPr bwMode="auto">
                <a:xfrm>
                  <a:off x="3736" y="3342"/>
                  <a:ext cx="1" cy="38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09" name="Line 253"/>
                <p:cNvSpPr>
                  <a:spLocks noChangeShapeType="1"/>
                </p:cNvSpPr>
                <p:nvPr/>
              </p:nvSpPr>
              <p:spPr bwMode="auto">
                <a:xfrm>
                  <a:off x="3736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10" name="Line 254"/>
                <p:cNvSpPr>
                  <a:spLocks noChangeShapeType="1"/>
                </p:cNvSpPr>
                <p:nvPr/>
              </p:nvSpPr>
              <p:spPr bwMode="auto">
                <a:xfrm>
                  <a:off x="3736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11" name="Line 255"/>
                <p:cNvSpPr>
                  <a:spLocks noChangeShapeType="1"/>
                </p:cNvSpPr>
                <p:nvPr/>
              </p:nvSpPr>
              <p:spPr bwMode="auto">
                <a:xfrm>
                  <a:off x="3736" y="3540"/>
                  <a:ext cx="6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78112" name="Group 256"/>
              <p:cNvGrpSpPr>
                <a:grpSpLocks/>
              </p:cNvGrpSpPr>
              <p:nvPr/>
            </p:nvGrpSpPr>
            <p:grpSpPr bwMode="auto">
              <a:xfrm>
                <a:off x="3742" y="3196"/>
                <a:ext cx="258" cy="537"/>
                <a:chOff x="3742" y="3196"/>
                <a:chExt cx="258" cy="537"/>
              </a:xfrm>
            </p:grpSpPr>
            <p:sp>
              <p:nvSpPr>
                <p:cNvPr id="378113" name="Line 257"/>
                <p:cNvSpPr>
                  <a:spLocks noChangeShapeType="1"/>
                </p:cNvSpPr>
                <p:nvPr/>
              </p:nvSpPr>
              <p:spPr bwMode="auto">
                <a:xfrm>
                  <a:off x="3742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14" name="Line 258"/>
                <p:cNvSpPr>
                  <a:spLocks noChangeShapeType="1"/>
                </p:cNvSpPr>
                <p:nvPr/>
              </p:nvSpPr>
              <p:spPr bwMode="auto">
                <a:xfrm>
                  <a:off x="374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15" name="Line 259"/>
                <p:cNvSpPr>
                  <a:spLocks noChangeShapeType="1"/>
                </p:cNvSpPr>
                <p:nvPr/>
              </p:nvSpPr>
              <p:spPr bwMode="auto">
                <a:xfrm>
                  <a:off x="3742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16" name="Line 260"/>
                <p:cNvSpPr>
                  <a:spLocks noChangeShapeType="1"/>
                </p:cNvSpPr>
                <p:nvPr/>
              </p:nvSpPr>
              <p:spPr bwMode="auto">
                <a:xfrm>
                  <a:off x="3742" y="3529"/>
                  <a:ext cx="3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17" name="Line 261"/>
                <p:cNvSpPr>
                  <a:spLocks noChangeShapeType="1"/>
                </p:cNvSpPr>
                <p:nvPr/>
              </p:nvSpPr>
              <p:spPr bwMode="auto">
                <a:xfrm>
                  <a:off x="3745" y="3540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18" name="Line 262"/>
                <p:cNvSpPr>
                  <a:spLocks noChangeShapeType="1"/>
                </p:cNvSpPr>
                <p:nvPr/>
              </p:nvSpPr>
              <p:spPr bwMode="auto">
                <a:xfrm>
                  <a:off x="3745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19" name="Line 263"/>
                <p:cNvSpPr>
                  <a:spLocks noChangeShapeType="1"/>
                </p:cNvSpPr>
                <p:nvPr/>
              </p:nvSpPr>
              <p:spPr bwMode="auto">
                <a:xfrm>
                  <a:off x="3745" y="3535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20" name="Line 264"/>
                <p:cNvSpPr>
                  <a:spLocks noChangeShapeType="1"/>
                </p:cNvSpPr>
                <p:nvPr/>
              </p:nvSpPr>
              <p:spPr bwMode="auto">
                <a:xfrm>
                  <a:off x="3745" y="3540"/>
                  <a:ext cx="6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21" name="Line 265"/>
                <p:cNvSpPr>
                  <a:spLocks noChangeShapeType="1"/>
                </p:cNvSpPr>
                <p:nvPr/>
              </p:nvSpPr>
              <p:spPr bwMode="auto">
                <a:xfrm>
                  <a:off x="3751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22" name="Line 266"/>
                <p:cNvSpPr>
                  <a:spLocks noChangeShapeType="1"/>
                </p:cNvSpPr>
                <p:nvPr/>
              </p:nvSpPr>
              <p:spPr bwMode="auto">
                <a:xfrm>
                  <a:off x="3751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23" name="Line 267"/>
                <p:cNvSpPr>
                  <a:spLocks noChangeShapeType="1"/>
                </p:cNvSpPr>
                <p:nvPr/>
              </p:nvSpPr>
              <p:spPr bwMode="auto">
                <a:xfrm>
                  <a:off x="3751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24" name="Line 268"/>
                <p:cNvSpPr>
                  <a:spLocks noChangeShapeType="1"/>
                </p:cNvSpPr>
                <p:nvPr/>
              </p:nvSpPr>
              <p:spPr bwMode="auto">
                <a:xfrm>
                  <a:off x="3757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25" name="Line 269"/>
                <p:cNvSpPr>
                  <a:spLocks noChangeShapeType="1"/>
                </p:cNvSpPr>
                <p:nvPr/>
              </p:nvSpPr>
              <p:spPr bwMode="auto">
                <a:xfrm>
                  <a:off x="3757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26" name="Line 270"/>
                <p:cNvSpPr>
                  <a:spLocks noChangeShapeType="1"/>
                </p:cNvSpPr>
                <p:nvPr/>
              </p:nvSpPr>
              <p:spPr bwMode="auto">
                <a:xfrm>
                  <a:off x="3757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27" name="Line 271"/>
                <p:cNvSpPr>
                  <a:spLocks noChangeShapeType="1"/>
                </p:cNvSpPr>
                <p:nvPr/>
              </p:nvSpPr>
              <p:spPr bwMode="auto">
                <a:xfrm>
                  <a:off x="3757" y="3540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28" name="Line 272"/>
                <p:cNvSpPr>
                  <a:spLocks noChangeShapeType="1"/>
                </p:cNvSpPr>
                <p:nvPr/>
              </p:nvSpPr>
              <p:spPr bwMode="auto">
                <a:xfrm>
                  <a:off x="3757" y="3514"/>
                  <a:ext cx="5" cy="4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29" name="Line 273"/>
                <p:cNvSpPr>
                  <a:spLocks noChangeShapeType="1"/>
                </p:cNvSpPr>
                <p:nvPr/>
              </p:nvSpPr>
              <p:spPr bwMode="auto">
                <a:xfrm>
                  <a:off x="3762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30" name="Line 274"/>
                <p:cNvSpPr>
                  <a:spLocks noChangeShapeType="1"/>
                </p:cNvSpPr>
                <p:nvPr/>
              </p:nvSpPr>
              <p:spPr bwMode="auto">
                <a:xfrm>
                  <a:off x="376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31" name="Line 275"/>
                <p:cNvSpPr>
                  <a:spLocks noChangeShapeType="1"/>
                </p:cNvSpPr>
                <p:nvPr/>
              </p:nvSpPr>
              <p:spPr bwMode="auto">
                <a:xfrm>
                  <a:off x="3762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32" name="Line 276"/>
                <p:cNvSpPr>
                  <a:spLocks noChangeShapeType="1"/>
                </p:cNvSpPr>
                <p:nvPr/>
              </p:nvSpPr>
              <p:spPr bwMode="auto">
                <a:xfrm>
                  <a:off x="3762" y="3535"/>
                  <a:ext cx="4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33" name="Line 277"/>
                <p:cNvSpPr>
                  <a:spLocks noChangeShapeType="1"/>
                </p:cNvSpPr>
                <p:nvPr/>
              </p:nvSpPr>
              <p:spPr bwMode="auto">
                <a:xfrm>
                  <a:off x="3766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34" name="Line 278"/>
                <p:cNvSpPr>
                  <a:spLocks noChangeShapeType="1"/>
                </p:cNvSpPr>
                <p:nvPr/>
              </p:nvSpPr>
              <p:spPr bwMode="auto">
                <a:xfrm>
                  <a:off x="3766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35" name="Line 279"/>
                <p:cNvSpPr>
                  <a:spLocks noChangeShapeType="1"/>
                </p:cNvSpPr>
                <p:nvPr/>
              </p:nvSpPr>
              <p:spPr bwMode="auto">
                <a:xfrm>
                  <a:off x="3766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36" name="Line 280"/>
                <p:cNvSpPr>
                  <a:spLocks noChangeShapeType="1"/>
                </p:cNvSpPr>
                <p:nvPr/>
              </p:nvSpPr>
              <p:spPr bwMode="auto">
                <a:xfrm>
                  <a:off x="3766" y="3540"/>
                  <a:ext cx="6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37" name="Line 281"/>
                <p:cNvSpPr>
                  <a:spLocks noChangeShapeType="1"/>
                </p:cNvSpPr>
                <p:nvPr/>
              </p:nvSpPr>
              <p:spPr bwMode="auto">
                <a:xfrm>
                  <a:off x="3772" y="3525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38" name="Line 282"/>
                <p:cNvSpPr>
                  <a:spLocks noChangeShapeType="1"/>
                </p:cNvSpPr>
                <p:nvPr/>
              </p:nvSpPr>
              <p:spPr bwMode="auto">
                <a:xfrm>
                  <a:off x="377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39" name="Line 283"/>
                <p:cNvSpPr>
                  <a:spLocks noChangeShapeType="1"/>
                </p:cNvSpPr>
                <p:nvPr/>
              </p:nvSpPr>
              <p:spPr bwMode="auto">
                <a:xfrm>
                  <a:off x="3772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40" name="Line 284"/>
                <p:cNvSpPr>
                  <a:spLocks noChangeShapeType="1"/>
                </p:cNvSpPr>
                <p:nvPr/>
              </p:nvSpPr>
              <p:spPr bwMode="auto">
                <a:xfrm>
                  <a:off x="3772" y="3535"/>
                  <a:ext cx="5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41" name="Line 285"/>
                <p:cNvSpPr>
                  <a:spLocks noChangeShapeType="1"/>
                </p:cNvSpPr>
                <p:nvPr/>
              </p:nvSpPr>
              <p:spPr bwMode="auto">
                <a:xfrm>
                  <a:off x="3777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42" name="Line 286"/>
                <p:cNvSpPr>
                  <a:spLocks noChangeShapeType="1"/>
                </p:cNvSpPr>
                <p:nvPr/>
              </p:nvSpPr>
              <p:spPr bwMode="auto">
                <a:xfrm>
                  <a:off x="3777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43" name="Line 287"/>
                <p:cNvSpPr>
                  <a:spLocks noChangeShapeType="1"/>
                </p:cNvSpPr>
                <p:nvPr/>
              </p:nvSpPr>
              <p:spPr bwMode="auto">
                <a:xfrm>
                  <a:off x="3777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44" name="Line 288"/>
                <p:cNvSpPr>
                  <a:spLocks noChangeShapeType="1"/>
                </p:cNvSpPr>
                <p:nvPr/>
              </p:nvSpPr>
              <p:spPr bwMode="auto">
                <a:xfrm>
                  <a:off x="3783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45" name="Line 289"/>
                <p:cNvSpPr>
                  <a:spLocks noChangeShapeType="1"/>
                </p:cNvSpPr>
                <p:nvPr/>
              </p:nvSpPr>
              <p:spPr bwMode="auto">
                <a:xfrm>
                  <a:off x="3783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46" name="Line 290"/>
                <p:cNvSpPr>
                  <a:spLocks noChangeShapeType="1"/>
                </p:cNvSpPr>
                <p:nvPr/>
              </p:nvSpPr>
              <p:spPr bwMode="auto">
                <a:xfrm>
                  <a:off x="3783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47" name="Line 291"/>
                <p:cNvSpPr>
                  <a:spLocks noChangeShapeType="1"/>
                </p:cNvSpPr>
                <p:nvPr/>
              </p:nvSpPr>
              <p:spPr bwMode="auto">
                <a:xfrm>
                  <a:off x="3783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48" name="Line 292"/>
                <p:cNvSpPr>
                  <a:spLocks noChangeShapeType="1"/>
                </p:cNvSpPr>
                <p:nvPr/>
              </p:nvSpPr>
              <p:spPr bwMode="auto">
                <a:xfrm>
                  <a:off x="3783" y="3535"/>
                  <a:ext cx="4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49" name="Line 293"/>
                <p:cNvSpPr>
                  <a:spLocks noChangeShapeType="1"/>
                </p:cNvSpPr>
                <p:nvPr/>
              </p:nvSpPr>
              <p:spPr bwMode="auto">
                <a:xfrm>
                  <a:off x="3787" y="3535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50" name="Line 294"/>
                <p:cNvSpPr>
                  <a:spLocks noChangeShapeType="1"/>
                </p:cNvSpPr>
                <p:nvPr/>
              </p:nvSpPr>
              <p:spPr bwMode="auto">
                <a:xfrm>
                  <a:off x="3787" y="3525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51" name="Line 295"/>
                <p:cNvSpPr>
                  <a:spLocks noChangeShapeType="1"/>
                </p:cNvSpPr>
                <p:nvPr/>
              </p:nvSpPr>
              <p:spPr bwMode="auto">
                <a:xfrm>
                  <a:off x="3787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52" name="Line 296"/>
                <p:cNvSpPr>
                  <a:spLocks noChangeShapeType="1"/>
                </p:cNvSpPr>
                <p:nvPr/>
              </p:nvSpPr>
              <p:spPr bwMode="auto">
                <a:xfrm>
                  <a:off x="379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53" name="Line 297"/>
                <p:cNvSpPr>
                  <a:spLocks noChangeShapeType="1"/>
                </p:cNvSpPr>
                <p:nvPr/>
              </p:nvSpPr>
              <p:spPr bwMode="auto">
                <a:xfrm>
                  <a:off x="3792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54" name="Line 298"/>
                <p:cNvSpPr>
                  <a:spLocks noChangeShapeType="1"/>
                </p:cNvSpPr>
                <p:nvPr/>
              </p:nvSpPr>
              <p:spPr bwMode="auto">
                <a:xfrm>
                  <a:off x="3792" y="3525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55" name="Line 299"/>
                <p:cNvSpPr>
                  <a:spLocks noChangeShapeType="1"/>
                </p:cNvSpPr>
                <p:nvPr/>
              </p:nvSpPr>
              <p:spPr bwMode="auto">
                <a:xfrm>
                  <a:off x="379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56" name="Line 300"/>
                <p:cNvSpPr>
                  <a:spLocks noChangeShapeType="1"/>
                </p:cNvSpPr>
                <p:nvPr/>
              </p:nvSpPr>
              <p:spPr bwMode="auto">
                <a:xfrm>
                  <a:off x="3792" y="3540"/>
                  <a:ext cx="6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57" name="Line 301"/>
                <p:cNvSpPr>
                  <a:spLocks noChangeShapeType="1"/>
                </p:cNvSpPr>
                <p:nvPr/>
              </p:nvSpPr>
              <p:spPr bwMode="auto">
                <a:xfrm>
                  <a:off x="3798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58" name="Line 302"/>
                <p:cNvSpPr>
                  <a:spLocks noChangeShapeType="1"/>
                </p:cNvSpPr>
                <p:nvPr/>
              </p:nvSpPr>
              <p:spPr bwMode="auto">
                <a:xfrm>
                  <a:off x="3798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59" name="Line 303"/>
                <p:cNvSpPr>
                  <a:spLocks noChangeShapeType="1"/>
                </p:cNvSpPr>
                <p:nvPr/>
              </p:nvSpPr>
              <p:spPr bwMode="auto">
                <a:xfrm>
                  <a:off x="3798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60" name="Line 304"/>
                <p:cNvSpPr>
                  <a:spLocks noChangeShapeType="1"/>
                </p:cNvSpPr>
                <p:nvPr/>
              </p:nvSpPr>
              <p:spPr bwMode="auto">
                <a:xfrm>
                  <a:off x="3803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61" name="Line 305"/>
                <p:cNvSpPr>
                  <a:spLocks noChangeShapeType="1"/>
                </p:cNvSpPr>
                <p:nvPr/>
              </p:nvSpPr>
              <p:spPr bwMode="auto">
                <a:xfrm>
                  <a:off x="3803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62" name="Line 306"/>
                <p:cNvSpPr>
                  <a:spLocks noChangeShapeType="1"/>
                </p:cNvSpPr>
                <p:nvPr/>
              </p:nvSpPr>
              <p:spPr bwMode="auto">
                <a:xfrm>
                  <a:off x="380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63" name="Line 307"/>
                <p:cNvSpPr>
                  <a:spLocks noChangeShapeType="1"/>
                </p:cNvSpPr>
                <p:nvPr/>
              </p:nvSpPr>
              <p:spPr bwMode="auto">
                <a:xfrm>
                  <a:off x="380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64" name="Line 308"/>
                <p:cNvSpPr>
                  <a:spLocks noChangeShapeType="1"/>
                </p:cNvSpPr>
                <p:nvPr/>
              </p:nvSpPr>
              <p:spPr bwMode="auto">
                <a:xfrm>
                  <a:off x="3803" y="3540"/>
                  <a:ext cx="4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65" name="Line 309"/>
                <p:cNvSpPr>
                  <a:spLocks noChangeShapeType="1"/>
                </p:cNvSpPr>
                <p:nvPr/>
              </p:nvSpPr>
              <p:spPr bwMode="auto">
                <a:xfrm>
                  <a:off x="3807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66" name="Line 310"/>
                <p:cNvSpPr>
                  <a:spLocks noChangeShapeType="1"/>
                </p:cNvSpPr>
                <p:nvPr/>
              </p:nvSpPr>
              <p:spPr bwMode="auto">
                <a:xfrm>
                  <a:off x="3807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67" name="Line 311"/>
                <p:cNvSpPr>
                  <a:spLocks noChangeShapeType="1"/>
                </p:cNvSpPr>
                <p:nvPr/>
              </p:nvSpPr>
              <p:spPr bwMode="auto">
                <a:xfrm>
                  <a:off x="3807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68" name="Line 312"/>
                <p:cNvSpPr>
                  <a:spLocks noChangeShapeType="1"/>
                </p:cNvSpPr>
                <p:nvPr/>
              </p:nvSpPr>
              <p:spPr bwMode="auto">
                <a:xfrm>
                  <a:off x="3813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69" name="Line 313"/>
                <p:cNvSpPr>
                  <a:spLocks noChangeShapeType="1"/>
                </p:cNvSpPr>
                <p:nvPr/>
              </p:nvSpPr>
              <p:spPr bwMode="auto">
                <a:xfrm>
                  <a:off x="3813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70" name="Line 314"/>
                <p:cNvSpPr>
                  <a:spLocks noChangeShapeType="1"/>
                </p:cNvSpPr>
                <p:nvPr/>
              </p:nvSpPr>
              <p:spPr bwMode="auto">
                <a:xfrm>
                  <a:off x="3813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71" name="Line 315"/>
                <p:cNvSpPr>
                  <a:spLocks noChangeShapeType="1"/>
                </p:cNvSpPr>
                <p:nvPr/>
              </p:nvSpPr>
              <p:spPr bwMode="auto">
                <a:xfrm>
                  <a:off x="381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72" name="Line 316"/>
                <p:cNvSpPr>
                  <a:spLocks noChangeShapeType="1"/>
                </p:cNvSpPr>
                <p:nvPr/>
              </p:nvSpPr>
              <p:spPr bwMode="auto">
                <a:xfrm>
                  <a:off x="3818" y="3529"/>
                  <a:ext cx="1" cy="1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73" name="Line 317"/>
                <p:cNvSpPr>
                  <a:spLocks noChangeShapeType="1"/>
                </p:cNvSpPr>
                <p:nvPr/>
              </p:nvSpPr>
              <p:spPr bwMode="auto">
                <a:xfrm>
                  <a:off x="3818" y="3535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74" name="Line 318"/>
                <p:cNvSpPr>
                  <a:spLocks noChangeShapeType="1"/>
                </p:cNvSpPr>
                <p:nvPr/>
              </p:nvSpPr>
              <p:spPr bwMode="auto">
                <a:xfrm>
                  <a:off x="3818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75" name="Line 319"/>
                <p:cNvSpPr>
                  <a:spLocks noChangeShapeType="1"/>
                </p:cNvSpPr>
                <p:nvPr/>
              </p:nvSpPr>
              <p:spPr bwMode="auto">
                <a:xfrm>
                  <a:off x="3818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76" name="Line 320"/>
                <p:cNvSpPr>
                  <a:spLocks noChangeShapeType="1"/>
                </p:cNvSpPr>
                <p:nvPr/>
              </p:nvSpPr>
              <p:spPr bwMode="auto">
                <a:xfrm>
                  <a:off x="3824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77" name="Line 321"/>
                <p:cNvSpPr>
                  <a:spLocks noChangeShapeType="1"/>
                </p:cNvSpPr>
                <p:nvPr/>
              </p:nvSpPr>
              <p:spPr bwMode="auto">
                <a:xfrm>
                  <a:off x="3824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78" name="Line 322"/>
                <p:cNvSpPr>
                  <a:spLocks noChangeShapeType="1"/>
                </p:cNvSpPr>
                <p:nvPr/>
              </p:nvSpPr>
              <p:spPr bwMode="auto">
                <a:xfrm>
                  <a:off x="3824" y="3540"/>
                  <a:ext cx="1" cy="9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79" name="Line 323"/>
                <p:cNvSpPr>
                  <a:spLocks noChangeShapeType="1"/>
                </p:cNvSpPr>
                <p:nvPr/>
              </p:nvSpPr>
              <p:spPr bwMode="auto">
                <a:xfrm>
                  <a:off x="3824" y="3269"/>
                  <a:ext cx="1" cy="464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80" name="Line 324"/>
                <p:cNvSpPr>
                  <a:spLocks noChangeShapeType="1"/>
                </p:cNvSpPr>
                <p:nvPr/>
              </p:nvSpPr>
              <p:spPr bwMode="auto">
                <a:xfrm>
                  <a:off x="3830" y="3503"/>
                  <a:ext cx="1" cy="5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81" name="Line 325"/>
                <p:cNvSpPr>
                  <a:spLocks noChangeShapeType="1"/>
                </p:cNvSpPr>
                <p:nvPr/>
              </p:nvSpPr>
              <p:spPr bwMode="auto">
                <a:xfrm>
                  <a:off x="3830" y="3546"/>
                  <a:ext cx="1" cy="4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82" name="Line 326"/>
                <p:cNvSpPr>
                  <a:spLocks noChangeShapeType="1"/>
                </p:cNvSpPr>
                <p:nvPr/>
              </p:nvSpPr>
              <p:spPr bwMode="auto">
                <a:xfrm>
                  <a:off x="383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83" name="Line 327"/>
                <p:cNvSpPr>
                  <a:spLocks noChangeShapeType="1"/>
                </p:cNvSpPr>
                <p:nvPr/>
              </p:nvSpPr>
              <p:spPr bwMode="auto">
                <a:xfrm>
                  <a:off x="383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84" name="Line 328"/>
                <p:cNvSpPr>
                  <a:spLocks noChangeShapeType="1"/>
                </p:cNvSpPr>
                <p:nvPr/>
              </p:nvSpPr>
              <p:spPr bwMode="auto">
                <a:xfrm>
                  <a:off x="3833" y="3540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85" name="Line 329"/>
                <p:cNvSpPr>
                  <a:spLocks noChangeShapeType="1"/>
                </p:cNvSpPr>
                <p:nvPr/>
              </p:nvSpPr>
              <p:spPr bwMode="auto">
                <a:xfrm>
                  <a:off x="3833" y="3525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86" name="Line 330"/>
                <p:cNvSpPr>
                  <a:spLocks noChangeShapeType="1"/>
                </p:cNvSpPr>
                <p:nvPr/>
              </p:nvSpPr>
              <p:spPr bwMode="auto">
                <a:xfrm>
                  <a:off x="383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87" name="Line 331"/>
                <p:cNvSpPr>
                  <a:spLocks noChangeShapeType="1"/>
                </p:cNvSpPr>
                <p:nvPr/>
              </p:nvSpPr>
              <p:spPr bwMode="auto">
                <a:xfrm>
                  <a:off x="383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88" name="Line 332"/>
                <p:cNvSpPr>
                  <a:spLocks noChangeShapeType="1"/>
                </p:cNvSpPr>
                <p:nvPr/>
              </p:nvSpPr>
              <p:spPr bwMode="auto">
                <a:xfrm>
                  <a:off x="3839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89" name="Line 333"/>
                <p:cNvSpPr>
                  <a:spLocks noChangeShapeType="1"/>
                </p:cNvSpPr>
                <p:nvPr/>
              </p:nvSpPr>
              <p:spPr bwMode="auto">
                <a:xfrm>
                  <a:off x="3839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90" name="Line 334"/>
                <p:cNvSpPr>
                  <a:spLocks noChangeShapeType="1"/>
                </p:cNvSpPr>
                <p:nvPr/>
              </p:nvSpPr>
              <p:spPr bwMode="auto">
                <a:xfrm>
                  <a:off x="383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91" name="Line 335"/>
                <p:cNvSpPr>
                  <a:spLocks noChangeShapeType="1"/>
                </p:cNvSpPr>
                <p:nvPr/>
              </p:nvSpPr>
              <p:spPr bwMode="auto">
                <a:xfrm>
                  <a:off x="3839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92" name="Line 336"/>
                <p:cNvSpPr>
                  <a:spLocks noChangeShapeType="1"/>
                </p:cNvSpPr>
                <p:nvPr/>
              </p:nvSpPr>
              <p:spPr bwMode="auto">
                <a:xfrm>
                  <a:off x="3839" y="3529"/>
                  <a:ext cx="6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93" name="Line 337"/>
                <p:cNvSpPr>
                  <a:spLocks noChangeShapeType="1"/>
                </p:cNvSpPr>
                <p:nvPr/>
              </p:nvSpPr>
              <p:spPr bwMode="auto">
                <a:xfrm>
                  <a:off x="3845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94" name="Line 338"/>
                <p:cNvSpPr>
                  <a:spLocks noChangeShapeType="1"/>
                </p:cNvSpPr>
                <p:nvPr/>
              </p:nvSpPr>
              <p:spPr bwMode="auto">
                <a:xfrm>
                  <a:off x="3845" y="3514"/>
                  <a:ext cx="1" cy="3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95" name="Line 339"/>
                <p:cNvSpPr>
                  <a:spLocks noChangeShapeType="1"/>
                </p:cNvSpPr>
                <p:nvPr/>
              </p:nvSpPr>
              <p:spPr bwMode="auto">
                <a:xfrm>
                  <a:off x="3845" y="3540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96" name="Line 340"/>
                <p:cNvSpPr>
                  <a:spLocks noChangeShapeType="1"/>
                </p:cNvSpPr>
                <p:nvPr/>
              </p:nvSpPr>
              <p:spPr bwMode="auto">
                <a:xfrm>
                  <a:off x="3845" y="3535"/>
                  <a:ext cx="5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97" name="Line 341"/>
                <p:cNvSpPr>
                  <a:spLocks noChangeShapeType="1"/>
                </p:cNvSpPr>
                <p:nvPr/>
              </p:nvSpPr>
              <p:spPr bwMode="auto">
                <a:xfrm>
                  <a:off x="385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98" name="Line 342"/>
                <p:cNvSpPr>
                  <a:spLocks noChangeShapeType="1"/>
                </p:cNvSpPr>
                <p:nvPr/>
              </p:nvSpPr>
              <p:spPr bwMode="auto">
                <a:xfrm>
                  <a:off x="3850" y="3514"/>
                  <a:ext cx="1" cy="4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199" name="Line 343"/>
                <p:cNvSpPr>
                  <a:spLocks noChangeShapeType="1"/>
                </p:cNvSpPr>
                <p:nvPr/>
              </p:nvSpPr>
              <p:spPr bwMode="auto">
                <a:xfrm>
                  <a:off x="3850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00" name="Line 344"/>
                <p:cNvSpPr>
                  <a:spLocks noChangeShapeType="1"/>
                </p:cNvSpPr>
                <p:nvPr/>
              </p:nvSpPr>
              <p:spPr bwMode="auto">
                <a:xfrm>
                  <a:off x="3850" y="3540"/>
                  <a:ext cx="4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01" name="Line 345"/>
                <p:cNvSpPr>
                  <a:spLocks noChangeShapeType="1"/>
                </p:cNvSpPr>
                <p:nvPr/>
              </p:nvSpPr>
              <p:spPr bwMode="auto">
                <a:xfrm>
                  <a:off x="3854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02" name="Line 346"/>
                <p:cNvSpPr>
                  <a:spLocks noChangeShapeType="1"/>
                </p:cNvSpPr>
                <p:nvPr/>
              </p:nvSpPr>
              <p:spPr bwMode="auto">
                <a:xfrm>
                  <a:off x="3854" y="3217"/>
                  <a:ext cx="1" cy="51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03" name="Line 347"/>
                <p:cNvSpPr>
                  <a:spLocks noChangeShapeType="1"/>
                </p:cNvSpPr>
                <p:nvPr/>
              </p:nvSpPr>
              <p:spPr bwMode="auto">
                <a:xfrm>
                  <a:off x="3854" y="3503"/>
                  <a:ext cx="1" cy="16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04" name="Line 348"/>
                <p:cNvSpPr>
                  <a:spLocks noChangeShapeType="1"/>
                </p:cNvSpPr>
                <p:nvPr/>
              </p:nvSpPr>
              <p:spPr bwMode="auto">
                <a:xfrm>
                  <a:off x="3854" y="3540"/>
                  <a:ext cx="6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05" name="Line 349"/>
                <p:cNvSpPr>
                  <a:spLocks noChangeShapeType="1"/>
                </p:cNvSpPr>
                <p:nvPr/>
              </p:nvSpPr>
              <p:spPr bwMode="auto">
                <a:xfrm>
                  <a:off x="3860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06" name="Line 350"/>
                <p:cNvSpPr>
                  <a:spLocks noChangeShapeType="1"/>
                </p:cNvSpPr>
                <p:nvPr/>
              </p:nvSpPr>
              <p:spPr bwMode="auto">
                <a:xfrm>
                  <a:off x="3860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07" name="Line 351"/>
                <p:cNvSpPr>
                  <a:spLocks noChangeShapeType="1"/>
                </p:cNvSpPr>
                <p:nvPr/>
              </p:nvSpPr>
              <p:spPr bwMode="auto">
                <a:xfrm>
                  <a:off x="386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08" name="Line 352"/>
                <p:cNvSpPr>
                  <a:spLocks noChangeShapeType="1"/>
                </p:cNvSpPr>
                <p:nvPr/>
              </p:nvSpPr>
              <p:spPr bwMode="auto">
                <a:xfrm>
                  <a:off x="3860" y="3535"/>
                  <a:ext cx="5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09" name="Line 353"/>
                <p:cNvSpPr>
                  <a:spLocks noChangeShapeType="1"/>
                </p:cNvSpPr>
                <p:nvPr/>
              </p:nvSpPr>
              <p:spPr bwMode="auto">
                <a:xfrm>
                  <a:off x="3865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10" name="Line 354"/>
                <p:cNvSpPr>
                  <a:spLocks noChangeShapeType="1"/>
                </p:cNvSpPr>
                <p:nvPr/>
              </p:nvSpPr>
              <p:spPr bwMode="auto">
                <a:xfrm>
                  <a:off x="3865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11" name="Line 355"/>
                <p:cNvSpPr>
                  <a:spLocks noChangeShapeType="1"/>
                </p:cNvSpPr>
                <p:nvPr/>
              </p:nvSpPr>
              <p:spPr bwMode="auto">
                <a:xfrm>
                  <a:off x="3865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12" name="Line 356"/>
                <p:cNvSpPr>
                  <a:spLocks noChangeShapeType="1"/>
                </p:cNvSpPr>
                <p:nvPr/>
              </p:nvSpPr>
              <p:spPr bwMode="auto">
                <a:xfrm>
                  <a:off x="3865" y="3540"/>
                  <a:ext cx="6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13" name="Line 357"/>
                <p:cNvSpPr>
                  <a:spLocks noChangeShapeType="1"/>
                </p:cNvSpPr>
                <p:nvPr/>
              </p:nvSpPr>
              <p:spPr bwMode="auto">
                <a:xfrm>
                  <a:off x="3871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14" name="Line 358"/>
                <p:cNvSpPr>
                  <a:spLocks noChangeShapeType="1"/>
                </p:cNvSpPr>
                <p:nvPr/>
              </p:nvSpPr>
              <p:spPr bwMode="auto">
                <a:xfrm>
                  <a:off x="3871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15" name="Line 359"/>
                <p:cNvSpPr>
                  <a:spLocks noChangeShapeType="1"/>
                </p:cNvSpPr>
                <p:nvPr/>
              </p:nvSpPr>
              <p:spPr bwMode="auto">
                <a:xfrm>
                  <a:off x="3871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16" name="Line 360"/>
                <p:cNvSpPr>
                  <a:spLocks noChangeShapeType="1"/>
                </p:cNvSpPr>
                <p:nvPr/>
              </p:nvSpPr>
              <p:spPr bwMode="auto">
                <a:xfrm>
                  <a:off x="3871" y="3535"/>
                  <a:ext cx="4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17" name="Line 361"/>
                <p:cNvSpPr>
                  <a:spLocks noChangeShapeType="1"/>
                </p:cNvSpPr>
                <p:nvPr/>
              </p:nvSpPr>
              <p:spPr bwMode="auto">
                <a:xfrm>
                  <a:off x="3875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18" name="Line 362"/>
                <p:cNvSpPr>
                  <a:spLocks noChangeShapeType="1"/>
                </p:cNvSpPr>
                <p:nvPr/>
              </p:nvSpPr>
              <p:spPr bwMode="auto">
                <a:xfrm>
                  <a:off x="3875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19" name="Line 363"/>
                <p:cNvSpPr>
                  <a:spLocks noChangeShapeType="1"/>
                </p:cNvSpPr>
                <p:nvPr/>
              </p:nvSpPr>
              <p:spPr bwMode="auto">
                <a:xfrm>
                  <a:off x="3875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20" name="Line 364"/>
                <p:cNvSpPr>
                  <a:spLocks noChangeShapeType="1"/>
                </p:cNvSpPr>
                <p:nvPr/>
              </p:nvSpPr>
              <p:spPr bwMode="auto">
                <a:xfrm>
                  <a:off x="3880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21" name="Line 365"/>
                <p:cNvSpPr>
                  <a:spLocks noChangeShapeType="1"/>
                </p:cNvSpPr>
                <p:nvPr/>
              </p:nvSpPr>
              <p:spPr bwMode="auto">
                <a:xfrm>
                  <a:off x="3880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22" name="Line 366"/>
                <p:cNvSpPr>
                  <a:spLocks noChangeShapeType="1"/>
                </p:cNvSpPr>
                <p:nvPr/>
              </p:nvSpPr>
              <p:spPr bwMode="auto">
                <a:xfrm>
                  <a:off x="3880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23" name="Line 367"/>
                <p:cNvSpPr>
                  <a:spLocks noChangeShapeType="1"/>
                </p:cNvSpPr>
                <p:nvPr/>
              </p:nvSpPr>
              <p:spPr bwMode="auto">
                <a:xfrm>
                  <a:off x="3880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24" name="Line 368"/>
                <p:cNvSpPr>
                  <a:spLocks noChangeShapeType="1"/>
                </p:cNvSpPr>
                <p:nvPr/>
              </p:nvSpPr>
              <p:spPr bwMode="auto">
                <a:xfrm>
                  <a:off x="3880" y="3540"/>
                  <a:ext cx="6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25" name="Line 369"/>
                <p:cNvSpPr>
                  <a:spLocks noChangeShapeType="1"/>
                </p:cNvSpPr>
                <p:nvPr/>
              </p:nvSpPr>
              <p:spPr bwMode="auto">
                <a:xfrm>
                  <a:off x="3886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26" name="Line 370"/>
                <p:cNvSpPr>
                  <a:spLocks noChangeShapeType="1"/>
                </p:cNvSpPr>
                <p:nvPr/>
              </p:nvSpPr>
              <p:spPr bwMode="auto">
                <a:xfrm>
                  <a:off x="3886" y="3540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27" name="Line 371"/>
                <p:cNvSpPr>
                  <a:spLocks noChangeShapeType="1"/>
                </p:cNvSpPr>
                <p:nvPr/>
              </p:nvSpPr>
              <p:spPr bwMode="auto">
                <a:xfrm>
                  <a:off x="3886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28" name="Line 372"/>
                <p:cNvSpPr>
                  <a:spLocks noChangeShapeType="1"/>
                </p:cNvSpPr>
                <p:nvPr/>
              </p:nvSpPr>
              <p:spPr bwMode="auto">
                <a:xfrm>
                  <a:off x="3891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29" name="Line 373"/>
                <p:cNvSpPr>
                  <a:spLocks noChangeShapeType="1"/>
                </p:cNvSpPr>
                <p:nvPr/>
              </p:nvSpPr>
              <p:spPr bwMode="auto">
                <a:xfrm>
                  <a:off x="3891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30" name="Line 374"/>
                <p:cNvSpPr>
                  <a:spLocks noChangeShapeType="1"/>
                </p:cNvSpPr>
                <p:nvPr/>
              </p:nvSpPr>
              <p:spPr bwMode="auto">
                <a:xfrm>
                  <a:off x="3891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31" name="Line 375"/>
                <p:cNvSpPr>
                  <a:spLocks noChangeShapeType="1"/>
                </p:cNvSpPr>
                <p:nvPr/>
              </p:nvSpPr>
              <p:spPr bwMode="auto">
                <a:xfrm>
                  <a:off x="3891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32" name="Line 376"/>
                <p:cNvSpPr>
                  <a:spLocks noChangeShapeType="1"/>
                </p:cNvSpPr>
                <p:nvPr/>
              </p:nvSpPr>
              <p:spPr bwMode="auto">
                <a:xfrm>
                  <a:off x="3891" y="3540"/>
                  <a:ext cx="4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33" name="Line 377"/>
                <p:cNvSpPr>
                  <a:spLocks noChangeShapeType="1"/>
                </p:cNvSpPr>
                <p:nvPr/>
              </p:nvSpPr>
              <p:spPr bwMode="auto">
                <a:xfrm>
                  <a:off x="3895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34" name="Line 378"/>
                <p:cNvSpPr>
                  <a:spLocks noChangeShapeType="1"/>
                </p:cNvSpPr>
                <p:nvPr/>
              </p:nvSpPr>
              <p:spPr bwMode="auto">
                <a:xfrm>
                  <a:off x="3895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35" name="Line 379"/>
                <p:cNvSpPr>
                  <a:spLocks noChangeShapeType="1"/>
                </p:cNvSpPr>
                <p:nvPr/>
              </p:nvSpPr>
              <p:spPr bwMode="auto">
                <a:xfrm>
                  <a:off x="3895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36" name="Line 380"/>
                <p:cNvSpPr>
                  <a:spLocks noChangeShapeType="1"/>
                </p:cNvSpPr>
                <p:nvPr/>
              </p:nvSpPr>
              <p:spPr bwMode="auto">
                <a:xfrm>
                  <a:off x="3901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37" name="Line 381"/>
                <p:cNvSpPr>
                  <a:spLocks noChangeShapeType="1"/>
                </p:cNvSpPr>
                <p:nvPr/>
              </p:nvSpPr>
              <p:spPr bwMode="auto">
                <a:xfrm>
                  <a:off x="3901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38" name="Line 382"/>
                <p:cNvSpPr>
                  <a:spLocks noChangeShapeType="1"/>
                </p:cNvSpPr>
                <p:nvPr/>
              </p:nvSpPr>
              <p:spPr bwMode="auto">
                <a:xfrm>
                  <a:off x="3901" y="3226"/>
                  <a:ext cx="1" cy="45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39" name="Line 383"/>
                <p:cNvSpPr>
                  <a:spLocks noChangeShapeType="1"/>
                </p:cNvSpPr>
                <p:nvPr/>
              </p:nvSpPr>
              <p:spPr bwMode="auto">
                <a:xfrm>
                  <a:off x="3901" y="3331"/>
                  <a:ext cx="1" cy="39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40" name="Line 384"/>
                <p:cNvSpPr>
                  <a:spLocks noChangeShapeType="1"/>
                </p:cNvSpPr>
                <p:nvPr/>
              </p:nvSpPr>
              <p:spPr bwMode="auto">
                <a:xfrm>
                  <a:off x="3906" y="3525"/>
                  <a:ext cx="1" cy="3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41" name="Line 385"/>
                <p:cNvSpPr>
                  <a:spLocks noChangeShapeType="1"/>
                </p:cNvSpPr>
                <p:nvPr/>
              </p:nvSpPr>
              <p:spPr bwMode="auto">
                <a:xfrm>
                  <a:off x="3906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42" name="Line 386"/>
                <p:cNvSpPr>
                  <a:spLocks noChangeShapeType="1"/>
                </p:cNvSpPr>
                <p:nvPr/>
              </p:nvSpPr>
              <p:spPr bwMode="auto">
                <a:xfrm>
                  <a:off x="3906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43" name="Line 387"/>
                <p:cNvSpPr>
                  <a:spLocks noChangeShapeType="1"/>
                </p:cNvSpPr>
                <p:nvPr/>
              </p:nvSpPr>
              <p:spPr bwMode="auto">
                <a:xfrm>
                  <a:off x="3906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44" name="Line 388"/>
                <p:cNvSpPr>
                  <a:spLocks noChangeShapeType="1"/>
                </p:cNvSpPr>
                <p:nvPr/>
              </p:nvSpPr>
              <p:spPr bwMode="auto">
                <a:xfrm>
                  <a:off x="3912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45" name="Line 389"/>
                <p:cNvSpPr>
                  <a:spLocks noChangeShapeType="1"/>
                </p:cNvSpPr>
                <p:nvPr/>
              </p:nvSpPr>
              <p:spPr bwMode="auto">
                <a:xfrm>
                  <a:off x="3912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46" name="Line 390"/>
                <p:cNvSpPr>
                  <a:spLocks noChangeShapeType="1"/>
                </p:cNvSpPr>
                <p:nvPr/>
              </p:nvSpPr>
              <p:spPr bwMode="auto">
                <a:xfrm>
                  <a:off x="3912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47" name="Line 391"/>
                <p:cNvSpPr>
                  <a:spLocks noChangeShapeType="1"/>
                </p:cNvSpPr>
                <p:nvPr/>
              </p:nvSpPr>
              <p:spPr bwMode="auto">
                <a:xfrm>
                  <a:off x="391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48" name="Line 392"/>
                <p:cNvSpPr>
                  <a:spLocks noChangeShapeType="1"/>
                </p:cNvSpPr>
                <p:nvPr/>
              </p:nvSpPr>
              <p:spPr bwMode="auto">
                <a:xfrm>
                  <a:off x="3918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49" name="Line 393"/>
                <p:cNvSpPr>
                  <a:spLocks noChangeShapeType="1"/>
                </p:cNvSpPr>
                <p:nvPr/>
              </p:nvSpPr>
              <p:spPr bwMode="auto">
                <a:xfrm>
                  <a:off x="3918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50" name="Line 394"/>
                <p:cNvSpPr>
                  <a:spLocks noChangeShapeType="1"/>
                </p:cNvSpPr>
                <p:nvPr/>
              </p:nvSpPr>
              <p:spPr bwMode="auto">
                <a:xfrm>
                  <a:off x="3918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51" name="Line 395"/>
                <p:cNvSpPr>
                  <a:spLocks noChangeShapeType="1"/>
                </p:cNvSpPr>
                <p:nvPr/>
              </p:nvSpPr>
              <p:spPr bwMode="auto">
                <a:xfrm>
                  <a:off x="3918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52" name="Line 396"/>
                <p:cNvSpPr>
                  <a:spLocks noChangeShapeType="1"/>
                </p:cNvSpPr>
                <p:nvPr/>
              </p:nvSpPr>
              <p:spPr bwMode="auto">
                <a:xfrm>
                  <a:off x="3921" y="3525"/>
                  <a:ext cx="1" cy="3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53" name="Line 397"/>
                <p:cNvSpPr>
                  <a:spLocks noChangeShapeType="1"/>
                </p:cNvSpPr>
                <p:nvPr/>
              </p:nvSpPr>
              <p:spPr bwMode="auto">
                <a:xfrm>
                  <a:off x="3921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54" name="Line 398"/>
                <p:cNvSpPr>
                  <a:spLocks noChangeShapeType="1"/>
                </p:cNvSpPr>
                <p:nvPr/>
              </p:nvSpPr>
              <p:spPr bwMode="auto">
                <a:xfrm>
                  <a:off x="3921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55" name="Line 399"/>
                <p:cNvSpPr>
                  <a:spLocks noChangeShapeType="1"/>
                </p:cNvSpPr>
                <p:nvPr/>
              </p:nvSpPr>
              <p:spPr bwMode="auto">
                <a:xfrm>
                  <a:off x="3921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56" name="Line 400"/>
                <p:cNvSpPr>
                  <a:spLocks noChangeShapeType="1"/>
                </p:cNvSpPr>
                <p:nvPr/>
              </p:nvSpPr>
              <p:spPr bwMode="auto">
                <a:xfrm>
                  <a:off x="3927" y="3540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57" name="Line 401"/>
                <p:cNvSpPr>
                  <a:spLocks noChangeShapeType="1"/>
                </p:cNvSpPr>
                <p:nvPr/>
              </p:nvSpPr>
              <p:spPr bwMode="auto">
                <a:xfrm>
                  <a:off x="3927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58" name="Line 402"/>
                <p:cNvSpPr>
                  <a:spLocks noChangeShapeType="1"/>
                </p:cNvSpPr>
                <p:nvPr/>
              </p:nvSpPr>
              <p:spPr bwMode="auto">
                <a:xfrm>
                  <a:off x="3927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59" name="Line 403"/>
                <p:cNvSpPr>
                  <a:spLocks noChangeShapeType="1"/>
                </p:cNvSpPr>
                <p:nvPr/>
              </p:nvSpPr>
              <p:spPr bwMode="auto">
                <a:xfrm>
                  <a:off x="3927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60" name="Line 404"/>
                <p:cNvSpPr>
                  <a:spLocks noChangeShapeType="1"/>
                </p:cNvSpPr>
                <p:nvPr/>
              </p:nvSpPr>
              <p:spPr bwMode="auto">
                <a:xfrm>
                  <a:off x="3927" y="3529"/>
                  <a:ext cx="5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61" name="Line 405"/>
                <p:cNvSpPr>
                  <a:spLocks noChangeShapeType="1"/>
                </p:cNvSpPr>
                <p:nvPr/>
              </p:nvSpPr>
              <p:spPr bwMode="auto">
                <a:xfrm>
                  <a:off x="393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62" name="Line 406"/>
                <p:cNvSpPr>
                  <a:spLocks noChangeShapeType="1"/>
                </p:cNvSpPr>
                <p:nvPr/>
              </p:nvSpPr>
              <p:spPr bwMode="auto">
                <a:xfrm>
                  <a:off x="3932" y="3514"/>
                  <a:ext cx="1" cy="4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63" name="Line 407"/>
                <p:cNvSpPr>
                  <a:spLocks noChangeShapeType="1"/>
                </p:cNvSpPr>
                <p:nvPr/>
              </p:nvSpPr>
              <p:spPr bwMode="auto">
                <a:xfrm>
                  <a:off x="3932" y="3529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64" name="Line 408"/>
                <p:cNvSpPr>
                  <a:spLocks noChangeShapeType="1"/>
                </p:cNvSpPr>
                <p:nvPr/>
              </p:nvSpPr>
              <p:spPr bwMode="auto">
                <a:xfrm>
                  <a:off x="3938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65" name="Line 409"/>
                <p:cNvSpPr>
                  <a:spLocks noChangeShapeType="1"/>
                </p:cNvSpPr>
                <p:nvPr/>
              </p:nvSpPr>
              <p:spPr bwMode="auto">
                <a:xfrm>
                  <a:off x="3938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66" name="Line 410"/>
                <p:cNvSpPr>
                  <a:spLocks noChangeShapeType="1"/>
                </p:cNvSpPr>
                <p:nvPr/>
              </p:nvSpPr>
              <p:spPr bwMode="auto">
                <a:xfrm>
                  <a:off x="3938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67" name="Line 411"/>
                <p:cNvSpPr>
                  <a:spLocks noChangeShapeType="1"/>
                </p:cNvSpPr>
                <p:nvPr/>
              </p:nvSpPr>
              <p:spPr bwMode="auto">
                <a:xfrm>
                  <a:off x="3938" y="3540"/>
                  <a:ext cx="4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68" name="Line 412"/>
                <p:cNvSpPr>
                  <a:spLocks noChangeShapeType="1"/>
                </p:cNvSpPr>
                <p:nvPr/>
              </p:nvSpPr>
              <p:spPr bwMode="auto">
                <a:xfrm>
                  <a:off x="394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69" name="Line 413"/>
                <p:cNvSpPr>
                  <a:spLocks noChangeShapeType="1"/>
                </p:cNvSpPr>
                <p:nvPr/>
              </p:nvSpPr>
              <p:spPr bwMode="auto">
                <a:xfrm>
                  <a:off x="3942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70" name="Line 414"/>
                <p:cNvSpPr>
                  <a:spLocks noChangeShapeType="1"/>
                </p:cNvSpPr>
                <p:nvPr/>
              </p:nvSpPr>
              <p:spPr bwMode="auto">
                <a:xfrm>
                  <a:off x="3942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71" name="Line 415"/>
                <p:cNvSpPr>
                  <a:spLocks noChangeShapeType="1"/>
                </p:cNvSpPr>
                <p:nvPr/>
              </p:nvSpPr>
              <p:spPr bwMode="auto">
                <a:xfrm>
                  <a:off x="3942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72" name="Line 416"/>
                <p:cNvSpPr>
                  <a:spLocks noChangeShapeType="1"/>
                </p:cNvSpPr>
                <p:nvPr/>
              </p:nvSpPr>
              <p:spPr bwMode="auto">
                <a:xfrm>
                  <a:off x="3947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73" name="Line 417"/>
                <p:cNvSpPr>
                  <a:spLocks noChangeShapeType="1"/>
                </p:cNvSpPr>
                <p:nvPr/>
              </p:nvSpPr>
              <p:spPr bwMode="auto">
                <a:xfrm>
                  <a:off x="3947" y="3535"/>
                  <a:ext cx="1" cy="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74" name="Line 418"/>
                <p:cNvSpPr>
                  <a:spLocks noChangeShapeType="1"/>
                </p:cNvSpPr>
                <p:nvPr/>
              </p:nvSpPr>
              <p:spPr bwMode="auto">
                <a:xfrm>
                  <a:off x="3947" y="3529"/>
                  <a:ext cx="1" cy="3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75" name="Line 419"/>
                <p:cNvSpPr>
                  <a:spLocks noChangeShapeType="1"/>
                </p:cNvSpPr>
                <p:nvPr/>
              </p:nvSpPr>
              <p:spPr bwMode="auto">
                <a:xfrm>
                  <a:off x="3947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76" name="Line 420"/>
                <p:cNvSpPr>
                  <a:spLocks noChangeShapeType="1"/>
                </p:cNvSpPr>
                <p:nvPr/>
              </p:nvSpPr>
              <p:spPr bwMode="auto">
                <a:xfrm>
                  <a:off x="3947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77" name="Line 421"/>
                <p:cNvSpPr>
                  <a:spLocks noChangeShapeType="1"/>
                </p:cNvSpPr>
                <p:nvPr/>
              </p:nvSpPr>
              <p:spPr bwMode="auto">
                <a:xfrm>
                  <a:off x="3953" y="3196"/>
                  <a:ext cx="1" cy="51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78" name="Line 422"/>
                <p:cNvSpPr>
                  <a:spLocks noChangeShapeType="1"/>
                </p:cNvSpPr>
                <p:nvPr/>
              </p:nvSpPr>
              <p:spPr bwMode="auto">
                <a:xfrm>
                  <a:off x="3953" y="3508"/>
                  <a:ext cx="1" cy="9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79" name="Line 423"/>
                <p:cNvSpPr>
                  <a:spLocks noChangeShapeType="1"/>
                </p:cNvSpPr>
                <p:nvPr/>
              </p:nvSpPr>
              <p:spPr bwMode="auto">
                <a:xfrm>
                  <a:off x="3953" y="3520"/>
                  <a:ext cx="1" cy="4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80" name="Line 424"/>
                <p:cNvSpPr>
                  <a:spLocks noChangeShapeType="1"/>
                </p:cNvSpPr>
                <p:nvPr/>
              </p:nvSpPr>
              <p:spPr bwMode="auto">
                <a:xfrm>
                  <a:off x="395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81" name="Line 425"/>
                <p:cNvSpPr>
                  <a:spLocks noChangeShapeType="1"/>
                </p:cNvSpPr>
                <p:nvPr/>
              </p:nvSpPr>
              <p:spPr bwMode="auto">
                <a:xfrm>
                  <a:off x="395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82" name="Line 426"/>
                <p:cNvSpPr>
                  <a:spLocks noChangeShapeType="1"/>
                </p:cNvSpPr>
                <p:nvPr/>
              </p:nvSpPr>
              <p:spPr bwMode="auto">
                <a:xfrm>
                  <a:off x="395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83" name="Line 427"/>
                <p:cNvSpPr>
                  <a:spLocks noChangeShapeType="1"/>
                </p:cNvSpPr>
                <p:nvPr/>
              </p:nvSpPr>
              <p:spPr bwMode="auto">
                <a:xfrm>
                  <a:off x="3959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84" name="Line 428"/>
                <p:cNvSpPr>
                  <a:spLocks noChangeShapeType="1"/>
                </p:cNvSpPr>
                <p:nvPr/>
              </p:nvSpPr>
              <p:spPr bwMode="auto">
                <a:xfrm>
                  <a:off x="395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85" name="Line 429"/>
                <p:cNvSpPr>
                  <a:spLocks noChangeShapeType="1"/>
                </p:cNvSpPr>
                <p:nvPr/>
              </p:nvSpPr>
              <p:spPr bwMode="auto">
                <a:xfrm>
                  <a:off x="3962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86" name="Line 430"/>
                <p:cNvSpPr>
                  <a:spLocks noChangeShapeType="1"/>
                </p:cNvSpPr>
                <p:nvPr/>
              </p:nvSpPr>
              <p:spPr bwMode="auto">
                <a:xfrm>
                  <a:off x="3962" y="3520"/>
                  <a:ext cx="1" cy="4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87" name="Line 431"/>
                <p:cNvSpPr>
                  <a:spLocks noChangeShapeType="1"/>
                </p:cNvSpPr>
                <p:nvPr/>
              </p:nvSpPr>
              <p:spPr bwMode="auto">
                <a:xfrm>
                  <a:off x="3962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88" name="Line 432"/>
                <p:cNvSpPr>
                  <a:spLocks noChangeShapeType="1"/>
                </p:cNvSpPr>
                <p:nvPr/>
              </p:nvSpPr>
              <p:spPr bwMode="auto">
                <a:xfrm>
                  <a:off x="3962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89" name="Line 433"/>
                <p:cNvSpPr>
                  <a:spLocks noChangeShapeType="1"/>
                </p:cNvSpPr>
                <p:nvPr/>
              </p:nvSpPr>
              <p:spPr bwMode="auto">
                <a:xfrm>
                  <a:off x="3968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90" name="Line 434"/>
                <p:cNvSpPr>
                  <a:spLocks noChangeShapeType="1"/>
                </p:cNvSpPr>
                <p:nvPr/>
              </p:nvSpPr>
              <p:spPr bwMode="auto">
                <a:xfrm>
                  <a:off x="3968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91" name="Line 435"/>
                <p:cNvSpPr>
                  <a:spLocks noChangeShapeType="1"/>
                </p:cNvSpPr>
                <p:nvPr/>
              </p:nvSpPr>
              <p:spPr bwMode="auto">
                <a:xfrm>
                  <a:off x="3968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92" name="Line 436"/>
                <p:cNvSpPr>
                  <a:spLocks noChangeShapeType="1"/>
                </p:cNvSpPr>
                <p:nvPr/>
              </p:nvSpPr>
              <p:spPr bwMode="auto">
                <a:xfrm>
                  <a:off x="3968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93" name="Line 437"/>
                <p:cNvSpPr>
                  <a:spLocks noChangeShapeType="1"/>
                </p:cNvSpPr>
                <p:nvPr/>
              </p:nvSpPr>
              <p:spPr bwMode="auto">
                <a:xfrm>
                  <a:off x="3974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94" name="Line 438"/>
                <p:cNvSpPr>
                  <a:spLocks noChangeShapeType="1"/>
                </p:cNvSpPr>
                <p:nvPr/>
              </p:nvSpPr>
              <p:spPr bwMode="auto">
                <a:xfrm>
                  <a:off x="3974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95" name="Line 439"/>
                <p:cNvSpPr>
                  <a:spLocks noChangeShapeType="1"/>
                </p:cNvSpPr>
                <p:nvPr/>
              </p:nvSpPr>
              <p:spPr bwMode="auto">
                <a:xfrm>
                  <a:off x="3974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96" name="Line 440"/>
                <p:cNvSpPr>
                  <a:spLocks noChangeShapeType="1"/>
                </p:cNvSpPr>
                <p:nvPr/>
              </p:nvSpPr>
              <p:spPr bwMode="auto">
                <a:xfrm>
                  <a:off x="3974" y="3529"/>
                  <a:ext cx="5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97" name="Line 441"/>
                <p:cNvSpPr>
                  <a:spLocks noChangeShapeType="1"/>
                </p:cNvSpPr>
                <p:nvPr/>
              </p:nvSpPr>
              <p:spPr bwMode="auto">
                <a:xfrm>
                  <a:off x="3979" y="3237"/>
                  <a:ext cx="1" cy="48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98" name="Line 442"/>
                <p:cNvSpPr>
                  <a:spLocks noChangeShapeType="1"/>
                </p:cNvSpPr>
                <p:nvPr/>
              </p:nvSpPr>
              <p:spPr bwMode="auto">
                <a:xfrm>
                  <a:off x="3979" y="3503"/>
                  <a:ext cx="1" cy="2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299" name="Line 443"/>
                <p:cNvSpPr>
                  <a:spLocks noChangeShapeType="1"/>
                </p:cNvSpPr>
                <p:nvPr/>
              </p:nvSpPr>
              <p:spPr bwMode="auto">
                <a:xfrm>
                  <a:off x="3979" y="3546"/>
                  <a:ext cx="1" cy="4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300" name="Line 444"/>
                <p:cNvSpPr>
                  <a:spLocks noChangeShapeType="1"/>
                </p:cNvSpPr>
                <p:nvPr/>
              </p:nvSpPr>
              <p:spPr bwMode="auto">
                <a:xfrm>
                  <a:off x="397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301" name="Line 445"/>
                <p:cNvSpPr>
                  <a:spLocks noChangeShapeType="1"/>
                </p:cNvSpPr>
                <p:nvPr/>
              </p:nvSpPr>
              <p:spPr bwMode="auto">
                <a:xfrm>
                  <a:off x="3983" y="3540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302" name="Line 446"/>
                <p:cNvSpPr>
                  <a:spLocks noChangeShapeType="1"/>
                </p:cNvSpPr>
                <p:nvPr/>
              </p:nvSpPr>
              <p:spPr bwMode="auto">
                <a:xfrm>
                  <a:off x="3983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303" name="Line 447"/>
                <p:cNvSpPr>
                  <a:spLocks noChangeShapeType="1"/>
                </p:cNvSpPr>
                <p:nvPr/>
              </p:nvSpPr>
              <p:spPr bwMode="auto">
                <a:xfrm>
                  <a:off x="3983" y="3535"/>
                  <a:ext cx="1" cy="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304" name="Line 448"/>
                <p:cNvSpPr>
                  <a:spLocks noChangeShapeType="1"/>
                </p:cNvSpPr>
                <p:nvPr/>
              </p:nvSpPr>
              <p:spPr bwMode="auto">
                <a:xfrm>
                  <a:off x="3983" y="3535"/>
                  <a:ext cx="6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305" name="Line 449"/>
                <p:cNvSpPr>
                  <a:spLocks noChangeShapeType="1"/>
                </p:cNvSpPr>
                <p:nvPr/>
              </p:nvSpPr>
              <p:spPr bwMode="auto">
                <a:xfrm>
                  <a:off x="3989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306" name="Line 450"/>
                <p:cNvSpPr>
                  <a:spLocks noChangeShapeType="1"/>
                </p:cNvSpPr>
                <p:nvPr/>
              </p:nvSpPr>
              <p:spPr bwMode="auto">
                <a:xfrm>
                  <a:off x="3989" y="3529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307" name="Line 451"/>
                <p:cNvSpPr>
                  <a:spLocks noChangeShapeType="1"/>
                </p:cNvSpPr>
                <p:nvPr/>
              </p:nvSpPr>
              <p:spPr bwMode="auto">
                <a:xfrm>
                  <a:off x="3989" y="3540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308" name="Line 452"/>
                <p:cNvSpPr>
                  <a:spLocks noChangeShapeType="1"/>
                </p:cNvSpPr>
                <p:nvPr/>
              </p:nvSpPr>
              <p:spPr bwMode="auto">
                <a:xfrm>
                  <a:off x="3989" y="3525"/>
                  <a:ext cx="1" cy="3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309" name="Line 453"/>
                <p:cNvSpPr>
                  <a:spLocks noChangeShapeType="1"/>
                </p:cNvSpPr>
                <p:nvPr/>
              </p:nvSpPr>
              <p:spPr bwMode="auto">
                <a:xfrm>
                  <a:off x="3994" y="3540"/>
                  <a:ext cx="1" cy="2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310" name="Line 454"/>
                <p:cNvSpPr>
                  <a:spLocks noChangeShapeType="1"/>
                </p:cNvSpPr>
                <p:nvPr/>
              </p:nvSpPr>
              <p:spPr bwMode="auto">
                <a:xfrm>
                  <a:off x="3994" y="3535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311" name="Line 455"/>
                <p:cNvSpPr>
                  <a:spLocks noChangeShapeType="1"/>
                </p:cNvSpPr>
                <p:nvPr/>
              </p:nvSpPr>
              <p:spPr bwMode="auto">
                <a:xfrm>
                  <a:off x="3994" y="3535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312" name="Line 456"/>
                <p:cNvSpPr>
                  <a:spLocks noChangeShapeType="1"/>
                </p:cNvSpPr>
                <p:nvPr/>
              </p:nvSpPr>
              <p:spPr bwMode="auto">
                <a:xfrm>
                  <a:off x="3994" y="3535"/>
                  <a:ext cx="6" cy="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78313" name="Line 457"/>
              <p:cNvSpPr>
                <a:spLocks noChangeShapeType="1"/>
              </p:cNvSpPr>
              <p:nvPr/>
            </p:nvSpPr>
            <p:spPr bwMode="auto">
              <a:xfrm>
                <a:off x="4000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14" name="Line 458"/>
              <p:cNvSpPr>
                <a:spLocks noChangeShapeType="1"/>
              </p:cNvSpPr>
              <p:nvPr/>
            </p:nvSpPr>
            <p:spPr bwMode="auto">
              <a:xfrm>
                <a:off x="4000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15" name="Line 459"/>
              <p:cNvSpPr>
                <a:spLocks noChangeShapeType="1"/>
              </p:cNvSpPr>
              <p:nvPr/>
            </p:nvSpPr>
            <p:spPr bwMode="auto">
              <a:xfrm>
                <a:off x="400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16" name="Line 460"/>
              <p:cNvSpPr>
                <a:spLocks noChangeShapeType="1"/>
              </p:cNvSpPr>
              <p:nvPr/>
            </p:nvSpPr>
            <p:spPr bwMode="auto">
              <a:xfrm>
                <a:off x="4000" y="3535"/>
                <a:ext cx="4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17" name="Line 461"/>
              <p:cNvSpPr>
                <a:spLocks noChangeShapeType="1"/>
              </p:cNvSpPr>
              <p:nvPr/>
            </p:nvSpPr>
            <p:spPr bwMode="auto">
              <a:xfrm>
                <a:off x="4004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18" name="Line 462"/>
              <p:cNvSpPr>
                <a:spLocks noChangeShapeType="1"/>
              </p:cNvSpPr>
              <p:nvPr/>
            </p:nvSpPr>
            <p:spPr bwMode="auto">
              <a:xfrm>
                <a:off x="4004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19" name="Line 463"/>
              <p:cNvSpPr>
                <a:spLocks noChangeShapeType="1"/>
              </p:cNvSpPr>
              <p:nvPr/>
            </p:nvSpPr>
            <p:spPr bwMode="auto">
              <a:xfrm>
                <a:off x="4004" y="3540"/>
                <a:ext cx="1" cy="3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20" name="Line 464"/>
              <p:cNvSpPr>
                <a:spLocks noChangeShapeType="1"/>
              </p:cNvSpPr>
              <p:nvPr/>
            </p:nvSpPr>
            <p:spPr bwMode="auto">
              <a:xfrm>
                <a:off x="4004" y="3514"/>
                <a:ext cx="5" cy="5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21" name="Line 465"/>
              <p:cNvSpPr>
                <a:spLocks noChangeShapeType="1"/>
              </p:cNvSpPr>
              <p:nvPr/>
            </p:nvSpPr>
            <p:spPr bwMode="auto">
              <a:xfrm>
                <a:off x="4009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22" name="Line 466"/>
              <p:cNvSpPr>
                <a:spLocks noChangeShapeType="1"/>
              </p:cNvSpPr>
              <p:nvPr/>
            </p:nvSpPr>
            <p:spPr bwMode="auto">
              <a:xfrm>
                <a:off x="400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23" name="Line 467"/>
              <p:cNvSpPr>
                <a:spLocks noChangeShapeType="1"/>
              </p:cNvSpPr>
              <p:nvPr/>
            </p:nvSpPr>
            <p:spPr bwMode="auto">
              <a:xfrm>
                <a:off x="4009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24" name="Line 468"/>
              <p:cNvSpPr>
                <a:spLocks noChangeShapeType="1"/>
              </p:cNvSpPr>
              <p:nvPr/>
            </p:nvSpPr>
            <p:spPr bwMode="auto">
              <a:xfrm>
                <a:off x="4009" y="3540"/>
                <a:ext cx="6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25" name="Line 469"/>
              <p:cNvSpPr>
                <a:spLocks noChangeShapeType="1"/>
              </p:cNvSpPr>
              <p:nvPr/>
            </p:nvSpPr>
            <p:spPr bwMode="auto">
              <a:xfrm>
                <a:off x="4015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26" name="Line 470"/>
              <p:cNvSpPr>
                <a:spLocks noChangeShapeType="1"/>
              </p:cNvSpPr>
              <p:nvPr/>
            </p:nvSpPr>
            <p:spPr bwMode="auto">
              <a:xfrm>
                <a:off x="4015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27" name="Line 471"/>
              <p:cNvSpPr>
                <a:spLocks noChangeShapeType="1"/>
              </p:cNvSpPr>
              <p:nvPr/>
            </p:nvSpPr>
            <p:spPr bwMode="auto">
              <a:xfrm>
                <a:off x="4015" y="3525"/>
                <a:ext cx="1" cy="3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28" name="Line 472"/>
              <p:cNvSpPr>
                <a:spLocks noChangeShapeType="1"/>
              </p:cNvSpPr>
              <p:nvPr/>
            </p:nvSpPr>
            <p:spPr bwMode="auto">
              <a:xfrm>
                <a:off x="4015" y="3525"/>
                <a:ext cx="5" cy="3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29" name="Line 473"/>
              <p:cNvSpPr>
                <a:spLocks noChangeShapeType="1"/>
              </p:cNvSpPr>
              <p:nvPr/>
            </p:nvSpPr>
            <p:spPr bwMode="auto">
              <a:xfrm>
                <a:off x="4020" y="3217"/>
                <a:ext cx="1" cy="49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30" name="Line 474"/>
              <p:cNvSpPr>
                <a:spLocks noChangeShapeType="1"/>
              </p:cNvSpPr>
              <p:nvPr/>
            </p:nvSpPr>
            <p:spPr bwMode="auto">
              <a:xfrm>
                <a:off x="4020" y="3462"/>
                <a:ext cx="1" cy="26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31" name="Line 475"/>
              <p:cNvSpPr>
                <a:spLocks noChangeShapeType="1"/>
              </p:cNvSpPr>
              <p:nvPr/>
            </p:nvSpPr>
            <p:spPr bwMode="auto">
              <a:xfrm>
                <a:off x="4020" y="3535"/>
                <a:ext cx="1" cy="3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32" name="Line 476"/>
              <p:cNvSpPr>
                <a:spLocks noChangeShapeType="1"/>
              </p:cNvSpPr>
              <p:nvPr/>
            </p:nvSpPr>
            <p:spPr bwMode="auto">
              <a:xfrm>
                <a:off x="4020" y="3514"/>
                <a:ext cx="1" cy="4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33" name="Line 477"/>
              <p:cNvSpPr>
                <a:spLocks noChangeShapeType="1"/>
              </p:cNvSpPr>
              <p:nvPr/>
            </p:nvSpPr>
            <p:spPr bwMode="auto">
              <a:xfrm>
                <a:off x="4026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34" name="Line 478"/>
              <p:cNvSpPr>
                <a:spLocks noChangeShapeType="1"/>
              </p:cNvSpPr>
              <p:nvPr/>
            </p:nvSpPr>
            <p:spPr bwMode="auto">
              <a:xfrm>
                <a:off x="4026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35" name="Line 479"/>
              <p:cNvSpPr>
                <a:spLocks noChangeShapeType="1"/>
              </p:cNvSpPr>
              <p:nvPr/>
            </p:nvSpPr>
            <p:spPr bwMode="auto">
              <a:xfrm>
                <a:off x="4026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36" name="Line 480"/>
              <p:cNvSpPr>
                <a:spLocks noChangeShapeType="1"/>
              </p:cNvSpPr>
              <p:nvPr/>
            </p:nvSpPr>
            <p:spPr bwMode="auto">
              <a:xfrm>
                <a:off x="4026" y="3535"/>
                <a:ext cx="4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37" name="Line 481"/>
              <p:cNvSpPr>
                <a:spLocks noChangeShapeType="1"/>
              </p:cNvSpPr>
              <p:nvPr/>
            </p:nvSpPr>
            <p:spPr bwMode="auto">
              <a:xfrm>
                <a:off x="4030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38" name="Line 482"/>
              <p:cNvSpPr>
                <a:spLocks noChangeShapeType="1"/>
              </p:cNvSpPr>
              <p:nvPr/>
            </p:nvSpPr>
            <p:spPr bwMode="auto">
              <a:xfrm>
                <a:off x="403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39" name="Line 483"/>
              <p:cNvSpPr>
                <a:spLocks noChangeShapeType="1"/>
              </p:cNvSpPr>
              <p:nvPr/>
            </p:nvSpPr>
            <p:spPr bwMode="auto">
              <a:xfrm>
                <a:off x="4030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40" name="Line 484"/>
              <p:cNvSpPr>
                <a:spLocks noChangeShapeType="1"/>
              </p:cNvSpPr>
              <p:nvPr/>
            </p:nvSpPr>
            <p:spPr bwMode="auto">
              <a:xfrm>
                <a:off x="403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41" name="Line 485"/>
              <p:cNvSpPr>
                <a:spLocks noChangeShapeType="1"/>
              </p:cNvSpPr>
              <p:nvPr/>
            </p:nvSpPr>
            <p:spPr bwMode="auto">
              <a:xfrm>
                <a:off x="4035" y="3529"/>
                <a:ext cx="1" cy="3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42" name="Line 486"/>
              <p:cNvSpPr>
                <a:spLocks noChangeShapeType="1"/>
              </p:cNvSpPr>
              <p:nvPr/>
            </p:nvSpPr>
            <p:spPr bwMode="auto">
              <a:xfrm>
                <a:off x="4035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43" name="Line 487"/>
              <p:cNvSpPr>
                <a:spLocks noChangeShapeType="1"/>
              </p:cNvSpPr>
              <p:nvPr/>
            </p:nvSpPr>
            <p:spPr bwMode="auto">
              <a:xfrm>
                <a:off x="4035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44" name="Line 488"/>
              <p:cNvSpPr>
                <a:spLocks noChangeShapeType="1"/>
              </p:cNvSpPr>
              <p:nvPr/>
            </p:nvSpPr>
            <p:spPr bwMode="auto">
              <a:xfrm>
                <a:off x="4035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45" name="Line 489"/>
              <p:cNvSpPr>
                <a:spLocks noChangeShapeType="1"/>
              </p:cNvSpPr>
              <p:nvPr/>
            </p:nvSpPr>
            <p:spPr bwMode="auto">
              <a:xfrm>
                <a:off x="404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46" name="Line 490"/>
              <p:cNvSpPr>
                <a:spLocks noChangeShapeType="1"/>
              </p:cNvSpPr>
              <p:nvPr/>
            </p:nvSpPr>
            <p:spPr bwMode="auto">
              <a:xfrm>
                <a:off x="4041" y="3529"/>
                <a:ext cx="1" cy="3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47" name="Line 491"/>
              <p:cNvSpPr>
                <a:spLocks noChangeShapeType="1"/>
              </p:cNvSpPr>
              <p:nvPr/>
            </p:nvSpPr>
            <p:spPr bwMode="auto">
              <a:xfrm>
                <a:off x="404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48" name="Line 492"/>
              <p:cNvSpPr>
                <a:spLocks noChangeShapeType="1"/>
              </p:cNvSpPr>
              <p:nvPr/>
            </p:nvSpPr>
            <p:spPr bwMode="auto">
              <a:xfrm>
                <a:off x="4041" y="3529"/>
                <a:ext cx="6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49" name="Line 493"/>
              <p:cNvSpPr>
                <a:spLocks noChangeShapeType="1"/>
              </p:cNvSpPr>
              <p:nvPr/>
            </p:nvSpPr>
            <p:spPr bwMode="auto">
              <a:xfrm>
                <a:off x="4047" y="3525"/>
                <a:ext cx="1" cy="2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50" name="Line 494"/>
              <p:cNvSpPr>
                <a:spLocks noChangeShapeType="1"/>
              </p:cNvSpPr>
              <p:nvPr/>
            </p:nvSpPr>
            <p:spPr bwMode="auto">
              <a:xfrm>
                <a:off x="4047" y="3525"/>
                <a:ext cx="1" cy="2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51" name="Line 495"/>
              <p:cNvSpPr>
                <a:spLocks noChangeShapeType="1"/>
              </p:cNvSpPr>
              <p:nvPr/>
            </p:nvSpPr>
            <p:spPr bwMode="auto">
              <a:xfrm>
                <a:off x="4047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52" name="Line 496"/>
              <p:cNvSpPr>
                <a:spLocks noChangeShapeType="1"/>
              </p:cNvSpPr>
              <p:nvPr/>
            </p:nvSpPr>
            <p:spPr bwMode="auto">
              <a:xfrm>
                <a:off x="4047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53" name="Line 497"/>
              <p:cNvSpPr>
                <a:spLocks noChangeShapeType="1"/>
              </p:cNvSpPr>
              <p:nvPr/>
            </p:nvSpPr>
            <p:spPr bwMode="auto">
              <a:xfrm>
                <a:off x="405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54" name="Line 498"/>
              <p:cNvSpPr>
                <a:spLocks noChangeShapeType="1"/>
              </p:cNvSpPr>
              <p:nvPr/>
            </p:nvSpPr>
            <p:spPr bwMode="auto">
              <a:xfrm>
                <a:off x="405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55" name="Line 499"/>
              <p:cNvSpPr>
                <a:spLocks noChangeShapeType="1"/>
              </p:cNvSpPr>
              <p:nvPr/>
            </p:nvSpPr>
            <p:spPr bwMode="auto">
              <a:xfrm>
                <a:off x="405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56" name="Line 500"/>
              <p:cNvSpPr>
                <a:spLocks noChangeShapeType="1"/>
              </p:cNvSpPr>
              <p:nvPr/>
            </p:nvSpPr>
            <p:spPr bwMode="auto">
              <a:xfrm>
                <a:off x="4050" y="3540"/>
                <a:ext cx="6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57" name="Line 501"/>
              <p:cNvSpPr>
                <a:spLocks noChangeShapeType="1"/>
              </p:cNvSpPr>
              <p:nvPr/>
            </p:nvSpPr>
            <p:spPr bwMode="auto">
              <a:xfrm>
                <a:off x="4056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58" name="Line 502"/>
              <p:cNvSpPr>
                <a:spLocks noChangeShapeType="1"/>
              </p:cNvSpPr>
              <p:nvPr/>
            </p:nvSpPr>
            <p:spPr bwMode="auto">
              <a:xfrm>
                <a:off x="4056" y="3540"/>
                <a:ext cx="1" cy="13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59" name="Line 503"/>
              <p:cNvSpPr>
                <a:spLocks noChangeShapeType="1"/>
              </p:cNvSpPr>
              <p:nvPr/>
            </p:nvSpPr>
            <p:spPr bwMode="auto">
              <a:xfrm>
                <a:off x="4056" y="3226"/>
                <a:ext cx="1" cy="50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60" name="Line 504"/>
              <p:cNvSpPr>
                <a:spLocks noChangeShapeType="1"/>
              </p:cNvSpPr>
              <p:nvPr/>
            </p:nvSpPr>
            <p:spPr bwMode="auto">
              <a:xfrm>
                <a:off x="4056" y="3514"/>
                <a:ext cx="1" cy="3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61" name="Line 505"/>
              <p:cNvSpPr>
                <a:spLocks noChangeShapeType="1"/>
              </p:cNvSpPr>
              <p:nvPr/>
            </p:nvSpPr>
            <p:spPr bwMode="auto">
              <a:xfrm>
                <a:off x="4062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62" name="Line 506"/>
              <p:cNvSpPr>
                <a:spLocks noChangeShapeType="1"/>
              </p:cNvSpPr>
              <p:nvPr/>
            </p:nvSpPr>
            <p:spPr bwMode="auto">
              <a:xfrm>
                <a:off x="4062" y="3540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63" name="Line 507"/>
              <p:cNvSpPr>
                <a:spLocks noChangeShapeType="1"/>
              </p:cNvSpPr>
              <p:nvPr/>
            </p:nvSpPr>
            <p:spPr bwMode="auto">
              <a:xfrm>
                <a:off x="4062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64" name="Line 508"/>
              <p:cNvSpPr>
                <a:spLocks noChangeShapeType="1"/>
              </p:cNvSpPr>
              <p:nvPr/>
            </p:nvSpPr>
            <p:spPr bwMode="auto">
              <a:xfrm>
                <a:off x="4062" y="3529"/>
                <a:ext cx="5" cy="1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65" name="Line 509"/>
              <p:cNvSpPr>
                <a:spLocks noChangeShapeType="1"/>
              </p:cNvSpPr>
              <p:nvPr/>
            </p:nvSpPr>
            <p:spPr bwMode="auto">
              <a:xfrm>
                <a:off x="4067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66" name="Line 510"/>
              <p:cNvSpPr>
                <a:spLocks noChangeShapeType="1"/>
              </p:cNvSpPr>
              <p:nvPr/>
            </p:nvSpPr>
            <p:spPr bwMode="auto">
              <a:xfrm>
                <a:off x="4067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67" name="Line 511"/>
              <p:cNvSpPr>
                <a:spLocks noChangeShapeType="1"/>
              </p:cNvSpPr>
              <p:nvPr/>
            </p:nvSpPr>
            <p:spPr bwMode="auto">
              <a:xfrm>
                <a:off x="4067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68" name="Line 512"/>
              <p:cNvSpPr>
                <a:spLocks noChangeShapeType="1"/>
              </p:cNvSpPr>
              <p:nvPr/>
            </p:nvSpPr>
            <p:spPr bwMode="auto">
              <a:xfrm>
                <a:off x="4067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69" name="Line 513"/>
              <p:cNvSpPr>
                <a:spLocks noChangeShapeType="1"/>
              </p:cNvSpPr>
              <p:nvPr/>
            </p:nvSpPr>
            <p:spPr bwMode="auto">
              <a:xfrm>
                <a:off x="407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70" name="Line 514"/>
              <p:cNvSpPr>
                <a:spLocks noChangeShapeType="1"/>
              </p:cNvSpPr>
              <p:nvPr/>
            </p:nvSpPr>
            <p:spPr bwMode="auto">
              <a:xfrm>
                <a:off x="407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71" name="Line 515"/>
              <p:cNvSpPr>
                <a:spLocks noChangeShapeType="1"/>
              </p:cNvSpPr>
              <p:nvPr/>
            </p:nvSpPr>
            <p:spPr bwMode="auto">
              <a:xfrm>
                <a:off x="407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72" name="Line 516"/>
              <p:cNvSpPr>
                <a:spLocks noChangeShapeType="1"/>
              </p:cNvSpPr>
              <p:nvPr/>
            </p:nvSpPr>
            <p:spPr bwMode="auto">
              <a:xfrm>
                <a:off x="4071" y="3535"/>
                <a:ext cx="6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73" name="Line 517"/>
              <p:cNvSpPr>
                <a:spLocks noChangeShapeType="1"/>
              </p:cNvSpPr>
              <p:nvPr/>
            </p:nvSpPr>
            <p:spPr bwMode="auto">
              <a:xfrm>
                <a:off x="4077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74" name="Line 518"/>
              <p:cNvSpPr>
                <a:spLocks noChangeShapeType="1"/>
              </p:cNvSpPr>
              <p:nvPr/>
            </p:nvSpPr>
            <p:spPr bwMode="auto">
              <a:xfrm>
                <a:off x="4077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75" name="Line 519"/>
              <p:cNvSpPr>
                <a:spLocks noChangeShapeType="1"/>
              </p:cNvSpPr>
              <p:nvPr/>
            </p:nvSpPr>
            <p:spPr bwMode="auto">
              <a:xfrm>
                <a:off x="4077" y="3520"/>
                <a:ext cx="1" cy="3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76" name="Line 520"/>
              <p:cNvSpPr>
                <a:spLocks noChangeShapeType="1"/>
              </p:cNvSpPr>
              <p:nvPr/>
            </p:nvSpPr>
            <p:spPr bwMode="auto">
              <a:xfrm>
                <a:off x="4077" y="3520"/>
                <a:ext cx="5" cy="3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77" name="Line 521"/>
              <p:cNvSpPr>
                <a:spLocks noChangeShapeType="1"/>
              </p:cNvSpPr>
              <p:nvPr/>
            </p:nvSpPr>
            <p:spPr bwMode="auto">
              <a:xfrm>
                <a:off x="4082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78" name="Line 522"/>
              <p:cNvSpPr>
                <a:spLocks noChangeShapeType="1"/>
              </p:cNvSpPr>
              <p:nvPr/>
            </p:nvSpPr>
            <p:spPr bwMode="auto">
              <a:xfrm>
                <a:off x="4082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79" name="Line 523"/>
              <p:cNvSpPr>
                <a:spLocks noChangeShapeType="1"/>
              </p:cNvSpPr>
              <p:nvPr/>
            </p:nvSpPr>
            <p:spPr bwMode="auto">
              <a:xfrm>
                <a:off x="4082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80" name="Line 524"/>
              <p:cNvSpPr>
                <a:spLocks noChangeShapeType="1"/>
              </p:cNvSpPr>
              <p:nvPr/>
            </p:nvSpPr>
            <p:spPr bwMode="auto">
              <a:xfrm>
                <a:off x="4082" y="3520"/>
                <a:ext cx="6" cy="3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81" name="Line 525"/>
              <p:cNvSpPr>
                <a:spLocks noChangeShapeType="1"/>
              </p:cNvSpPr>
              <p:nvPr/>
            </p:nvSpPr>
            <p:spPr bwMode="auto">
              <a:xfrm>
                <a:off x="4088" y="3520"/>
                <a:ext cx="1" cy="3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82" name="Line 526"/>
              <p:cNvSpPr>
                <a:spLocks noChangeShapeType="1"/>
              </p:cNvSpPr>
              <p:nvPr/>
            </p:nvSpPr>
            <p:spPr bwMode="auto">
              <a:xfrm>
                <a:off x="4088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83" name="Line 527"/>
              <p:cNvSpPr>
                <a:spLocks noChangeShapeType="1"/>
              </p:cNvSpPr>
              <p:nvPr/>
            </p:nvSpPr>
            <p:spPr bwMode="auto">
              <a:xfrm>
                <a:off x="4088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84" name="Line 528"/>
              <p:cNvSpPr>
                <a:spLocks noChangeShapeType="1"/>
              </p:cNvSpPr>
              <p:nvPr/>
            </p:nvSpPr>
            <p:spPr bwMode="auto">
              <a:xfrm>
                <a:off x="4088" y="3540"/>
                <a:ext cx="3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85" name="Line 529"/>
              <p:cNvSpPr>
                <a:spLocks noChangeShapeType="1"/>
              </p:cNvSpPr>
              <p:nvPr/>
            </p:nvSpPr>
            <p:spPr bwMode="auto">
              <a:xfrm>
                <a:off x="4091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86" name="Line 530"/>
              <p:cNvSpPr>
                <a:spLocks noChangeShapeType="1"/>
              </p:cNvSpPr>
              <p:nvPr/>
            </p:nvSpPr>
            <p:spPr bwMode="auto">
              <a:xfrm>
                <a:off x="4091" y="3535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87" name="Line 531"/>
              <p:cNvSpPr>
                <a:spLocks noChangeShapeType="1"/>
              </p:cNvSpPr>
              <p:nvPr/>
            </p:nvSpPr>
            <p:spPr bwMode="auto">
              <a:xfrm>
                <a:off x="4091" y="3246"/>
                <a:ext cx="1" cy="48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88" name="Line 532"/>
              <p:cNvSpPr>
                <a:spLocks noChangeShapeType="1"/>
              </p:cNvSpPr>
              <p:nvPr/>
            </p:nvSpPr>
            <p:spPr bwMode="auto">
              <a:xfrm>
                <a:off x="4091" y="3493"/>
                <a:ext cx="6" cy="6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89" name="Line 533"/>
              <p:cNvSpPr>
                <a:spLocks noChangeShapeType="1"/>
              </p:cNvSpPr>
              <p:nvPr/>
            </p:nvSpPr>
            <p:spPr bwMode="auto">
              <a:xfrm>
                <a:off x="4097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90" name="Line 534"/>
              <p:cNvSpPr>
                <a:spLocks noChangeShapeType="1"/>
              </p:cNvSpPr>
              <p:nvPr/>
            </p:nvSpPr>
            <p:spPr bwMode="auto">
              <a:xfrm>
                <a:off x="4097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91" name="Line 535"/>
              <p:cNvSpPr>
                <a:spLocks noChangeShapeType="1"/>
              </p:cNvSpPr>
              <p:nvPr/>
            </p:nvSpPr>
            <p:spPr bwMode="auto">
              <a:xfrm>
                <a:off x="4097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92" name="Line 536"/>
              <p:cNvSpPr>
                <a:spLocks noChangeShapeType="1"/>
              </p:cNvSpPr>
              <p:nvPr/>
            </p:nvSpPr>
            <p:spPr bwMode="auto">
              <a:xfrm>
                <a:off x="4097" y="3535"/>
                <a:ext cx="6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93" name="Line 537"/>
              <p:cNvSpPr>
                <a:spLocks noChangeShapeType="1"/>
              </p:cNvSpPr>
              <p:nvPr/>
            </p:nvSpPr>
            <p:spPr bwMode="auto">
              <a:xfrm>
                <a:off x="4103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94" name="Line 538"/>
              <p:cNvSpPr>
                <a:spLocks noChangeShapeType="1"/>
              </p:cNvSpPr>
              <p:nvPr/>
            </p:nvSpPr>
            <p:spPr bwMode="auto">
              <a:xfrm>
                <a:off x="4103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95" name="Line 539"/>
              <p:cNvSpPr>
                <a:spLocks noChangeShapeType="1"/>
              </p:cNvSpPr>
              <p:nvPr/>
            </p:nvSpPr>
            <p:spPr bwMode="auto">
              <a:xfrm>
                <a:off x="4103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96" name="Line 540"/>
              <p:cNvSpPr>
                <a:spLocks noChangeShapeType="1"/>
              </p:cNvSpPr>
              <p:nvPr/>
            </p:nvSpPr>
            <p:spPr bwMode="auto">
              <a:xfrm>
                <a:off x="4108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97" name="Line 541"/>
              <p:cNvSpPr>
                <a:spLocks noChangeShapeType="1"/>
              </p:cNvSpPr>
              <p:nvPr/>
            </p:nvSpPr>
            <p:spPr bwMode="auto">
              <a:xfrm>
                <a:off x="4108" y="3514"/>
                <a:ext cx="1" cy="3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98" name="Line 542"/>
              <p:cNvSpPr>
                <a:spLocks noChangeShapeType="1"/>
              </p:cNvSpPr>
              <p:nvPr/>
            </p:nvSpPr>
            <p:spPr bwMode="auto">
              <a:xfrm>
                <a:off x="4108" y="3540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399" name="Line 543"/>
              <p:cNvSpPr>
                <a:spLocks noChangeShapeType="1"/>
              </p:cNvSpPr>
              <p:nvPr/>
            </p:nvSpPr>
            <p:spPr bwMode="auto">
              <a:xfrm>
                <a:off x="4108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00" name="Line 544"/>
              <p:cNvSpPr>
                <a:spLocks noChangeShapeType="1"/>
              </p:cNvSpPr>
              <p:nvPr/>
            </p:nvSpPr>
            <p:spPr bwMode="auto">
              <a:xfrm>
                <a:off x="4108" y="3540"/>
                <a:ext cx="4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01" name="Line 545"/>
              <p:cNvSpPr>
                <a:spLocks noChangeShapeType="1"/>
              </p:cNvSpPr>
              <p:nvPr/>
            </p:nvSpPr>
            <p:spPr bwMode="auto">
              <a:xfrm>
                <a:off x="4112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02" name="Line 546"/>
              <p:cNvSpPr>
                <a:spLocks noChangeShapeType="1"/>
              </p:cNvSpPr>
              <p:nvPr/>
            </p:nvSpPr>
            <p:spPr bwMode="auto">
              <a:xfrm>
                <a:off x="4112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03" name="Line 547"/>
              <p:cNvSpPr>
                <a:spLocks noChangeShapeType="1"/>
              </p:cNvSpPr>
              <p:nvPr/>
            </p:nvSpPr>
            <p:spPr bwMode="auto">
              <a:xfrm>
                <a:off x="4112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04" name="Line 548"/>
              <p:cNvSpPr>
                <a:spLocks noChangeShapeType="1"/>
              </p:cNvSpPr>
              <p:nvPr/>
            </p:nvSpPr>
            <p:spPr bwMode="auto">
              <a:xfrm>
                <a:off x="4112" y="3529"/>
                <a:ext cx="6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05" name="Line 549"/>
              <p:cNvSpPr>
                <a:spLocks noChangeShapeType="1"/>
              </p:cNvSpPr>
              <p:nvPr/>
            </p:nvSpPr>
            <p:spPr bwMode="auto">
              <a:xfrm>
                <a:off x="4118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06" name="Line 550"/>
              <p:cNvSpPr>
                <a:spLocks noChangeShapeType="1"/>
              </p:cNvSpPr>
              <p:nvPr/>
            </p:nvSpPr>
            <p:spPr bwMode="auto">
              <a:xfrm>
                <a:off x="4118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07" name="Line 551"/>
              <p:cNvSpPr>
                <a:spLocks noChangeShapeType="1"/>
              </p:cNvSpPr>
              <p:nvPr/>
            </p:nvSpPr>
            <p:spPr bwMode="auto">
              <a:xfrm>
                <a:off x="4118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08" name="Line 552"/>
              <p:cNvSpPr>
                <a:spLocks noChangeShapeType="1"/>
              </p:cNvSpPr>
              <p:nvPr/>
            </p:nvSpPr>
            <p:spPr bwMode="auto">
              <a:xfrm>
                <a:off x="4118" y="3540"/>
                <a:ext cx="5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09" name="Line 553"/>
              <p:cNvSpPr>
                <a:spLocks noChangeShapeType="1"/>
              </p:cNvSpPr>
              <p:nvPr/>
            </p:nvSpPr>
            <p:spPr bwMode="auto">
              <a:xfrm>
                <a:off x="4123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10" name="Line 554"/>
              <p:cNvSpPr>
                <a:spLocks noChangeShapeType="1"/>
              </p:cNvSpPr>
              <p:nvPr/>
            </p:nvSpPr>
            <p:spPr bwMode="auto">
              <a:xfrm>
                <a:off x="4123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11" name="Line 555"/>
              <p:cNvSpPr>
                <a:spLocks noChangeShapeType="1"/>
              </p:cNvSpPr>
              <p:nvPr/>
            </p:nvSpPr>
            <p:spPr bwMode="auto">
              <a:xfrm>
                <a:off x="4123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12" name="Line 556"/>
              <p:cNvSpPr>
                <a:spLocks noChangeShapeType="1"/>
              </p:cNvSpPr>
              <p:nvPr/>
            </p:nvSpPr>
            <p:spPr bwMode="auto">
              <a:xfrm>
                <a:off x="4123" y="3540"/>
                <a:ext cx="6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13" name="Line 557"/>
              <p:cNvSpPr>
                <a:spLocks noChangeShapeType="1"/>
              </p:cNvSpPr>
              <p:nvPr/>
            </p:nvSpPr>
            <p:spPr bwMode="auto">
              <a:xfrm>
                <a:off x="412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14" name="Line 558"/>
              <p:cNvSpPr>
                <a:spLocks noChangeShapeType="1"/>
              </p:cNvSpPr>
              <p:nvPr/>
            </p:nvSpPr>
            <p:spPr bwMode="auto">
              <a:xfrm>
                <a:off x="412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15" name="Line 559"/>
              <p:cNvSpPr>
                <a:spLocks noChangeShapeType="1"/>
              </p:cNvSpPr>
              <p:nvPr/>
            </p:nvSpPr>
            <p:spPr bwMode="auto">
              <a:xfrm>
                <a:off x="412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16" name="Line 560"/>
              <p:cNvSpPr>
                <a:spLocks noChangeShapeType="1"/>
              </p:cNvSpPr>
              <p:nvPr/>
            </p:nvSpPr>
            <p:spPr bwMode="auto">
              <a:xfrm>
                <a:off x="4135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17" name="Line 561"/>
              <p:cNvSpPr>
                <a:spLocks noChangeShapeType="1"/>
              </p:cNvSpPr>
              <p:nvPr/>
            </p:nvSpPr>
            <p:spPr bwMode="auto">
              <a:xfrm>
                <a:off x="4135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18" name="Line 562"/>
              <p:cNvSpPr>
                <a:spLocks noChangeShapeType="1"/>
              </p:cNvSpPr>
              <p:nvPr/>
            </p:nvSpPr>
            <p:spPr bwMode="auto">
              <a:xfrm>
                <a:off x="4135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19" name="Line 563"/>
              <p:cNvSpPr>
                <a:spLocks noChangeShapeType="1"/>
              </p:cNvSpPr>
              <p:nvPr/>
            </p:nvSpPr>
            <p:spPr bwMode="auto">
              <a:xfrm>
                <a:off x="4135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20" name="Line 564"/>
              <p:cNvSpPr>
                <a:spLocks noChangeShapeType="1"/>
              </p:cNvSpPr>
              <p:nvPr/>
            </p:nvSpPr>
            <p:spPr bwMode="auto">
              <a:xfrm>
                <a:off x="4135" y="3540"/>
                <a:ext cx="3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21" name="Line 565"/>
              <p:cNvSpPr>
                <a:spLocks noChangeShapeType="1"/>
              </p:cNvSpPr>
              <p:nvPr/>
            </p:nvSpPr>
            <p:spPr bwMode="auto">
              <a:xfrm>
                <a:off x="4138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22" name="Line 566"/>
              <p:cNvSpPr>
                <a:spLocks noChangeShapeType="1"/>
              </p:cNvSpPr>
              <p:nvPr/>
            </p:nvSpPr>
            <p:spPr bwMode="auto">
              <a:xfrm>
                <a:off x="4138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23" name="Line 567"/>
              <p:cNvSpPr>
                <a:spLocks noChangeShapeType="1"/>
              </p:cNvSpPr>
              <p:nvPr/>
            </p:nvSpPr>
            <p:spPr bwMode="auto">
              <a:xfrm>
                <a:off x="4138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24" name="Line 568"/>
              <p:cNvSpPr>
                <a:spLocks noChangeShapeType="1"/>
              </p:cNvSpPr>
              <p:nvPr/>
            </p:nvSpPr>
            <p:spPr bwMode="auto">
              <a:xfrm>
                <a:off x="4144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25" name="Line 569"/>
              <p:cNvSpPr>
                <a:spLocks noChangeShapeType="1"/>
              </p:cNvSpPr>
              <p:nvPr/>
            </p:nvSpPr>
            <p:spPr bwMode="auto">
              <a:xfrm>
                <a:off x="4144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26" name="Line 570"/>
              <p:cNvSpPr>
                <a:spLocks noChangeShapeType="1"/>
              </p:cNvSpPr>
              <p:nvPr/>
            </p:nvSpPr>
            <p:spPr bwMode="auto">
              <a:xfrm>
                <a:off x="4144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27" name="Line 571"/>
              <p:cNvSpPr>
                <a:spLocks noChangeShapeType="1"/>
              </p:cNvSpPr>
              <p:nvPr/>
            </p:nvSpPr>
            <p:spPr bwMode="auto">
              <a:xfrm>
                <a:off x="4144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28" name="Line 572"/>
              <p:cNvSpPr>
                <a:spLocks noChangeShapeType="1"/>
              </p:cNvSpPr>
              <p:nvPr/>
            </p:nvSpPr>
            <p:spPr bwMode="auto">
              <a:xfrm>
                <a:off x="4144" y="3540"/>
                <a:ext cx="5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29" name="Line 573"/>
              <p:cNvSpPr>
                <a:spLocks noChangeShapeType="1"/>
              </p:cNvSpPr>
              <p:nvPr/>
            </p:nvSpPr>
            <p:spPr bwMode="auto">
              <a:xfrm>
                <a:off x="4149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30" name="Line 574"/>
              <p:cNvSpPr>
                <a:spLocks noChangeShapeType="1"/>
              </p:cNvSpPr>
              <p:nvPr/>
            </p:nvSpPr>
            <p:spPr bwMode="auto">
              <a:xfrm>
                <a:off x="414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31" name="Line 575"/>
              <p:cNvSpPr>
                <a:spLocks noChangeShapeType="1"/>
              </p:cNvSpPr>
              <p:nvPr/>
            </p:nvSpPr>
            <p:spPr bwMode="auto">
              <a:xfrm>
                <a:off x="4149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32" name="Line 576"/>
              <p:cNvSpPr>
                <a:spLocks noChangeShapeType="1"/>
              </p:cNvSpPr>
              <p:nvPr/>
            </p:nvSpPr>
            <p:spPr bwMode="auto">
              <a:xfrm>
                <a:off x="4155" y="3508"/>
                <a:ext cx="1" cy="8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33" name="Line 577"/>
              <p:cNvSpPr>
                <a:spLocks noChangeShapeType="1"/>
              </p:cNvSpPr>
              <p:nvPr/>
            </p:nvSpPr>
            <p:spPr bwMode="auto">
              <a:xfrm>
                <a:off x="4155" y="3525"/>
                <a:ext cx="1" cy="3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34" name="Line 578"/>
              <p:cNvSpPr>
                <a:spLocks noChangeShapeType="1"/>
              </p:cNvSpPr>
              <p:nvPr/>
            </p:nvSpPr>
            <p:spPr bwMode="auto">
              <a:xfrm>
                <a:off x="4155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35" name="Line 579"/>
              <p:cNvSpPr>
                <a:spLocks noChangeShapeType="1"/>
              </p:cNvSpPr>
              <p:nvPr/>
            </p:nvSpPr>
            <p:spPr bwMode="auto">
              <a:xfrm>
                <a:off x="4155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36" name="Line 580"/>
              <p:cNvSpPr>
                <a:spLocks noChangeShapeType="1"/>
              </p:cNvSpPr>
              <p:nvPr/>
            </p:nvSpPr>
            <p:spPr bwMode="auto">
              <a:xfrm>
                <a:off x="4155" y="3540"/>
                <a:ext cx="4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37" name="Line 581"/>
              <p:cNvSpPr>
                <a:spLocks noChangeShapeType="1"/>
              </p:cNvSpPr>
              <p:nvPr/>
            </p:nvSpPr>
            <p:spPr bwMode="auto">
              <a:xfrm>
                <a:off x="4159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38" name="Line 582"/>
              <p:cNvSpPr>
                <a:spLocks noChangeShapeType="1"/>
              </p:cNvSpPr>
              <p:nvPr/>
            </p:nvSpPr>
            <p:spPr bwMode="auto">
              <a:xfrm>
                <a:off x="4159" y="3535"/>
                <a:ext cx="1" cy="93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39" name="Line 583"/>
              <p:cNvSpPr>
                <a:spLocks noChangeShapeType="1"/>
              </p:cNvSpPr>
              <p:nvPr/>
            </p:nvSpPr>
            <p:spPr bwMode="auto">
              <a:xfrm>
                <a:off x="4159" y="3263"/>
                <a:ext cx="1" cy="47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40" name="Line 584"/>
              <p:cNvSpPr>
                <a:spLocks noChangeShapeType="1"/>
              </p:cNvSpPr>
              <p:nvPr/>
            </p:nvSpPr>
            <p:spPr bwMode="auto">
              <a:xfrm>
                <a:off x="4164" y="3503"/>
                <a:ext cx="1" cy="4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41" name="Line 585"/>
              <p:cNvSpPr>
                <a:spLocks noChangeShapeType="1"/>
              </p:cNvSpPr>
              <p:nvPr/>
            </p:nvSpPr>
            <p:spPr bwMode="auto">
              <a:xfrm>
                <a:off x="4164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42" name="Line 586"/>
              <p:cNvSpPr>
                <a:spLocks noChangeShapeType="1"/>
              </p:cNvSpPr>
              <p:nvPr/>
            </p:nvSpPr>
            <p:spPr bwMode="auto">
              <a:xfrm>
                <a:off x="4164" y="3525"/>
                <a:ext cx="1" cy="3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43" name="Line 587"/>
              <p:cNvSpPr>
                <a:spLocks noChangeShapeType="1"/>
              </p:cNvSpPr>
              <p:nvPr/>
            </p:nvSpPr>
            <p:spPr bwMode="auto">
              <a:xfrm>
                <a:off x="4164" y="3525"/>
                <a:ext cx="1" cy="3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44" name="Line 588"/>
              <p:cNvSpPr>
                <a:spLocks noChangeShapeType="1"/>
              </p:cNvSpPr>
              <p:nvPr/>
            </p:nvSpPr>
            <p:spPr bwMode="auto">
              <a:xfrm>
                <a:off x="4170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45" name="Line 589"/>
              <p:cNvSpPr>
                <a:spLocks noChangeShapeType="1"/>
              </p:cNvSpPr>
              <p:nvPr/>
            </p:nvSpPr>
            <p:spPr bwMode="auto">
              <a:xfrm>
                <a:off x="417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46" name="Line 590"/>
              <p:cNvSpPr>
                <a:spLocks noChangeShapeType="1"/>
              </p:cNvSpPr>
              <p:nvPr/>
            </p:nvSpPr>
            <p:spPr bwMode="auto">
              <a:xfrm>
                <a:off x="4170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47" name="Line 591"/>
              <p:cNvSpPr>
                <a:spLocks noChangeShapeType="1"/>
              </p:cNvSpPr>
              <p:nvPr/>
            </p:nvSpPr>
            <p:spPr bwMode="auto">
              <a:xfrm>
                <a:off x="4170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48" name="Line 592"/>
              <p:cNvSpPr>
                <a:spLocks noChangeShapeType="1"/>
              </p:cNvSpPr>
              <p:nvPr/>
            </p:nvSpPr>
            <p:spPr bwMode="auto">
              <a:xfrm>
                <a:off x="4176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49" name="Line 593"/>
              <p:cNvSpPr>
                <a:spLocks noChangeShapeType="1"/>
              </p:cNvSpPr>
              <p:nvPr/>
            </p:nvSpPr>
            <p:spPr bwMode="auto">
              <a:xfrm>
                <a:off x="4176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50" name="Line 594"/>
              <p:cNvSpPr>
                <a:spLocks noChangeShapeType="1"/>
              </p:cNvSpPr>
              <p:nvPr/>
            </p:nvSpPr>
            <p:spPr bwMode="auto">
              <a:xfrm>
                <a:off x="4176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51" name="Line 595"/>
              <p:cNvSpPr>
                <a:spLocks noChangeShapeType="1"/>
              </p:cNvSpPr>
              <p:nvPr/>
            </p:nvSpPr>
            <p:spPr bwMode="auto">
              <a:xfrm>
                <a:off x="4176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52" name="Line 596"/>
              <p:cNvSpPr>
                <a:spLocks noChangeShapeType="1"/>
              </p:cNvSpPr>
              <p:nvPr/>
            </p:nvSpPr>
            <p:spPr bwMode="auto">
              <a:xfrm>
                <a:off x="4179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53" name="Line 597"/>
              <p:cNvSpPr>
                <a:spLocks noChangeShapeType="1"/>
              </p:cNvSpPr>
              <p:nvPr/>
            </p:nvSpPr>
            <p:spPr bwMode="auto">
              <a:xfrm>
                <a:off x="417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54" name="Line 598"/>
              <p:cNvSpPr>
                <a:spLocks noChangeShapeType="1"/>
              </p:cNvSpPr>
              <p:nvPr/>
            </p:nvSpPr>
            <p:spPr bwMode="auto">
              <a:xfrm>
                <a:off x="4179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55" name="Line 599"/>
              <p:cNvSpPr>
                <a:spLocks noChangeShapeType="1"/>
              </p:cNvSpPr>
              <p:nvPr/>
            </p:nvSpPr>
            <p:spPr bwMode="auto">
              <a:xfrm>
                <a:off x="4179" y="3529"/>
                <a:ext cx="1" cy="1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56" name="Line 600"/>
              <p:cNvSpPr>
                <a:spLocks noChangeShapeType="1"/>
              </p:cNvSpPr>
              <p:nvPr/>
            </p:nvSpPr>
            <p:spPr bwMode="auto">
              <a:xfrm>
                <a:off x="4179" y="3535"/>
                <a:ext cx="6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57" name="Line 601"/>
              <p:cNvSpPr>
                <a:spLocks noChangeShapeType="1"/>
              </p:cNvSpPr>
              <p:nvPr/>
            </p:nvSpPr>
            <p:spPr bwMode="auto">
              <a:xfrm>
                <a:off x="4185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58" name="Line 602"/>
              <p:cNvSpPr>
                <a:spLocks noChangeShapeType="1"/>
              </p:cNvSpPr>
              <p:nvPr/>
            </p:nvSpPr>
            <p:spPr bwMode="auto">
              <a:xfrm>
                <a:off x="4185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59" name="Line 603"/>
              <p:cNvSpPr>
                <a:spLocks noChangeShapeType="1"/>
              </p:cNvSpPr>
              <p:nvPr/>
            </p:nvSpPr>
            <p:spPr bwMode="auto">
              <a:xfrm>
                <a:off x="4185" y="3520"/>
                <a:ext cx="1" cy="3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60" name="Line 604"/>
              <p:cNvSpPr>
                <a:spLocks noChangeShapeType="1"/>
              </p:cNvSpPr>
              <p:nvPr/>
            </p:nvSpPr>
            <p:spPr bwMode="auto">
              <a:xfrm>
                <a:off x="4185" y="3540"/>
                <a:ext cx="6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61" name="Line 605"/>
              <p:cNvSpPr>
                <a:spLocks noChangeShapeType="1"/>
              </p:cNvSpPr>
              <p:nvPr/>
            </p:nvSpPr>
            <p:spPr bwMode="auto">
              <a:xfrm>
                <a:off x="419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62" name="Line 606"/>
              <p:cNvSpPr>
                <a:spLocks noChangeShapeType="1"/>
              </p:cNvSpPr>
              <p:nvPr/>
            </p:nvSpPr>
            <p:spPr bwMode="auto">
              <a:xfrm>
                <a:off x="4191" y="3529"/>
                <a:ext cx="1" cy="3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63" name="Line 607"/>
              <p:cNvSpPr>
                <a:spLocks noChangeShapeType="1"/>
              </p:cNvSpPr>
              <p:nvPr/>
            </p:nvSpPr>
            <p:spPr bwMode="auto">
              <a:xfrm>
                <a:off x="4191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64" name="Line 608"/>
              <p:cNvSpPr>
                <a:spLocks noChangeShapeType="1"/>
              </p:cNvSpPr>
              <p:nvPr/>
            </p:nvSpPr>
            <p:spPr bwMode="auto">
              <a:xfrm>
                <a:off x="4196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65" name="Line 609"/>
              <p:cNvSpPr>
                <a:spLocks noChangeShapeType="1"/>
              </p:cNvSpPr>
              <p:nvPr/>
            </p:nvSpPr>
            <p:spPr bwMode="auto">
              <a:xfrm>
                <a:off x="4196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66" name="Line 610"/>
              <p:cNvSpPr>
                <a:spLocks noChangeShapeType="1"/>
              </p:cNvSpPr>
              <p:nvPr/>
            </p:nvSpPr>
            <p:spPr bwMode="auto">
              <a:xfrm>
                <a:off x="4196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67" name="Line 611"/>
              <p:cNvSpPr>
                <a:spLocks noChangeShapeType="1"/>
              </p:cNvSpPr>
              <p:nvPr/>
            </p:nvSpPr>
            <p:spPr bwMode="auto">
              <a:xfrm>
                <a:off x="4196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68" name="Line 612"/>
              <p:cNvSpPr>
                <a:spLocks noChangeShapeType="1"/>
              </p:cNvSpPr>
              <p:nvPr/>
            </p:nvSpPr>
            <p:spPr bwMode="auto">
              <a:xfrm>
                <a:off x="4196" y="3540"/>
                <a:ext cx="4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69" name="Line 613"/>
              <p:cNvSpPr>
                <a:spLocks noChangeShapeType="1"/>
              </p:cNvSpPr>
              <p:nvPr/>
            </p:nvSpPr>
            <p:spPr bwMode="auto">
              <a:xfrm>
                <a:off x="420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70" name="Line 614"/>
              <p:cNvSpPr>
                <a:spLocks noChangeShapeType="1"/>
              </p:cNvSpPr>
              <p:nvPr/>
            </p:nvSpPr>
            <p:spPr bwMode="auto">
              <a:xfrm>
                <a:off x="4200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71" name="Line 615"/>
              <p:cNvSpPr>
                <a:spLocks noChangeShapeType="1"/>
              </p:cNvSpPr>
              <p:nvPr/>
            </p:nvSpPr>
            <p:spPr bwMode="auto">
              <a:xfrm>
                <a:off x="4200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72" name="Line 616"/>
              <p:cNvSpPr>
                <a:spLocks noChangeShapeType="1"/>
              </p:cNvSpPr>
              <p:nvPr/>
            </p:nvSpPr>
            <p:spPr bwMode="auto">
              <a:xfrm>
                <a:off x="4200" y="3540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73" name="Line 617"/>
              <p:cNvSpPr>
                <a:spLocks noChangeShapeType="1"/>
              </p:cNvSpPr>
              <p:nvPr/>
            </p:nvSpPr>
            <p:spPr bwMode="auto">
              <a:xfrm>
                <a:off x="4206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74" name="Line 618"/>
              <p:cNvSpPr>
                <a:spLocks noChangeShapeType="1"/>
              </p:cNvSpPr>
              <p:nvPr/>
            </p:nvSpPr>
            <p:spPr bwMode="auto">
              <a:xfrm>
                <a:off x="4206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75" name="Line 619"/>
              <p:cNvSpPr>
                <a:spLocks noChangeShapeType="1"/>
              </p:cNvSpPr>
              <p:nvPr/>
            </p:nvSpPr>
            <p:spPr bwMode="auto">
              <a:xfrm>
                <a:off x="4206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76" name="Line 620"/>
              <p:cNvSpPr>
                <a:spLocks noChangeShapeType="1"/>
              </p:cNvSpPr>
              <p:nvPr/>
            </p:nvSpPr>
            <p:spPr bwMode="auto">
              <a:xfrm>
                <a:off x="4206" y="3535"/>
                <a:ext cx="5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77" name="Line 621"/>
              <p:cNvSpPr>
                <a:spLocks noChangeShapeType="1"/>
              </p:cNvSpPr>
              <p:nvPr/>
            </p:nvSpPr>
            <p:spPr bwMode="auto">
              <a:xfrm>
                <a:off x="421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78" name="Line 622"/>
              <p:cNvSpPr>
                <a:spLocks noChangeShapeType="1"/>
              </p:cNvSpPr>
              <p:nvPr/>
            </p:nvSpPr>
            <p:spPr bwMode="auto">
              <a:xfrm>
                <a:off x="421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79" name="Line 623"/>
              <p:cNvSpPr>
                <a:spLocks noChangeShapeType="1"/>
              </p:cNvSpPr>
              <p:nvPr/>
            </p:nvSpPr>
            <p:spPr bwMode="auto">
              <a:xfrm>
                <a:off x="421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80" name="Line 624"/>
              <p:cNvSpPr>
                <a:spLocks noChangeShapeType="1"/>
              </p:cNvSpPr>
              <p:nvPr/>
            </p:nvSpPr>
            <p:spPr bwMode="auto">
              <a:xfrm>
                <a:off x="4211" y="3535"/>
                <a:ext cx="6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81" name="Line 625"/>
              <p:cNvSpPr>
                <a:spLocks noChangeShapeType="1"/>
              </p:cNvSpPr>
              <p:nvPr/>
            </p:nvSpPr>
            <p:spPr bwMode="auto">
              <a:xfrm>
                <a:off x="4217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82" name="Line 626"/>
              <p:cNvSpPr>
                <a:spLocks noChangeShapeType="1"/>
              </p:cNvSpPr>
              <p:nvPr/>
            </p:nvSpPr>
            <p:spPr bwMode="auto">
              <a:xfrm>
                <a:off x="4217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83" name="Line 627"/>
              <p:cNvSpPr>
                <a:spLocks noChangeShapeType="1"/>
              </p:cNvSpPr>
              <p:nvPr/>
            </p:nvSpPr>
            <p:spPr bwMode="auto">
              <a:xfrm>
                <a:off x="4217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84" name="Line 628"/>
              <p:cNvSpPr>
                <a:spLocks noChangeShapeType="1"/>
              </p:cNvSpPr>
              <p:nvPr/>
            </p:nvSpPr>
            <p:spPr bwMode="auto">
              <a:xfrm>
                <a:off x="4222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85" name="Line 629"/>
              <p:cNvSpPr>
                <a:spLocks noChangeShapeType="1"/>
              </p:cNvSpPr>
              <p:nvPr/>
            </p:nvSpPr>
            <p:spPr bwMode="auto">
              <a:xfrm>
                <a:off x="4222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86" name="Line 630"/>
              <p:cNvSpPr>
                <a:spLocks noChangeShapeType="1"/>
              </p:cNvSpPr>
              <p:nvPr/>
            </p:nvSpPr>
            <p:spPr bwMode="auto">
              <a:xfrm>
                <a:off x="4222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87" name="Line 631"/>
              <p:cNvSpPr>
                <a:spLocks noChangeShapeType="1"/>
              </p:cNvSpPr>
              <p:nvPr/>
            </p:nvSpPr>
            <p:spPr bwMode="auto">
              <a:xfrm>
                <a:off x="4222" y="3514"/>
                <a:ext cx="1" cy="4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88" name="Line 632"/>
              <p:cNvSpPr>
                <a:spLocks noChangeShapeType="1"/>
              </p:cNvSpPr>
              <p:nvPr/>
            </p:nvSpPr>
            <p:spPr bwMode="auto">
              <a:xfrm>
                <a:off x="4222" y="3535"/>
                <a:ext cx="4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89" name="Line 633"/>
              <p:cNvSpPr>
                <a:spLocks noChangeShapeType="1"/>
              </p:cNvSpPr>
              <p:nvPr/>
            </p:nvSpPr>
            <p:spPr bwMode="auto">
              <a:xfrm>
                <a:off x="4226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90" name="Line 634"/>
              <p:cNvSpPr>
                <a:spLocks noChangeShapeType="1"/>
              </p:cNvSpPr>
              <p:nvPr/>
            </p:nvSpPr>
            <p:spPr bwMode="auto">
              <a:xfrm>
                <a:off x="4226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91" name="Line 635"/>
              <p:cNvSpPr>
                <a:spLocks noChangeShapeType="1"/>
              </p:cNvSpPr>
              <p:nvPr/>
            </p:nvSpPr>
            <p:spPr bwMode="auto">
              <a:xfrm>
                <a:off x="4226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92" name="Line 636"/>
              <p:cNvSpPr>
                <a:spLocks noChangeShapeType="1"/>
              </p:cNvSpPr>
              <p:nvPr/>
            </p:nvSpPr>
            <p:spPr bwMode="auto">
              <a:xfrm>
                <a:off x="4232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93" name="Line 637"/>
              <p:cNvSpPr>
                <a:spLocks noChangeShapeType="1"/>
              </p:cNvSpPr>
              <p:nvPr/>
            </p:nvSpPr>
            <p:spPr bwMode="auto">
              <a:xfrm>
                <a:off x="4232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94" name="Line 638"/>
              <p:cNvSpPr>
                <a:spLocks noChangeShapeType="1"/>
              </p:cNvSpPr>
              <p:nvPr/>
            </p:nvSpPr>
            <p:spPr bwMode="auto">
              <a:xfrm>
                <a:off x="4232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95" name="Line 639"/>
              <p:cNvSpPr>
                <a:spLocks noChangeShapeType="1"/>
              </p:cNvSpPr>
              <p:nvPr/>
            </p:nvSpPr>
            <p:spPr bwMode="auto">
              <a:xfrm>
                <a:off x="4232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96" name="Line 640"/>
              <p:cNvSpPr>
                <a:spLocks noChangeShapeType="1"/>
              </p:cNvSpPr>
              <p:nvPr/>
            </p:nvSpPr>
            <p:spPr bwMode="auto">
              <a:xfrm>
                <a:off x="4232" y="3540"/>
                <a:ext cx="5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97" name="Line 641"/>
              <p:cNvSpPr>
                <a:spLocks noChangeShapeType="1"/>
              </p:cNvSpPr>
              <p:nvPr/>
            </p:nvSpPr>
            <p:spPr bwMode="auto">
              <a:xfrm>
                <a:off x="4237" y="3540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98" name="Line 642"/>
              <p:cNvSpPr>
                <a:spLocks noChangeShapeType="1"/>
              </p:cNvSpPr>
              <p:nvPr/>
            </p:nvSpPr>
            <p:spPr bwMode="auto">
              <a:xfrm>
                <a:off x="4237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499" name="Line 643"/>
              <p:cNvSpPr>
                <a:spLocks noChangeShapeType="1"/>
              </p:cNvSpPr>
              <p:nvPr/>
            </p:nvSpPr>
            <p:spPr bwMode="auto">
              <a:xfrm>
                <a:off x="4237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00" name="Line 644"/>
              <p:cNvSpPr>
                <a:spLocks noChangeShapeType="1"/>
              </p:cNvSpPr>
              <p:nvPr/>
            </p:nvSpPr>
            <p:spPr bwMode="auto">
              <a:xfrm>
                <a:off x="4243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01" name="Line 645"/>
              <p:cNvSpPr>
                <a:spLocks noChangeShapeType="1"/>
              </p:cNvSpPr>
              <p:nvPr/>
            </p:nvSpPr>
            <p:spPr bwMode="auto">
              <a:xfrm>
                <a:off x="4243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02" name="Line 646"/>
              <p:cNvSpPr>
                <a:spLocks noChangeShapeType="1"/>
              </p:cNvSpPr>
              <p:nvPr/>
            </p:nvSpPr>
            <p:spPr bwMode="auto">
              <a:xfrm>
                <a:off x="4243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03" name="Line 647"/>
              <p:cNvSpPr>
                <a:spLocks noChangeShapeType="1"/>
              </p:cNvSpPr>
              <p:nvPr/>
            </p:nvSpPr>
            <p:spPr bwMode="auto">
              <a:xfrm>
                <a:off x="4243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04" name="Line 648"/>
              <p:cNvSpPr>
                <a:spLocks noChangeShapeType="1"/>
              </p:cNvSpPr>
              <p:nvPr/>
            </p:nvSpPr>
            <p:spPr bwMode="auto">
              <a:xfrm>
                <a:off x="4247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05" name="Line 649"/>
              <p:cNvSpPr>
                <a:spLocks noChangeShapeType="1"/>
              </p:cNvSpPr>
              <p:nvPr/>
            </p:nvSpPr>
            <p:spPr bwMode="auto">
              <a:xfrm>
                <a:off x="4247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06" name="Line 650"/>
              <p:cNvSpPr>
                <a:spLocks noChangeShapeType="1"/>
              </p:cNvSpPr>
              <p:nvPr/>
            </p:nvSpPr>
            <p:spPr bwMode="auto">
              <a:xfrm>
                <a:off x="4247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07" name="Line 651"/>
              <p:cNvSpPr>
                <a:spLocks noChangeShapeType="1"/>
              </p:cNvSpPr>
              <p:nvPr/>
            </p:nvSpPr>
            <p:spPr bwMode="auto">
              <a:xfrm>
                <a:off x="4247" y="3525"/>
                <a:ext cx="1" cy="18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08" name="Line 652"/>
              <p:cNvSpPr>
                <a:spLocks noChangeShapeType="1"/>
              </p:cNvSpPr>
              <p:nvPr/>
            </p:nvSpPr>
            <p:spPr bwMode="auto">
              <a:xfrm>
                <a:off x="4252" y="3190"/>
                <a:ext cx="1" cy="51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09" name="Line 653"/>
              <p:cNvSpPr>
                <a:spLocks noChangeShapeType="1"/>
              </p:cNvSpPr>
              <p:nvPr/>
            </p:nvSpPr>
            <p:spPr bwMode="auto">
              <a:xfrm>
                <a:off x="4252" y="3520"/>
                <a:ext cx="1" cy="3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10" name="Line 654"/>
              <p:cNvSpPr>
                <a:spLocks noChangeShapeType="1"/>
              </p:cNvSpPr>
              <p:nvPr/>
            </p:nvSpPr>
            <p:spPr bwMode="auto">
              <a:xfrm>
                <a:off x="4252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11" name="Line 655"/>
              <p:cNvSpPr>
                <a:spLocks noChangeShapeType="1"/>
              </p:cNvSpPr>
              <p:nvPr/>
            </p:nvSpPr>
            <p:spPr bwMode="auto">
              <a:xfrm>
                <a:off x="4252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12" name="Line 656"/>
              <p:cNvSpPr>
                <a:spLocks noChangeShapeType="1"/>
              </p:cNvSpPr>
              <p:nvPr/>
            </p:nvSpPr>
            <p:spPr bwMode="auto">
              <a:xfrm>
                <a:off x="4258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13" name="Line 657"/>
              <p:cNvSpPr>
                <a:spLocks noChangeShapeType="1"/>
              </p:cNvSpPr>
              <p:nvPr/>
            </p:nvSpPr>
            <p:spPr bwMode="auto">
              <a:xfrm>
                <a:off x="4258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14" name="Line 658"/>
              <p:cNvSpPr>
                <a:spLocks noChangeShapeType="1"/>
              </p:cNvSpPr>
              <p:nvPr/>
            </p:nvSpPr>
            <p:spPr bwMode="auto">
              <a:xfrm>
                <a:off x="4258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15" name="Line 659"/>
              <p:cNvSpPr>
                <a:spLocks noChangeShapeType="1"/>
              </p:cNvSpPr>
              <p:nvPr/>
            </p:nvSpPr>
            <p:spPr bwMode="auto">
              <a:xfrm>
                <a:off x="4258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16" name="Line 660"/>
              <p:cNvSpPr>
                <a:spLocks noChangeShapeType="1"/>
              </p:cNvSpPr>
              <p:nvPr/>
            </p:nvSpPr>
            <p:spPr bwMode="auto">
              <a:xfrm>
                <a:off x="4264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17" name="Line 661"/>
              <p:cNvSpPr>
                <a:spLocks noChangeShapeType="1"/>
              </p:cNvSpPr>
              <p:nvPr/>
            </p:nvSpPr>
            <p:spPr bwMode="auto">
              <a:xfrm>
                <a:off x="4264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18" name="Line 662"/>
              <p:cNvSpPr>
                <a:spLocks noChangeShapeType="1"/>
              </p:cNvSpPr>
              <p:nvPr/>
            </p:nvSpPr>
            <p:spPr bwMode="auto">
              <a:xfrm>
                <a:off x="4264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19" name="Line 663"/>
              <p:cNvSpPr>
                <a:spLocks noChangeShapeType="1"/>
              </p:cNvSpPr>
              <p:nvPr/>
            </p:nvSpPr>
            <p:spPr bwMode="auto">
              <a:xfrm>
                <a:off x="4264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20" name="Line 664"/>
              <p:cNvSpPr>
                <a:spLocks noChangeShapeType="1"/>
              </p:cNvSpPr>
              <p:nvPr/>
            </p:nvSpPr>
            <p:spPr bwMode="auto">
              <a:xfrm>
                <a:off x="4267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21" name="Line 665"/>
              <p:cNvSpPr>
                <a:spLocks noChangeShapeType="1"/>
              </p:cNvSpPr>
              <p:nvPr/>
            </p:nvSpPr>
            <p:spPr bwMode="auto">
              <a:xfrm>
                <a:off x="4267" y="3525"/>
                <a:ext cx="1" cy="3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22" name="Line 666"/>
              <p:cNvSpPr>
                <a:spLocks noChangeShapeType="1"/>
              </p:cNvSpPr>
              <p:nvPr/>
            </p:nvSpPr>
            <p:spPr bwMode="auto">
              <a:xfrm>
                <a:off x="4267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23" name="Line 667"/>
              <p:cNvSpPr>
                <a:spLocks noChangeShapeType="1"/>
              </p:cNvSpPr>
              <p:nvPr/>
            </p:nvSpPr>
            <p:spPr bwMode="auto">
              <a:xfrm>
                <a:off x="4267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24" name="Line 668"/>
              <p:cNvSpPr>
                <a:spLocks noChangeShapeType="1"/>
              </p:cNvSpPr>
              <p:nvPr/>
            </p:nvSpPr>
            <p:spPr bwMode="auto">
              <a:xfrm>
                <a:off x="4273" y="3514"/>
                <a:ext cx="1" cy="4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25" name="Line 669"/>
              <p:cNvSpPr>
                <a:spLocks noChangeShapeType="1"/>
              </p:cNvSpPr>
              <p:nvPr/>
            </p:nvSpPr>
            <p:spPr bwMode="auto">
              <a:xfrm>
                <a:off x="4273" y="3540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26" name="Line 670"/>
              <p:cNvSpPr>
                <a:spLocks noChangeShapeType="1"/>
              </p:cNvSpPr>
              <p:nvPr/>
            </p:nvSpPr>
            <p:spPr bwMode="auto">
              <a:xfrm>
                <a:off x="4273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27" name="Line 671"/>
              <p:cNvSpPr>
                <a:spLocks noChangeShapeType="1"/>
              </p:cNvSpPr>
              <p:nvPr/>
            </p:nvSpPr>
            <p:spPr bwMode="auto">
              <a:xfrm>
                <a:off x="4273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28" name="Line 672"/>
              <p:cNvSpPr>
                <a:spLocks noChangeShapeType="1"/>
              </p:cNvSpPr>
              <p:nvPr/>
            </p:nvSpPr>
            <p:spPr bwMode="auto">
              <a:xfrm>
                <a:off x="427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29" name="Line 673"/>
              <p:cNvSpPr>
                <a:spLocks noChangeShapeType="1"/>
              </p:cNvSpPr>
              <p:nvPr/>
            </p:nvSpPr>
            <p:spPr bwMode="auto">
              <a:xfrm>
                <a:off x="4279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30" name="Line 674"/>
              <p:cNvSpPr>
                <a:spLocks noChangeShapeType="1"/>
              </p:cNvSpPr>
              <p:nvPr/>
            </p:nvSpPr>
            <p:spPr bwMode="auto">
              <a:xfrm>
                <a:off x="4279" y="3514"/>
                <a:ext cx="1" cy="4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31" name="Line 675"/>
              <p:cNvSpPr>
                <a:spLocks noChangeShapeType="1"/>
              </p:cNvSpPr>
              <p:nvPr/>
            </p:nvSpPr>
            <p:spPr bwMode="auto">
              <a:xfrm>
                <a:off x="4279" y="3529"/>
                <a:ext cx="5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32" name="Line 676"/>
              <p:cNvSpPr>
                <a:spLocks noChangeShapeType="1"/>
              </p:cNvSpPr>
              <p:nvPr/>
            </p:nvSpPr>
            <p:spPr bwMode="auto">
              <a:xfrm>
                <a:off x="4284" y="3540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33" name="Line 677"/>
              <p:cNvSpPr>
                <a:spLocks noChangeShapeType="1"/>
              </p:cNvSpPr>
              <p:nvPr/>
            </p:nvSpPr>
            <p:spPr bwMode="auto">
              <a:xfrm>
                <a:off x="4284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34" name="Line 678"/>
              <p:cNvSpPr>
                <a:spLocks noChangeShapeType="1"/>
              </p:cNvSpPr>
              <p:nvPr/>
            </p:nvSpPr>
            <p:spPr bwMode="auto">
              <a:xfrm>
                <a:off x="4284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35" name="Line 679"/>
              <p:cNvSpPr>
                <a:spLocks noChangeShapeType="1"/>
              </p:cNvSpPr>
              <p:nvPr/>
            </p:nvSpPr>
            <p:spPr bwMode="auto">
              <a:xfrm>
                <a:off x="4284" y="3520"/>
                <a:ext cx="1" cy="3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36" name="Line 680"/>
              <p:cNvSpPr>
                <a:spLocks noChangeShapeType="1"/>
              </p:cNvSpPr>
              <p:nvPr/>
            </p:nvSpPr>
            <p:spPr bwMode="auto">
              <a:xfrm>
                <a:off x="4288" y="3540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37" name="Line 681"/>
              <p:cNvSpPr>
                <a:spLocks noChangeShapeType="1"/>
              </p:cNvSpPr>
              <p:nvPr/>
            </p:nvSpPr>
            <p:spPr bwMode="auto">
              <a:xfrm>
                <a:off x="4288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38" name="Line 682"/>
              <p:cNvSpPr>
                <a:spLocks noChangeShapeType="1"/>
              </p:cNvSpPr>
              <p:nvPr/>
            </p:nvSpPr>
            <p:spPr bwMode="auto">
              <a:xfrm>
                <a:off x="4288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39" name="Line 683"/>
              <p:cNvSpPr>
                <a:spLocks noChangeShapeType="1"/>
              </p:cNvSpPr>
              <p:nvPr/>
            </p:nvSpPr>
            <p:spPr bwMode="auto">
              <a:xfrm>
                <a:off x="4288" y="3535"/>
                <a:ext cx="6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40" name="Line 684"/>
              <p:cNvSpPr>
                <a:spLocks noChangeShapeType="1"/>
              </p:cNvSpPr>
              <p:nvPr/>
            </p:nvSpPr>
            <p:spPr bwMode="auto">
              <a:xfrm>
                <a:off x="4294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41" name="Line 685"/>
              <p:cNvSpPr>
                <a:spLocks noChangeShapeType="1"/>
              </p:cNvSpPr>
              <p:nvPr/>
            </p:nvSpPr>
            <p:spPr bwMode="auto">
              <a:xfrm>
                <a:off x="4294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42" name="Line 686"/>
              <p:cNvSpPr>
                <a:spLocks noChangeShapeType="1"/>
              </p:cNvSpPr>
              <p:nvPr/>
            </p:nvSpPr>
            <p:spPr bwMode="auto">
              <a:xfrm>
                <a:off x="4294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43" name="Line 687"/>
              <p:cNvSpPr>
                <a:spLocks noChangeShapeType="1"/>
              </p:cNvSpPr>
              <p:nvPr/>
            </p:nvSpPr>
            <p:spPr bwMode="auto">
              <a:xfrm>
                <a:off x="4294" y="3540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44" name="Line 688"/>
              <p:cNvSpPr>
                <a:spLocks noChangeShapeType="1"/>
              </p:cNvSpPr>
              <p:nvPr/>
            </p:nvSpPr>
            <p:spPr bwMode="auto">
              <a:xfrm>
                <a:off x="4299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45" name="Line 689"/>
              <p:cNvSpPr>
                <a:spLocks noChangeShapeType="1"/>
              </p:cNvSpPr>
              <p:nvPr/>
            </p:nvSpPr>
            <p:spPr bwMode="auto">
              <a:xfrm>
                <a:off x="429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46" name="Line 690"/>
              <p:cNvSpPr>
                <a:spLocks noChangeShapeType="1"/>
              </p:cNvSpPr>
              <p:nvPr/>
            </p:nvSpPr>
            <p:spPr bwMode="auto">
              <a:xfrm>
                <a:off x="429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47" name="Line 691"/>
              <p:cNvSpPr>
                <a:spLocks noChangeShapeType="1"/>
              </p:cNvSpPr>
              <p:nvPr/>
            </p:nvSpPr>
            <p:spPr bwMode="auto">
              <a:xfrm>
                <a:off x="4299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48" name="Line 692"/>
              <p:cNvSpPr>
                <a:spLocks noChangeShapeType="1"/>
              </p:cNvSpPr>
              <p:nvPr/>
            </p:nvSpPr>
            <p:spPr bwMode="auto">
              <a:xfrm>
                <a:off x="4305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49" name="Line 693"/>
              <p:cNvSpPr>
                <a:spLocks noChangeShapeType="1"/>
              </p:cNvSpPr>
              <p:nvPr/>
            </p:nvSpPr>
            <p:spPr bwMode="auto">
              <a:xfrm>
                <a:off x="4305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50" name="Line 694"/>
              <p:cNvSpPr>
                <a:spLocks noChangeShapeType="1"/>
              </p:cNvSpPr>
              <p:nvPr/>
            </p:nvSpPr>
            <p:spPr bwMode="auto">
              <a:xfrm>
                <a:off x="4305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51" name="Line 695"/>
              <p:cNvSpPr>
                <a:spLocks noChangeShapeType="1"/>
              </p:cNvSpPr>
              <p:nvPr/>
            </p:nvSpPr>
            <p:spPr bwMode="auto">
              <a:xfrm>
                <a:off x="4305" y="3535"/>
                <a:ext cx="3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52" name="Line 696"/>
              <p:cNvSpPr>
                <a:spLocks noChangeShapeType="1"/>
              </p:cNvSpPr>
              <p:nvPr/>
            </p:nvSpPr>
            <p:spPr bwMode="auto">
              <a:xfrm>
                <a:off x="4308" y="3525"/>
                <a:ext cx="1" cy="3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53" name="Line 697"/>
              <p:cNvSpPr>
                <a:spLocks noChangeShapeType="1"/>
              </p:cNvSpPr>
              <p:nvPr/>
            </p:nvSpPr>
            <p:spPr bwMode="auto">
              <a:xfrm>
                <a:off x="4308" y="3529"/>
                <a:ext cx="1" cy="3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54" name="Line 698"/>
              <p:cNvSpPr>
                <a:spLocks noChangeShapeType="1"/>
              </p:cNvSpPr>
              <p:nvPr/>
            </p:nvSpPr>
            <p:spPr bwMode="auto">
              <a:xfrm>
                <a:off x="4308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55" name="Line 699"/>
              <p:cNvSpPr>
                <a:spLocks noChangeShapeType="1"/>
              </p:cNvSpPr>
              <p:nvPr/>
            </p:nvSpPr>
            <p:spPr bwMode="auto">
              <a:xfrm>
                <a:off x="4308" y="3514"/>
                <a:ext cx="1" cy="4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56" name="Line 700"/>
              <p:cNvSpPr>
                <a:spLocks noChangeShapeType="1"/>
              </p:cNvSpPr>
              <p:nvPr/>
            </p:nvSpPr>
            <p:spPr bwMode="auto">
              <a:xfrm>
                <a:off x="4314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57" name="Line 701"/>
              <p:cNvSpPr>
                <a:spLocks noChangeShapeType="1"/>
              </p:cNvSpPr>
              <p:nvPr/>
            </p:nvSpPr>
            <p:spPr bwMode="auto">
              <a:xfrm>
                <a:off x="4314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58" name="Line 702"/>
              <p:cNvSpPr>
                <a:spLocks noChangeShapeType="1"/>
              </p:cNvSpPr>
              <p:nvPr/>
            </p:nvSpPr>
            <p:spPr bwMode="auto">
              <a:xfrm>
                <a:off x="4314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59" name="Line 703"/>
              <p:cNvSpPr>
                <a:spLocks noChangeShapeType="1"/>
              </p:cNvSpPr>
              <p:nvPr/>
            </p:nvSpPr>
            <p:spPr bwMode="auto">
              <a:xfrm>
                <a:off x="4314" y="3535"/>
                <a:ext cx="6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60" name="Line 704"/>
              <p:cNvSpPr>
                <a:spLocks noChangeShapeType="1"/>
              </p:cNvSpPr>
              <p:nvPr/>
            </p:nvSpPr>
            <p:spPr bwMode="auto">
              <a:xfrm>
                <a:off x="4320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61" name="Line 705"/>
              <p:cNvSpPr>
                <a:spLocks noChangeShapeType="1"/>
              </p:cNvSpPr>
              <p:nvPr/>
            </p:nvSpPr>
            <p:spPr bwMode="auto">
              <a:xfrm>
                <a:off x="4320" y="3535"/>
                <a:ext cx="1" cy="1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62" name="Line 706"/>
              <p:cNvSpPr>
                <a:spLocks noChangeShapeType="1"/>
              </p:cNvSpPr>
              <p:nvPr/>
            </p:nvSpPr>
            <p:spPr bwMode="auto">
              <a:xfrm>
                <a:off x="4320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63" name="Line 707"/>
              <p:cNvSpPr>
                <a:spLocks noChangeShapeType="1"/>
              </p:cNvSpPr>
              <p:nvPr/>
            </p:nvSpPr>
            <p:spPr bwMode="auto">
              <a:xfrm>
                <a:off x="432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64" name="Line 708"/>
              <p:cNvSpPr>
                <a:spLocks noChangeShapeType="1"/>
              </p:cNvSpPr>
              <p:nvPr/>
            </p:nvSpPr>
            <p:spPr bwMode="auto">
              <a:xfrm>
                <a:off x="4325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65" name="Line 709"/>
              <p:cNvSpPr>
                <a:spLocks noChangeShapeType="1"/>
              </p:cNvSpPr>
              <p:nvPr/>
            </p:nvSpPr>
            <p:spPr bwMode="auto">
              <a:xfrm>
                <a:off x="4325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66" name="Line 710"/>
              <p:cNvSpPr>
                <a:spLocks noChangeShapeType="1"/>
              </p:cNvSpPr>
              <p:nvPr/>
            </p:nvSpPr>
            <p:spPr bwMode="auto">
              <a:xfrm>
                <a:off x="4325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67" name="Line 711"/>
              <p:cNvSpPr>
                <a:spLocks noChangeShapeType="1"/>
              </p:cNvSpPr>
              <p:nvPr/>
            </p:nvSpPr>
            <p:spPr bwMode="auto">
              <a:xfrm>
                <a:off x="4325" y="3540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68" name="Line 712"/>
              <p:cNvSpPr>
                <a:spLocks noChangeShapeType="1"/>
              </p:cNvSpPr>
              <p:nvPr/>
            </p:nvSpPr>
            <p:spPr bwMode="auto">
              <a:xfrm>
                <a:off x="433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69" name="Line 713"/>
              <p:cNvSpPr>
                <a:spLocks noChangeShapeType="1"/>
              </p:cNvSpPr>
              <p:nvPr/>
            </p:nvSpPr>
            <p:spPr bwMode="auto">
              <a:xfrm>
                <a:off x="433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70" name="Line 714"/>
              <p:cNvSpPr>
                <a:spLocks noChangeShapeType="1"/>
              </p:cNvSpPr>
              <p:nvPr/>
            </p:nvSpPr>
            <p:spPr bwMode="auto">
              <a:xfrm>
                <a:off x="4331" y="3529"/>
                <a:ext cx="1" cy="2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71" name="Line 715"/>
              <p:cNvSpPr>
                <a:spLocks noChangeShapeType="1"/>
              </p:cNvSpPr>
              <p:nvPr/>
            </p:nvSpPr>
            <p:spPr bwMode="auto">
              <a:xfrm>
                <a:off x="433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72" name="Line 716"/>
              <p:cNvSpPr>
                <a:spLocks noChangeShapeType="1"/>
              </p:cNvSpPr>
              <p:nvPr/>
            </p:nvSpPr>
            <p:spPr bwMode="auto">
              <a:xfrm>
                <a:off x="4335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73" name="Line 717"/>
              <p:cNvSpPr>
                <a:spLocks noChangeShapeType="1"/>
              </p:cNvSpPr>
              <p:nvPr/>
            </p:nvSpPr>
            <p:spPr bwMode="auto">
              <a:xfrm>
                <a:off x="4335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74" name="Line 718"/>
              <p:cNvSpPr>
                <a:spLocks noChangeShapeType="1"/>
              </p:cNvSpPr>
              <p:nvPr/>
            </p:nvSpPr>
            <p:spPr bwMode="auto">
              <a:xfrm>
                <a:off x="4335" y="3529"/>
                <a:ext cx="1" cy="1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75" name="Line 719"/>
              <p:cNvSpPr>
                <a:spLocks noChangeShapeType="1"/>
              </p:cNvSpPr>
              <p:nvPr/>
            </p:nvSpPr>
            <p:spPr bwMode="auto">
              <a:xfrm>
                <a:off x="4335" y="3535"/>
                <a:ext cx="5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76" name="Line 720"/>
              <p:cNvSpPr>
                <a:spLocks noChangeShapeType="1"/>
              </p:cNvSpPr>
              <p:nvPr/>
            </p:nvSpPr>
            <p:spPr bwMode="auto">
              <a:xfrm>
                <a:off x="4340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77" name="Line 721"/>
              <p:cNvSpPr>
                <a:spLocks noChangeShapeType="1"/>
              </p:cNvSpPr>
              <p:nvPr/>
            </p:nvSpPr>
            <p:spPr bwMode="auto">
              <a:xfrm>
                <a:off x="4340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78" name="Line 722"/>
              <p:cNvSpPr>
                <a:spLocks noChangeShapeType="1"/>
              </p:cNvSpPr>
              <p:nvPr/>
            </p:nvSpPr>
            <p:spPr bwMode="auto">
              <a:xfrm>
                <a:off x="4340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79" name="Line 723"/>
              <p:cNvSpPr>
                <a:spLocks noChangeShapeType="1"/>
              </p:cNvSpPr>
              <p:nvPr/>
            </p:nvSpPr>
            <p:spPr bwMode="auto">
              <a:xfrm>
                <a:off x="4340" y="3535"/>
                <a:ext cx="6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80" name="Line 724"/>
              <p:cNvSpPr>
                <a:spLocks noChangeShapeType="1"/>
              </p:cNvSpPr>
              <p:nvPr/>
            </p:nvSpPr>
            <p:spPr bwMode="auto">
              <a:xfrm>
                <a:off x="4346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81" name="Line 725"/>
              <p:cNvSpPr>
                <a:spLocks noChangeShapeType="1"/>
              </p:cNvSpPr>
              <p:nvPr/>
            </p:nvSpPr>
            <p:spPr bwMode="auto">
              <a:xfrm>
                <a:off x="4346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82" name="Line 726"/>
              <p:cNvSpPr>
                <a:spLocks noChangeShapeType="1"/>
              </p:cNvSpPr>
              <p:nvPr/>
            </p:nvSpPr>
            <p:spPr bwMode="auto">
              <a:xfrm>
                <a:off x="4346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83" name="Line 727"/>
              <p:cNvSpPr>
                <a:spLocks noChangeShapeType="1"/>
              </p:cNvSpPr>
              <p:nvPr/>
            </p:nvSpPr>
            <p:spPr bwMode="auto">
              <a:xfrm>
                <a:off x="4346" y="3535"/>
                <a:ext cx="5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84" name="Line 728"/>
              <p:cNvSpPr>
                <a:spLocks noChangeShapeType="1"/>
              </p:cNvSpPr>
              <p:nvPr/>
            </p:nvSpPr>
            <p:spPr bwMode="auto">
              <a:xfrm>
                <a:off x="435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85" name="Line 729"/>
              <p:cNvSpPr>
                <a:spLocks noChangeShapeType="1"/>
              </p:cNvSpPr>
              <p:nvPr/>
            </p:nvSpPr>
            <p:spPr bwMode="auto">
              <a:xfrm>
                <a:off x="435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86" name="Line 730"/>
              <p:cNvSpPr>
                <a:spLocks noChangeShapeType="1"/>
              </p:cNvSpPr>
              <p:nvPr/>
            </p:nvSpPr>
            <p:spPr bwMode="auto">
              <a:xfrm>
                <a:off x="4351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87" name="Line 731"/>
              <p:cNvSpPr>
                <a:spLocks noChangeShapeType="1"/>
              </p:cNvSpPr>
              <p:nvPr/>
            </p:nvSpPr>
            <p:spPr bwMode="auto">
              <a:xfrm>
                <a:off x="4355" y="3499"/>
                <a:ext cx="1" cy="5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88" name="Line 732"/>
              <p:cNvSpPr>
                <a:spLocks noChangeShapeType="1"/>
              </p:cNvSpPr>
              <p:nvPr/>
            </p:nvSpPr>
            <p:spPr bwMode="auto">
              <a:xfrm>
                <a:off x="4355" y="3540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89" name="Line 733"/>
              <p:cNvSpPr>
                <a:spLocks noChangeShapeType="1"/>
              </p:cNvSpPr>
              <p:nvPr/>
            </p:nvSpPr>
            <p:spPr bwMode="auto">
              <a:xfrm>
                <a:off x="4355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90" name="Line 734"/>
              <p:cNvSpPr>
                <a:spLocks noChangeShapeType="1"/>
              </p:cNvSpPr>
              <p:nvPr/>
            </p:nvSpPr>
            <p:spPr bwMode="auto">
              <a:xfrm>
                <a:off x="4355" y="3535"/>
                <a:ext cx="6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91" name="Line 735"/>
              <p:cNvSpPr>
                <a:spLocks noChangeShapeType="1"/>
              </p:cNvSpPr>
              <p:nvPr/>
            </p:nvSpPr>
            <p:spPr bwMode="auto">
              <a:xfrm>
                <a:off x="436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92" name="Line 736"/>
              <p:cNvSpPr>
                <a:spLocks noChangeShapeType="1"/>
              </p:cNvSpPr>
              <p:nvPr/>
            </p:nvSpPr>
            <p:spPr bwMode="auto">
              <a:xfrm>
                <a:off x="436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93" name="Line 737"/>
              <p:cNvSpPr>
                <a:spLocks noChangeShapeType="1"/>
              </p:cNvSpPr>
              <p:nvPr/>
            </p:nvSpPr>
            <p:spPr bwMode="auto">
              <a:xfrm>
                <a:off x="436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94" name="Line 738"/>
              <p:cNvSpPr>
                <a:spLocks noChangeShapeType="1"/>
              </p:cNvSpPr>
              <p:nvPr/>
            </p:nvSpPr>
            <p:spPr bwMode="auto">
              <a:xfrm>
                <a:off x="4361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95" name="Line 739"/>
              <p:cNvSpPr>
                <a:spLocks noChangeShapeType="1"/>
              </p:cNvSpPr>
              <p:nvPr/>
            </p:nvSpPr>
            <p:spPr bwMode="auto">
              <a:xfrm>
                <a:off x="4366" y="3525"/>
                <a:ext cx="1" cy="3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96" name="Line 740"/>
              <p:cNvSpPr>
                <a:spLocks noChangeShapeType="1"/>
              </p:cNvSpPr>
              <p:nvPr/>
            </p:nvSpPr>
            <p:spPr bwMode="auto">
              <a:xfrm>
                <a:off x="4366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97" name="Line 741"/>
              <p:cNvSpPr>
                <a:spLocks noChangeShapeType="1"/>
              </p:cNvSpPr>
              <p:nvPr/>
            </p:nvSpPr>
            <p:spPr bwMode="auto">
              <a:xfrm>
                <a:off x="4366" y="3529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98" name="Line 742"/>
              <p:cNvSpPr>
                <a:spLocks noChangeShapeType="1"/>
              </p:cNvSpPr>
              <p:nvPr/>
            </p:nvSpPr>
            <p:spPr bwMode="auto">
              <a:xfrm>
                <a:off x="4366" y="3520"/>
                <a:ext cx="6" cy="3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599" name="Line 743"/>
              <p:cNvSpPr>
                <a:spLocks noChangeShapeType="1"/>
              </p:cNvSpPr>
              <p:nvPr/>
            </p:nvSpPr>
            <p:spPr bwMode="auto">
              <a:xfrm>
                <a:off x="4372" y="3535"/>
                <a:ext cx="1" cy="2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00" name="Line 744"/>
              <p:cNvSpPr>
                <a:spLocks noChangeShapeType="1"/>
              </p:cNvSpPr>
              <p:nvPr/>
            </p:nvSpPr>
            <p:spPr bwMode="auto">
              <a:xfrm>
                <a:off x="4372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01" name="Line 745"/>
              <p:cNvSpPr>
                <a:spLocks noChangeShapeType="1"/>
              </p:cNvSpPr>
              <p:nvPr/>
            </p:nvSpPr>
            <p:spPr bwMode="auto">
              <a:xfrm>
                <a:off x="4372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02" name="Line 746"/>
              <p:cNvSpPr>
                <a:spLocks noChangeShapeType="1"/>
              </p:cNvSpPr>
              <p:nvPr/>
            </p:nvSpPr>
            <p:spPr bwMode="auto">
              <a:xfrm>
                <a:off x="4372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03" name="Line 747"/>
              <p:cNvSpPr>
                <a:spLocks noChangeShapeType="1"/>
              </p:cNvSpPr>
              <p:nvPr/>
            </p:nvSpPr>
            <p:spPr bwMode="auto">
              <a:xfrm>
                <a:off x="4376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04" name="Line 748"/>
              <p:cNvSpPr>
                <a:spLocks noChangeShapeType="1"/>
              </p:cNvSpPr>
              <p:nvPr/>
            </p:nvSpPr>
            <p:spPr bwMode="auto">
              <a:xfrm>
                <a:off x="4376" y="354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05" name="Line 749"/>
              <p:cNvSpPr>
                <a:spLocks noChangeShapeType="1"/>
              </p:cNvSpPr>
              <p:nvPr/>
            </p:nvSpPr>
            <p:spPr bwMode="auto">
              <a:xfrm>
                <a:off x="4376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06" name="Line 750"/>
              <p:cNvSpPr>
                <a:spLocks noChangeShapeType="1"/>
              </p:cNvSpPr>
              <p:nvPr/>
            </p:nvSpPr>
            <p:spPr bwMode="auto">
              <a:xfrm>
                <a:off x="4376" y="3540"/>
                <a:ext cx="5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07" name="Line 751"/>
              <p:cNvSpPr>
                <a:spLocks noChangeShapeType="1"/>
              </p:cNvSpPr>
              <p:nvPr/>
            </p:nvSpPr>
            <p:spPr bwMode="auto">
              <a:xfrm>
                <a:off x="4381" y="3535"/>
                <a:ext cx="1" cy="2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08" name="Line 752"/>
              <p:cNvSpPr>
                <a:spLocks noChangeShapeType="1"/>
              </p:cNvSpPr>
              <p:nvPr/>
            </p:nvSpPr>
            <p:spPr bwMode="auto">
              <a:xfrm>
                <a:off x="438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09" name="Line 753"/>
              <p:cNvSpPr>
                <a:spLocks noChangeShapeType="1"/>
              </p:cNvSpPr>
              <p:nvPr/>
            </p:nvSpPr>
            <p:spPr bwMode="auto">
              <a:xfrm>
                <a:off x="438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10" name="Line 754"/>
              <p:cNvSpPr>
                <a:spLocks noChangeShapeType="1"/>
              </p:cNvSpPr>
              <p:nvPr/>
            </p:nvSpPr>
            <p:spPr bwMode="auto">
              <a:xfrm>
                <a:off x="4381" y="3535"/>
                <a:ext cx="1" cy="1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11" name="Line 755"/>
              <p:cNvSpPr>
                <a:spLocks noChangeShapeType="1"/>
              </p:cNvSpPr>
              <p:nvPr/>
            </p:nvSpPr>
            <p:spPr bwMode="auto">
              <a:xfrm>
                <a:off x="4387" y="3540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12" name="Line 756"/>
              <p:cNvSpPr>
                <a:spLocks noChangeShapeType="1"/>
              </p:cNvSpPr>
              <p:nvPr/>
            </p:nvSpPr>
            <p:spPr bwMode="auto">
              <a:xfrm>
                <a:off x="4320" y="3200"/>
                <a:ext cx="1" cy="51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13" name="Freeform 757"/>
              <p:cNvSpPr>
                <a:spLocks/>
              </p:cNvSpPr>
              <p:nvPr/>
            </p:nvSpPr>
            <p:spPr bwMode="auto">
              <a:xfrm>
                <a:off x="3607" y="3217"/>
                <a:ext cx="4" cy="521"/>
              </a:xfrm>
              <a:custGeom>
                <a:avLst/>
                <a:gdLst>
                  <a:gd name="T0" fmla="*/ 4 w 4"/>
                  <a:gd name="T1" fmla="*/ 3 h 521"/>
                  <a:gd name="T2" fmla="*/ 4 w 4"/>
                  <a:gd name="T3" fmla="*/ 3 h 521"/>
                  <a:gd name="T4" fmla="*/ 4 w 4"/>
                  <a:gd name="T5" fmla="*/ 0 h 521"/>
                  <a:gd name="T6" fmla="*/ 4 w 4"/>
                  <a:gd name="T7" fmla="*/ 0 h 521"/>
                  <a:gd name="T8" fmla="*/ 4 w 4"/>
                  <a:gd name="T9" fmla="*/ 0 h 521"/>
                  <a:gd name="T10" fmla="*/ 4 w 4"/>
                  <a:gd name="T11" fmla="*/ 0 h 521"/>
                  <a:gd name="T12" fmla="*/ 4 w 4"/>
                  <a:gd name="T13" fmla="*/ 0 h 521"/>
                  <a:gd name="T14" fmla="*/ 4 w 4"/>
                  <a:gd name="T15" fmla="*/ 0 h 521"/>
                  <a:gd name="T16" fmla="*/ 0 w 4"/>
                  <a:gd name="T17" fmla="*/ 3 h 521"/>
                  <a:gd name="T18" fmla="*/ 0 w 4"/>
                  <a:gd name="T19" fmla="*/ 521 h 521"/>
                  <a:gd name="T20" fmla="*/ 0 w 4"/>
                  <a:gd name="T21" fmla="*/ 521 h 521"/>
                  <a:gd name="T22" fmla="*/ 4 w 4"/>
                  <a:gd name="T23" fmla="*/ 521 h 521"/>
                  <a:gd name="T24" fmla="*/ 4 w 4"/>
                  <a:gd name="T25" fmla="*/ 521 h 521"/>
                  <a:gd name="T26" fmla="*/ 4 w 4"/>
                  <a:gd name="T27" fmla="*/ 521 h 521"/>
                  <a:gd name="T28" fmla="*/ 4 w 4"/>
                  <a:gd name="T29" fmla="*/ 521 h 521"/>
                  <a:gd name="T30" fmla="*/ 4 w 4"/>
                  <a:gd name="T31" fmla="*/ 521 h 521"/>
                  <a:gd name="T32" fmla="*/ 4 w 4"/>
                  <a:gd name="T33" fmla="*/ 521 h 521"/>
                  <a:gd name="T34" fmla="*/ 4 w 4"/>
                  <a:gd name="T35" fmla="*/ 521 h 521"/>
                  <a:gd name="T36" fmla="*/ 4 w 4"/>
                  <a:gd name="T37" fmla="*/ 3 h 5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"/>
                  <a:gd name="T58" fmla="*/ 0 h 521"/>
                  <a:gd name="T59" fmla="*/ 4 w 4"/>
                  <a:gd name="T60" fmla="*/ 521 h 5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" h="521">
                    <a:moveTo>
                      <a:pt x="4" y="3"/>
                    </a:moveTo>
                    <a:lnTo>
                      <a:pt x="4" y="3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521"/>
                    </a:lnTo>
                    <a:lnTo>
                      <a:pt x="4" y="521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14" name="Freeform 758"/>
              <p:cNvSpPr>
                <a:spLocks/>
              </p:cNvSpPr>
              <p:nvPr/>
            </p:nvSpPr>
            <p:spPr bwMode="auto">
              <a:xfrm>
                <a:off x="3704" y="3220"/>
                <a:ext cx="1" cy="524"/>
              </a:xfrm>
              <a:custGeom>
                <a:avLst/>
                <a:gdLst>
                  <a:gd name="T0" fmla="*/ 0 w 1"/>
                  <a:gd name="T1" fmla="*/ 6 h 524"/>
                  <a:gd name="T2" fmla="*/ 0 w 1"/>
                  <a:gd name="T3" fmla="*/ 0 h 524"/>
                  <a:gd name="T4" fmla="*/ 0 w 1"/>
                  <a:gd name="T5" fmla="*/ 0 h 524"/>
                  <a:gd name="T6" fmla="*/ 0 w 1"/>
                  <a:gd name="T7" fmla="*/ 0 h 524"/>
                  <a:gd name="T8" fmla="*/ 0 w 1"/>
                  <a:gd name="T9" fmla="*/ 0 h 524"/>
                  <a:gd name="T10" fmla="*/ 0 w 1"/>
                  <a:gd name="T11" fmla="*/ 0 h 524"/>
                  <a:gd name="T12" fmla="*/ 0 w 1"/>
                  <a:gd name="T13" fmla="*/ 0 h 524"/>
                  <a:gd name="T14" fmla="*/ 0 w 1"/>
                  <a:gd name="T15" fmla="*/ 0 h 524"/>
                  <a:gd name="T16" fmla="*/ 0 w 1"/>
                  <a:gd name="T17" fmla="*/ 0 h 524"/>
                  <a:gd name="T18" fmla="*/ 0 w 1"/>
                  <a:gd name="T19" fmla="*/ 524 h 524"/>
                  <a:gd name="T20" fmla="*/ 0 w 1"/>
                  <a:gd name="T21" fmla="*/ 524 h 524"/>
                  <a:gd name="T22" fmla="*/ 0 w 1"/>
                  <a:gd name="T23" fmla="*/ 524 h 524"/>
                  <a:gd name="T24" fmla="*/ 0 w 1"/>
                  <a:gd name="T25" fmla="*/ 524 h 524"/>
                  <a:gd name="T26" fmla="*/ 0 w 1"/>
                  <a:gd name="T27" fmla="*/ 524 h 524"/>
                  <a:gd name="T28" fmla="*/ 0 w 1"/>
                  <a:gd name="T29" fmla="*/ 524 h 524"/>
                  <a:gd name="T30" fmla="*/ 0 w 1"/>
                  <a:gd name="T31" fmla="*/ 524 h 524"/>
                  <a:gd name="T32" fmla="*/ 0 w 1"/>
                  <a:gd name="T33" fmla="*/ 524 h 524"/>
                  <a:gd name="T34" fmla="*/ 0 w 1"/>
                  <a:gd name="T35" fmla="*/ 524 h 524"/>
                  <a:gd name="T36" fmla="*/ 0 w 1"/>
                  <a:gd name="T37" fmla="*/ 6 h 52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"/>
                  <a:gd name="T58" fmla="*/ 0 h 524"/>
                  <a:gd name="T59" fmla="*/ 1 w 1"/>
                  <a:gd name="T60" fmla="*/ 524 h 52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" h="524">
                    <a:moveTo>
                      <a:pt x="0" y="6"/>
                    </a:moveTo>
                    <a:lnTo>
                      <a:pt x="0" y="0"/>
                    </a:lnTo>
                    <a:lnTo>
                      <a:pt x="0" y="52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15" name="Freeform 759"/>
              <p:cNvSpPr>
                <a:spLocks/>
              </p:cNvSpPr>
              <p:nvPr/>
            </p:nvSpPr>
            <p:spPr bwMode="auto">
              <a:xfrm>
                <a:off x="3721" y="3205"/>
                <a:ext cx="4" cy="522"/>
              </a:xfrm>
              <a:custGeom>
                <a:avLst/>
                <a:gdLst>
                  <a:gd name="T0" fmla="*/ 4 w 4"/>
                  <a:gd name="T1" fmla="*/ 6 h 522"/>
                  <a:gd name="T2" fmla="*/ 4 w 4"/>
                  <a:gd name="T3" fmla="*/ 6 h 522"/>
                  <a:gd name="T4" fmla="*/ 4 w 4"/>
                  <a:gd name="T5" fmla="*/ 6 h 522"/>
                  <a:gd name="T6" fmla="*/ 4 w 4"/>
                  <a:gd name="T7" fmla="*/ 0 h 522"/>
                  <a:gd name="T8" fmla="*/ 4 w 4"/>
                  <a:gd name="T9" fmla="*/ 0 h 522"/>
                  <a:gd name="T10" fmla="*/ 4 w 4"/>
                  <a:gd name="T11" fmla="*/ 0 h 522"/>
                  <a:gd name="T12" fmla="*/ 4 w 4"/>
                  <a:gd name="T13" fmla="*/ 0 h 522"/>
                  <a:gd name="T14" fmla="*/ 0 w 4"/>
                  <a:gd name="T15" fmla="*/ 6 h 522"/>
                  <a:gd name="T16" fmla="*/ 0 w 4"/>
                  <a:gd name="T17" fmla="*/ 6 h 522"/>
                  <a:gd name="T18" fmla="*/ 0 w 4"/>
                  <a:gd name="T19" fmla="*/ 522 h 522"/>
                  <a:gd name="T20" fmla="*/ 0 w 4"/>
                  <a:gd name="T21" fmla="*/ 522 h 522"/>
                  <a:gd name="T22" fmla="*/ 0 w 4"/>
                  <a:gd name="T23" fmla="*/ 522 h 522"/>
                  <a:gd name="T24" fmla="*/ 4 w 4"/>
                  <a:gd name="T25" fmla="*/ 522 h 522"/>
                  <a:gd name="T26" fmla="*/ 4 w 4"/>
                  <a:gd name="T27" fmla="*/ 522 h 522"/>
                  <a:gd name="T28" fmla="*/ 4 w 4"/>
                  <a:gd name="T29" fmla="*/ 522 h 522"/>
                  <a:gd name="T30" fmla="*/ 4 w 4"/>
                  <a:gd name="T31" fmla="*/ 522 h 522"/>
                  <a:gd name="T32" fmla="*/ 4 w 4"/>
                  <a:gd name="T33" fmla="*/ 522 h 522"/>
                  <a:gd name="T34" fmla="*/ 4 w 4"/>
                  <a:gd name="T35" fmla="*/ 522 h 522"/>
                  <a:gd name="T36" fmla="*/ 4 w 4"/>
                  <a:gd name="T37" fmla="*/ 6 h 5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"/>
                  <a:gd name="T58" fmla="*/ 0 h 522"/>
                  <a:gd name="T59" fmla="*/ 4 w 4"/>
                  <a:gd name="T60" fmla="*/ 522 h 5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" h="522">
                    <a:moveTo>
                      <a:pt x="4" y="6"/>
                    </a:moveTo>
                    <a:lnTo>
                      <a:pt x="4" y="6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0" y="522"/>
                    </a:lnTo>
                    <a:lnTo>
                      <a:pt x="4" y="522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16" name="Freeform 760"/>
              <p:cNvSpPr>
                <a:spLocks/>
              </p:cNvSpPr>
              <p:nvPr/>
            </p:nvSpPr>
            <p:spPr bwMode="auto">
              <a:xfrm>
                <a:off x="3710" y="3217"/>
                <a:ext cx="6" cy="521"/>
              </a:xfrm>
              <a:custGeom>
                <a:avLst/>
                <a:gdLst>
                  <a:gd name="T0" fmla="*/ 6 w 6"/>
                  <a:gd name="T1" fmla="*/ 3 h 521"/>
                  <a:gd name="T2" fmla="*/ 6 w 6"/>
                  <a:gd name="T3" fmla="*/ 3 h 521"/>
                  <a:gd name="T4" fmla="*/ 6 w 6"/>
                  <a:gd name="T5" fmla="*/ 3 h 521"/>
                  <a:gd name="T6" fmla="*/ 6 w 6"/>
                  <a:gd name="T7" fmla="*/ 3 h 521"/>
                  <a:gd name="T8" fmla="*/ 6 w 6"/>
                  <a:gd name="T9" fmla="*/ 0 h 521"/>
                  <a:gd name="T10" fmla="*/ 0 w 6"/>
                  <a:gd name="T11" fmla="*/ 0 h 521"/>
                  <a:gd name="T12" fmla="*/ 0 w 6"/>
                  <a:gd name="T13" fmla="*/ 3 h 521"/>
                  <a:gd name="T14" fmla="*/ 0 w 6"/>
                  <a:gd name="T15" fmla="*/ 3 h 521"/>
                  <a:gd name="T16" fmla="*/ 0 w 6"/>
                  <a:gd name="T17" fmla="*/ 3 h 521"/>
                  <a:gd name="T18" fmla="*/ 0 w 6"/>
                  <a:gd name="T19" fmla="*/ 521 h 521"/>
                  <a:gd name="T20" fmla="*/ 0 w 6"/>
                  <a:gd name="T21" fmla="*/ 521 h 521"/>
                  <a:gd name="T22" fmla="*/ 0 w 6"/>
                  <a:gd name="T23" fmla="*/ 521 h 521"/>
                  <a:gd name="T24" fmla="*/ 0 w 6"/>
                  <a:gd name="T25" fmla="*/ 521 h 521"/>
                  <a:gd name="T26" fmla="*/ 0 w 6"/>
                  <a:gd name="T27" fmla="*/ 521 h 521"/>
                  <a:gd name="T28" fmla="*/ 6 w 6"/>
                  <a:gd name="T29" fmla="*/ 521 h 521"/>
                  <a:gd name="T30" fmla="*/ 6 w 6"/>
                  <a:gd name="T31" fmla="*/ 521 h 521"/>
                  <a:gd name="T32" fmla="*/ 6 w 6"/>
                  <a:gd name="T33" fmla="*/ 521 h 521"/>
                  <a:gd name="T34" fmla="*/ 6 w 6"/>
                  <a:gd name="T35" fmla="*/ 521 h 521"/>
                  <a:gd name="T36" fmla="*/ 6 w 6"/>
                  <a:gd name="T37" fmla="*/ 3 h 5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21"/>
                  <a:gd name="T59" fmla="*/ 6 w 6"/>
                  <a:gd name="T60" fmla="*/ 521 h 5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21">
                    <a:moveTo>
                      <a:pt x="6" y="3"/>
                    </a:moveTo>
                    <a:lnTo>
                      <a:pt x="6" y="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21"/>
                    </a:lnTo>
                    <a:lnTo>
                      <a:pt x="6" y="52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17" name="Freeform 761"/>
              <p:cNvSpPr>
                <a:spLocks/>
              </p:cNvSpPr>
              <p:nvPr/>
            </p:nvSpPr>
            <p:spPr bwMode="auto">
              <a:xfrm>
                <a:off x="3695" y="3185"/>
                <a:ext cx="4" cy="522"/>
              </a:xfrm>
              <a:custGeom>
                <a:avLst/>
                <a:gdLst>
                  <a:gd name="T0" fmla="*/ 4 w 4"/>
                  <a:gd name="T1" fmla="*/ 0 h 522"/>
                  <a:gd name="T2" fmla="*/ 4 w 4"/>
                  <a:gd name="T3" fmla="*/ 0 h 522"/>
                  <a:gd name="T4" fmla="*/ 4 w 4"/>
                  <a:gd name="T5" fmla="*/ 0 h 522"/>
                  <a:gd name="T6" fmla="*/ 0 w 4"/>
                  <a:gd name="T7" fmla="*/ 0 h 522"/>
                  <a:gd name="T8" fmla="*/ 0 w 4"/>
                  <a:gd name="T9" fmla="*/ 0 h 522"/>
                  <a:gd name="T10" fmla="*/ 0 w 4"/>
                  <a:gd name="T11" fmla="*/ 0 h 522"/>
                  <a:gd name="T12" fmla="*/ 0 w 4"/>
                  <a:gd name="T13" fmla="*/ 0 h 522"/>
                  <a:gd name="T14" fmla="*/ 0 w 4"/>
                  <a:gd name="T15" fmla="*/ 0 h 522"/>
                  <a:gd name="T16" fmla="*/ 0 w 4"/>
                  <a:gd name="T17" fmla="*/ 0 h 522"/>
                  <a:gd name="T18" fmla="*/ 0 w 4"/>
                  <a:gd name="T19" fmla="*/ 522 h 522"/>
                  <a:gd name="T20" fmla="*/ 0 w 4"/>
                  <a:gd name="T21" fmla="*/ 522 h 522"/>
                  <a:gd name="T22" fmla="*/ 0 w 4"/>
                  <a:gd name="T23" fmla="*/ 522 h 522"/>
                  <a:gd name="T24" fmla="*/ 0 w 4"/>
                  <a:gd name="T25" fmla="*/ 522 h 522"/>
                  <a:gd name="T26" fmla="*/ 0 w 4"/>
                  <a:gd name="T27" fmla="*/ 522 h 522"/>
                  <a:gd name="T28" fmla="*/ 0 w 4"/>
                  <a:gd name="T29" fmla="*/ 522 h 522"/>
                  <a:gd name="T30" fmla="*/ 0 w 4"/>
                  <a:gd name="T31" fmla="*/ 522 h 522"/>
                  <a:gd name="T32" fmla="*/ 4 w 4"/>
                  <a:gd name="T33" fmla="*/ 522 h 522"/>
                  <a:gd name="T34" fmla="*/ 4 w 4"/>
                  <a:gd name="T35" fmla="*/ 522 h 522"/>
                  <a:gd name="T36" fmla="*/ 4 w 4"/>
                  <a:gd name="T37" fmla="*/ 0 h 5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"/>
                  <a:gd name="T58" fmla="*/ 0 h 522"/>
                  <a:gd name="T59" fmla="*/ 4 w 4"/>
                  <a:gd name="T60" fmla="*/ 522 h 5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" h="522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522"/>
                    </a:lnTo>
                    <a:lnTo>
                      <a:pt x="4" y="52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18" name="Freeform 762"/>
              <p:cNvSpPr>
                <a:spLocks/>
              </p:cNvSpPr>
              <p:nvPr/>
            </p:nvSpPr>
            <p:spPr bwMode="auto">
              <a:xfrm>
                <a:off x="3695" y="3226"/>
                <a:ext cx="4" cy="524"/>
              </a:xfrm>
              <a:custGeom>
                <a:avLst/>
                <a:gdLst>
                  <a:gd name="T0" fmla="*/ 4 w 4"/>
                  <a:gd name="T1" fmla="*/ 0 h 524"/>
                  <a:gd name="T2" fmla="*/ 4 w 4"/>
                  <a:gd name="T3" fmla="*/ 0 h 524"/>
                  <a:gd name="T4" fmla="*/ 4 w 4"/>
                  <a:gd name="T5" fmla="*/ 0 h 524"/>
                  <a:gd name="T6" fmla="*/ 4 w 4"/>
                  <a:gd name="T7" fmla="*/ 0 h 524"/>
                  <a:gd name="T8" fmla="*/ 0 w 4"/>
                  <a:gd name="T9" fmla="*/ 0 h 524"/>
                  <a:gd name="T10" fmla="*/ 0 w 4"/>
                  <a:gd name="T11" fmla="*/ 0 h 524"/>
                  <a:gd name="T12" fmla="*/ 0 w 4"/>
                  <a:gd name="T13" fmla="*/ 0 h 524"/>
                  <a:gd name="T14" fmla="*/ 0 w 4"/>
                  <a:gd name="T15" fmla="*/ 0 h 524"/>
                  <a:gd name="T16" fmla="*/ 0 w 4"/>
                  <a:gd name="T17" fmla="*/ 0 h 524"/>
                  <a:gd name="T18" fmla="*/ 0 w 4"/>
                  <a:gd name="T19" fmla="*/ 518 h 524"/>
                  <a:gd name="T20" fmla="*/ 0 w 4"/>
                  <a:gd name="T21" fmla="*/ 518 h 524"/>
                  <a:gd name="T22" fmla="*/ 0 w 4"/>
                  <a:gd name="T23" fmla="*/ 518 h 524"/>
                  <a:gd name="T24" fmla="*/ 0 w 4"/>
                  <a:gd name="T25" fmla="*/ 524 h 524"/>
                  <a:gd name="T26" fmla="*/ 0 w 4"/>
                  <a:gd name="T27" fmla="*/ 524 h 524"/>
                  <a:gd name="T28" fmla="*/ 0 w 4"/>
                  <a:gd name="T29" fmla="*/ 524 h 524"/>
                  <a:gd name="T30" fmla="*/ 4 w 4"/>
                  <a:gd name="T31" fmla="*/ 524 h 524"/>
                  <a:gd name="T32" fmla="*/ 4 w 4"/>
                  <a:gd name="T33" fmla="*/ 518 h 524"/>
                  <a:gd name="T34" fmla="*/ 4 w 4"/>
                  <a:gd name="T35" fmla="*/ 518 h 524"/>
                  <a:gd name="T36" fmla="*/ 4 w 4"/>
                  <a:gd name="T37" fmla="*/ 0 h 52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"/>
                  <a:gd name="T58" fmla="*/ 0 h 524"/>
                  <a:gd name="T59" fmla="*/ 4 w 4"/>
                  <a:gd name="T60" fmla="*/ 524 h 52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" h="52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518"/>
                    </a:lnTo>
                    <a:lnTo>
                      <a:pt x="0" y="524"/>
                    </a:lnTo>
                    <a:lnTo>
                      <a:pt x="4" y="524"/>
                    </a:lnTo>
                    <a:lnTo>
                      <a:pt x="4" y="51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19" name="Freeform 763"/>
              <p:cNvSpPr>
                <a:spLocks/>
              </p:cNvSpPr>
              <p:nvPr/>
            </p:nvSpPr>
            <p:spPr bwMode="auto">
              <a:xfrm>
                <a:off x="3704" y="3211"/>
                <a:ext cx="1" cy="522"/>
              </a:xfrm>
              <a:custGeom>
                <a:avLst/>
                <a:gdLst>
                  <a:gd name="T0" fmla="*/ 0 w 1"/>
                  <a:gd name="T1" fmla="*/ 0 h 522"/>
                  <a:gd name="T2" fmla="*/ 0 w 1"/>
                  <a:gd name="T3" fmla="*/ 0 h 522"/>
                  <a:gd name="T4" fmla="*/ 0 w 1"/>
                  <a:gd name="T5" fmla="*/ 0 h 522"/>
                  <a:gd name="T6" fmla="*/ 0 w 1"/>
                  <a:gd name="T7" fmla="*/ 0 h 522"/>
                  <a:gd name="T8" fmla="*/ 0 w 1"/>
                  <a:gd name="T9" fmla="*/ 0 h 522"/>
                  <a:gd name="T10" fmla="*/ 0 w 1"/>
                  <a:gd name="T11" fmla="*/ 0 h 522"/>
                  <a:gd name="T12" fmla="*/ 0 w 1"/>
                  <a:gd name="T13" fmla="*/ 0 h 522"/>
                  <a:gd name="T14" fmla="*/ 0 w 1"/>
                  <a:gd name="T15" fmla="*/ 0 h 522"/>
                  <a:gd name="T16" fmla="*/ 0 w 1"/>
                  <a:gd name="T17" fmla="*/ 0 h 522"/>
                  <a:gd name="T18" fmla="*/ 0 w 1"/>
                  <a:gd name="T19" fmla="*/ 516 h 522"/>
                  <a:gd name="T20" fmla="*/ 0 w 1"/>
                  <a:gd name="T21" fmla="*/ 516 h 522"/>
                  <a:gd name="T22" fmla="*/ 0 w 1"/>
                  <a:gd name="T23" fmla="*/ 522 h 522"/>
                  <a:gd name="T24" fmla="*/ 0 w 1"/>
                  <a:gd name="T25" fmla="*/ 522 h 522"/>
                  <a:gd name="T26" fmla="*/ 0 w 1"/>
                  <a:gd name="T27" fmla="*/ 522 h 522"/>
                  <a:gd name="T28" fmla="*/ 0 w 1"/>
                  <a:gd name="T29" fmla="*/ 522 h 522"/>
                  <a:gd name="T30" fmla="*/ 0 w 1"/>
                  <a:gd name="T31" fmla="*/ 522 h 522"/>
                  <a:gd name="T32" fmla="*/ 0 w 1"/>
                  <a:gd name="T33" fmla="*/ 522 h 522"/>
                  <a:gd name="T34" fmla="*/ 0 w 1"/>
                  <a:gd name="T35" fmla="*/ 516 h 522"/>
                  <a:gd name="T36" fmla="*/ 0 w 1"/>
                  <a:gd name="T37" fmla="*/ 0 h 5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"/>
                  <a:gd name="T58" fmla="*/ 0 h 522"/>
                  <a:gd name="T59" fmla="*/ 1 w 1"/>
                  <a:gd name="T60" fmla="*/ 522 h 5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" h="522">
                    <a:moveTo>
                      <a:pt x="0" y="0"/>
                    </a:moveTo>
                    <a:lnTo>
                      <a:pt x="0" y="0"/>
                    </a:lnTo>
                    <a:lnTo>
                      <a:pt x="0" y="516"/>
                    </a:lnTo>
                    <a:lnTo>
                      <a:pt x="0" y="522"/>
                    </a:lnTo>
                    <a:lnTo>
                      <a:pt x="0" y="5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20" name="Freeform 764"/>
              <p:cNvSpPr>
                <a:spLocks/>
              </p:cNvSpPr>
              <p:nvPr/>
            </p:nvSpPr>
            <p:spPr bwMode="auto">
              <a:xfrm>
                <a:off x="3643" y="3220"/>
                <a:ext cx="5" cy="524"/>
              </a:xfrm>
              <a:custGeom>
                <a:avLst/>
                <a:gdLst>
                  <a:gd name="T0" fmla="*/ 5 w 5"/>
                  <a:gd name="T1" fmla="*/ 0 h 524"/>
                  <a:gd name="T2" fmla="*/ 5 w 5"/>
                  <a:gd name="T3" fmla="*/ 0 h 524"/>
                  <a:gd name="T4" fmla="*/ 5 w 5"/>
                  <a:gd name="T5" fmla="*/ 0 h 524"/>
                  <a:gd name="T6" fmla="*/ 5 w 5"/>
                  <a:gd name="T7" fmla="*/ 0 h 524"/>
                  <a:gd name="T8" fmla="*/ 0 w 5"/>
                  <a:gd name="T9" fmla="*/ 0 h 524"/>
                  <a:gd name="T10" fmla="*/ 0 w 5"/>
                  <a:gd name="T11" fmla="*/ 0 h 524"/>
                  <a:gd name="T12" fmla="*/ 0 w 5"/>
                  <a:gd name="T13" fmla="*/ 0 h 524"/>
                  <a:gd name="T14" fmla="*/ 0 w 5"/>
                  <a:gd name="T15" fmla="*/ 0 h 524"/>
                  <a:gd name="T16" fmla="*/ 0 w 5"/>
                  <a:gd name="T17" fmla="*/ 0 h 524"/>
                  <a:gd name="T18" fmla="*/ 0 w 5"/>
                  <a:gd name="T19" fmla="*/ 518 h 524"/>
                  <a:gd name="T20" fmla="*/ 0 w 5"/>
                  <a:gd name="T21" fmla="*/ 524 h 524"/>
                  <a:gd name="T22" fmla="*/ 0 w 5"/>
                  <a:gd name="T23" fmla="*/ 524 h 524"/>
                  <a:gd name="T24" fmla="*/ 0 w 5"/>
                  <a:gd name="T25" fmla="*/ 524 h 524"/>
                  <a:gd name="T26" fmla="*/ 0 w 5"/>
                  <a:gd name="T27" fmla="*/ 524 h 524"/>
                  <a:gd name="T28" fmla="*/ 0 w 5"/>
                  <a:gd name="T29" fmla="*/ 524 h 524"/>
                  <a:gd name="T30" fmla="*/ 5 w 5"/>
                  <a:gd name="T31" fmla="*/ 524 h 524"/>
                  <a:gd name="T32" fmla="*/ 5 w 5"/>
                  <a:gd name="T33" fmla="*/ 524 h 524"/>
                  <a:gd name="T34" fmla="*/ 5 w 5"/>
                  <a:gd name="T35" fmla="*/ 524 h 524"/>
                  <a:gd name="T36" fmla="*/ 5 w 5"/>
                  <a:gd name="T37" fmla="*/ 0 h 52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"/>
                  <a:gd name="T58" fmla="*/ 0 h 524"/>
                  <a:gd name="T59" fmla="*/ 5 w 5"/>
                  <a:gd name="T60" fmla="*/ 524 h 52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" h="524">
                    <a:moveTo>
                      <a:pt x="5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0" y="518"/>
                    </a:lnTo>
                    <a:lnTo>
                      <a:pt x="0" y="524"/>
                    </a:lnTo>
                    <a:lnTo>
                      <a:pt x="5" y="52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621" name="Freeform 765"/>
              <p:cNvSpPr>
                <a:spLocks/>
              </p:cNvSpPr>
              <p:nvPr/>
            </p:nvSpPr>
            <p:spPr bwMode="auto">
              <a:xfrm>
                <a:off x="3654" y="3226"/>
                <a:ext cx="4" cy="524"/>
              </a:xfrm>
              <a:custGeom>
                <a:avLst/>
                <a:gdLst>
                  <a:gd name="T0" fmla="*/ 4 w 4"/>
                  <a:gd name="T1" fmla="*/ 0 h 524"/>
                  <a:gd name="T2" fmla="*/ 4 w 4"/>
                  <a:gd name="T3" fmla="*/ 0 h 524"/>
                  <a:gd name="T4" fmla="*/ 4 w 4"/>
                  <a:gd name="T5" fmla="*/ 0 h 524"/>
                  <a:gd name="T6" fmla="*/ 4 w 4"/>
                  <a:gd name="T7" fmla="*/ 0 h 524"/>
                  <a:gd name="T8" fmla="*/ 4 w 4"/>
                  <a:gd name="T9" fmla="*/ 0 h 524"/>
                  <a:gd name="T10" fmla="*/ 4 w 4"/>
                  <a:gd name="T11" fmla="*/ 0 h 524"/>
                  <a:gd name="T12" fmla="*/ 4 w 4"/>
                  <a:gd name="T13" fmla="*/ 0 h 524"/>
                  <a:gd name="T14" fmla="*/ 4 w 4"/>
                  <a:gd name="T15" fmla="*/ 0 h 524"/>
                  <a:gd name="T16" fmla="*/ 0 w 4"/>
                  <a:gd name="T17" fmla="*/ 0 h 524"/>
                  <a:gd name="T18" fmla="*/ 0 w 4"/>
                  <a:gd name="T19" fmla="*/ 518 h 524"/>
                  <a:gd name="T20" fmla="*/ 0 w 4"/>
                  <a:gd name="T21" fmla="*/ 518 h 524"/>
                  <a:gd name="T22" fmla="*/ 4 w 4"/>
                  <a:gd name="T23" fmla="*/ 524 h 524"/>
                  <a:gd name="T24" fmla="*/ 4 w 4"/>
                  <a:gd name="T25" fmla="*/ 524 h 524"/>
                  <a:gd name="T26" fmla="*/ 4 w 4"/>
                  <a:gd name="T27" fmla="*/ 524 h 524"/>
                  <a:gd name="T28" fmla="*/ 4 w 4"/>
                  <a:gd name="T29" fmla="*/ 524 h 524"/>
                  <a:gd name="T30" fmla="*/ 4 w 4"/>
                  <a:gd name="T31" fmla="*/ 524 h 524"/>
                  <a:gd name="T32" fmla="*/ 4 w 4"/>
                  <a:gd name="T33" fmla="*/ 524 h 524"/>
                  <a:gd name="T34" fmla="*/ 4 w 4"/>
                  <a:gd name="T35" fmla="*/ 518 h 524"/>
                  <a:gd name="T36" fmla="*/ 4 w 4"/>
                  <a:gd name="T37" fmla="*/ 0 h 52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"/>
                  <a:gd name="T58" fmla="*/ 0 h 524"/>
                  <a:gd name="T59" fmla="*/ 4 w 4"/>
                  <a:gd name="T60" fmla="*/ 524 h 52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" h="52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518"/>
                    </a:lnTo>
                    <a:lnTo>
                      <a:pt x="4" y="524"/>
                    </a:lnTo>
                    <a:lnTo>
                      <a:pt x="4" y="51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8622" name="Rectangle 766"/>
            <p:cNvSpPr>
              <a:spLocks noChangeArrowheads="1"/>
            </p:cNvSpPr>
            <p:nvPr/>
          </p:nvSpPr>
          <p:spPr bwMode="auto">
            <a:xfrm>
              <a:off x="3366" y="3114"/>
              <a:ext cx="1100" cy="695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78623" name="Text Box 767"/>
          <p:cNvSpPr txBox="1">
            <a:spLocks noChangeArrowheads="1"/>
          </p:cNvSpPr>
          <p:nvPr/>
        </p:nvSpPr>
        <p:spPr bwMode="auto">
          <a:xfrm>
            <a:off x="1619250" y="566738"/>
            <a:ext cx="61817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>
                <a:solidFill>
                  <a:srgbClr val="FFFFFF"/>
                </a:solidFill>
              </a:rPr>
              <a:t>Back and forward translation…</a:t>
            </a:r>
          </a:p>
        </p:txBody>
      </p:sp>
      <p:sp>
        <p:nvSpPr>
          <p:cNvPr id="378624" name="Text Box 768"/>
          <p:cNvSpPr txBox="1">
            <a:spLocks noChangeArrowheads="1"/>
          </p:cNvSpPr>
          <p:nvPr/>
        </p:nvSpPr>
        <p:spPr bwMode="auto">
          <a:xfrm>
            <a:off x="2665413" y="1338263"/>
            <a:ext cx="1793875" cy="376237"/>
          </a:xfrm>
          <a:prstGeom prst="rect">
            <a:avLst/>
          </a:prstGeom>
          <a:solidFill>
            <a:schemeClr val="tx1">
              <a:alpha val="94901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FFFFFF"/>
                </a:solidFill>
              </a:rPr>
              <a:t>Higher centres</a:t>
            </a:r>
          </a:p>
        </p:txBody>
      </p:sp>
      <p:sp>
        <p:nvSpPr>
          <p:cNvPr id="378625" name="Text Box 769"/>
          <p:cNvSpPr txBox="1">
            <a:spLocks noChangeArrowheads="1"/>
          </p:cNvSpPr>
          <p:nvPr/>
        </p:nvSpPr>
        <p:spPr bwMode="auto">
          <a:xfrm>
            <a:off x="3717925" y="51657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378626" name="Text Box 770"/>
          <p:cNvSpPr txBox="1">
            <a:spLocks noChangeArrowheads="1"/>
          </p:cNvSpPr>
          <p:nvPr/>
        </p:nvSpPr>
        <p:spPr bwMode="auto">
          <a:xfrm>
            <a:off x="981075" y="5260975"/>
            <a:ext cx="2168525" cy="376238"/>
          </a:xfrm>
          <a:prstGeom prst="rect">
            <a:avLst/>
          </a:prstGeom>
          <a:solidFill>
            <a:schemeClr val="tx1">
              <a:alpha val="94901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FFFFFF"/>
                </a:solidFill>
              </a:rPr>
              <a:t>Peripheral events</a:t>
            </a:r>
          </a:p>
        </p:txBody>
      </p:sp>
      <p:sp>
        <p:nvSpPr>
          <p:cNvPr id="378627" name="Text Box 771"/>
          <p:cNvSpPr txBox="1">
            <a:spLocks noChangeArrowheads="1"/>
          </p:cNvSpPr>
          <p:nvPr/>
        </p:nvSpPr>
        <p:spPr bwMode="auto">
          <a:xfrm>
            <a:off x="5367338" y="58039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378628" name="Rectangle 772"/>
          <p:cNvSpPr>
            <a:spLocks noChangeArrowheads="1"/>
          </p:cNvSpPr>
          <p:nvPr/>
        </p:nvSpPr>
        <p:spPr bwMode="auto">
          <a:xfrm>
            <a:off x="3595688" y="4772025"/>
            <a:ext cx="1666875" cy="376238"/>
          </a:xfrm>
          <a:prstGeom prst="rect">
            <a:avLst/>
          </a:prstGeom>
          <a:solidFill>
            <a:schemeClr val="tx1">
              <a:alpha val="94901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FFFFFF"/>
                </a:solidFill>
              </a:rPr>
              <a:t>Spinal events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78629" name="AutoShape 773"/>
          <p:cNvSpPr>
            <a:spLocks noChangeArrowheads="1"/>
          </p:cNvSpPr>
          <p:nvPr/>
        </p:nvSpPr>
        <p:spPr bwMode="auto">
          <a:xfrm>
            <a:off x="3335338" y="5300663"/>
            <a:ext cx="1016000" cy="279400"/>
          </a:xfrm>
          <a:prstGeom prst="rightArrow">
            <a:avLst>
              <a:gd name="adj1" fmla="val 50000"/>
              <a:gd name="adj2" fmla="val 90909"/>
            </a:avLst>
          </a:prstGeom>
          <a:solidFill>
            <a:srgbClr val="00B0F0">
              <a:alpha val="81175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8630" name="AutoShape 774"/>
          <p:cNvSpPr>
            <a:spLocks noChangeArrowheads="1"/>
          </p:cNvSpPr>
          <p:nvPr/>
        </p:nvSpPr>
        <p:spPr bwMode="auto">
          <a:xfrm>
            <a:off x="4419600" y="1447800"/>
            <a:ext cx="533400" cy="3217863"/>
          </a:xfrm>
          <a:prstGeom prst="upArrow">
            <a:avLst>
              <a:gd name="adj1" fmla="val 50000"/>
              <a:gd name="adj2" fmla="val 150818"/>
            </a:avLst>
          </a:prstGeom>
          <a:solidFill>
            <a:srgbClr val="00B0F0">
              <a:alpha val="81175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8631" name="AutoShape 775"/>
          <p:cNvSpPr>
            <a:spLocks noChangeArrowheads="1"/>
          </p:cNvSpPr>
          <p:nvPr/>
        </p:nvSpPr>
        <p:spPr bwMode="auto">
          <a:xfrm>
            <a:off x="3505200" y="3217863"/>
            <a:ext cx="373063" cy="1387475"/>
          </a:xfrm>
          <a:prstGeom prst="downArrow">
            <a:avLst>
              <a:gd name="adj1" fmla="val 50000"/>
              <a:gd name="adj2" fmla="val 92979"/>
            </a:avLst>
          </a:prstGeom>
          <a:solidFill>
            <a:srgbClr val="00B0F0">
              <a:alpha val="81175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8632" name="Text Box 776"/>
          <p:cNvSpPr txBox="1">
            <a:spLocks noChangeArrowheads="1"/>
          </p:cNvSpPr>
          <p:nvPr/>
        </p:nvSpPr>
        <p:spPr bwMode="auto">
          <a:xfrm>
            <a:off x="2551113" y="2681288"/>
            <a:ext cx="5591175" cy="376237"/>
          </a:xfrm>
          <a:prstGeom prst="rect">
            <a:avLst/>
          </a:prstGeom>
          <a:solidFill>
            <a:schemeClr val="tx1">
              <a:alpha val="94901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FFFFFF"/>
                </a:solidFill>
              </a:rPr>
              <a:t>Brain stem mechanisms and descending controls</a:t>
            </a:r>
          </a:p>
        </p:txBody>
      </p:sp>
      <p:pic>
        <p:nvPicPr>
          <p:cNvPr id="29449" name="Picture 777" descr="484015_1010012560801#6D010A.jpg                                000865FEMacintosh HD                   7C268215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1524000"/>
            <a:ext cx="5414963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619125" y="139700"/>
            <a:ext cx="8181975" cy="1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a="http://schemas.openxmlformats.org/drawingml/2006/main" xmlns:p="http://schemas.openxmlformats.org/presentation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a="http://schemas.openxmlformats.org/drawingml/2006/main" xmlns:p="http://schemas.openxmlformats.org/presentation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4400"/>
              <a:t>Co-morbidity associated </a:t>
            </a:r>
            <a:br>
              <a:rPr lang="en-GB" sz="4400"/>
            </a:br>
            <a:r>
              <a:rPr lang="en-GB" sz="4400"/>
              <a:t>with pain</a:t>
            </a:r>
          </a:p>
        </p:txBody>
      </p:sp>
      <p:sp>
        <p:nvSpPr>
          <p:cNvPr id="390147" name="Rectangle 3"/>
          <p:cNvSpPr>
            <a:spLocks noChangeArrowheads="1"/>
          </p:cNvSpPr>
          <p:nvPr/>
        </p:nvSpPr>
        <p:spPr bwMode="auto">
          <a:xfrm>
            <a:off x="3719513" y="4533900"/>
            <a:ext cx="1038225" cy="296863"/>
          </a:xfrm>
          <a:prstGeom prst="rect">
            <a:avLst/>
          </a:prstGeom>
          <a:solidFill>
            <a:srgbClr val="FFFF00"/>
          </a:solidFill>
          <a:ln w="8001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48" name="Rectangle 4"/>
          <p:cNvSpPr>
            <a:spLocks noChangeArrowheads="1"/>
          </p:cNvSpPr>
          <p:nvPr/>
        </p:nvSpPr>
        <p:spPr bwMode="auto">
          <a:xfrm>
            <a:off x="3719513" y="4097338"/>
            <a:ext cx="1554162" cy="288925"/>
          </a:xfrm>
          <a:prstGeom prst="rect">
            <a:avLst/>
          </a:prstGeom>
          <a:solidFill>
            <a:srgbClr val="C0C0C0"/>
          </a:solidFill>
          <a:ln w="8001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49" name="Rectangle 5"/>
          <p:cNvSpPr>
            <a:spLocks noChangeArrowheads="1"/>
          </p:cNvSpPr>
          <p:nvPr/>
        </p:nvSpPr>
        <p:spPr bwMode="auto">
          <a:xfrm>
            <a:off x="3719513" y="3652838"/>
            <a:ext cx="1893887" cy="296862"/>
          </a:xfrm>
          <a:prstGeom prst="rect">
            <a:avLst/>
          </a:prstGeom>
          <a:solidFill>
            <a:srgbClr val="FF9900"/>
          </a:solidFill>
          <a:ln w="8001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50" name="Rectangle 6"/>
          <p:cNvSpPr>
            <a:spLocks noChangeArrowheads="1"/>
          </p:cNvSpPr>
          <p:nvPr/>
        </p:nvSpPr>
        <p:spPr bwMode="auto">
          <a:xfrm>
            <a:off x="3719513" y="3206750"/>
            <a:ext cx="2068512" cy="296863"/>
          </a:xfrm>
          <a:prstGeom prst="rect">
            <a:avLst/>
          </a:prstGeom>
          <a:solidFill>
            <a:srgbClr val="008000"/>
          </a:solidFill>
          <a:ln w="8001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51" name="Rectangle 7"/>
          <p:cNvSpPr>
            <a:spLocks noChangeArrowheads="1"/>
          </p:cNvSpPr>
          <p:nvPr/>
        </p:nvSpPr>
        <p:spPr bwMode="auto">
          <a:xfrm>
            <a:off x="3719513" y="2760663"/>
            <a:ext cx="2243137" cy="296862"/>
          </a:xfrm>
          <a:prstGeom prst="rect">
            <a:avLst/>
          </a:prstGeom>
          <a:solidFill>
            <a:srgbClr val="00FFFF"/>
          </a:solidFill>
          <a:ln w="8001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52" name="Rectangle 8"/>
          <p:cNvSpPr>
            <a:spLocks noChangeArrowheads="1"/>
          </p:cNvSpPr>
          <p:nvPr/>
        </p:nvSpPr>
        <p:spPr bwMode="auto">
          <a:xfrm>
            <a:off x="3719513" y="2324100"/>
            <a:ext cx="3159125" cy="288925"/>
          </a:xfrm>
          <a:prstGeom prst="rect">
            <a:avLst/>
          </a:prstGeom>
          <a:solidFill>
            <a:srgbClr val="993366"/>
          </a:solidFill>
          <a:ln w="8001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53" name="Rectangle 9"/>
          <p:cNvSpPr>
            <a:spLocks noChangeArrowheads="1"/>
          </p:cNvSpPr>
          <p:nvPr/>
        </p:nvSpPr>
        <p:spPr bwMode="auto">
          <a:xfrm>
            <a:off x="3719513" y="1879600"/>
            <a:ext cx="3448050" cy="296863"/>
          </a:xfrm>
          <a:prstGeom prst="rect">
            <a:avLst/>
          </a:prstGeom>
          <a:solidFill>
            <a:srgbClr val="FF99FF"/>
          </a:solidFill>
          <a:ln w="8001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54" name="Line 10"/>
          <p:cNvSpPr>
            <a:spLocks noChangeShapeType="1"/>
          </p:cNvSpPr>
          <p:nvPr/>
        </p:nvSpPr>
        <p:spPr bwMode="auto">
          <a:xfrm>
            <a:off x="3694113" y="4900613"/>
            <a:ext cx="4024312" cy="1587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55" name="Line 11"/>
          <p:cNvSpPr>
            <a:spLocks noChangeShapeType="1"/>
          </p:cNvSpPr>
          <p:nvPr/>
        </p:nvSpPr>
        <p:spPr bwMode="auto">
          <a:xfrm flipV="1">
            <a:off x="4270375" y="4900613"/>
            <a:ext cx="1588" cy="6985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56" name="Line 12"/>
          <p:cNvSpPr>
            <a:spLocks noChangeShapeType="1"/>
          </p:cNvSpPr>
          <p:nvPr/>
        </p:nvSpPr>
        <p:spPr bwMode="auto">
          <a:xfrm flipV="1">
            <a:off x="4846638" y="4900613"/>
            <a:ext cx="1587" cy="6985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57" name="Line 13"/>
          <p:cNvSpPr>
            <a:spLocks noChangeShapeType="1"/>
          </p:cNvSpPr>
          <p:nvPr/>
        </p:nvSpPr>
        <p:spPr bwMode="auto">
          <a:xfrm flipV="1">
            <a:off x="5422900" y="4900613"/>
            <a:ext cx="1588" cy="6985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58" name="Line 14"/>
          <p:cNvSpPr>
            <a:spLocks noChangeShapeType="1"/>
          </p:cNvSpPr>
          <p:nvPr/>
        </p:nvSpPr>
        <p:spPr bwMode="auto">
          <a:xfrm flipV="1">
            <a:off x="5989638" y="4900613"/>
            <a:ext cx="1587" cy="6985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59" name="Line 15"/>
          <p:cNvSpPr>
            <a:spLocks noChangeShapeType="1"/>
          </p:cNvSpPr>
          <p:nvPr/>
        </p:nvSpPr>
        <p:spPr bwMode="auto">
          <a:xfrm flipV="1">
            <a:off x="6565900" y="4900613"/>
            <a:ext cx="1588" cy="6985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60" name="Line 16"/>
          <p:cNvSpPr>
            <a:spLocks noChangeShapeType="1"/>
          </p:cNvSpPr>
          <p:nvPr/>
        </p:nvSpPr>
        <p:spPr bwMode="auto">
          <a:xfrm flipV="1">
            <a:off x="7142163" y="4900613"/>
            <a:ext cx="1587" cy="6985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61" name="Line 17"/>
          <p:cNvSpPr>
            <a:spLocks noChangeShapeType="1"/>
          </p:cNvSpPr>
          <p:nvPr/>
        </p:nvSpPr>
        <p:spPr bwMode="auto">
          <a:xfrm flipV="1">
            <a:off x="7718425" y="4900613"/>
            <a:ext cx="1588" cy="6985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62" name="Line 18"/>
          <p:cNvSpPr>
            <a:spLocks noChangeShapeType="1"/>
          </p:cNvSpPr>
          <p:nvPr/>
        </p:nvSpPr>
        <p:spPr bwMode="auto">
          <a:xfrm>
            <a:off x="3706813" y="1800225"/>
            <a:ext cx="1587" cy="3100388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63" name="Rectangle 19"/>
          <p:cNvSpPr>
            <a:spLocks noChangeArrowheads="1"/>
          </p:cNvSpPr>
          <p:nvPr/>
        </p:nvSpPr>
        <p:spPr bwMode="auto">
          <a:xfrm>
            <a:off x="4784725" y="4560888"/>
            <a:ext cx="1714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200" b="1"/>
              <a:t>18</a:t>
            </a:r>
            <a:endParaRPr lang="en-GB" sz="1200"/>
          </a:p>
        </p:txBody>
      </p:sp>
      <p:sp>
        <p:nvSpPr>
          <p:cNvPr id="390164" name="Rectangle 20"/>
          <p:cNvSpPr>
            <a:spLocks noChangeArrowheads="1"/>
          </p:cNvSpPr>
          <p:nvPr/>
        </p:nvSpPr>
        <p:spPr bwMode="auto">
          <a:xfrm>
            <a:off x="5300663" y="4114800"/>
            <a:ext cx="1714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200" b="1"/>
              <a:t>27</a:t>
            </a:r>
            <a:endParaRPr lang="en-GB" sz="1200"/>
          </a:p>
        </p:txBody>
      </p:sp>
      <p:sp>
        <p:nvSpPr>
          <p:cNvPr id="390165" name="Rectangle 21"/>
          <p:cNvSpPr>
            <a:spLocks noChangeArrowheads="1"/>
          </p:cNvSpPr>
          <p:nvPr/>
        </p:nvSpPr>
        <p:spPr bwMode="auto">
          <a:xfrm>
            <a:off x="5640388" y="3678238"/>
            <a:ext cx="1714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200" b="1"/>
              <a:t>33</a:t>
            </a:r>
            <a:endParaRPr lang="en-GB" sz="1200"/>
          </a:p>
        </p:txBody>
      </p:sp>
      <p:sp>
        <p:nvSpPr>
          <p:cNvPr id="390166" name="Rectangle 22"/>
          <p:cNvSpPr>
            <a:spLocks noChangeArrowheads="1"/>
          </p:cNvSpPr>
          <p:nvPr/>
        </p:nvSpPr>
        <p:spPr bwMode="auto">
          <a:xfrm>
            <a:off x="5815013" y="3232150"/>
            <a:ext cx="1714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200" b="1"/>
              <a:t>36</a:t>
            </a:r>
            <a:endParaRPr lang="en-GB" sz="1200"/>
          </a:p>
        </p:txBody>
      </p:sp>
      <p:sp>
        <p:nvSpPr>
          <p:cNvPr id="390167" name="Rectangle 23"/>
          <p:cNvSpPr>
            <a:spLocks noChangeArrowheads="1"/>
          </p:cNvSpPr>
          <p:nvPr/>
        </p:nvSpPr>
        <p:spPr bwMode="auto">
          <a:xfrm>
            <a:off x="5989638" y="2787650"/>
            <a:ext cx="1714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200" b="1"/>
              <a:t>39</a:t>
            </a:r>
            <a:endParaRPr lang="en-GB" sz="1200"/>
          </a:p>
        </p:txBody>
      </p:sp>
      <p:sp>
        <p:nvSpPr>
          <p:cNvPr id="390168" name="Rectangle 24"/>
          <p:cNvSpPr>
            <a:spLocks noChangeArrowheads="1"/>
          </p:cNvSpPr>
          <p:nvPr/>
        </p:nvSpPr>
        <p:spPr bwMode="auto">
          <a:xfrm>
            <a:off x="6905625" y="2328863"/>
            <a:ext cx="1714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200" b="1"/>
              <a:t>55</a:t>
            </a:r>
            <a:endParaRPr lang="en-GB" sz="1200"/>
          </a:p>
        </p:txBody>
      </p:sp>
      <p:sp>
        <p:nvSpPr>
          <p:cNvPr id="390169" name="Rectangle 25"/>
          <p:cNvSpPr>
            <a:spLocks noChangeArrowheads="1"/>
          </p:cNvSpPr>
          <p:nvPr/>
        </p:nvSpPr>
        <p:spPr bwMode="auto">
          <a:xfrm>
            <a:off x="7194550" y="1905000"/>
            <a:ext cx="1714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200" b="1"/>
              <a:t>60</a:t>
            </a:r>
            <a:endParaRPr lang="en-GB" sz="1200"/>
          </a:p>
        </p:txBody>
      </p:sp>
      <p:sp>
        <p:nvSpPr>
          <p:cNvPr id="390170" name="Rectangle 26"/>
          <p:cNvSpPr>
            <a:spLocks noChangeArrowheads="1"/>
          </p:cNvSpPr>
          <p:nvPr/>
        </p:nvSpPr>
        <p:spPr bwMode="auto">
          <a:xfrm>
            <a:off x="3641725" y="5064125"/>
            <a:ext cx="857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200" b="1"/>
              <a:t>0</a:t>
            </a:r>
          </a:p>
        </p:txBody>
      </p:sp>
      <p:sp>
        <p:nvSpPr>
          <p:cNvPr id="390171" name="Rectangle 27"/>
          <p:cNvSpPr>
            <a:spLocks noChangeArrowheads="1"/>
          </p:cNvSpPr>
          <p:nvPr/>
        </p:nvSpPr>
        <p:spPr bwMode="auto">
          <a:xfrm>
            <a:off x="4157663" y="5064125"/>
            <a:ext cx="1714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200" b="1"/>
              <a:t>10</a:t>
            </a:r>
          </a:p>
        </p:txBody>
      </p:sp>
      <p:sp>
        <p:nvSpPr>
          <p:cNvPr id="390172" name="Rectangle 28"/>
          <p:cNvSpPr>
            <a:spLocks noChangeArrowheads="1"/>
          </p:cNvSpPr>
          <p:nvPr/>
        </p:nvSpPr>
        <p:spPr bwMode="auto">
          <a:xfrm>
            <a:off x="4732338" y="5064125"/>
            <a:ext cx="1714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200" b="1"/>
              <a:t>20</a:t>
            </a:r>
          </a:p>
        </p:txBody>
      </p:sp>
      <p:sp>
        <p:nvSpPr>
          <p:cNvPr id="390173" name="Rectangle 29"/>
          <p:cNvSpPr>
            <a:spLocks noChangeArrowheads="1"/>
          </p:cNvSpPr>
          <p:nvPr/>
        </p:nvSpPr>
        <p:spPr bwMode="auto">
          <a:xfrm>
            <a:off x="5308600" y="5064125"/>
            <a:ext cx="1714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200" b="1"/>
              <a:t>30</a:t>
            </a:r>
          </a:p>
        </p:txBody>
      </p:sp>
      <p:sp>
        <p:nvSpPr>
          <p:cNvPr id="390174" name="Rectangle 30"/>
          <p:cNvSpPr>
            <a:spLocks noChangeArrowheads="1"/>
          </p:cNvSpPr>
          <p:nvPr/>
        </p:nvSpPr>
        <p:spPr bwMode="auto">
          <a:xfrm>
            <a:off x="5876925" y="5064125"/>
            <a:ext cx="1714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200" b="1"/>
              <a:t>40</a:t>
            </a:r>
          </a:p>
        </p:txBody>
      </p:sp>
      <p:sp>
        <p:nvSpPr>
          <p:cNvPr id="390175" name="Rectangle 31"/>
          <p:cNvSpPr>
            <a:spLocks noChangeArrowheads="1"/>
          </p:cNvSpPr>
          <p:nvPr/>
        </p:nvSpPr>
        <p:spPr bwMode="auto">
          <a:xfrm>
            <a:off x="6451600" y="5064125"/>
            <a:ext cx="1714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200" b="1"/>
              <a:t>50</a:t>
            </a:r>
          </a:p>
        </p:txBody>
      </p:sp>
      <p:sp>
        <p:nvSpPr>
          <p:cNvPr id="390176" name="Rectangle 32"/>
          <p:cNvSpPr>
            <a:spLocks noChangeArrowheads="1"/>
          </p:cNvSpPr>
          <p:nvPr/>
        </p:nvSpPr>
        <p:spPr bwMode="auto">
          <a:xfrm>
            <a:off x="7027863" y="5064125"/>
            <a:ext cx="1714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200" b="1"/>
              <a:t>60</a:t>
            </a:r>
          </a:p>
        </p:txBody>
      </p:sp>
      <p:sp>
        <p:nvSpPr>
          <p:cNvPr id="390177" name="Rectangle 33"/>
          <p:cNvSpPr>
            <a:spLocks noChangeArrowheads="1"/>
          </p:cNvSpPr>
          <p:nvPr/>
        </p:nvSpPr>
        <p:spPr bwMode="auto">
          <a:xfrm>
            <a:off x="7604125" y="5064125"/>
            <a:ext cx="1714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200" b="1"/>
              <a:t>70</a:t>
            </a:r>
          </a:p>
        </p:txBody>
      </p:sp>
      <p:sp>
        <p:nvSpPr>
          <p:cNvPr id="390178" name="Rectangle 34"/>
          <p:cNvSpPr>
            <a:spLocks noChangeArrowheads="1"/>
          </p:cNvSpPr>
          <p:nvPr/>
        </p:nvSpPr>
        <p:spPr bwMode="auto">
          <a:xfrm>
            <a:off x="2124075" y="4573588"/>
            <a:ext cx="11525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Poor appetite</a:t>
            </a:r>
          </a:p>
        </p:txBody>
      </p:sp>
      <p:sp>
        <p:nvSpPr>
          <p:cNvPr id="390179" name="Rectangle 35"/>
          <p:cNvSpPr>
            <a:spLocks noChangeArrowheads="1"/>
          </p:cNvSpPr>
          <p:nvPr/>
        </p:nvSpPr>
        <p:spPr bwMode="auto">
          <a:xfrm>
            <a:off x="2724150" y="4114800"/>
            <a:ext cx="650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Anxiety</a:t>
            </a:r>
          </a:p>
        </p:txBody>
      </p:sp>
      <p:sp>
        <p:nvSpPr>
          <p:cNvPr id="390180" name="Rectangle 36"/>
          <p:cNvSpPr>
            <a:spLocks noChangeArrowheads="1"/>
          </p:cNvSpPr>
          <p:nvPr/>
        </p:nvSpPr>
        <p:spPr bwMode="auto">
          <a:xfrm>
            <a:off x="2411413" y="3670300"/>
            <a:ext cx="9810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Depression</a:t>
            </a:r>
          </a:p>
        </p:txBody>
      </p:sp>
      <p:sp>
        <p:nvSpPr>
          <p:cNvPr id="390181" name="Rectangle 37"/>
          <p:cNvSpPr>
            <a:spLocks noChangeArrowheads="1"/>
          </p:cNvSpPr>
          <p:nvPr/>
        </p:nvSpPr>
        <p:spPr bwMode="auto">
          <a:xfrm>
            <a:off x="787400" y="3224213"/>
            <a:ext cx="21748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Concentration difficulties</a:t>
            </a:r>
          </a:p>
        </p:txBody>
      </p:sp>
      <p:sp>
        <p:nvSpPr>
          <p:cNvPr id="390182" name="Rectangle 38"/>
          <p:cNvSpPr>
            <a:spLocks noChangeArrowheads="1"/>
          </p:cNvSpPr>
          <p:nvPr/>
        </p:nvSpPr>
        <p:spPr bwMode="auto">
          <a:xfrm>
            <a:off x="2370138" y="2787650"/>
            <a:ext cx="10112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Drowsiness</a:t>
            </a:r>
          </a:p>
        </p:txBody>
      </p:sp>
      <p:sp>
        <p:nvSpPr>
          <p:cNvPr id="390183" name="Rectangle 39"/>
          <p:cNvSpPr>
            <a:spLocks noChangeArrowheads="1"/>
          </p:cNvSpPr>
          <p:nvPr/>
        </p:nvSpPr>
        <p:spPr bwMode="auto">
          <a:xfrm>
            <a:off x="1931988" y="2341563"/>
            <a:ext cx="12715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Lack of energy</a:t>
            </a:r>
          </a:p>
        </p:txBody>
      </p:sp>
      <p:sp>
        <p:nvSpPr>
          <p:cNvPr id="390184" name="Rectangle 40"/>
          <p:cNvSpPr>
            <a:spLocks noChangeArrowheads="1"/>
          </p:cNvSpPr>
          <p:nvPr/>
        </p:nvSpPr>
        <p:spPr bwMode="auto">
          <a:xfrm>
            <a:off x="1573213" y="1897063"/>
            <a:ext cx="155416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Difficulty sleeping</a:t>
            </a:r>
          </a:p>
        </p:txBody>
      </p:sp>
      <p:sp>
        <p:nvSpPr>
          <p:cNvPr id="390185" name="Rectangle 41"/>
          <p:cNvSpPr>
            <a:spLocks noChangeArrowheads="1"/>
          </p:cNvSpPr>
          <p:nvPr/>
        </p:nvSpPr>
        <p:spPr bwMode="auto">
          <a:xfrm>
            <a:off x="4046538" y="5424488"/>
            <a:ext cx="349091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GB" sz="1400" b="1"/>
              <a:t>% patients with moderate to very severe </a:t>
            </a:r>
            <a:br>
              <a:rPr lang="en-GB" sz="1400" b="1"/>
            </a:br>
            <a:r>
              <a:rPr lang="en-GB" sz="1400" b="1"/>
              <a:t>discomfort due to symptoms (n=126)</a:t>
            </a:r>
          </a:p>
        </p:txBody>
      </p:sp>
      <p:sp>
        <p:nvSpPr>
          <p:cNvPr id="81962" name="Text Box 42"/>
          <p:cNvSpPr txBox="1">
            <a:spLocks noChangeArrowheads="1"/>
          </p:cNvSpPr>
          <p:nvPr/>
        </p:nvSpPr>
        <p:spPr bwMode="auto">
          <a:xfrm>
            <a:off x="128588" y="6505575"/>
            <a:ext cx="64119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a="http://schemas.openxmlformats.org/drawingml/2006/main" xmlns:p="http://schemas.openxmlformats.org/presentation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a="http://schemas.openxmlformats.org/drawingml/2006/main" xmlns:p="http://schemas.openxmlformats.org/presentation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prstTxWarp prst="textNoShape">
              <a:avLst/>
            </a:prstTxWarp>
            <a:spAutoFit/>
          </a:bodyPr>
          <a:lstStyle/>
          <a:p>
            <a:r>
              <a:rPr lang="en-GB" sz="1000" b="1"/>
              <a:t>Meyer-Rosberg K </a:t>
            </a:r>
            <a:r>
              <a:rPr lang="en-GB" sz="1000" b="1" i="1"/>
              <a:t>et al</a:t>
            </a:r>
            <a:r>
              <a:rPr lang="en-GB" sz="1000" b="1"/>
              <a:t>. </a:t>
            </a:r>
            <a:r>
              <a:rPr lang="en-GB" sz="1000" b="1" i="1"/>
              <a:t>Eur J Pain</a:t>
            </a:r>
            <a:r>
              <a:rPr lang="en-GB" sz="1000" b="1"/>
              <a:t> 2001; 5: 379–89. </a:t>
            </a:r>
          </a:p>
        </p:txBody>
      </p:sp>
      <p:sp>
        <p:nvSpPr>
          <p:cNvPr id="81963" name="Oval 43"/>
          <p:cNvSpPr>
            <a:spLocks noChangeArrowheads="1"/>
          </p:cNvSpPr>
          <p:nvPr/>
        </p:nvSpPr>
        <p:spPr bwMode="auto">
          <a:xfrm>
            <a:off x="4783138" y="3406775"/>
            <a:ext cx="1471612" cy="1352550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a="http://schemas.openxmlformats.org/drawingml/2006/main" xmlns:p="http://schemas.openxmlformats.org/presentation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3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2" descr="IMG_2527.JPG                                                   000865FEMacintosh HD                   7C26821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93663"/>
            <a:ext cx="7948613" cy="5649912"/>
          </a:xfrm>
          <a:prstGeom prst="rect">
            <a:avLst/>
          </a:prstGeom>
          <a:noFill/>
        </p:spPr>
      </p:pic>
      <p:sp>
        <p:nvSpPr>
          <p:cNvPr id="376835" name="Text Box 3"/>
          <p:cNvSpPr txBox="1">
            <a:spLocks noChangeArrowheads="1"/>
          </p:cNvSpPr>
          <p:nvPr/>
        </p:nvSpPr>
        <p:spPr bwMode="auto">
          <a:xfrm>
            <a:off x="1104900" y="5753100"/>
            <a:ext cx="79057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John Wood, Steve McMahan, Giandom Iannetti, Dave Bennett, Irene Tracey</a:t>
            </a:r>
          </a:p>
          <a:p>
            <a:pPr algn="ctr">
              <a:spcBef>
                <a:spcPct val="50000"/>
              </a:spcBef>
            </a:pPr>
            <a:r>
              <a:rPr lang="en-US"/>
              <a:t>Frank Porreca, Daniela Salvemini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 SHOT5.JPG                                                      00092B6DMacintosh HD                   C2BB94AB:"/>
          <p:cNvPicPr>
            <a:picLocks noChangeAspect="1" noChangeArrowheads="1"/>
          </p:cNvPicPr>
          <p:nvPr/>
        </p:nvPicPr>
        <p:blipFill>
          <a:blip r:embed="rId2"/>
          <a:srcRect l="14844" t="14844" r="14844" b="148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&#10;neuron.jpg                                                     000935AEMacintosh HD                   C385BF77:"/>
          <p:cNvPicPr>
            <a:picLocks noChangeAspect="1" noChangeArrowheads="1"/>
          </p:cNvPicPr>
          <p:nvPr/>
        </p:nvPicPr>
        <p:blipFill>
          <a:blip r:embed="rId3"/>
          <a:srcRect l="2995" t="1292"/>
          <a:stretch>
            <a:fillRect/>
          </a:stretch>
        </p:blipFill>
        <p:spPr bwMode="auto">
          <a:xfrm>
            <a:off x="625475" y="647700"/>
            <a:ext cx="2981325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&#10;Cirurgia 1497                                                  000157E6PowerBook kovalevy             ACD09ADB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685800"/>
            <a:ext cx="4038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1Circ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" y="1681163"/>
            <a:ext cx="5205413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Grp="1" noChangeArrowheads="1"/>
          </p:cNvSpPr>
          <p:nvPr/>
        </p:nvSpPr>
        <p:spPr bwMode="auto">
          <a:xfrm>
            <a:off x="498475" y="282575"/>
            <a:ext cx="6394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GB" sz="3200" b="1">
                <a:solidFill>
                  <a:schemeClr val="bg1"/>
                </a:solidFill>
              </a:rPr>
              <a:t>Key</a:t>
            </a:r>
            <a:r>
              <a:rPr lang="en-GB" sz="3200" b="1"/>
              <a:t> </a:t>
            </a:r>
            <a:r>
              <a:rPr lang="en-GB" sz="3200" b="1">
                <a:solidFill>
                  <a:schemeClr val="bg1"/>
                </a:solidFill>
              </a:rPr>
              <a:t>types of pain</a:t>
            </a:r>
          </a:p>
        </p:txBody>
      </p:sp>
      <p:pic>
        <p:nvPicPr>
          <p:cNvPr id="40965" name="Picture 5" descr="CircleYellow OrangeTrans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5663" y="1814513"/>
            <a:ext cx="5038725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5326063" y="2530475"/>
            <a:ext cx="3048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/>
              <a:t>Neuropathic pain</a:t>
            </a:r>
            <a:r>
              <a:rPr lang="en-US" sz="1600" b="1"/>
              <a:t/>
            </a:r>
            <a:br>
              <a:rPr lang="en-US" sz="1600" b="1"/>
            </a:br>
            <a:r>
              <a:rPr lang="en-US" sz="1600" b="1"/>
              <a:t>Pain initiated or caused</a:t>
            </a:r>
            <a:br>
              <a:rPr lang="en-US" sz="1600" b="1"/>
            </a:br>
            <a:r>
              <a:rPr lang="en-US" sz="1600" b="1"/>
              <a:t>by a primary lesion or disease in the</a:t>
            </a:r>
            <a:br>
              <a:rPr lang="en-US" sz="1600" b="1"/>
            </a:br>
            <a:r>
              <a:rPr lang="en-US" sz="1600" b="1"/>
              <a:t>peripheral or central</a:t>
            </a:r>
            <a:br>
              <a:rPr lang="en-US" sz="1600" b="1"/>
            </a:br>
            <a:r>
              <a:rPr lang="en-US" sz="1600" b="1"/>
              <a:t>nervous system</a:t>
            </a:r>
          </a:p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Nerve damage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658813" y="2530475"/>
            <a:ext cx="3332162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/>
              <a:t>Nociceptive pain</a:t>
            </a:r>
            <a:r>
              <a:rPr lang="en-US" sz="1600" b="1"/>
              <a:t/>
            </a:r>
            <a:br>
              <a:rPr lang="en-US" sz="1600" b="1"/>
            </a:br>
            <a:r>
              <a:rPr lang="en-US" sz="1600" b="1"/>
              <a:t>Pain caused by</a:t>
            </a:r>
            <a:br>
              <a:rPr lang="en-US" sz="1600" b="1"/>
            </a:br>
            <a:r>
              <a:rPr lang="en-US" sz="1600" b="1"/>
              <a:t>an inflammatory or</a:t>
            </a:r>
            <a:br>
              <a:rPr lang="en-US" sz="1600" b="1"/>
            </a:br>
            <a:r>
              <a:rPr lang="en-US" sz="1600" b="1"/>
              <a:t>non-inflammatory</a:t>
            </a:r>
            <a:br>
              <a:rPr lang="en-US" sz="1600" b="1"/>
            </a:br>
            <a:r>
              <a:rPr lang="en-US" sz="1600" b="1"/>
              <a:t>response to a</a:t>
            </a:r>
            <a:br>
              <a:rPr lang="en-US" sz="1600" b="1"/>
            </a:br>
            <a:r>
              <a:rPr lang="en-US" sz="1600" b="1"/>
              <a:t>noxious stimulus</a:t>
            </a:r>
          </a:p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Tissue damage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3421063" y="3001963"/>
            <a:ext cx="2244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chemeClr val="bg2"/>
                </a:solidFill>
              </a:rPr>
              <a:t>Both types of</a:t>
            </a:r>
            <a:br>
              <a:rPr lang="en-GB" sz="1600" b="1">
                <a:solidFill>
                  <a:schemeClr val="bg2"/>
                </a:solidFill>
              </a:rPr>
            </a:br>
            <a:r>
              <a:rPr lang="en-GB" sz="1600" b="1">
                <a:solidFill>
                  <a:schemeClr val="bg2"/>
                </a:solidFill>
              </a:rPr>
              <a:t>pain  can co-</a:t>
            </a:r>
            <a:r>
              <a:rPr lang="en-GB" sz="500" b="1">
                <a:solidFill>
                  <a:schemeClr val="bg2"/>
                </a:solidFill>
              </a:rPr>
              <a:t> </a:t>
            </a:r>
            <a:r>
              <a:rPr lang="en-GB" sz="1600" b="1">
                <a:solidFill>
                  <a:schemeClr val="bg2"/>
                </a:solidFill>
              </a:rPr>
              <a:t>exist</a:t>
            </a:r>
          </a:p>
        </p:txBody>
      </p:sp>
      <p:sp>
        <p:nvSpPr>
          <p:cNvPr id="40969" name="Rectangle 10"/>
          <p:cNvSpPr>
            <a:spLocks noChangeArrowheads="1"/>
          </p:cNvSpPr>
          <p:nvPr/>
        </p:nvSpPr>
        <p:spPr bwMode="auto">
          <a:xfrm>
            <a:off x="3030538" y="3903663"/>
            <a:ext cx="27781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/>
              <a:t>Low back pain, cancer pain etc</a:t>
            </a:r>
            <a:r>
              <a:rPr lang="en-US" sz="1600" b="1">
                <a:solidFill>
                  <a:schemeClr val="bg1"/>
                </a:solidFill>
              </a:rPr>
              <a:t/>
            </a:r>
            <a:br>
              <a:rPr lang="en-US" sz="1600" b="1">
                <a:solidFill>
                  <a:schemeClr val="bg1"/>
                </a:solidFill>
              </a:rPr>
            </a:b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40970" name="Rectangle 11"/>
          <p:cNvSpPr>
            <a:spLocks noChangeArrowheads="1"/>
          </p:cNvSpPr>
          <p:nvPr/>
        </p:nvSpPr>
        <p:spPr bwMode="auto">
          <a:xfrm>
            <a:off x="228600" y="4835525"/>
            <a:ext cx="1255713" cy="1625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>
                <a:solidFill>
                  <a:schemeClr val="bg1"/>
                </a:solidFill>
              </a:rPr>
              <a:t>Mild</a:t>
            </a:r>
          </a:p>
          <a:p>
            <a:pPr algn="ctr">
              <a:spcBef>
                <a:spcPct val="50000"/>
              </a:spcBef>
            </a:pPr>
            <a:r>
              <a:rPr lang="en-GB" sz="2000">
                <a:solidFill>
                  <a:schemeClr val="bg1"/>
                </a:solidFill>
              </a:rPr>
              <a:t>Moderate</a:t>
            </a:r>
          </a:p>
          <a:p>
            <a:pPr algn="ctr">
              <a:spcBef>
                <a:spcPct val="50000"/>
              </a:spcBef>
            </a:pPr>
            <a:r>
              <a:rPr lang="en-GB" sz="2000">
                <a:solidFill>
                  <a:schemeClr val="bg1"/>
                </a:solidFill>
              </a:rPr>
              <a:t>Severe</a:t>
            </a:r>
          </a:p>
        </p:txBody>
      </p:sp>
      <p:sp>
        <p:nvSpPr>
          <p:cNvPr id="40971" name="AutoShape 12"/>
          <p:cNvSpPr>
            <a:spLocks noChangeArrowheads="1"/>
          </p:cNvSpPr>
          <p:nvPr/>
        </p:nvSpPr>
        <p:spPr bwMode="auto">
          <a:xfrm>
            <a:off x="2520950" y="1095375"/>
            <a:ext cx="4483100" cy="12128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911981867 h 21600"/>
              <a:gd name="T4" fmla="*/ 2147483647 w 21600"/>
              <a:gd name="T5" fmla="*/ 2147483647 h 21600"/>
              <a:gd name="T6" fmla="*/ 2147483647 w 21600"/>
              <a:gd name="T7" fmla="*/ 191198186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2" name="Picture 2" descr="3. Afferent sensory fibers.jpg                                 0001EE0AMacintosh HD                   B191BFF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0"/>
            <a:ext cx="944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23" name="Text Box 3"/>
          <p:cNvSpPr txBox="1">
            <a:spLocks noChangeArrowheads="1"/>
          </p:cNvSpPr>
          <p:nvPr/>
        </p:nvSpPr>
        <p:spPr bwMode="auto">
          <a:xfrm>
            <a:off x="1528763" y="750888"/>
            <a:ext cx="4919662" cy="8223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>
                <a:solidFill>
                  <a:schemeClr val="bg1"/>
                </a:solidFill>
                <a:ea typeface="Arial" pitchFamily="-100" charset="0"/>
                <a:cs typeface="Arial" pitchFamily="-100" charset="0"/>
              </a:rPr>
              <a:t>C and A-delta fibres - nociceptors - heat, mechanical and chemicals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2">
            <a:alphaModFix amt="7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1976438" y="4957763"/>
            <a:ext cx="5378450" cy="1828800"/>
          </a:xfrm>
          <a:prstGeom prst="leftRightArrow">
            <a:avLst>
              <a:gd name="adj1" fmla="val 47167"/>
              <a:gd name="adj2" fmla="val 54517"/>
            </a:avLst>
          </a:prstGeom>
          <a:gradFill rotWithShape="0">
            <a:gsLst>
              <a:gs pos="0">
                <a:schemeClr val="accent1"/>
              </a:gs>
              <a:gs pos="50000">
                <a:schemeClr val="hlink"/>
              </a:gs>
              <a:gs pos="100000">
                <a:schemeClr val="accent1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74600" prstMaterial="legacyMatte">
            <a:bevelT w="13500" h="13500" prst="angle"/>
            <a:bevelB w="13500" h="13500" prst="angle"/>
            <a:extrusionClr>
              <a:srgbClr val="C0C0C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ctr" eaLnBrk="0" hangingPunct="0"/>
            <a:r>
              <a:rPr lang="en-GB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sensitize, activate</a:t>
            </a:r>
            <a:endParaRPr lang="en-US" sz="4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1476" name="AutoShape 4"/>
          <p:cNvSpPr>
            <a:spLocks noChangeArrowheads="1"/>
          </p:cNvSpPr>
          <p:nvPr/>
        </p:nvSpPr>
        <p:spPr bwMode="auto">
          <a:xfrm>
            <a:off x="1255713" y="2460625"/>
            <a:ext cx="838200" cy="1439863"/>
          </a:xfrm>
          <a:prstGeom prst="downArrow">
            <a:avLst>
              <a:gd name="adj1" fmla="val 50000"/>
              <a:gd name="adj2" fmla="val 42945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1477" name="Line 5"/>
          <p:cNvSpPr>
            <a:spLocks noChangeShapeType="1"/>
          </p:cNvSpPr>
          <p:nvPr/>
        </p:nvSpPr>
        <p:spPr bwMode="auto">
          <a:xfrm>
            <a:off x="665163" y="4217988"/>
            <a:ext cx="7967662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478" name="Line 6"/>
          <p:cNvSpPr>
            <a:spLocks noChangeShapeType="1"/>
          </p:cNvSpPr>
          <p:nvPr/>
        </p:nvSpPr>
        <p:spPr bwMode="auto">
          <a:xfrm flipV="1">
            <a:off x="7620000" y="2852738"/>
            <a:ext cx="0" cy="1371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479" name="Oval 7"/>
          <p:cNvSpPr>
            <a:spLocks noChangeArrowheads="1"/>
          </p:cNvSpPr>
          <p:nvPr/>
        </p:nvSpPr>
        <p:spPr bwMode="auto">
          <a:xfrm>
            <a:off x="6858000" y="1404938"/>
            <a:ext cx="1447800" cy="1447800"/>
          </a:xfrm>
          <a:prstGeom prst="ellipse">
            <a:avLst/>
          </a:prstGeom>
          <a:gradFill rotWithShape="0">
            <a:gsLst>
              <a:gs pos="0">
                <a:srgbClr val="FFA5A5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1480" name="Oval 8"/>
          <p:cNvSpPr>
            <a:spLocks noChangeArrowheads="1"/>
          </p:cNvSpPr>
          <p:nvPr/>
        </p:nvSpPr>
        <p:spPr bwMode="auto">
          <a:xfrm>
            <a:off x="1408113" y="4027488"/>
            <a:ext cx="533400" cy="381000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1481" name="Oval 9"/>
          <p:cNvSpPr>
            <a:spLocks noChangeArrowheads="1"/>
          </p:cNvSpPr>
          <p:nvPr/>
        </p:nvSpPr>
        <p:spPr bwMode="auto">
          <a:xfrm>
            <a:off x="2595563" y="4027488"/>
            <a:ext cx="533400" cy="381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1482" name="Oval 10"/>
          <p:cNvSpPr>
            <a:spLocks noChangeArrowheads="1"/>
          </p:cNvSpPr>
          <p:nvPr/>
        </p:nvSpPr>
        <p:spPr bwMode="auto">
          <a:xfrm>
            <a:off x="3738563" y="4027488"/>
            <a:ext cx="533400" cy="3810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1483" name="Oval 11"/>
          <p:cNvSpPr>
            <a:spLocks noChangeArrowheads="1"/>
          </p:cNvSpPr>
          <p:nvPr/>
        </p:nvSpPr>
        <p:spPr bwMode="auto">
          <a:xfrm>
            <a:off x="7315200" y="1938338"/>
            <a:ext cx="533400" cy="381000"/>
          </a:xfrm>
          <a:prstGeom prst="ellipse">
            <a:avLst/>
          </a:prstGeom>
          <a:gradFill rotWithShape="0">
            <a:gsLst>
              <a:gs pos="0">
                <a:srgbClr val="7600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175">
            <a:solidFill>
              <a:srgbClr val="FFCC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1484" name="Oval 12"/>
          <p:cNvSpPr>
            <a:spLocks noChangeArrowheads="1"/>
          </p:cNvSpPr>
          <p:nvPr/>
        </p:nvSpPr>
        <p:spPr bwMode="auto">
          <a:xfrm>
            <a:off x="528638" y="4038600"/>
            <a:ext cx="5334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1485" name="Oval 13"/>
          <p:cNvSpPr>
            <a:spLocks noChangeArrowheads="1"/>
          </p:cNvSpPr>
          <p:nvPr/>
        </p:nvSpPr>
        <p:spPr bwMode="auto">
          <a:xfrm>
            <a:off x="6189663" y="4027488"/>
            <a:ext cx="533400" cy="381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2971800" y="1728788"/>
            <a:ext cx="236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3600" b="1">
                <a:solidFill>
                  <a:srgbClr val="00FFFF"/>
                </a:solidFill>
              </a:rPr>
              <a:t>COX 1/2</a:t>
            </a:r>
            <a:endParaRPr lang="en-GB" sz="4400" b="1">
              <a:solidFill>
                <a:srgbClr val="00FFFF"/>
              </a:solidFill>
            </a:endParaRPr>
          </a:p>
        </p:txBody>
      </p:sp>
      <p:sp>
        <p:nvSpPr>
          <p:cNvPr id="21519" name="Oval 15"/>
          <p:cNvSpPr>
            <a:spLocks noChangeArrowheads="1"/>
          </p:cNvSpPr>
          <p:nvPr/>
        </p:nvSpPr>
        <p:spPr bwMode="auto">
          <a:xfrm>
            <a:off x="871538" y="1262063"/>
            <a:ext cx="1577975" cy="1085850"/>
          </a:xfrm>
          <a:prstGeom prst="ellipse">
            <a:avLst/>
          </a:prstGeom>
          <a:solidFill>
            <a:srgbClr val="FF99CC"/>
          </a:solidFill>
          <a:ln w="3810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36500" prstMaterial="legacyMatte">
            <a:bevelT w="13500" h="13500" prst="angle"/>
            <a:bevelB w="13500" h="13500" prst="angle"/>
            <a:extrusionClr>
              <a:srgbClr val="C0C0C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ctr" eaLnBrk="0" hangingPunct="0"/>
            <a:r>
              <a:rPr lang="en-GB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capsaicin</a:t>
            </a:r>
            <a:br>
              <a:rPr lang="en-GB" sz="24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heat</a:t>
            </a: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20" name="Oval 16"/>
          <p:cNvSpPr>
            <a:spLocks noChangeArrowheads="1"/>
          </p:cNvSpPr>
          <p:nvPr/>
        </p:nvSpPr>
        <p:spPr bwMode="auto">
          <a:xfrm>
            <a:off x="2405063" y="2243138"/>
            <a:ext cx="914400" cy="914400"/>
          </a:xfrm>
          <a:prstGeom prst="ellipse">
            <a:avLst/>
          </a:prstGeom>
          <a:solidFill>
            <a:srgbClr val="6699FF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36500" prstMaterial="legacyMatte">
            <a:bevelT w="13500" h="13500" prst="angle"/>
            <a:bevelB w="13500" h="13500" prst="angle"/>
            <a:extrusionClr>
              <a:srgbClr val="C0C0C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ctr" eaLnBrk="0" hangingPunct="0">
              <a:defRPr/>
            </a:pPr>
            <a:r>
              <a:rPr lang="en-GB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09" charset="0"/>
              </a:rPr>
              <a:t>H+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Arial" pitchFamily="-109" charset="0"/>
            </a:endParaRPr>
          </a:p>
        </p:txBody>
      </p:sp>
      <p:sp>
        <p:nvSpPr>
          <p:cNvPr id="21521" name="Oval 17"/>
          <p:cNvSpPr>
            <a:spLocks noChangeArrowheads="1"/>
          </p:cNvSpPr>
          <p:nvPr/>
        </p:nvSpPr>
        <p:spPr bwMode="invGray">
          <a:xfrm>
            <a:off x="3548063" y="2624138"/>
            <a:ext cx="914400" cy="914400"/>
          </a:xfrm>
          <a:prstGeom prst="ellipse">
            <a:avLst/>
          </a:prstGeom>
          <a:solidFill>
            <a:srgbClr val="FF0000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36500" prstMaterial="legacyMatte">
            <a:bevelT w="13500" h="13500" prst="angle"/>
            <a:bevelB w="13500" h="13500" prst="angle"/>
            <a:extrusionClr>
              <a:srgbClr val="C0C0C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ctr" eaLnBrk="0" hangingPunct="0"/>
            <a:r>
              <a:rPr lang="en-GB" sz="2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PGs</a:t>
            </a:r>
            <a:endParaRPr lang="en-US" sz="24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22" name="Oval 18"/>
          <p:cNvSpPr>
            <a:spLocks noChangeArrowheads="1"/>
          </p:cNvSpPr>
          <p:nvPr/>
        </p:nvSpPr>
        <p:spPr bwMode="auto">
          <a:xfrm>
            <a:off x="5999163" y="2547938"/>
            <a:ext cx="914400" cy="914400"/>
          </a:xfrm>
          <a:prstGeom prst="ellipse">
            <a:avLst/>
          </a:prstGeom>
          <a:solidFill>
            <a:srgbClr val="FFCC00"/>
          </a:solidFill>
          <a:ln w="3810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36500" prstMaterial="legacyMatte">
            <a:bevelT w="13500" h="13500" prst="angle"/>
            <a:bevelB w="13500" h="13500" prst="angle"/>
            <a:extrusionClr>
              <a:srgbClr val="C0C0C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ctr" eaLnBrk="0" hangingPunct="0">
              <a:defRPr/>
            </a:pPr>
            <a:r>
              <a:rPr lang="en-GB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09" charset="0"/>
              </a:rPr>
              <a:t>5HT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Arial" pitchFamily="-109" charset="0"/>
            </a:endParaRPr>
          </a:p>
        </p:txBody>
      </p:sp>
      <p:sp>
        <p:nvSpPr>
          <p:cNvPr id="361491" name="AutoShape 19"/>
          <p:cNvSpPr>
            <a:spLocks noChangeArrowheads="1"/>
          </p:cNvSpPr>
          <p:nvPr/>
        </p:nvSpPr>
        <p:spPr bwMode="auto">
          <a:xfrm>
            <a:off x="3586163" y="3614738"/>
            <a:ext cx="838200" cy="37623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1492" name="AutoShape 20"/>
          <p:cNvSpPr>
            <a:spLocks noChangeArrowheads="1"/>
          </p:cNvSpPr>
          <p:nvPr/>
        </p:nvSpPr>
        <p:spPr bwMode="auto">
          <a:xfrm>
            <a:off x="2443163" y="3233738"/>
            <a:ext cx="838200" cy="7032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1493" name="AutoShape 21"/>
          <p:cNvSpPr>
            <a:spLocks noChangeArrowheads="1"/>
          </p:cNvSpPr>
          <p:nvPr/>
        </p:nvSpPr>
        <p:spPr bwMode="auto">
          <a:xfrm>
            <a:off x="6037263" y="3614738"/>
            <a:ext cx="838200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21526" name="Oval 22"/>
          <p:cNvSpPr>
            <a:spLocks noChangeArrowheads="1"/>
          </p:cNvSpPr>
          <p:nvPr/>
        </p:nvSpPr>
        <p:spPr bwMode="auto">
          <a:xfrm>
            <a:off x="71438" y="2209800"/>
            <a:ext cx="1295400" cy="1295400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36500" prstMaterial="legacyMatte">
            <a:bevelT w="13500" h="13500" prst="angle"/>
            <a:bevelB w="13500" h="13500" prst="angle"/>
            <a:extrusionClr>
              <a:srgbClr val="C0C0C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ctr" eaLnBrk="0" hangingPunct="0"/>
            <a:r>
              <a:rPr lang="en-GB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ATP</a:t>
            </a:r>
            <a:endParaRPr lang="en-US" sz="2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1495" name="AutoShape 23"/>
          <p:cNvSpPr>
            <a:spLocks noChangeArrowheads="1"/>
          </p:cNvSpPr>
          <p:nvPr/>
        </p:nvSpPr>
        <p:spPr bwMode="auto">
          <a:xfrm>
            <a:off x="376238" y="3581400"/>
            <a:ext cx="838200" cy="2984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1496" name="AutoShape 24"/>
          <p:cNvSpPr>
            <a:spLocks noChangeArrowheads="1"/>
          </p:cNvSpPr>
          <p:nvPr/>
        </p:nvSpPr>
        <p:spPr bwMode="auto">
          <a:xfrm>
            <a:off x="7835900" y="2940050"/>
            <a:ext cx="457200" cy="1219200"/>
          </a:xfrm>
          <a:prstGeom prst="curvedLeftArrow">
            <a:avLst>
              <a:gd name="adj1" fmla="val 53333"/>
              <a:gd name="adj2" fmla="val 106667"/>
              <a:gd name="adj3" fmla="val 3333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1497" name="Oval 25"/>
          <p:cNvSpPr>
            <a:spLocks noChangeArrowheads="1"/>
          </p:cNvSpPr>
          <p:nvPr/>
        </p:nvSpPr>
        <p:spPr bwMode="auto">
          <a:xfrm>
            <a:off x="4795838" y="4038600"/>
            <a:ext cx="533400" cy="3810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21530" name="Text Box 26"/>
          <p:cNvSpPr txBox="1">
            <a:spLocks noChangeArrowheads="1"/>
          </p:cNvSpPr>
          <p:nvPr/>
        </p:nvSpPr>
        <p:spPr bwMode="auto">
          <a:xfrm>
            <a:off x="4481513" y="2590800"/>
            <a:ext cx="15049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400" b="1">
                <a:solidFill>
                  <a:srgbClr val="00FFFF"/>
                </a:solidFill>
              </a:rPr>
              <a:t>Na</a:t>
            </a:r>
            <a:r>
              <a:rPr lang="en-GB" sz="2400" b="1" baseline="30000">
                <a:solidFill>
                  <a:srgbClr val="00FFFF"/>
                </a:solidFill>
              </a:rPr>
              <a:t>+</a:t>
            </a:r>
            <a:r>
              <a:rPr lang="en-GB" sz="2400" b="1">
                <a:solidFill>
                  <a:srgbClr val="00FFFF"/>
                </a:solidFill>
              </a:rPr>
              <a:t>, K</a:t>
            </a:r>
            <a:r>
              <a:rPr lang="en-GB" sz="2400" b="1" baseline="30000">
                <a:solidFill>
                  <a:srgbClr val="00FFFF"/>
                </a:solidFill>
              </a:rPr>
              <a:t>+</a:t>
            </a:r>
            <a:r>
              <a:rPr lang="en-GB" sz="2400" b="1">
                <a:solidFill>
                  <a:srgbClr val="00FFFF"/>
                </a:solidFill>
              </a:rPr>
              <a:t>, </a:t>
            </a:r>
          </a:p>
          <a:p>
            <a:pPr algn="ctr" eaLnBrk="0" hangingPunct="0"/>
            <a:r>
              <a:rPr lang="en-GB" sz="2400" b="1">
                <a:solidFill>
                  <a:srgbClr val="00FFFF"/>
                </a:solidFill>
              </a:rPr>
              <a:t>Ca</a:t>
            </a:r>
            <a:r>
              <a:rPr lang="en-GB" sz="2400" b="1" baseline="30000">
                <a:solidFill>
                  <a:srgbClr val="00FFFF"/>
                </a:solidFill>
              </a:rPr>
              <a:t>2+</a:t>
            </a:r>
            <a:endParaRPr lang="en-GB" sz="2400" b="1">
              <a:solidFill>
                <a:srgbClr val="00FFFF"/>
              </a:solidFill>
            </a:endParaRPr>
          </a:p>
          <a:p>
            <a:pPr algn="ctr" eaLnBrk="0" hangingPunct="0"/>
            <a:r>
              <a:rPr lang="en-GB" sz="2400" b="1">
                <a:solidFill>
                  <a:srgbClr val="00FFFF"/>
                </a:solidFill>
              </a:rPr>
              <a:t>channels</a:t>
            </a:r>
          </a:p>
        </p:txBody>
      </p:sp>
      <p:sp>
        <p:nvSpPr>
          <p:cNvPr id="21531" name="Text Box 27"/>
          <p:cNvSpPr txBox="1">
            <a:spLocks noChangeArrowheads="1"/>
          </p:cNvSpPr>
          <p:nvPr/>
        </p:nvSpPr>
        <p:spPr bwMode="auto">
          <a:xfrm>
            <a:off x="7104063" y="4165600"/>
            <a:ext cx="13319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800" b="1">
                <a:solidFill>
                  <a:srgbClr val="00FFFF"/>
                </a:solidFill>
              </a:rPr>
              <a:t>C-fibre</a:t>
            </a:r>
          </a:p>
        </p:txBody>
      </p:sp>
      <p:sp>
        <p:nvSpPr>
          <p:cNvPr id="21532" name="Freeform 28"/>
          <p:cNvSpPr>
            <a:spLocks/>
          </p:cNvSpPr>
          <p:nvPr/>
        </p:nvSpPr>
        <p:spPr bwMode="auto">
          <a:xfrm>
            <a:off x="3722688" y="4951413"/>
            <a:ext cx="1073150" cy="687387"/>
          </a:xfrm>
          <a:custGeom>
            <a:avLst/>
            <a:gdLst>
              <a:gd name="T0" fmla="*/ 0 w 484"/>
              <a:gd name="T1" fmla="*/ 244 h 416"/>
              <a:gd name="T2" fmla="*/ 221 w 484"/>
              <a:gd name="T3" fmla="*/ 244 h 416"/>
              <a:gd name="T4" fmla="*/ 263 w 484"/>
              <a:gd name="T5" fmla="*/ 23 h 416"/>
              <a:gd name="T6" fmla="*/ 284 w 484"/>
              <a:gd name="T7" fmla="*/ 381 h 416"/>
              <a:gd name="T8" fmla="*/ 316 w 484"/>
              <a:gd name="T9" fmla="*/ 233 h 416"/>
              <a:gd name="T10" fmla="*/ 484 w 484"/>
              <a:gd name="T11" fmla="*/ 191 h 4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4"/>
              <a:gd name="T19" fmla="*/ 0 h 416"/>
              <a:gd name="T20" fmla="*/ 484 w 484"/>
              <a:gd name="T21" fmla="*/ 416 h 4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4" h="416">
                <a:moveTo>
                  <a:pt x="0" y="244"/>
                </a:moveTo>
                <a:cubicBezTo>
                  <a:pt x="88" y="262"/>
                  <a:pt x="177" y="280"/>
                  <a:pt x="221" y="244"/>
                </a:cubicBezTo>
                <a:cubicBezTo>
                  <a:pt x="264" y="207"/>
                  <a:pt x="252" y="0"/>
                  <a:pt x="263" y="23"/>
                </a:cubicBezTo>
                <a:cubicBezTo>
                  <a:pt x="273" y="45"/>
                  <a:pt x="275" y="346"/>
                  <a:pt x="284" y="381"/>
                </a:cubicBezTo>
                <a:cubicBezTo>
                  <a:pt x="292" y="416"/>
                  <a:pt x="282" y="264"/>
                  <a:pt x="316" y="233"/>
                </a:cubicBezTo>
                <a:cubicBezTo>
                  <a:pt x="349" y="201"/>
                  <a:pt x="416" y="196"/>
                  <a:pt x="484" y="191"/>
                </a:cubicBezTo>
              </a:path>
            </a:pathLst>
          </a:custGeom>
          <a:noFill/>
          <a:ln w="28575">
            <a:solidFill>
              <a:srgbClr val="FFFF66"/>
            </a:solidFill>
            <a:round/>
            <a:headEnd/>
            <a:tailEnd type="triangl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21533" name="Freeform 29"/>
          <p:cNvSpPr>
            <a:spLocks/>
          </p:cNvSpPr>
          <p:nvPr/>
        </p:nvSpPr>
        <p:spPr bwMode="auto">
          <a:xfrm>
            <a:off x="5018088" y="4876800"/>
            <a:ext cx="1073150" cy="687388"/>
          </a:xfrm>
          <a:custGeom>
            <a:avLst/>
            <a:gdLst>
              <a:gd name="T0" fmla="*/ 0 w 484"/>
              <a:gd name="T1" fmla="*/ 244 h 416"/>
              <a:gd name="T2" fmla="*/ 221 w 484"/>
              <a:gd name="T3" fmla="*/ 244 h 416"/>
              <a:gd name="T4" fmla="*/ 263 w 484"/>
              <a:gd name="T5" fmla="*/ 23 h 416"/>
              <a:gd name="T6" fmla="*/ 284 w 484"/>
              <a:gd name="T7" fmla="*/ 381 h 416"/>
              <a:gd name="T8" fmla="*/ 316 w 484"/>
              <a:gd name="T9" fmla="*/ 233 h 416"/>
              <a:gd name="T10" fmla="*/ 484 w 484"/>
              <a:gd name="T11" fmla="*/ 191 h 4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4"/>
              <a:gd name="T19" fmla="*/ 0 h 416"/>
              <a:gd name="T20" fmla="*/ 484 w 484"/>
              <a:gd name="T21" fmla="*/ 416 h 4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4" h="416">
                <a:moveTo>
                  <a:pt x="0" y="244"/>
                </a:moveTo>
                <a:cubicBezTo>
                  <a:pt x="88" y="262"/>
                  <a:pt x="177" y="280"/>
                  <a:pt x="221" y="244"/>
                </a:cubicBezTo>
                <a:cubicBezTo>
                  <a:pt x="264" y="207"/>
                  <a:pt x="252" y="0"/>
                  <a:pt x="263" y="23"/>
                </a:cubicBezTo>
                <a:cubicBezTo>
                  <a:pt x="273" y="45"/>
                  <a:pt x="275" y="346"/>
                  <a:pt x="284" y="381"/>
                </a:cubicBezTo>
                <a:cubicBezTo>
                  <a:pt x="292" y="416"/>
                  <a:pt x="282" y="264"/>
                  <a:pt x="316" y="233"/>
                </a:cubicBezTo>
                <a:cubicBezTo>
                  <a:pt x="349" y="201"/>
                  <a:pt x="416" y="196"/>
                  <a:pt x="484" y="191"/>
                </a:cubicBezTo>
              </a:path>
            </a:pathLst>
          </a:custGeom>
          <a:noFill/>
          <a:ln w="28575">
            <a:solidFill>
              <a:srgbClr val="FFFF66"/>
            </a:solidFill>
            <a:round/>
            <a:headEnd/>
            <a:tailEnd type="triangl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1502" name="Oval 30"/>
          <p:cNvSpPr>
            <a:spLocks noChangeArrowheads="1"/>
          </p:cNvSpPr>
          <p:nvPr/>
        </p:nvSpPr>
        <p:spPr bwMode="auto">
          <a:xfrm>
            <a:off x="6342063" y="4179888"/>
            <a:ext cx="533400" cy="381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1503" name="Oval 31"/>
          <p:cNvSpPr>
            <a:spLocks noChangeArrowheads="1"/>
          </p:cNvSpPr>
          <p:nvPr/>
        </p:nvSpPr>
        <p:spPr bwMode="auto">
          <a:xfrm>
            <a:off x="6015038" y="4114800"/>
            <a:ext cx="533400" cy="381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1504" name="Oval 32"/>
          <p:cNvSpPr>
            <a:spLocks noChangeArrowheads="1"/>
          </p:cNvSpPr>
          <p:nvPr/>
        </p:nvSpPr>
        <p:spPr bwMode="auto">
          <a:xfrm>
            <a:off x="2747963" y="4179888"/>
            <a:ext cx="533400" cy="381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1505" name="Oval 33"/>
          <p:cNvSpPr>
            <a:spLocks noChangeArrowheads="1"/>
          </p:cNvSpPr>
          <p:nvPr/>
        </p:nvSpPr>
        <p:spPr bwMode="auto">
          <a:xfrm>
            <a:off x="2433638" y="4114800"/>
            <a:ext cx="533400" cy="381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1506" name="Oval 34"/>
          <p:cNvSpPr>
            <a:spLocks noChangeArrowheads="1"/>
          </p:cNvSpPr>
          <p:nvPr/>
        </p:nvSpPr>
        <p:spPr bwMode="auto">
          <a:xfrm>
            <a:off x="1560513" y="4179888"/>
            <a:ext cx="533400" cy="381000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1507" name="Oval 35"/>
          <p:cNvSpPr>
            <a:spLocks noChangeArrowheads="1"/>
          </p:cNvSpPr>
          <p:nvPr/>
        </p:nvSpPr>
        <p:spPr bwMode="auto">
          <a:xfrm>
            <a:off x="1671638" y="4038600"/>
            <a:ext cx="533400" cy="381000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361508" name="Text Box 767"/>
          <p:cNvSpPr txBox="1">
            <a:spLocks noChangeArrowheads="1"/>
          </p:cNvSpPr>
          <p:nvPr/>
        </p:nvSpPr>
        <p:spPr bwMode="auto">
          <a:xfrm>
            <a:off x="374650" y="47625"/>
            <a:ext cx="68770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Inflammation – ongoing activation </a:t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>of pain sensors</a:t>
            </a:r>
            <a:endParaRPr lang="en-GB" sz="3200" b="1">
              <a:solidFill>
                <a:schemeClr val="bg1"/>
              </a:solidFill>
            </a:endParaRPr>
          </a:p>
        </p:txBody>
      </p:sp>
      <p:sp>
        <p:nvSpPr>
          <p:cNvPr id="2" name="Oval 18"/>
          <p:cNvSpPr>
            <a:spLocks noChangeArrowheads="1"/>
          </p:cNvSpPr>
          <p:nvPr/>
        </p:nvSpPr>
        <p:spPr bwMode="auto">
          <a:xfrm>
            <a:off x="6151563" y="1519238"/>
            <a:ext cx="914400" cy="914400"/>
          </a:xfrm>
          <a:prstGeom prst="ellipse">
            <a:avLst/>
          </a:prstGeom>
          <a:solidFill>
            <a:srgbClr val="FFCC00"/>
          </a:solidFill>
          <a:ln w="3810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36500" prstMaterial="legacyMatte">
            <a:bevelT w="13500" h="13500" prst="angle"/>
            <a:bevelB w="13500" h="13500" prst="angle"/>
            <a:extrusionClr>
              <a:srgbClr val="C0C0C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ctr" eaLnBrk="0" hangingPunct="0"/>
            <a:r>
              <a:rPr lang="en-GB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NGF</a:t>
            </a: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Oval 18"/>
          <p:cNvSpPr>
            <a:spLocks noChangeArrowheads="1"/>
          </p:cNvSpPr>
          <p:nvPr/>
        </p:nvSpPr>
        <p:spPr bwMode="auto">
          <a:xfrm>
            <a:off x="7383463" y="4778375"/>
            <a:ext cx="914400" cy="914400"/>
          </a:xfrm>
          <a:prstGeom prst="ellipse">
            <a:avLst/>
          </a:prstGeom>
          <a:solidFill>
            <a:srgbClr val="FFCC00"/>
          </a:solidFill>
          <a:ln w="3810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36500" prstMaterial="legacyMatte">
            <a:bevelT w="13500" h="13500" prst="angle"/>
            <a:bevelB w="13500" h="13500" prst="angle"/>
            <a:extrusionClr>
              <a:srgbClr val="C0C0C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ctr" eaLnBrk="0" hangingPunct="0"/>
            <a:r>
              <a:rPr lang="en-GB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cytokines</a:t>
            </a: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32" grpId="0" animBg="1" autoUpdateAnimBg="0"/>
      <p:bldP spid="21533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Rheum-t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3523" name="Picture 3" descr="rheum-bott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1030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3524" name="Picture 4" descr="new_logo_rhe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2650" y="5791200"/>
            <a:ext cx="287655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25" name="Text Box 5"/>
          <p:cNvSpPr txBox="1">
            <a:spLocks noChangeArrowheads="1"/>
          </p:cNvSpPr>
          <p:nvPr/>
        </p:nvSpPr>
        <p:spPr bwMode="auto">
          <a:xfrm>
            <a:off x="457200" y="577850"/>
            <a:ext cx="807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Nerve Growth Factor -Direct peripheral, direct gene effects and indirect…</a:t>
            </a:r>
            <a:endParaRPr lang="en-US"/>
          </a:p>
        </p:txBody>
      </p:sp>
      <p:sp>
        <p:nvSpPr>
          <p:cNvPr id="363526" name="Text Box 6"/>
          <p:cNvSpPr txBox="1">
            <a:spLocks noChangeArrowheads="1"/>
          </p:cNvSpPr>
          <p:nvPr/>
        </p:nvSpPr>
        <p:spPr bwMode="auto">
          <a:xfrm>
            <a:off x="914400" y="518160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defTabSz="828675" hangingPunct="0">
              <a:lnSpc>
                <a:spcPct val="97000"/>
              </a:lnSpc>
              <a:buClr>
                <a:srgbClr val="FFFFFF"/>
              </a:buClr>
              <a:buSzPct val="45000"/>
              <a:buFont typeface="Arial" pitchFamily="-100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</a:pPr>
            <a:r>
              <a:rPr lang="en-US" sz="1200"/>
              <a:t>Xian CJ and Zhou X-F</a:t>
            </a:r>
            <a:r>
              <a:rPr lang="en-GB" sz="1200"/>
              <a:t> </a:t>
            </a:r>
            <a:r>
              <a:rPr lang="en-GB" sz="1200" i="1"/>
              <a:t>et al. </a:t>
            </a:r>
            <a:r>
              <a:rPr lang="en-GB" sz="1200"/>
              <a:t>(2009) </a:t>
            </a:r>
            <a:r>
              <a:rPr lang="en-US" sz="1200"/>
              <a:t>Treating skeletal pain: limitations of conventional anti-inflammatory drugs, and anti-neurotrophic factor as a possible alternative  </a:t>
            </a:r>
            <a:br>
              <a:rPr lang="en-US" sz="1200"/>
            </a:br>
            <a:r>
              <a:rPr lang="en-US" sz="1200" i="1"/>
              <a:t>Nat Clin Pract </a:t>
            </a:r>
            <a:r>
              <a:rPr lang="en-GB" sz="1200" i="1"/>
              <a:t>Rheumatol</a:t>
            </a:r>
            <a:r>
              <a:rPr lang="en-US" sz="1200"/>
              <a:t> doi:10.1038/</a:t>
            </a:r>
            <a:r>
              <a:rPr lang="en-GB" sz="1200"/>
              <a:t>ncprheum0982</a:t>
            </a:r>
          </a:p>
        </p:txBody>
      </p:sp>
      <p:pic>
        <p:nvPicPr>
          <p:cNvPr id="363527" name="Picture 7" descr="ncprheum0982-f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6450" y="1524000"/>
            <a:ext cx="4933950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28" name="Oval 8"/>
          <p:cNvSpPr>
            <a:spLocks noChangeArrowheads="1"/>
          </p:cNvSpPr>
          <p:nvPr/>
        </p:nvSpPr>
        <p:spPr bwMode="auto">
          <a:xfrm>
            <a:off x="2209800" y="3048000"/>
            <a:ext cx="381000" cy="152400"/>
          </a:xfrm>
          <a:prstGeom prst="ellipse">
            <a:avLst/>
          </a:prstGeom>
          <a:solidFill>
            <a:srgbClr val="E34F2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63529" name="Oval 9"/>
          <p:cNvSpPr>
            <a:spLocks noChangeArrowheads="1"/>
          </p:cNvSpPr>
          <p:nvPr/>
        </p:nvSpPr>
        <p:spPr bwMode="auto">
          <a:xfrm>
            <a:off x="3429000" y="3657600"/>
            <a:ext cx="381000" cy="152400"/>
          </a:xfrm>
          <a:prstGeom prst="ellipse">
            <a:avLst/>
          </a:prstGeom>
          <a:solidFill>
            <a:srgbClr val="E34F2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63530" name="Oval 10"/>
          <p:cNvSpPr>
            <a:spLocks noChangeArrowheads="1"/>
          </p:cNvSpPr>
          <p:nvPr/>
        </p:nvSpPr>
        <p:spPr bwMode="auto">
          <a:xfrm>
            <a:off x="4267200" y="2971800"/>
            <a:ext cx="381000" cy="152400"/>
          </a:xfrm>
          <a:prstGeom prst="ellipse">
            <a:avLst/>
          </a:prstGeom>
          <a:solidFill>
            <a:srgbClr val="E34F2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63531" name="Oval 11"/>
          <p:cNvSpPr>
            <a:spLocks noChangeArrowheads="1"/>
          </p:cNvSpPr>
          <p:nvPr/>
        </p:nvSpPr>
        <p:spPr bwMode="auto">
          <a:xfrm rot="5393316">
            <a:off x="4800600" y="2590800"/>
            <a:ext cx="381000" cy="152400"/>
          </a:xfrm>
          <a:prstGeom prst="ellipse">
            <a:avLst/>
          </a:prstGeom>
          <a:solidFill>
            <a:srgbClr val="E34F2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25408F"/>
      </a:dk1>
      <a:lt1>
        <a:srgbClr val="FFFFFF"/>
      </a:lt1>
      <a:dk2>
        <a:srgbClr val="FFFFFF"/>
      </a:dk2>
      <a:lt2>
        <a:srgbClr val="000000"/>
      </a:lt2>
      <a:accent1>
        <a:srgbClr val="BB8632"/>
      </a:accent1>
      <a:accent2>
        <a:srgbClr val="AAE1FA"/>
      </a:accent2>
      <a:accent3>
        <a:srgbClr val="FFFFFF"/>
      </a:accent3>
      <a:accent4>
        <a:srgbClr val="1E3579"/>
      </a:accent4>
      <a:accent5>
        <a:srgbClr val="DAC3AD"/>
      </a:accent5>
      <a:accent6>
        <a:srgbClr val="9ACCE3"/>
      </a:accent6>
      <a:hlink>
        <a:srgbClr val="25408F"/>
      </a:hlink>
      <a:folHlink>
        <a:srgbClr val="FF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25408F"/>
        </a:dk1>
        <a:lt1>
          <a:srgbClr val="FFFFFF"/>
        </a:lt1>
        <a:dk2>
          <a:srgbClr val="FFFFFF"/>
        </a:dk2>
        <a:lt2>
          <a:srgbClr val="000000"/>
        </a:lt2>
        <a:accent1>
          <a:srgbClr val="BB8632"/>
        </a:accent1>
        <a:accent2>
          <a:srgbClr val="AAE1FA"/>
        </a:accent2>
        <a:accent3>
          <a:srgbClr val="FFFFFF"/>
        </a:accent3>
        <a:accent4>
          <a:srgbClr val="1E3579"/>
        </a:accent4>
        <a:accent5>
          <a:srgbClr val="DAC3AD"/>
        </a:accent5>
        <a:accent6>
          <a:srgbClr val="9ACCE3"/>
        </a:accent6>
        <a:hlink>
          <a:srgbClr val="25408F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25408F"/>
      </a:dk1>
      <a:lt1>
        <a:srgbClr val="FFFFFF"/>
      </a:lt1>
      <a:dk2>
        <a:srgbClr val="FFFFFF"/>
      </a:dk2>
      <a:lt2>
        <a:srgbClr val="000000"/>
      </a:lt2>
      <a:accent1>
        <a:srgbClr val="BB8632"/>
      </a:accent1>
      <a:accent2>
        <a:srgbClr val="AAE1FA"/>
      </a:accent2>
      <a:accent3>
        <a:srgbClr val="FFFFFF"/>
      </a:accent3>
      <a:accent4>
        <a:srgbClr val="1E3579"/>
      </a:accent4>
      <a:accent5>
        <a:srgbClr val="DAC3AD"/>
      </a:accent5>
      <a:accent6>
        <a:srgbClr val="9ACCE3"/>
      </a:accent6>
      <a:hlink>
        <a:srgbClr val="25408F"/>
      </a:hlink>
      <a:folHlink>
        <a:srgbClr val="FF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25408F"/>
        </a:dk1>
        <a:lt1>
          <a:srgbClr val="FFFFFF"/>
        </a:lt1>
        <a:dk2>
          <a:srgbClr val="FFFFFF"/>
        </a:dk2>
        <a:lt2>
          <a:srgbClr val="000000"/>
        </a:lt2>
        <a:accent1>
          <a:srgbClr val="BB8632"/>
        </a:accent1>
        <a:accent2>
          <a:srgbClr val="AAE1FA"/>
        </a:accent2>
        <a:accent3>
          <a:srgbClr val="FFFFFF"/>
        </a:accent3>
        <a:accent4>
          <a:srgbClr val="1E3579"/>
        </a:accent4>
        <a:accent5>
          <a:srgbClr val="DAC3AD"/>
        </a:accent5>
        <a:accent6>
          <a:srgbClr val="9ACCE3"/>
        </a:accent6>
        <a:hlink>
          <a:srgbClr val="25408F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1778</TotalTime>
  <Words>1338</Words>
  <Application>Microsoft Office PowerPoint</Application>
  <PresentationFormat>On-screen Show (4:3)</PresentationFormat>
  <Paragraphs>382</Paragraphs>
  <Slides>40</Slides>
  <Notes>3</Notes>
  <HiddenSlides>0</HiddenSlides>
  <MMClips>0</MMClips>
  <ScaleCrop>false</ScaleCrop>
  <HeadingPairs>
    <vt:vector size="10" baseType="variant">
      <vt:variant>
        <vt:lpstr>Fonts Used</vt:lpstr>
      </vt:variant>
      <vt:variant>
        <vt:i4>9</vt:i4>
      </vt:variant>
      <vt:variant>
        <vt:lpstr>Design Template</vt:lpstr>
      </vt:variant>
      <vt:variant>
        <vt:i4>2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Arial</vt:lpstr>
      <vt:lpstr>Comic Sans MS</vt:lpstr>
      <vt:lpstr>Symbol</vt:lpstr>
      <vt:lpstr>MS PGothic</vt:lpstr>
      <vt:lpstr>Times</vt:lpstr>
      <vt:lpstr>Century Gothic</vt:lpstr>
      <vt:lpstr>Wingdings</vt:lpstr>
      <vt:lpstr>Calibri</vt:lpstr>
      <vt:lpstr>Gill Sans</vt:lpstr>
      <vt:lpstr>1_Default Design</vt:lpstr>
      <vt:lpstr>2_Default Design</vt:lpstr>
      <vt:lpstr>My Passport:PaperSNLPGB2011:Manuscript:Results32.doc!OLE_LINK6</vt:lpstr>
      <vt:lpstr>Image</vt:lpstr>
      <vt:lpstr>Microsoft Word Document</vt:lpstr>
      <vt:lpstr>Adobe Photoshop Image</vt:lpstr>
      <vt:lpstr>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Channelopathic pain syndromes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Diffuse Noxious Inhibitory Controls (DNIC)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ICNeP Masterclass 2010</dc:title>
  <dc:creator>Kitty Maccoll</dc:creator>
  <cp:lastModifiedBy>Shafaq Sikandar</cp:lastModifiedBy>
  <cp:revision>171</cp:revision>
  <dcterms:created xsi:type="dcterms:W3CDTF">2013-05-08T12:49:32Z</dcterms:created>
  <dcterms:modified xsi:type="dcterms:W3CDTF">2013-05-08T12:49:55Z</dcterms:modified>
</cp:coreProperties>
</file>