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68" r:id="rId6"/>
    <p:sldId id="258" r:id="rId7"/>
    <p:sldId id="259" r:id="rId8"/>
    <p:sldId id="264" r:id="rId9"/>
    <p:sldId id="281" r:id="rId10"/>
    <p:sldId id="269" r:id="rId11"/>
    <p:sldId id="275" r:id="rId12"/>
    <p:sldId id="282" r:id="rId13"/>
    <p:sldId id="283" r:id="rId14"/>
    <p:sldId id="263" r:id="rId15"/>
    <p:sldId id="278" r:id="rId16"/>
    <p:sldId id="286" r:id="rId17"/>
    <p:sldId id="270" r:id="rId18"/>
    <p:sldId id="28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3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2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0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9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3EA4-59E8-4322-8154-B31F79BC2EC0}" type="datetimeFigureOut">
              <a:rPr lang="en-GB" smtClean="0"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9616-8EDC-49BD-8F15-CCD5A205E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Biomechanics of the 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Sam Heaton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am\AppData\Local\Temp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1" b="4040"/>
          <a:stretch/>
        </p:blipFill>
        <p:spPr bwMode="auto">
          <a:xfrm>
            <a:off x="1828880" y="2882"/>
            <a:ext cx="551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 work out Abductor force?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Fab X </a:t>
            </a:r>
            <a:r>
              <a:rPr lang="en-GB" dirty="0" err="1"/>
              <a:t>mAb</a:t>
            </a:r>
            <a:r>
              <a:rPr lang="en-GB" dirty="0"/>
              <a:t> = </a:t>
            </a:r>
            <a:r>
              <a:rPr lang="en-GB" dirty="0" err="1"/>
              <a:t>Fw</a:t>
            </a:r>
            <a:r>
              <a:rPr lang="en-GB" dirty="0"/>
              <a:t> X </a:t>
            </a:r>
            <a:r>
              <a:rPr lang="en-GB" dirty="0" err="1"/>
              <a:t>mW</a:t>
            </a:r>
            <a:endParaRPr lang="en-GB" dirty="0"/>
          </a:p>
          <a:p>
            <a:endParaRPr lang="en-GB" dirty="0"/>
          </a:p>
          <a:p>
            <a:r>
              <a:rPr lang="en-GB" dirty="0"/>
              <a:t>JRF acts through the pivot point so has no moment arm so therefore not considered when moments balanced.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7" y="1600200"/>
            <a:ext cx="36408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Abductor 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 = 820 </a:t>
            </a:r>
            <a:r>
              <a:rPr lang="en-GB" dirty="0"/>
              <a:t>N</a:t>
            </a:r>
          </a:p>
          <a:p>
            <a:r>
              <a:rPr lang="en-GB" dirty="0"/>
              <a:t>Weight of leg 120N</a:t>
            </a:r>
          </a:p>
          <a:p>
            <a:r>
              <a:rPr lang="en-GB" dirty="0" err="1" smtClean="0"/>
              <a:t>mAb</a:t>
            </a:r>
            <a:r>
              <a:rPr lang="en-GB" dirty="0" smtClean="0"/>
              <a:t> = 0.05m</a:t>
            </a:r>
            <a:endParaRPr lang="en-GB" dirty="0"/>
          </a:p>
          <a:p>
            <a:r>
              <a:rPr lang="en-GB" dirty="0" smtClean="0"/>
              <a:t>Mw = 0.1m</a:t>
            </a:r>
            <a:endParaRPr lang="en-GB" dirty="0"/>
          </a:p>
          <a:p>
            <a:r>
              <a:rPr lang="en-GB" dirty="0"/>
              <a:t>Line of application of abductor muscle 70⁰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6" y="1601369"/>
            <a:ext cx="3639627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Abductor force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 = (820 -120) x 0.1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= 70Nm</a:t>
            </a:r>
          </a:p>
          <a:p>
            <a:endParaRPr lang="en-GB" dirty="0"/>
          </a:p>
          <a:p>
            <a:r>
              <a:rPr lang="en-GB" dirty="0" err="1" smtClean="0"/>
              <a:t>FAb</a:t>
            </a:r>
            <a:r>
              <a:rPr lang="en-GB" dirty="0" smtClean="0"/>
              <a:t> x 0.05 = 70 Nm</a:t>
            </a:r>
          </a:p>
          <a:p>
            <a:r>
              <a:rPr lang="en-GB" dirty="0" err="1" smtClean="0"/>
              <a:t>FAb</a:t>
            </a:r>
            <a:r>
              <a:rPr lang="en-GB" dirty="0" smtClean="0"/>
              <a:t> = 1400 N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39627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ways to calculate the JRF?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 = Force vector triangle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0192" y="1700808"/>
            <a:ext cx="2386608" cy="4525963"/>
          </a:xfrm>
        </p:spPr>
        <p:txBody>
          <a:bodyPr/>
          <a:lstStyle/>
          <a:p>
            <a:r>
              <a:rPr lang="en-GB" dirty="0" smtClean="0"/>
              <a:t>2 = Maths!!!</a:t>
            </a:r>
          </a:p>
          <a:p>
            <a:endParaRPr lang="en-GB" dirty="0"/>
          </a:p>
          <a:p>
            <a:r>
              <a:rPr lang="en-GB" dirty="0" smtClean="0"/>
              <a:t>Resolve forces in X and Y directions.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760640" cy="431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What would happen if: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The patient used a walking stick?</a:t>
            </a:r>
          </a:p>
          <a:p>
            <a:r>
              <a:rPr lang="en-GB" dirty="0"/>
              <a:t>The patient carried a weight in the ipsilateral </a:t>
            </a:r>
            <a:r>
              <a:rPr lang="en-GB" dirty="0" smtClean="0"/>
              <a:t>hand?</a:t>
            </a:r>
            <a:endParaRPr lang="en-GB" dirty="0"/>
          </a:p>
          <a:p>
            <a:r>
              <a:rPr lang="en-GB" dirty="0"/>
              <a:t>A larger offset hip replacement was used?</a:t>
            </a:r>
          </a:p>
          <a:p>
            <a:r>
              <a:rPr lang="en-GB" dirty="0" smtClean="0"/>
              <a:t>The </a:t>
            </a:r>
            <a:r>
              <a:rPr lang="en-GB" dirty="0"/>
              <a:t>abductor mechanism was weak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 stick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3639627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092280" y="4401108"/>
            <a:ext cx="0" cy="184119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59632" y="4365104"/>
            <a:ext cx="58326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8344" y="59492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0.4M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1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reduce JRF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Help the abductors </a:t>
            </a:r>
          </a:p>
          <a:p>
            <a:pPr lvl="1"/>
            <a:r>
              <a:rPr lang="en-GB" dirty="0" smtClean="0"/>
              <a:t>Provide additional moments</a:t>
            </a:r>
          </a:p>
          <a:p>
            <a:pPr lvl="2"/>
            <a:r>
              <a:rPr lang="en-GB" dirty="0" smtClean="0"/>
              <a:t>Walking stick in opposite hand</a:t>
            </a:r>
          </a:p>
          <a:p>
            <a:pPr lvl="2"/>
            <a:r>
              <a:rPr lang="en-GB" dirty="0" smtClean="0"/>
              <a:t>Suitcase in ipsilateral hand</a:t>
            </a:r>
          </a:p>
          <a:p>
            <a:pPr lvl="1"/>
            <a:r>
              <a:rPr lang="en-GB" dirty="0" smtClean="0"/>
              <a:t>Increase abductor lever arm</a:t>
            </a:r>
          </a:p>
          <a:p>
            <a:pPr lvl="2"/>
            <a:r>
              <a:rPr lang="en-GB" dirty="0" smtClean="0"/>
              <a:t>Increase offset</a:t>
            </a:r>
          </a:p>
          <a:p>
            <a:pPr lvl="2"/>
            <a:r>
              <a:rPr lang="en-GB" dirty="0" smtClean="0"/>
              <a:t>Lateral transfer of GT</a:t>
            </a:r>
          </a:p>
          <a:p>
            <a:pPr lvl="2"/>
            <a:r>
              <a:rPr lang="en-GB" dirty="0" smtClean="0"/>
              <a:t>Varus stem of THR</a:t>
            </a:r>
          </a:p>
          <a:p>
            <a:r>
              <a:rPr lang="en-GB" dirty="0" smtClean="0"/>
              <a:t>Reduce body weight, </a:t>
            </a:r>
            <a:r>
              <a:rPr lang="en-GB" dirty="0" err="1" smtClean="0"/>
              <a:t>trendelenburg</a:t>
            </a:r>
            <a:r>
              <a:rPr lang="en-GB" dirty="0" smtClean="0"/>
              <a:t> gait.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2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 bearing status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NWB gives bigger JRF</a:t>
            </a:r>
          </a:p>
          <a:p>
            <a:endParaRPr lang="en-GB" dirty="0"/>
          </a:p>
          <a:p>
            <a:r>
              <a:rPr lang="en-GB" dirty="0" smtClean="0"/>
              <a:t>JRF at its least when TWB. (1.8 x BW)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052737"/>
            <a:ext cx="1905147" cy="27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3822513"/>
            <a:ext cx="3712786" cy="27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61938"/>
            <a:ext cx="30972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terms</a:t>
            </a:r>
          </a:p>
          <a:p>
            <a:r>
              <a:rPr lang="en-GB" dirty="0" smtClean="0"/>
              <a:t>Principle of balancing of moments</a:t>
            </a:r>
          </a:p>
          <a:p>
            <a:r>
              <a:rPr lang="en-GB" dirty="0" smtClean="0"/>
              <a:t>Learn to draw the simple diagram</a:t>
            </a:r>
          </a:p>
          <a:p>
            <a:r>
              <a:rPr lang="en-GB" dirty="0" smtClean="0"/>
              <a:t>Realise the practical implications.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terms.</a:t>
            </a:r>
          </a:p>
          <a:p>
            <a:r>
              <a:rPr lang="en-GB" dirty="0" smtClean="0"/>
              <a:t>Assumptions.</a:t>
            </a:r>
          </a:p>
          <a:p>
            <a:r>
              <a:rPr lang="en-GB" dirty="0" smtClean="0"/>
              <a:t>How to draw a hip FBD.</a:t>
            </a:r>
          </a:p>
          <a:p>
            <a:r>
              <a:rPr lang="en-GB" dirty="0" smtClean="0"/>
              <a:t>Some examples.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08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do we need to know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3240360"/>
          </a:xfrm>
        </p:spPr>
        <p:txBody>
          <a:bodyPr/>
          <a:lstStyle/>
          <a:p>
            <a:r>
              <a:rPr lang="en-GB" dirty="0" smtClean="0"/>
              <a:t>Exam!</a:t>
            </a:r>
          </a:p>
          <a:p>
            <a:r>
              <a:rPr lang="en-GB" dirty="0" smtClean="0"/>
              <a:t>Which side should they hold a walking stick?</a:t>
            </a:r>
          </a:p>
          <a:p>
            <a:r>
              <a:rPr lang="en-GB" dirty="0" smtClean="0"/>
              <a:t>THR offset?</a:t>
            </a:r>
          </a:p>
          <a:p>
            <a:r>
              <a:rPr lang="en-GB" dirty="0" smtClean="0"/>
              <a:t>Weight loss?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97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force?</a:t>
            </a:r>
          </a:p>
          <a:p>
            <a:r>
              <a:rPr lang="en-GB" dirty="0" smtClean="0"/>
              <a:t>The action of one body on another.</a:t>
            </a:r>
          </a:p>
          <a:p>
            <a:r>
              <a:rPr lang="en-GB" dirty="0" smtClean="0"/>
              <a:t>Has a direction, a point of application and a magnitude.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4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moment?</a:t>
            </a:r>
          </a:p>
          <a:p>
            <a:r>
              <a:rPr lang="en-GB" dirty="0" smtClean="0"/>
              <a:t>The effect of the force at a perpendicular distance from a pivot</a:t>
            </a:r>
          </a:p>
          <a:p>
            <a:r>
              <a:rPr lang="en-GB" dirty="0" smtClean="0"/>
              <a:t>M = </a:t>
            </a:r>
            <a:r>
              <a:rPr lang="en-GB" dirty="0" err="1" smtClean="0"/>
              <a:t>Fd</a:t>
            </a:r>
            <a:endParaRPr lang="en-GB" dirty="0" smtClean="0"/>
          </a:p>
          <a:p>
            <a:r>
              <a:rPr lang="en-GB" dirty="0"/>
              <a:t>Magnitude of a moment is the ….</a:t>
            </a:r>
          </a:p>
          <a:p>
            <a:r>
              <a:rPr lang="en-GB" dirty="0" smtClean="0"/>
              <a:t>Torque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is a free body diagram?</a:t>
            </a:r>
          </a:p>
          <a:p>
            <a:r>
              <a:rPr lang="en-GB" dirty="0" smtClean="0"/>
              <a:t>A method of determining the forces around a stationary structure.</a:t>
            </a:r>
          </a:p>
          <a:p>
            <a:endParaRPr lang="en-GB" dirty="0"/>
          </a:p>
          <a:p>
            <a:r>
              <a:rPr lang="en-GB" dirty="0"/>
              <a:t>What are the components of a free body diagram?</a:t>
            </a:r>
          </a:p>
          <a:p>
            <a:r>
              <a:rPr lang="en-GB" dirty="0"/>
              <a:t>Muscles/actions</a:t>
            </a:r>
          </a:p>
          <a:p>
            <a:r>
              <a:rPr lang="en-GB" dirty="0"/>
              <a:t>Gravity</a:t>
            </a:r>
          </a:p>
          <a:p>
            <a:r>
              <a:rPr lang="en-GB" dirty="0"/>
              <a:t>Supports (e.g. the ground)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FBD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body is in equilibrium so moments add up to zero.</a:t>
            </a:r>
          </a:p>
          <a:p>
            <a:r>
              <a:rPr lang="en-GB" dirty="0" smtClean="0"/>
              <a:t>The </a:t>
            </a:r>
            <a:r>
              <a:rPr lang="en-GB" dirty="0"/>
              <a:t>line of action of a muscle is along the centre of </a:t>
            </a:r>
            <a:r>
              <a:rPr lang="en-GB" dirty="0" smtClean="0"/>
              <a:t>its cross-sectional area.</a:t>
            </a:r>
            <a:endParaRPr lang="en-GB" dirty="0"/>
          </a:p>
          <a:p>
            <a:r>
              <a:rPr lang="en-GB" dirty="0" smtClean="0"/>
              <a:t>Joints </a:t>
            </a:r>
            <a:r>
              <a:rPr lang="en-GB" dirty="0"/>
              <a:t>are rigid frictionless </a:t>
            </a:r>
            <a:r>
              <a:rPr lang="en-GB" dirty="0" smtClean="0"/>
              <a:t>hinges</a:t>
            </a:r>
            <a:endParaRPr lang="en-GB" dirty="0"/>
          </a:p>
          <a:p>
            <a:r>
              <a:rPr lang="en-GB" dirty="0"/>
              <a:t>No antagonistic muscle </a:t>
            </a:r>
            <a:r>
              <a:rPr lang="en-GB" dirty="0" smtClean="0"/>
              <a:t>action</a:t>
            </a:r>
            <a:endParaRPr lang="en-GB" dirty="0"/>
          </a:p>
          <a:p>
            <a:r>
              <a:rPr lang="en-GB" sz="1800" dirty="0"/>
              <a:t>Weight of body is concentrated at the exact centre of body </a:t>
            </a:r>
            <a:r>
              <a:rPr lang="en-GB" sz="1800" dirty="0" smtClean="0"/>
              <a:t>mass</a:t>
            </a:r>
            <a:endParaRPr lang="en-GB" sz="1800" dirty="0"/>
          </a:p>
          <a:p>
            <a:r>
              <a:rPr lang="en-GB" sz="1800" dirty="0"/>
              <a:t>Internal forces cancel each other </a:t>
            </a:r>
            <a:r>
              <a:rPr lang="en-GB" sz="1800" dirty="0" smtClean="0"/>
              <a:t>out</a:t>
            </a:r>
            <a:endParaRPr lang="en-GB" sz="1800" dirty="0"/>
          </a:p>
          <a:p>
            <a:r>
              <a:rPr lang="en-GB" sz="1800" dirty="0"/>
              <a:t>Muscles only act in </a:t>
            </a:r>
            <a:r>
              <a:rPr lang="en-GB" sz="1800" dirty="0" smtClean="0"/>
              <a:t>tension</a:t>
            </a:r>
            <a:endParaRPr lang="en-GB" sz="1800" dirty="0"/>
          </a:p>
          <a:p>
            <a:r>
              <a:rPr lang="en-GB" sz="1800" dirty="0" smtClean="0"/>
              <a:t>Joint </a:t>
            </a:r>
            <a:r>
              <a:rPr lang="en-GB" sz="1800" dirty="0"/>
              <a:t>reaction forces are assumed to be only compressive. </a:t>
            </a:r>
            <a:endParaRPr lang="en-GB" sz="1800" dirty="0" smtClean="0"/>
          </a:p>
          <a:p>
            <a:r>
              <a:rPr lang="en-GB" sz="1800" dirty="0" smtClean="0"/>
              <a:t>Bones </a:t>
            </a:r>
            <a:r>
              <a:rPr lang="en-GB" sz="1800" dirty="0"/>
              <a:t>are rigid rods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joint reaction force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Force </a:t>
            </a:r>
            <a:r>
              <a:rPr lang="en-GB" dirty="0"/>
              <a:t>generated within a joint in response to forces acting on the joint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hip, it is the </a:t>
            </a:r>
            <a:r>
              <a:rPr lang="en-GB" dirty="0" smtClean="0"/>
              <a:t>balance of the </a:t>
            </a:r>
            <a:r>
              <a:rPr lang="en-GB" dirty="0"/>
              <a:t>moment arms of the body weight and abductor </a:t>
            </a:r>
            <a:r>
              <a:rPr lang="en-GB" dirty="0" smtClean="0"/>
              <a:t>tension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8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draw a hip FBD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482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Biomechanics of the hip</vt:lpstr>
      <vt:lpstr>Summary</vt:lpstr>
      <vt:lpstr>Why do we need to know this?</vt:lpstr>
      <vt:lpstr>Basic terms</vt:lpstr>
      <vt:lpstr>Basic terms</vt:lpstr>
      <vt:lpstr>Basic terms</vt:lpstr>
      <vt:lpstr>FBD assumptions</vt:lpstr>
      <vt:lpstr>Basics</vt:lpstr>
      <vt:lpstr>How to draw a hip FBD</vt:lpstr>
      <vt:lpstr>PowerPoint Presentation</vt:lpstr>
      <vt:lpstr>How to I work out Abductor force?</vt:lpstr>
      <vt:lpstr>Abductor force</vt:lpstr>
      <vt:lpstr>Abductor force</vt:lpstr>
      <vt:lpstr>2 ways to calculate the JRF?</vt:lpstr>
      <vt:lpstr> What would happen if:  </vt:lpstr>
      <vt:lpstr>Walking stick</vt:lpstr>
      <vt:lpstr>To reduce JRF</vt:lpstr>
      <vt:lpstr>Weight bearing status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of the hip</dc:title>
  <dc:creator>sam</dc:creator>
  <cp:lastModifiedBy>sam</cp:lastModifiedBy>
  <cp:revision>36</cp:revision>
  <dcterms:created xsi:type="dcterms:W3CDTF">2013-04-22T20:09:19Z</dcterms:created>
  <dcterms:modified xsi:type="dcterms:W3CDTF">2013-04-29T21:26:47Z</dcterms:modified>
</cp:coreProperties>
</file>