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4042" r:id="rId2"/>
    <p:sldMasterId id="2147484072" r:id="rId3"/>
  </p:sldMasterIdLst>
  <p:sldIdLst>
    <p:sldId id="256" r:id="rId4"/>
    <p:sldId id="257" r:id="rId5"/>
    <p:sldId id="258" r:id="rId6"/>
    <p:sldId id="262" r:id="rId7"/>
    <p:sldId id="274" r:id="rId8"/>
    <p:sldId id="261" r:id="rId9"/>
    <p:sldId id="263" r:id="rId10"/>
    <p:sldId id="259" r:id="rId11"/>
    <p:sldId id="260" r:id="rId12"/>
    <p:sldId id="276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0" r:id="rId21"/>
    <p:sldId id="273" r:id="rId22"/>
    <p:sldId id="271" r:id="rId23"/>
    <p:sldId id="278" r:id="rId24"/>
    <p:sldId id="277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9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7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1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8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5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8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5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62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7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9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39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1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86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10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24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8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66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20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7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25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6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34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36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22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819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3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50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87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03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3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4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2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5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5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81E5ECF-FA57-4209-AA97-88C883D54F3D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34DE0B5-A14F-48AD-92CA-47ED4C6F6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7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848" y="344399"/>
            <a:ext cx="9144000" cy="1780615"/>
          </a:xfrm>
        </p:spPr>
        <p:txBody>
          <a:bodyPr anchor="ctr"/>
          <a:lstStyle/>
          <a:p>
            <a:pPr algn="ctr"/>
            <a:r>
              <a:rPr lang="en-GB" dirty="0" smtClean="0"/>
              <a:t>Hallux </a:t>
            </a:r>
            <a:r>
              <a:rPr lang="en-GB" dirty="0" err="1" smtClean="0"/>
              <a:t>Rigidus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637" y="2288392"/>
            <a:ext cx="8560158" cy="969963"/>
          </a:xfrm>
        </p:spPr>
        <p:txBody>
          <a:bodyPr anchor="t"/>
          <a:lstStyle/>
          <a:p>
            <a:pPr algn="ctr"/>
            <a:r>
              <a:rPr lang="en-GB" dirty="0" smtClean="0"/>
              <a:t>Maureen K Monda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8" y="3105673"/>
            <a:ext cx="4128325" cy="37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Epidemiology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most common disorder after hallux valgus</a:t>
            </a:r>
          </a:p>
          <a:p>
            <a:r>
              <a:rPr lang="en-GB" dirty="0" smtClean="0"/>
              <a:t>Coughlin and </a:t>
            </a:r>
            <a:r>
              <a:rPr lang="en-GB" dirty="0" err="1" smtClean="0"/>
              <a:t>Shurnas</a:t>
            </a:r>
            <a:r>
              <a:rPr lang="en-GB" dirty="0" smtClean="0"/>
              <a:t> 2003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-110 pts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-80% bilateral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-98% family history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-68% female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5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Etiologies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Multiple: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-Traumatic (overuse/OCD injury </a:t>
            </a:r>
            <a:r>
              <a:rPr lang="en-GB" dirty="0" err="1" smtClean="0"/>
              <a:t>sequelae</a:t>
            </a:r>
            <a:r>
              <a:rPr lang="en-GB" dirty="0" smtClean="0"/>
              <a:t>, iatrogenic)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-Degenerative (</a:t>
            </a:r>
            <a:r>
              <a:rPr lang="en-GB" dirty="0" err="1" smtClean="0"/>
              <a:t>systemtic</a:t>
            </a:r>
            <a:r>
              <a:rPr lang="en-GB" dirty="0" smtClean="0"/>
              <a:t> arthrosis, Inflammatory disorders)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-Dorsal bunion (paralytic/neuro-muscular)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-Metatarsus primus elevates (congenital)</a:t>
            </a:r>
          </a:p>
          <a:p>
            <a:r>
              <a:rPr lang="en-US" dirty="0" smtClean="0"/>
              <a:t>The prevailing thinking is that abnormality in dynamic foot function is the primary etiology of hallux </a:t>
            </a:r>
            <a:r>
              <a:rPr lang="en-US" dirty="0" err="1" smtClean="0"/>
              <a:t>rigidus</a:t>
            </a:r>
            <a:r>
              <a:rPr lang="en-US" dirty="0" smtClean="0"/>
              <a:t>. However, the true mechanism of dysfunction of the great toe joint during gait remains poorly understood.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8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Etiology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Two distinct groups: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Adolescents: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-rigid swollen joint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</a:t>
            </a:r>
            <a:r>
              <a:rPr lang="en-GB" dirty="0" err="1" smtClean="0"/>
              <a:t>painfull</a:t>
            </a:r>
            <a:r>
              <a:rPr lang="en-GB" dirty="0" smtClean="0"/>
              <a:t> dorsiflexion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</a:t>
            </a:r>
            <a:r>
              <a:rPr lang="en-GB" dirty="0" err="1" smtClean="0"/>
              <a:t>chondral</a:t>
            </a:r>
            <a:r>
              <a:rPr lang="en-GB" dirty="0" smtClean="0"/>
              <a:t> lesion (traumatic) or OCD (atraumatic)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Adults: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-degenerative, overuse, traumatic </a:t>
            </a:r>
            <a:r>
              <a:rPr lang="en-GB" dirty="0" err="1" smtClean="0"/>
              <a:t>etiology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GB" dirty="0" smtClean="0"/>
              <a:t>Dorsal prominence</a:t>
            </a:r>
          </a:p>
          <a:p>
            <a:r>
              <a:rPr lang="en-GB" dirty="0" smtClean="0"/>
              <a:t>Foot wear irritation</a:t>
            </a:r>
          </a:p>
          <a:p>
            <a:r>
              <a:rPr lang="en-GB" dirty="0" err="1" smtClean="0"/>
              <a:t>Paraethesiae</a:t>
            </a:r>
            <a:r>
              <a:rPr lang="en-GB" dirty="0" smtClean="0"/>
              <a:t> secondary to dorsal cutaneous nerve compression</a:t>
            </a:r>
          </a:p>
          <a:p>
            <a:r>
              <a:rPr lang="en-GB" dirty="0" smtClean="0"/>
              <a:t>Painful ROM (DF and PF with </a:t>
            </a:r>
            <a:r>
              <a:rPr lang="en-GB" dirty="0" err="1" smtClean="0"/>
              <a:t>pushoff</a:t>
            </a:r>
            <a:r>
              <a:rPr lang="en-GB" dirty="0" smtClean="0"/>
              <a:t>)</a:t>
            </a:r>
          </a:p>
          <a:p>
            <a:r>
              <a:rPr lang="en-GB" dirty="0" smtClean="0"/>
              <a:t>Pain less severe with disease progression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08" y="1797896"/>
            <a:ext cx="1828531" cy="28748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38" y="3795713"/>
            <a:ext cx="2009775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23" y="1915777"/>
            <a:ext cx="2857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Limited dorsiflexion</a:t>
            </a:r>
          </a:p>
          <a:p>
            <a:pPr marL="0" indent="0">
              <a:buNone/>
            </a:pPr>
            <a:r>
              <a:rPr lang="en-GB" dirty="0" smtClean="0"/>
              <a:t>	-pain at extremes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-at mid range poor prognosis</a:t>
            </a:r>
          </a:p>
          <a:p>
            <a:r>
              <a:rPr lang="en-GB" dirty="0" smtClean="0"/>
              <a:t>Pain with grind test</a:t>
            </a:r>
          </a:p>
          <a:p>
            <a:r>
              <a:rPr lang="en-GB" dirty="0" smtClean="0"/>
              <a:t>Tenderness on palpation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-over sesamoids poor prognosis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2286794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574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Imaging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27" y="1727108"/>
            <a:ext cx="3781119" cy="213184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03" y="1727108"/>
            <a:ext cx="3684666" cy="21318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26" y="4351778"/>
            <a:ext cx="3781119" cy="2167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03" y="4334425"/>
            <a:ext cx="3684666" cy="21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Coughlin and </a:t>
            </a:r>
            <a:r>
              <a:rPr lang="en-GB" dirty="0" err="1" smtClean="0"/>
              <a:t>Shurnas</a:t>
            </a:r>
            <a:r>
              <a:rPr lang="en-GB" dirty="0" smtClean="0"/>
              <a:t> classification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985022"/>
              </p:ext>
            </p:extLst>
          </p:nvPr>
        </p:nvGraphicFramePr>
        <p:xfrm>
          <a:off x="2048813" y="1690688"/>
          <a:ext cx="7886701" cy="46736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15683"/>
                <a:gridCol w="3742118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Examination findings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Xray</a:t>
                      </a:r>
                      <a:r>
                        <a:rPr lang="en-GB" dirty="0" smtClean="0"/>
                        <a:t> findings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Stiffness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normal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Mild pain at extremes</a:t>
                      </a:r>
                      <a:r>
                        <a:rPr lang="en-GB" baseline="0" dirty="0" smtClean="0"/>
                        <a:t> of motion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mild dorsal osteophyte, normal joint space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Moderate pain</a:t>
                      </a:r>
                      <a:r>
                        <a:rPr lang="en-GB" dirty="0" smtClean="0">
                          <a:effectLst/>
                        </a:rPr>
                        <a:t> with range of motion increasingly more constant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moderate dorsal osteophyte, </a:t>
                      </a:r>
                      <a:r>
                        <a:rPr lang="en-GB" sz="1800" kern="1200" dirty="0" smtClean="0">
                          <a:effectLst/>
                        </a:rPr>
                        <a:t>&lt;50% joint space narrowing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Significant stiffness, pain at extreme ROM, </a:t>
                      </a:r>
                      <a:r>
                        <a:rPr lang="en-GB" sz="1800" kern="1200" dirty="0" smtClean="0">
                          <a:effectLst/>
                        </a:rPr>
                        <a:t>no pain at mid-range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effectLst/>
                        </a:rPr>
                        <a:t>severe dorsal osteophyte, &gt;50% joint space narrowing  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effectLst/>
                        </a:rPr>
                        <a:t>Significant stiffness, pain at extreme ROM, pain at mid-range of motion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effectLst/>
                        </a:rPr>
                        <a:t>severe dorsal osteophyte, &gt;50% joint space narrowing  </a:t>
                      </a:r>
                      <a:endParaRPr lang="en-GB" dirty="0" smtClean="0"/>
                    </a:p>
                    <a:p>
                      <a:pPr algn="ctr"/>
                      <a:endParaRPr lang="en-GB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5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Lengthy discussion</a:t>
            </a:r>
          </a:p>
          <a:p>
            <a:r>
              <a:rPr lang="en-GB" dirty="0" smtClean="0"/>
              <a:t>Is pain the issue</a:t>
            </a:r>
          </a:p>
          <a:p>
            <a:r>
              <a:rPr lang="en-GB" dirty="0" smtClean="0"/>
              <a:t>Is Range of motion the issue</a:t>
            </a:r>
          </a:p>
          <a:p>
            <a:r>
              <a:rPr lang="en-GB" dirty="0" smtClean="0"/>
              <a:t>Is push off strength important to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9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Non-operative treatment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Grade 0 and 1 disease</a:t>
            </a:r>
          </a:p>
          <a:p>
            <a:r>
              <a:rPr lang="en-GB" dirty="0" smtClean="0"/>
              <a:t>Foot wear modification</a:t>
            </a:r>
          </a:p>
          <a:p>
            <a:r>
              <a:rPr lang="en-GB" dirty="0" smtClean="0"/>
              <a:t>Activity modification</a:t>
            </a:r>
          </a:p>
          <a:p>
            <a:r>
              <a:rPr lang="en-GB" dirty="0" smtClean="0"/>
              <a:t>Orthotics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↓pressure on </a:t>
            </a:r>
            <a:r>
              <a:rPr lang="en-GB" dirty="0" err="1" smtClean="0"/>
              <a:t>ostephytes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↓MTPJ movement</a:t>
            </a:r>
          </a:p>
          <a:p>
            <a:r>
              <a:rPr lang="en-GB" dirty="0" smtClean="0"/>
              <a:t>NSAIDs</a:t>
            </a:r>
          </a:p>
          <a:p>
            <a:r>
              <a:rPr lang="en-GB" dirty="0" smtClean="0"/>
              <a:t>Steroid </a:t>
            </a:r>
            <a:r>
              <a:rPr lang="en-GB" dirty="0" err="1" smtClean="0"/>
              <a:t>Inj</a:t>
            </a:r>
            <a:r>
              <a:rPr lang="en-GB" dirty="0" smtClean="0"/>
              <a:t> selective→ Increased degeneration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20" y="4815245"/>
            <a:ext cx="2490949" cy="1611791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21" y="1710915"/>
            <a:ext cx="2490949" cy="2581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2" y="1690688"/>
            <a:ext cx="2622193" cy="36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Injections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Injection</a:t>
            </a:r>
          </a:p>
          <a:p>
            <a:r>
              <a:rPr lang="en-GB" dirty="0" smtClean="0"/>
              <a:t>Pons et al 2007</a:t>
            </a:r>
          </a:p>
          <a:p>
            <a:r>
              <a:rPr lang="en-GB" dirty="0" smtClean="0"/>
              <a:t>RCT </a:t>
            </a:r>
            <a:r>
              <a:rPr lang="en-GB" dirty="0" err="1" smtClean="0"/>
              <a:t>Hyaluronate</a:t>
            </a:r>
            <a:r>
              <a:rPr lang="en-GB" dirty="0" smtClean="0"/>
              <a:t> vs Triamcinolone</a:t>
            </a:r>
          </a:p>
          <a:p>
            <a:r>
              <a:rPr lang="en-GB" dirty="0" smtClean="0"/>
              <a:t>37 pts</a:t>
            </a:r>
          </a:p>
          <a:p>
            <a:r>
              <a:rPr lang="en-GB" dirty="0" smtClean="0"/>
              <a:t>Improvement both groups</a:t>
            </a:r>
          </a:p>
          <a:p>
            <a:r>
              <a:rPr lang="en-GB" dirty="0" smtClean="0"/>
              <a:t>No pain at rest</a:t>
            </a:r>
          </a:p>
          <a:p>
            <a:r>
              <a:rPr lang="en-GB" dirty="0" err="1" smtClean="0"/>
              <a:t>Hyaluronate</a:t>
            </a:r>
            <a:r>
              <a:rPr lang="en-GB" dirty="0" smtClean="0"/>
              <a:t> grp better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-gait pain and passive ROM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-AOFAS MTP score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/>
              <a:t>MUA+Injection</a:t>
            </a:r>
            <a:endParaRPr lang="en-GB" dirty="0" smtClean="0"/>
          </a:p>
          <a:p>
            <a:r>
              <a:rPr lang="en-GB" dirty="0" err="1" smtClean="0"/>
              <a:t>Solan</a:t>
            </a:r>
            <a:r>
              <a:rPr lang="en-GB" dirty="0" smtClean="0"/>
              <a:t> 2001</a:t>
            </a:r>
          </a:p>
          <a:p>
            <a:r>
              <a:rPr lang="en-GB" dirty="0" smtClean="0"/>
              <a:t>31pts MUA+ </a:t>
            </a:r>
            <a:r>
              <a:rPr lang="en-GB" dirty="0" err="1" smtClean="0"/>
              <a:t>depomedrone</a:t>
            </a:r>
            <a:r>
              <a:rPr lang="en-GB" dirty="0" smtClean="0"/>
              <a:t>/bupivacaine</a:t>
            </a:r>
          </a:p>
          <a:p>
            <a:r>
              <a:rPr lang="en-GB" dirty="0" smtClean="0"/>
              <a:t>Blinded x-ray grading</a:t>
            </a:r>
          </a:p>
          <a:p>
            <a:r>
              <a:rPr lang="en-GB" dirty="0" smtClean="0"/>
              <a:t>1 </a:t>
            </a:r>
            <a:r>
              <a:rPr lang="en-GB" dirty="0" err="1" smtClean="0"/>
              <a:t>yr</a:t>
            </a:r>
            <a:r>
              <a:rPr lang="en-GB" dirty="0" smtClean="0"/>
              <a:t> follow up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87848"/>
              </p:ext>
            </p:extLst>
          </p:nvPr>
        </p:nvGraphicFramePr>
        <p:xfrm>
          <a:off x="6774288" y="4690074"/>
          <a:ext cx="3244044" cy="148688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81348"/>
                <a:gridCol w="1081348"/>
                <a:gridCol w="1081348"/>
              </a:tblGrid>
              <a:tr h="389609">
                <a:tc>
                  <a:txBody>
                    <a:bodyPr/>
                    <a:lstStyle/>
                    <a:p>
                      <a:r>
                        <a:rPr lang="en-GB" dirty="0" smtClean="0"/>
                        <a:t>Grade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Survival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surgery</a:t>
                      </a:r>
                      <a:endParaRPr lang="en-GB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4/12</a:t>
                      </a:r>
                      <a:endParaRPr lang="en-GB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12/18</a:t>
                      </a:r>
                      <a:endParaRPr lang="en-GB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5/5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6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Davis-Colley 1887: ‘Hallux </a:t>
            </a:r>
            <a:r>
              <a:rPr lang="en-GB" dirty="0" err="1" smtClean="0"/>
              <a:t>flexus</a:t>
            </a:r>
            <a:r>
              <a:rPr lang="en-GB" dirty="0" smtClean="0"/>
              <a:t>’ </a:t>
            </a:r>
          </a:p>
          <a:p>
            <a:r>
              <a:rPr lang="en-GB" dirty="0" err="1" smtClean="0"/>
              <a:t>Cotterill</a:t>
            </a:r>
            <a:r>
              <a:rPr lang="en-GB" dirty="0" smtClean="0"/>
              <a:t> </a:t>
            </a:r>
            <a:r>
              <a:rPr lang="en-GB" dirty="0" smtClean="0"/>
              <a:t>1888: </a:t>
            </a:r>
            <a:r>
              <a:rPr lang="en-GB" dirty="0" smtClean="0"/>
              <a:t>‘Hallux </a:t>
            </a:r>
            <a:r>
              <a:rPr lang="en-GB" dirty="0" err="1" smtClean="0"/>
              <a:t>rigidus</a:t>
            </a:r>
            <a:r>
              <a:rPr lang="en-GB" dirty="0" smtClean="0"/>
              <a:t>’ </a:t>
            </a:r>
            <a:endParaRPr lang="en-GB" dirty="0"/>
          </a:p>
          <a:p>
            <a:r>
              <a:rPr lang="en-GB" dirty="0" smtClean="0"/>
              <a:t>Hiss 1931: ‘Hallux </a:t>
            </a:r>
            <a:r>
              <a:rPr lang="en-GB" dirty="0" err="1" smtClean="0"/>
              <a:t>limitus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Laird 1972: ‘Functional Hallux </a:t>
            </a:r>
            <a:r>
              <a:rPr lang="en-GB" dirty="0" err="1" smtClean="0"/>
              <a:t>limitus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Stiff great toe</a:t>
            </a:r>
          </a:p>
          <a:p>
            <a:r>
              <a:rPr lang="en-GB" dirty="0"/>
              <a:t>A condition characterized by loss of motion of first MTP joint in adults due to degenerative arthritis </a:t>
            </a:r>
          </a:p>
          <a:p>
            <a:pPr lvl="1"/>
            <a:r>
              <a:rPr lang="en-GB" dirty="0"/>
              <a:t>osteophyte formation leads to dorsal impingement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7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4" y="107548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Operative treatment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912926"/>
              </p:ext>
            </p:extLst>
          </p:nvPr>
        </p:nvGraphicFramePr>
        <p:xfrm>
          <a:off x="799564" y="1330459"/>
          <a:ext cx="10515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Procedure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Notes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debridement and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synovectomy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acute </a:t>
                      </a:r>
                      <a:r>
                        <a:rPr lang="en-GB" dirty="0" err="1" smtClean="0">
                          <a:effectLst/>
                        </a:rPr>
                        <a:t>osteochondral</a:t>
                      </a:r>
                      <a:r>
                        <a:rPr lang="en-GB" dirty="0" smtClean="0">
                          <a:effectLst/>
                        </a:rPr>
                        <a:t> or </a:t>
                      </a:r>
                      <a:r>
                        <a:rPr lang="en-GB" dirty="0" err="1" smtClean="0">
                          <a:effectLst/>
                        </a:rPr>
                        <a:t>chondral</a:t>
                      </a:r>
                      <a:r>
                        <a:rPr lang="en-GB" dirty="0" smtClean="0">
                          <a:effectLst/>
                        </a:rPr>
                        <a:t> defects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Dorsal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cheilectomy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Pain</a:t>
                      </a:r>
                      <a:r>
                        <a:rPr lang="en-GB" baseline="0" dirty="0" smtClean="0"/>
                        <a:t> with dorsiflexion</a:t>
                      </a:r>
                    </a:p>
                    <a:p>
                      <a:r>
                        <a:rPr lang="en-GB" baseline="0" dirty="0" smtClean="0"/>
                        <a:t>Shoe wear irritation</a:t>
                      </a:r>
                    </a:p>
                    <a:p>
                      <a:r>
                        <a:rPr lang="en-GB" baseline="0" dirty="0" smtClean="0"/>
                        <a:t>Pain in mid ROM contraindicated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Obtain 70-90% DF </a:t>
                      </a:r>
                      <a:r>
                        <a:rPr lang="en-GB" dirty="0" err="1" smtClean="0"/>
                        <a:t>intraop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Dorsal closing wedge osteotomy of the proximal phalanx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Runners with reduced dorsiflexion</a:t>
                      </a:r>
                    </a:p>
                    <a:p>
                      <a:r>
                        <a:rPr lang="en-GB" dirty="0" smtClean="0"/>
                        <a:t>Failure of </a:t>
                      </a:r>
                      <a:r>
                        <a:rPr lang="en-GB" dirty="0" err="1" smtClean="0"/>
                        <a:t>cheilectomy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Decreases </a:t>
                      </a:r>
                      <a:r>
                        <a:rPr lang="en-GB" dirty="0" err="1" smtClean="0"/>
                        <a:t>plantarflexion</a:t>
                      </a:r>
                      <a:r>
                        <a:rPr lang="en-GB" dirty="0" smtClean="0"/>
                        <a:t> arc of motion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Keller Procedure (resection arthroplasty)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Elderly, low demand</a:t>
                      </a:r>
                    </a:p>
                    <a:p>
                      <a:r>
                        <a:rPr lang="en-GB" dirty="0" smtClean="0"/>
                        <a:t>Significant</a:t>
                      </a:r>
                      <a:r>
                        <a:rPr lang="en-GB" baseline="0" dirty="0" smtClean="0"/>
                        <a:t> joint degeneration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Risk of hyperextension</a:t>
                      </a:r>
                    </a:p>
                    <a:p>
                      <a:r>
                        <a:rPr lang="en-GB" dirty="0" smtClean="0"/>
                        <a:t>Weakness with </a:t>
                      </a:r>
                      <a:r>
                        <a:rPr lang="en-GB" dirty="0" err="1" smtClean="0"/>
                        <a:t>pushoff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Transfer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metatarsalgia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 arthroplasty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Controversial</a:t>
                      </a:r>
                    </a:p>
                    <a:p>
                      <a:r>
                        <a:rPr lang="en-GB" dirty="0" smtClean="0"/>
                        <a:t>Poor</a:t>
                      </a:r>
                      <a:r>
                        <a:rPr lang="en-GB" baseline="0" dirty="0" smtClean="0"/>
                        <a:t> long term results with silicone implants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Osteolysis</a:t>
                      </a:r>
                      <a:r>
                        <a:rPr lang="en-GB" dirty="0" smtClean="0"/>
                        <a:t> and synovitis lead to joint destruction and pain</a:t>
                      </a:r>
                    </a:p>
                    <a:p>
                      <a:r>
                        <a:rPr lang="en-GB" dirty="0" smtClean="0"/>
                        <a:t>Failed arthroplasty, transfer </a:t>
                      </a:r>
                      <a:r>
                        <a:rPr lang="en-GB" dirty="0" err="1" smtClean="0"/>
                        <a:t>metatarsalgia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 joint arthrodesis 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Significant joint arthritis (3 and 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 fusion rate (70-100%)</a:t>
                      </a:r>
                    </a:p>
                    <a:p>
                      <a:r>
                        <a:rPr lang="en-GB" dirty="0" smtClean="0"/>
                        <a:t>15% IPJ degeneration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2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52" y="302319"/>
            <a:ext cx="4032563" cy="1984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" y="302319"/>
            <a:ext cx="7146297" cy="1984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2" y="2972873"/>
            <a:ext cx="4201922" cy="1882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67" y="2972872"/>
            <a:ext cx="3523875" cy="1882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75" y="2972872"/>
            <a:ext cx="1801368" cy="2871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65" y="3264767"/>
            <a:ext cx="1852585" cy="35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98132"/>
      </p:ext>
    </p:extLst>
  </p:cSld>
  <p:clrMapOvr>
    <a:masterClrMapping/>
  </p:clrMapOvr>
  <p:transition spd="slow" advTm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MTP joint arthrodesis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dorsal plate with compression screw is biomechanically strongest construct</a:t>
            </a:r>
          </a:p>
          <a:p>
            <a:pPr lvl="1"/>
            <a:r>
              <a:rPr lang="en-GB" dirty="0"/>
              <a:t>preferred surgical alignment </a:t>
            </a:r>
          </a:p>
          <a:p>
            <a:pPr lvl="2"/>
            <a:r>
              <a:rPr lang="en-GB" dirty="0"/>
              <a:t>10 to 15 degrees of valgus in relation to the metatarsal shaft</a:t>
            </a:r>
          </a:p>
          <a:p>
            <a:pPr lvl="2"/>
            <a:r>
              <a:rPr lang="en-GB" dirty="0"/>
              <a:t>15 degrees of dorsiflexion in relation to the floor</a:t>
            </a:r>
          </a:p>
          <a:p>
            <a:pPr lvl="1"/>
            <a:r>
              <a:rPr lang="en-GB" dirty="0"/>
              <a:t>fusion in excessive dorsiflexion causes pain at tip of the toe, over the IP joint, and under the 1st metatarsal with excessive dorsiflexion</a:t>
            </a:r>
          </a:p>
          <a:p>
            <a:pPr lvl="1"/>
            <a:r>
              <a:rPr lang="en-GB" dirty="0"/>
              <a:t>fusion in excessive plantar flexion causes increased pressure at the tip of the toe</a:t>
            </a:r>
          </a:p>
          <a:p>
            <a:pPr lvl="1"/>
            <a:r>
              <a:rPr lang="en-GB" dirty="0"/>
              <a:t>fusion in excessive valgus increases the risk of IP joint degeneration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89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143" y="2149591"/>
            <a:ext cx="4726547" cy="3048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8000" dirty="0" smtClean="0"/>
              <a:t>Thank you</a:t>
            </a:r>
            <a:endParaRPr lang="en-GB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1" y="0"/>
            <a:ext cx="3627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Background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9891"/>
            <a:ext cx="27432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99891"/>
            <a:ext cx="27432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99891"/>
            <a:ext cx="41148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8794" y="4700789"/>
            <a:ext cx="231820" cy="927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13679" y="2292439"/>
            <a:ext cx="231820" cy="927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581882" y="2434107"/>
            <a:ext cx="1493949" cy="1931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Anatomy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81" y="1645728"/>
            <a:ext cx="3424708" cy="2221167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044744" y="1825625"/>
            <a:ext cx="4309056" cy="4351338"/>
          </a:xfrm>
        </p:spPr>
        <p:txBody>
          <a:bodyPr/>
          <a:lstStyle/>
          <a:p>
            <a:r>
              <a:rPr lang="en-GB" dirty="0" err="1" smtClean="0"/>
              <a:t>Tibial</a:t>
            </a:r>
            <a:r>
              <a:rPr lang="en-GB" dirty="0" smtClean="0"/>
              <a:t> and fibula sesamoids</a:t>
            </a:r>
          </a:p>
          <a:p>
            <a:r>
              <a:rPr lang="en-GB" dirty="0" smtClean="0"/>
              <a:t>FHL and FHB</a:t>
            </a:r>
          </a:p>
          <a:p>
            <a:r>
              <a:rPr lang="en-GB" dirty="0" smtClean="0"/>
              <a:t>Plantar Plate</a:t>
            </a:r>
          </a:p>
          <a:p>
            <a:r>
              <a:rPr lang="en-GB" dirty="0" smtClean="0"/>
              <a:t>Articular surface: </a:t>
            </a:r>
          </a:p>
          <a:p>
            <a:pPr marL="0" indent="0">
              <a:buNone/>
            </a:pPr>
            <a:r>
              <a:rPr lang="en-GB" dirty="0" smtClean="0"/>
              <a:t>	-MTP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-MT-Sesamoid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4056846" cy="26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MTPJ ROM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Nawoczenski</a:t>
            </a:r>
            <a:r>
              <a:rPr lang="en-GB" sz="2000" dirty="0" smtClean="0"/>
              <a:t> et al 1999</a:t>
            </a:r>
          </a:p>
          <a:p>
            <a:r>
              <a:rPr lang="en-GB" sz="2000" dirty="0" smtClean="0"/>
              <a:t>EM tracking to look at 3-D motion of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MTPJ</a:t>
            </a:r>
          </a:p>
          <a:p>
            <a:r>
              <a:rPr lang="en-GB" sz="2000" dirty="0" smtClean="0"/>
              <a:t>33 subjects</a:t>
            </a:r>
          </a:p>
          <a:p>
            <a:r>
              <a:rPr lang="en-GB" sz="2000" dirty="0" smtClean="0"/>
              <a:t>4 Clinical Tests for ROM of 1st MPJ           compared to actual ROM of  1st MPJ           during gait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5" y="1825625"/>
            <a:ext cx="2286000" cy="2794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00" y="4209596"/>
            <a:ext cx="3999323" cy="2328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31" y="1825625"/>
            <a:ext cx="3185517" cy="1879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31" y="4417898"/>
            <a:ext cx="2864824" cy="19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Biomechanics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5,000 – 8,000 steps a day.</a:t>
            </a:r>
          </a:p>
          <a:p>
            <a:r>
              <a:rPr lang="en-GB" dirty="0" smtClean="0"/>
              <a:t>Importance in push off phase of gait (MTP rocker)</a:t>
            </a:r>
          </a:p>
          <a:p>
            <a:r>
              <a:rPr lang="en-GB" dirty="0" smtClean="0"/>
              <a:t>In sport: sprinting, jumping, ballet, dancing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50" y="1825625"/>
            <a:ext cx="35601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Biomechanics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gait: up to 50% body weight transmitted through great toe complex</a:t>
            </a:r>
          </a:p>
          <a:p>
            <a:r>
              <a:rPr lang="en-GB" dirty="0" smtClean="0"/>
              <a:t>Jogging, running: 2-3 times body weight</a:t>
            </a:r>
          </a:p>
          <a:p>
            <a:r>
              <a:rPr lang="en-GB" dirty="0" smtClean="0"/>
              <a:t>Jumping: 8 times body weight.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6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Biomechanics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70267" y="1861111"/>
            <a:ext cx="5181600" cy="4351338"/>
          </a:xfrm>
        </p:spPr>
        <p:txBody>
          <a:bodyPr/>
          <a:lstStyle/>
          <a:p>
            <a:r>
              <a:rPr lang="en-GB" dirty="0" smtClean="0"/>
              <a:t>Roll</a:t>
            </a:r>
          </a:p>
          <a:p>
            <a:pPr marL="0" indent="0">
              <a:buNone/>
            </a:pPr>
            <a:r>
              <a:rPr lang="en-GB" dirty="0" smtClean="0"/>
              <a:t>	-first 20</a:t>
            </a:r>
            <a:r>
              <a:rPr lang="en-GB" baseline="30000" dirty="0" smtClean="0"/>
              <a:t>o</a:t>
            </a:r>
            <a:r>
              <a:rPr lang="en-GB" dirty="0" smtClean="0"/>
              <a:t> dorsiflexion</a:t>
            </a:r>
          </a:p>
          <a:p>
            <a:pPr marL="0" indent="0">
              <a:buNone/>
            </a:pPr>
            <a:r>
              <a:rPr lang="en-GB" dirty="0" smtClean="0"/>
              <a:t>	-great toe fixed to ground </a:t>
            </a:r>
          </a:p>
          <a:p>
            <a:pPr marL="0" indent="0">
              <a:buNone/>
            </a:pPr>
            <a:r>
              <a:rPr lang="en-GB" dirty="0" smtClean="0"/>
              <a:t>	-metatarsal rolls over PP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-FHL, FHB, </a:t>
            </a:r>
            <a:r>
              <a:rPr lang="en-GB" dirty="0" err="1" smtClean="0"/>
              <a:t>Abd</a:t>
            </a:r>
            <a:r>
              <a:rPr lang="en-GB" dirty="0" smtClean="0"/>
              <a:t> H, Add H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-Plantar fascia windlass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59" y="2195368"/>
            <a:ext cx="5052453" cy="29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Biomechanics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2103874"/>
            <a:ext cx="4172833" cy="34912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Slide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-&gt;20</a:t>
            </a:r>
            <a:r>
              <a:rPr lang="en-GB" baseline="30000" dirty="0" smtClean="0"/>
              <a:t>o</a:t>
            </a:r>
            <a:r>
              <a:rPr lang="en-GB" dirty="0" smtClean="0"/>
              <a:t> dorsiflexion</a:t>
            </a:r>
          </a:p>
          <a:p>
            <a:pPr marL="0" indent="0">
              <a:buNone/>
            </a:pPr>
            <a:r>
              <a:rPr lang="en-GB" dirty="0" smtClean="0"/>
              <a:t>	-1</a:t>
            </a:r>
            <a:r>
              <a:rPr lang="en-GB" baseline="30000" dirty="0" smtClean="0"/>
              <a:t>st</a:t>
            </a:r>
            <a:r>
              <a:rPr lang="en-GB" dirty="0" smtClean="0"/>
              <a:t> MT </a:t>
            </a:r>
            <a:r>
              <a:rPr lang="en-GB" dirty="0" err="1" smtClean="0"/>
              <a:t>plantarflexion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</a:t>
            </a:r>
            <a:r>
              <a:rPr lang="en-GB" dirty="0" err="1" smtClean="0"/>
              <a:t>peroneous</a:t>
            </a:r>
            <a:r>
              <a:rPr lang="en-GB" dirty="0" smtClean="0"/>
              <a:t> </a:t>
            </a:r>
            <a:r>
              <a:rPr lang="en-GB" dirty="0" err="1" smtClean="0"/>
              <a:t>longus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Compression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terminal dorsiflexion provides stability for transfer of forces and balance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6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2261</TotalTime>
  <Words>513</Words>
  <Application>Microsoft Office PowerPoint</Application>
  <PresentationFormat>Widescreen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Depth</vt:lpstr>
      <vt:lpstr>Hallux Rigidus</vt:lpstr>
      <vt:lpstr>Background</vt:lpstr>
      <vt:lpstr>Background</vt:lpstr>
      <vt:lpstr>Anatomy</vt:lpstr>
      <vt:lpstr>MTPJ ROM</vt:lpstr>
      <vt:lpstr>Biomechanics</vt:lpstr>
      <vt:lpstr>Biomechanics</vt:lpstr>
      <vt:lpstr>Biomechanics</vt:lpstr>
      <vt:lpstr>Biomechanics</vt:lpstr>
      <vt:lpstr>Epidemiology</vt:lpstr>
      <vt:lpstr>Etiologies </vt:lpstr>
      <vt:lpstr>Etiology</vt:lpstr>
      <vt:lpstr>Presentation</vt:lpstr>
      <vt:lpstr>Physical examination</vt:lpstr>
      <vt:lpstr>Imaging</vt:lpstr>
      <vt:lpstr>Coughlin and Shurnas classification</vt:lpstr>
      <vt:lpstr>Treatment</vt:lpstr>
      <vt:lpstr>Non-operative treatment</vt:lpstr>
      <vt:lpstr> Injections </vt:lpstr>
      <vt:lpstr>Operative treatment</vt:lpstr>
      <vt:lpstr>PowerPoint Presentation</vt:lpstr>
      <vt:lpstr>MTP joint arthrodesis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Hallux Rigidus</dc:title>
  <dc:creator>Maureen Monda</dc:creator>
  <cp:lastModifiedBy>Maureen Monda</cp:lastModifiedBy>
  <cp:revision>51</cp:revision>
  <dcterms:created xsi:type="dcterms:W3CDTF">2015-06-13T15:11:34Z</dcterms:created>
  <dcterms:modified xsi:type="dcterms:W3CDTF">2015-06-16T12:58:13Z</dcterms:modified>
</cp:coreProperties>
</file>