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6" r:id="rId5"/>
    <p:sldId id="282" r:id="rId6"/>
    <p:sldId id="283" r:id="rId7"/>
    <p:sldId id="284" r:id="rId8"/>
    <p:sldId id="259" r:id="rId9"/>
    <p:sldId id="285" r:id="rId10"/>
    <p:sldId id="271" r:id="rId11"/>
    <p:sldId id="261" r:id="rId12"/>
    <p:sldId id="262" r:id="rId13"/>
    <p:sldId id="268" r:id="rId14"/>
    <p:sldId id="272" r:id="rId15"/>
    <p:sldId id="264" r:id="rId16"/>
    <p:sldId id="265" r:id="rId17"/>
    <p:sldId id="273" r:id="rId18"/>
    <p:sldId id="280" r:id="rId19"/>
    <p:sldId id="281" r:id="rId20"/>
    <p:sldId id="267" r:id="rId21"/>
    <p:sldId id="269" r:id="rId22"/>
    <p:sldId id="274" r:id="rId23"/>
    <p:sldId id="270" r:id="rId24"/>
    <p:sldId id="275" r:id="rId25"/>
    <p:sldId id="287" r:id="rId26"/>
    <p:sldId id="276" r:id="rId27"/>
    <p:sldId id="277" r:id="rId28"/>
    <p:sldId id="288" r:id="rId29"/>
    <p:sldId id="278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50" autoAdjust="0"/>
  </p:normalViewPr>
  <p:slideViewPr>
    <p:cSldViewPr>
      <p:cViewPr varScale="1">
        <p:scale>
          <a:sx n="62" d="100"/>
          <a:sy n="62" d="100"/>
        </p:scale>
        <p:origin x="17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8BD77-3A2C-40BF-B237-20467403FE85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3D782-B28E-4BF2-8BF4-88AC7CFF71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14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63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3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25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88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11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07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59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501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353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6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Does not take</a:t>
            </a:r>
            <a:r>
              <a:rPr lang="en-GB" baseline="0" dirty="0" smtClean="0"/>
              <a:t> much pressure in standing</a:t>
            </a:r>
          </a:p>
          <a:p>
            <a:r>
              <a:rPr lang="en-GB" baseline="0" dirty="0" smtClean="0"/>
              <a:t>The great toe takes the highest pressure when walking (Hughes et al 1990)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97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1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82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29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9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9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7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528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Initially</a:t>
            </a:r>
            <a:r>
              <a:rPr lang="en-GB" baseline="0" dirty="0" smtClean="0"/>
              <a:t> joints are mobile and the deformity can be passively corrected.  With time this deformities become fixed and the MTP joints can </a:t>
            </a:r>
            <a:r>
              <a:rPr lang="en-GB" baseline="0" dirty="0" err="1" smtClean="0"/>
              <a:t>sublux</a:t>
            </a:r>
            <a:r>
              <a:rPr lang="en-GB" baseline="0" dirty="0" smtClean="0"/>
              <a:t> even be dislocated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Hairy patch on </a:t>
            </a:r>
            <a:r>
              <a:rPr lang="en-GB" baseline="0" dirty="0" err="1" smtClean="0"/>
              <a:t>lumbrosacral</a:t>
            </a:r>
            <a:r>
              <a:rPr lang="en-GB" baseline="0" dirty="0" smtClean="0"/>
              <a:t> spine – ass with </a:t>
            </a:r>
            <a:r>
              <a:rPr lang="en-GB" baseline="0" dirty="0" err="1" smtClean="0"/>
              <a:t>diastematomyelia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3D782-B28E-4BF2-8BF4-88AC7CFF714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74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AF6B8-C554-4BE8-B82A-06442B0C71E6}" type="datetimeFigureOut">
              <a:rPr lang="en-GB" smtClean="0"/>
              <a:pPr/>
              <a:t>14/06/2015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623A-EE9D-456D-80C3-9F73F1A920F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.uk/url?sa=i&amp;rct=j&amp;q=&amp;esrc=s&amp;source=images&amp;cd=&amp;cad=rja&amp;uact=8&amp;ved=0CAcQjRw&amp;url=http://www.foundationpilates.com/anatomy-forefoot-whats-healthy-whats/&amp;ei=VuN1Va_0HousU4eNgNAJ&amp;bvm=bv.95039771,d.d24&amp;psig=AFQjCNFe7JKU-ZEK4e0WYSMWXb4z3HvrFg&amp;ust=143387566791966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hyperbook.com/elective/lesserToes/lesserToesIntro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15212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6000" smtClean="0"/>
              <a:t>Forefoot </a:t>
            </a:r>
            <a:r>
              <a:rPr lang="en-GB" sz="6000" smtClean="0"/>
              <a:t>Pathologies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517232"/>
            <a:ext cx="6400800" cy="115212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Royal London </a:t>
            </a:r>
            <a:r>
              <a:rPr lang="en-GB" sz="2000" dirty="0" err="1" smtClean="0"/>
              <a:t>SpR</a:t>
            </a:r>
            <a:r>
              <a:rPr lang="en-GB" sz="2000" dirty="0" smtClean="0"/>
              <a:t> teaching </a:t>
            </a:r>
          </a:p>
          <a:p>
            <a:r>
              <a:rPr lang="en-GB" sz="2000" dirty="0" smtClean="0"/>
              <a:t>16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June 2015</a:t>
            </a:r>
          </a:p>
          <a:p>
            <a:r>
              <a:rPr lang="en-GB" sz="2000" dirty="0" smtClean="0"/>
              <a:t>Iris Kwok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112568" cy="341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600" dirty="0" smtClean="0"/>
              <a:t>Examination</a:t>
            </a:r>
          </a:p>
          <a:p>
            <a:pPr marL="0" indent="0">
              <a:buNone/>
            </a:pPr>
            <a:endParaRPr lang="en-GB" sz="2400" dirty="0" smtClean="0"/>
          </a:p>
          <a:p>
            <a:pPr>
              <a:buFontTx/>
              <a:buChar char="-"/>
            </a:pPr>
            <a:r>
              <a:rPr lang="en-GB" sz="2400" dirty="0" smtClean="0"/>
              <a:t>Gait (high stepping, antalgic)</a:t>
            </a:r>
          </a:p>
          <a:p>
            <a:pPr>
              <a:buFontTx/>
              <a:buChar char="-"/>
            </a:pPr>
            <a:r>
              <a:rPr lang="en-GB" sz="2400" dirty="0" smtClean="0"/>
              <a:t>Posture</a:t>
            </a:r>
          </a:p>
          <a:p>
            <a:pPr>
              <a:buFontTx/>
              <a:buChar char="-"/>
            </a:pPr>
            <a:r>
              <a:rPr lang="en-GB" sz="2400" dirty="0" smtClean="0"/>
              <a:t>Hyperkeratotic lesions, ulcers</a:t>
            </a:r>
          </a:p>
          <a:p>
            <a:pPr>
              <a:buFontTx/>
              <a:buChar char="-"/>
            </a:pPr>
            <a:r>
              <a:rPr lang="en-GB" sz="2400" dirty="0" smtClean="0"/>
              <a:t>ROM: hyperextension/flexion of MTPJ</a:t>
            </a:r>
          </a:p>
          <a:p>
            <a:pPr>
              <a:buFontTx/>
              <a:buChar char="-"/>
            </a:pPr>
            <a:r>
              <a:rPr lang="en-GB" sz="2400" dirty="0" smtClean="0"/>
              <a:t>Fixed vs flexible deformity</a:t>
            </a:r>
          </a:p>
          <a:p>
            <a:pPr>
              <a:buFontTx/>
              <a:buChar char="-"/>
            </a:pPr>
            <a:r>
              <a:rPr lang="en-GB" sz="2400" dirty="0" smtClean="0"/>
              <a:t>Axial </a:t>
            </a:r>
            <a:r>
              <a:rPr lang="en-GB" sz="2400" dirty="0"/>
              <a:t>rotational </a:t>
            </a:r>
            <a:r>
              <a:rPr lang="en-GB" sz="2400" dirty="0" smtClean="0"/>
              <a:t>deformity</a:t>
            </a:r>
          </a:p>
          <a:p>
            <a:pPr>
              <a:buFontTx/>
              <a:buChar char="-"/>
            </a:pPr>
            <a:r>
              <a:rPr lang="en-GB" sz="2400" dirty="0" smtClean="0"/>
              <a:t>Associated </a:t>
            </a:r>
            <a:r>
              <a:rPr lang="en-GB" sz="2400" dirty="0" err="1" smtClean="0"/>
              <a:t>hallus</a:t>
            </a:r>
            <a:r>
              <a:rPr lang="en-GB" sz="2400" dirty="0" smtClean="0"/>
              <a:t> valgus</a:t>
            </a:r>
          </a:p>
          <a:p>
            <a:pPr>
              <a:buFontTx/>
              <a:buChar char="-"/>
            </a:pPr>
            <a:r>
              <a:rPr lang="en-GB" sz="2400" dirty="0" smtClean="0"/>
              <a:t>Skin contractures</a:t>
            </a:r>
          </a:p>
          <a:p>
            <a:pPr>
              <a:buFontTx/>
              <a:buChar char="-"/>
            </a:pPr>
            <a:r>
              <a:rPr lang="en-GB" sz="2400" dirty="0" smtClean="0"/>
              <a:t>Shoe wear (sizing, wear pattern)</a:t>
            </a:r>
          </a:p>
          <a:p>
            <a:pPr>
              <a:buFontTx/>
              <a:buChar char="-"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Neurological (</a:t>
            </a:r>
            <a:r>
              <a:rPr lang="en-GB" sz="2400" dirty="0" err="1" smtClean="0"/>
              <a:t>Neurofilament</a:t>
            </a:r>
            <a:r>
              <a:rPr lang="en-GB" sz="2400" dirty="0" smtClean="0"/>
              <a:t> testing)</a:t>
            </a:r>
          </a:p>
          <a:p>
            <a:pPr marL="0" indent="0">
              <a:buNone/>
            </a:pPr>
            <a:r>
              <a:rPr lang="en-GB" sz="2400" dirty="0" smtClean="0"/>
              <a:t>Vascular symptoms (pulses, Doppler, ABPI)</a:t>
            </a:r>
          </a:p>
          <a:p>
            <a:pPr marL="0" indent="0">
              <a:buNone/>
            </a:pPr>
            <a:r>
              <a:rPr lang="en-GB" sz="2400" dirty="0" smtClean="0"/>
              <a:t>Infection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80728"/>
            <a:ext cx="2540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49080"/>
            <a:ext cx="18034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5338936" cy="936104"/>
          </a:xfrm>
        </p:spPr>
        <p:txBody>
          <a:bodyPr/>
          <a:lstStyle/>
          <a:p>
            <a:r>
              <a:rPr lang="en-GB" dirty="0" smtClean="0"/>
              <a:t>Lesser toe deformities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87" r="2750" b="11151"/>
          <a:stretch/>
        </p:blipFill>
        <p:spPr>
          <a:xfrm>
            <a:off x="323528" y="1196752"/>
            <a:ext cx="8568952" cy="551143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9243" y="0"/>
            <a:ext cx="2808312" cy="11967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 smtClean="0"/>
              <a:t>Increases with age</a:t>
            </a:r>
          </a:p>
          <a:p>
            <a:pPr algn="l"/>
            <a:r>
              <a:rPr lang="en-GB" sz="2000" dirty="0" smtClean="0"/>
              <a:t>Peaks at 6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-7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decades</a:t>
            </a:r>
          </a:p>
          <a:p>
            <a:pPr algn="l"/>
            <a:r>
              <a:rPr lang="en-GB" sz="2000" dirty="0" smtClean="0"/>
              <a:t>F:M = 4-5:1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26" y="249664"/>
            <a:ext cx="5324378" cy="1143000"/>
          </a:xfrm>
        </p:spPr>
        <p:txBody>
          <a:bodyPr/>
          <a:lstStyle/>
          <a:p>
            <a:r>
              <a:rPr lang="en-GB" dirty="0" smtClean="0"/>
              <a:t>Claw Toe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92897"/>
            <a:ext cx="8229600" cy="3888432"/>
          </a:xfrm>
        </p:spPr>
        <p:txBody>
          <a:bodyPr>
            <a:normAutofit lnSpcReduction="10000"/>
          </a:bodyPr>
          <a:lstStyle/>
          <a:p>
            <a:r>
              <a:rPr lang="en-GB" sz="2600" dirty="0" smtClean="0"/>
              <a:t>Associated with neurological disease</a:t>
            </a:r>
          </a:p>
          <a:p>
            <a:pPr lvl="1"/>
            <a:r>
              <a:rPr lang="en-GB" sz="2600" dirty="0" smtClean="0"/>
              <a:t>CMT, polio, peripheral neuropathies, DM, RA, compartment syndrome</a:t>
            </a:r>
          </a:p>
          <a:p>
            <a:r>
              <a:rPr lang="en-GB" sz="2600" dirty="0"/>
              <a:t>But usually idiopathic</a:t>
            </a:r>
          </a:p>
          <a:p>
            <a:r>
              <a:rPr lang="en-GB" sz="2600" dirty="0" smtClean="0"/>
              <a:t>Associated with pes </a:t>
            </a:r>
            <a:r>
              <a:rPr lang="en-GB" sz="2600" dirty="0" err="1" smtClean="0"/>
              <a:t>cavus</a:t>
            </a:r>
            <a:endParaRPr lang="en-GB" sz="2600" dirty="0" smtClean="0"/>
          </a:p>
          <a:p>
            <a:r>
              <a:rPr lang="en-GB" sz="2600" dirty="0"/>
              <a:t>Painful corns/calluses/ulcers </a:t>
            </a:r>
          </a:p>
          <a:p>
            <a:r>
              <a:rPr lang="en-GB" sz="2600" dirty="0" smtClean="0"/>
              <a:t>Pain </a:t>
            </a:r>
            <a:r>
              <a:rPr lang="en-GB" sz="2600" dirty="0"/>
              <a:t>in forefoot or under MT </a:t>
            </a:r>
            <a:r>
              <a:rPr lang="en-GB" sz="2600" dirty="0" smtClean="0"/>
              <a:t>heads.</a:t>
            </a:r>
          </a:p>
          <a:p>
            <a:r>
              <a:rPr lang="en-GB" sz="2600" dirty="0" smtClean="0"/>
              <a:t>Bilateral, multiple toes.</a:t>
            </a:r>
          </a:p>
          <a:p>
            <a:r>
              <a:rPr lang="en-GB" sz="2600" dirty="0" smtClean="0"/>
              <a:t>Deformity mobile =&gt; fixed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48" r="7267"/>
          <a:stretch/>
        </p:blipFill>
        <p:spPr>
          <a:xfrm>
            <a:off x="5508104" y="116632"/>
            <a:ext cx="3481437" cy="2431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1" y="3501008"/>
            <a:ext cx="3409429" cy="2071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221088"/>
            <a:ext cx="3600400" cy="1080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800" dirty="0" smtClean="0"/>
              <a:t>XR – AP &amp; </a:t>
            </a:r>
            <a:r>
              <a:rPr lang="en-GB" sz="2800" dirty="0" err="1" smtClean="0"/>
              <a:t>lat</a:t>
            </a:r>
            <a:r>
              <a:rPr lang="en-GB" sz="2800" dirty="0" smtClean="0"/>
              <a:t> WB views</a:t>
            </a:r>
          </a:p>
          <a:p>
            <a:pPr>
              <a:buNone/>
            </a:pPr>
            <a:r>
              <a:rPr lang="en-GB" sz="2800" dirty="0" smtClean="0"/>
              <a:t>(MRI spine, EMG/NCS)</a:t>
            </a:r>
            <a:endParaRPr lang="en-GB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3356992"/>
            <a:ext cx="82296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7914"/>
            <a:ext cx="3367086" cy="2851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61" y="311155"/>
            <a:ext cx="4171954" cy="284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351" y="3356992"/>
            <a:ext cx="4032448" cy="3279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-27451"/>
            <a:ext cx="6089848" cy="936171"/>
          </a:xfrm>
        </p:spPr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  <a:defRPr/>
            </a:pPr>
            <a:r>
              <a:rPr lang="en-GB" dirty="0" smtClean="0"/>
              <a:t>Depends on underlying condition</a:t>
            </a:r>
          </a:p>
          <a:p>
            <a:pPr lvl="0">
              <a:buNone/>
              <a:defRPr/>
            </a:pPr>
            <a:r>
              <a:rPr lang="en-GB" dirty="0" smtClean="0"/>
              <a:t>Aim: bring MTPJ to neutral position</a:t>
            </a:r>
          </a:p>
          <a:p>
            <a:pPr lvl="0">
              <a:buNone/>
              <a:defRPr/>
            </a:pPr>
            <a:endParaRPr lang="en-GB" dirty="0"/>
          </a:p>
          <a:p>
            <a:pPr lvl="0">
              <a:buNone/>
              <a:defRPr/>
            </a:pPr>
            <a:r>
              <a:rPr lang="en-GB" dirty="0" smtClean="0"/>
              <a:t>Flexible</a:t>
            </a:r>
          </a:p>
          <a:p>
            <a:pPr>
              <a:defRPr/>
            </a:pPr>
            <a:r>
              <a:rPr lang="en-GB" dirty="0" smtClean="0"/>
              <a:t>MT supports/pads</a:t>
            </a:r>
            <a:r>
              <a:rPr lang="en-GB" sz="2600" dirty="0" smtClean="0"/>
              <a:t> – reduces MT head pressure by 12-60%</a:t>
            </a:r>
            <a:endParaRPr lang="en-GB" sz="2600" dirty="0"/>
          </a:p>
          <a:p>
            <a:pPr marL="263525" lvl="0" indent="-263525">
              <a:defRPr/>
            </a:pPr>
            <a:r>
              <a:rPr lang="en-GB" dirty="0"/>
              <a:t>‘Dynamic correction’ – </a:t>
            </a:r>
            <a:r>
              <a:rPr lang="en-GB" dirty="0" err="1"/>
              <a:t>Girdlestone</a:t>
            </a:r>
            <a:r>
              <a:rPr lang="en-GB" dirty="0"/>
              <a:t>-Taylor tendon transfer (FDL to extensor </a:t>
            </a:r>
            <a:r>
              <a:rPr lang="en-GB" dirty="0" smtClean="0"/>
              <a:t>hood)</a:t>
            </a:r>
          </a:p>
          <a:p>
            <a:pPr marL="263525" lvl="0" indent="-263525">
              <a:defRPr/>
            </a:pPr>
            <a:r>
              <a:rPr lang="en-GB" dirty="0" smtClean="0"/>
              <a:t>Release of extensor tendon and dorsal capsule + release of medial &amp; lateral collateral ligaments</a:t>
            </a:r>
          </a:p>
          <a:p>
            <a:pPr lvl="0">
              <a:buNone/>
              <a:defRPr/>
            </a:pPr>
            <a:endParaRPr lang="en-GB" dirty="0"/>
          </a:p>
          <a:p>
            <a:pPr lvl="0">
              <a:buNone/>
              <a:defRPr/>
            </a:pPr>
            <a:r>
              <a:rPr lang="en-GB" dirty="0" smtClean="0"/>
              <a:t>Fixed</a:t>
            </a:r>
          </a:p>
          <a:p>
            <a:pPr>
              <a:defRPr/>
            </a:pPr>
            <a:r>
              <a:rPr lang="en-GB" dirty="0"/>
              <a:t>F</a:t>
            </a:r>
            <a:r>
              <a:rPr lang="en-GB" dirty="0" smtClean="0"/>
              <a:t>ootwear</a:t>
            </a:r>
            <a:endParaRPr lang="en-GB" dirty="0"/>
          </a:p>
          <a:p>
            <a:pPr>
              <a:defRPr/>
            </a:pPr>
            <a:r>
              <a:rPr lang="en-GB" dirty="0"/>
              <a:t>Arthrodesis of PIPJ with dorsal </a:t>
            </a:r>
            <a:r>
              <a:rPr lang="en-GB" dirty="0" err="1"/>
              <a:t>capsulotomy</a:t>
            </a:r>
            <a:endParaRPr lang="en-GB" dirty="0"/>
          </a:p>
          <a:p>
            <a:pPr>
              <a:defRPr/>
            </a:pPr>
            <a:r>
              <a:rPr lang="en-GB" dirty="0"/>
              <a:t>Joint excision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641631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(Holmes GB et al 1990)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7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en-GB" dirty="0" smtClean="0"/>
              <a:t>Hammer Toe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475" t="45800" r="72837" b="36700"/>
          <a:stretch/>
        </p:blipFill>
        <p:spPr>
          <a:xfrm>
            <a:off x="5043912" y="692696"/>
            <a:ext cx="3920576" cy="19602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2</a:t>
            </a:r>
            <a:r>
              <a:rPr lang="en-GB" sz="2800" baseline="30000" dirty="0" smtClean="0"/>
              <a:t>nd</a:t>
            </a:r>
            <a:r>
              <a:rPr lang="en-GB" sz="2800" dirty="0" smtClean="0"/>
              <a:t> toe most commonly affected</a:t>
            </a:r>
          </a:p>
          <a:p>
            <a:r>
              <a:rPr lang="en-GB" sz="2800" dirty="0" smtClean="0"/>
              <a:t>May be bilateral</a:t>
            </a:r>
          </a:p>
          <a:p>
            <a:r>
              <a:rPr lang="en-GB" sz="2800" dirty="0" smtClean="0"/>
              <a:t>Callus on dorsal PIPJ</a:t>
            </a:r>
          </a:p>
          <a:p>
            <a:r>
              <a:rPr lang="en-GB" sz="2800" dirty="0" smtClean="0"/>
              <a:t>MTPJ hyperextension may progress to dislocation</a:t>
            </a:r>
          </a:p>
          <a:p>
            <a:r>
              <a:rPr lang="en-GB" sz="2800" dirty="0" smtClean="0"/>
              <a:t>Causes</a:t>
            </a:r>
          </a:p>
          <a:p>
            <a:pPr lvl="1"/>
            <a:r>
              <a:rPr lang="en-GB" dirty="0" smtClean="0"/>
              <a:t>? similar to boutonniere deformity in finger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Extensor dysfunction.  (Associated with dropped MT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head, flat anterior arch and </a:t>
            </a:r>
            <a:r>
              <a:rPr lang="en-GB" dirty="0" err="1" smtClean="0"/>
              <a:t>hallus</a:t>
            </a:r>
            <a:r>
              <a:rPr lang="en-GB" dirty="0" smtClean="0"/>
              <a:t> valgus.)</a:t>
            </a:r>
          </a:p>
          <a:p>
            <a:pPr lvl="1"/>
            <a:r>
              <a:rPr lang="en-GB" dirty="0" smtClean="0"/>
              <a:t>Toe too long/shoe too short</a:t>
            </a:r>
          </a:p>
          <a:p>
            <a:pPr lvl="1"/>
            <a:r>
              <a:rPr lang="en-GB" dirty="0" smtClean="0"/>
              <a:t>Also seen in neuromuscular diseases</a:t>
            </a:r>
          </a:p>
          <a:p>
            <a:pPr lvl="1"/>
            <a:endParaRPr lang="en-GB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GB" dirty="0" smtClean="0"/>
              <a:t>XR – look for joint </a:t>
            </a:r>
            <a:r>
              <a:rPr lang="en-GB" dirty="0" err="1" smtClean="0"/>
              <a:t>subluxation</a:t>
            </a:r>
            <a:r>
              <a:rPr lang="en-GB" dirty="0" smtClean="0"/>
              <a:t>, long MT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3361"/>
            <a:ext cx="6995120" cy="1143000"/>
          </a:xfrm>
        </p:spPr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232" t="47899" r="75987" b="29001"/>
          <a:stretch/>
        </p:blipFill>
        <p:spPr>
          <a:xfrm>
            <a:off x="6372200" y="4365104"/>
            <a:ext cx="2520280" cy="23762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/>
              <a:t>Pads, shoe inserts</a:t>
            </a:r>
          </a:p>
          <a:p>
            <a:pPr>
              <a:buNone/>
            </a:pP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Indications for surgery – pain, difficulty with </a:t>
            </a:r>
            <a:r>
              <a:rPr lang="en-GB" sz="2400" dirty="0" err="1" smtClean="0"/>
              <a:t>shoewear</a:t>
            </a: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Flexible: FDL release at PIPJ or </a:t>
            </a:r>
          </a:p>
          <a:p>
            <a:pPr>
              <a:buNone/>
            </a:pPr>
            <a:r>
              <a:rPr lang="en-GB" sz="2400" dirty="0" smtClean="0"/>
              <a:t>		   </a:t>
            </a:r>
            <a:r>
              <a:rPr lang="en-GB" sz="2400" dirty="0" err="1" smtClean="0"/>
              <a:t>Girdlestone</a:t>
            </a:r>
            <a:r>
              <a:rPr lang="en-GB" sz="2400" dirty="0" smtClean="0"/>
              <a:t>-Taylor tendon transfer</a:t>
            </a:r>
          </a:p>
          <a:p>
            <a:pPr>
              <a:buNone/>
            </a:pPr>
            <a:endParaRPr lang="en-GB" sz="800" dirty="0" smtClean="0"/>
          </a:p>
          <a:p>
            <a:pPr>
              <a:buNone/>
            </a:pPr>
            <a:r>
              <a:rPr lang="en-GB" sz="2400" dirty="0" smtClean="0"/>
              <a:t>Fixed: </a:t>
            </a:r>
            <a:r>
              <a:rPr lang="en-GB" sz="2400" dirty="0" err="1" smtClean="0"/>
              <a:t>Duvries</a:t>
            </a:r>
            <a:r>
              <a:rPr lang="en-GB" sz="2400" dirty="0" smtClean="0"/>
              <a:t> arthroplasty (PIPJ excision and fusion) – fibrous union</a:t>
            </a:r>
          </a:p>
          <a:p>
            <a:pPr>
              <a:buNone/>
            </a:pPr>
            <a:r>
              <a:rPr lang="en-GB" sz="2400" dirty="0" smtClean="0"/>
              <a:t>		If MTPJ dislocated – dorsal </a:t>
            </a:r>
            <a:r>
              <a:rPr lang="en-GB" sz="2400" dirty="0" err="1" smtClean="0"/>
              <a:t>capsulotomy</a:t>
            </a:r>
            <a:r>
              <a:rPr lang="en-GB" sz="2400" dirty="0" smtClean="0"/>
              <a:t> and extensor lengthening</a:t>
            </a:r>
          </a:p>
          <a:p>
            <a:pPr>
              <a:buNone/>
            </a:pPr>
            <a:r>
              <a:rPr lang="en-GB" sz="2400" dirty="0"/>
              <a:t>	</a:t>
            </a:r>
            <a:r>
              <a:rPr lang="en-GB" sz="2400" dirty="0" smtClean="0"/>
              <a:t>	Arthrodesis (N.B. non-union)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63" t="11907" r="60237" b="8701"/>
          <a:stretch/>
        </p:blipFill>
        <p:spPr>
          <a:xfrm>
            <a:off x="3203848" y="20738"/>
            <a:ext cx="2895091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968"/>
            <a:ext cx="8229600" cy="922114"/>
          </a:xfrm>
        </p:spPr>
        <p:txBody>
          <a:bodyPr/>
          <a:lstStyle/>
          <a:p>
            <a:r>
              <a:rPr lang="en-GB" dirty="0" smtClean="0"/>
              <a:t>Mallet Toe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07" t="35300" r="55512" b="20600"/>
          <a:stretch/>
        </p:blipFill>
        <p:spPr>
          <a:xfrm>
            <a:off x="1619672" y="3312368"/>
            <a:ext cx="5501584" cy="35010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95" y="1138895"/>
            <a:ext cx="8229600" cy="436779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Tip of toe presses into shoe =&gt; painful callus</a:t>
            </a:r>
          </a:p>
          <a:p>
            <a:r>
              <a:rPr lang="en-GB" sz="2400" dirty="0" smtClean="0"/>
              <a:t>Females 84%</a:t>
            </a:r>
          </a:p>
          <a:p>
            <a:r>
              <a:rPr lang="en-GB" sz="2400" dirty="0" smtClean="0"/>
              <a:t>Associated with long ray in tight shoes</a:t>
            </a:r>
          </a:p>
          <a:p>
            <a:r>
              <a:rPr lang="en-GB" sz="2400" dirty="0" smtClean="0"/>
              <a:t>Usually fixed</a:t>
            </a:r>
          </a:p>
          <a:p>
            <a:r>
              <a:rPr lang="en-GB" sz="2400" dirty="0" smtClean="0"/>
              <a:t>XR – DIPJ flexion deformity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494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69" t="21700" r="65750" b="45800"/>
          <a:stretch/>
        </p:blipFill>
        <p:spPr>
          <a:xfrm>
            <a:off x="323528" y="332656"/>
            <a:ext cx="6234652" cy="432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62531"/>
            <a:ext cx="2828925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8724" y="5713074"/>
            <a:ext cx="228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Paediatric population ‘Curly toe’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2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Lesser toe deformities</a:t>
            </a:r>
          </a:p>
          <a:p>
            <a:pPr>
              <a:buNone/>
            </a:pPr>
            <a:r>
              <a:rPr lang="en-GB" dirty="0" smtClean="0"/>
              <a:t>	Hammer toe</a:t>
            </a:r>
          </a:p>
          <a:p>
            <a:pPr>
              <a:buNone/>
            </a:pPr>
            <a:r>
              <a:rPr lang="en-GB" dirty="0" smtClean="0"/>
              <a:t>	Mallet toe</a:t>
            </a:r>
          </a:p>
          <a:p>
            <a:pPr>
              <a:buNone/>
            </a:pPr>
            <a:r>
              <a:rPr lang="en-GB" dirty="0" smtClean="0"/>
              <a:t>	Claw toe</a:t>
            </a:r>
          </a:p>
          <a:p>
            <a:pPr>
              <a:buNone/>
            </a:pPr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toe deformities</a:t>
            </a:r>
          </a:p>
          <a:p>
            <a:pPr>
              <a:buNone/>
            </a:pPr>
            <a:r>
              <a:rPr lang="en-GB" dirty="0" err="1" smtClean="0"/>
              <a:t>Metatarsalgia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Morton’s </a:t>
            </a:r>
            <a:r>
              <a:rPr lang="en-GB" dirty="0" err="1" smtClean="0"/>
              <a:t>neuroma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Freiberg’s disease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14846" b="18249"/>
          <a:stretch/>
        </p:blipFill>
        <p:spPr>
          <a:xfrm>
            <a:off x="4860032" y="2708920"/>
            <a:ext cx="3219605" cy="256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5842992" cy="1143000"/>
          </a:xfrm>
        </p:spPr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Padding, chiropody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909" t="12901" r="63713" b="9400"/>
          <a:stretch/>
        </p:blipFill>
        <p:spPr>
          <a:xfrm>
            <a:off x="5652120" y="44624"/>
            <a:ext cx="3312368" cy="677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7416824" cy="864096"/>
          </a:xfrm>
        </p:spPr>
        <p:txBody>
          <a:bodyPr/>
          <a:lstStyle/>
          <a:p>
            <a:r>
              <a:rPr lang="en-GB" dirty="0" smtClean="0"/>
              <a:t>Fifth toe deformities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4032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Overlapping 5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toe – commonest</a:t>
            </a:r>
          </a:p>
          <a:p>
            <a:pPr>
              <a:buFontTx/>
              <a:buChar char="-"/>
            </a:pPr>
            <a:r>
              <a:rPr lang="en-GB" sz="2400" dirty="0" smtClean="0"/>
              <a:t>Congenital abnormality</a:t>
            </a:r>
          </a:p>
          <a:p>
            <a:pPr>
              <a:buFontTx/>
              <a:buChar char="-"/>
            </a:pPr>
            <a:r>
              <a:rPr lang="en-GB" sz="2400" dirty="0" smtClean="0"/>
              <a:t>Externally rotated, compressed in AP plane</a:t>
            </a:r>
          </a:p>
          <a:p>
            <a:pPr>
              <a:buFontTx/>
              <a:buChar char="-"/>
            </a:pPr>
            <a:r>
              <a:rPr lang="en-GB" sz="2400" dirty="0" smtClean="0"/>
              <a:t>Dorsal and medial contracture to the capsule, EDL tendon and dorsal skin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4785" r="13480"/>
          <a:stretch/>
        </p:blipFill>
        <p:spPr>
          <a:xfrm>
            <a:off x="5364088" y="2711428"/>
            <a:ext cx="3168352" cy="2843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b="34119"/>
          <a:stretch/>
        </p:blipFill>
        <p:spPr>
          <a:xfrm>
            <a:off x="323528" y="3057411"/>
            <a:ext cx="4618957" cy="24781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194" y="5551580"/>
            <a:ext cx="7388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Treatment: </a:t>
            </a:r>
          </a:p>
          <a:p>
            <a:r>
              <a:rPr lang="en-GB" sz="2400" dirty="0"/>
              <a:t>Conservative</a:t>
            </a:r>
          </a:p>
          <a:p>
            <a:r>
              <a:rPr lang="en-GB" sz="2400" dirty="0"/>
              <a:t>Release of extensor tendon, capsule, skin contracture</a:t>
            </a:r>
          </a:p>
        </p:txBody>
      </p:sp>
    </p:spTree>
    <p:extLst>
      <p:ext uri="{BB962C8B-B14F-4D97-AF65-F5344CB8AC3E}">
        <p14:creationId xmlns:p14="http://schemas.microsoft.com/office/powerpoint/2010/main" val="12276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382" t="23400" r="57480" b="26200"/>
          <a:stretch/>
        </p:blipFill>
        <p:spPr>
          <a:xfrm>
            <a:off x="1763688" y="1052736"/>
            <a:ext cx="5760640" cy="5604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3215" y="40466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Wilson’s V-Y </a:t>
            </a:r>
            <a:r>
              <a:rPr lang="en-GB" sz="3200" dirty="0" err="1" smtClean="0"/>
              <a:t>plasty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324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Cock-up deformity</a:t>
            </a:r>
          </a:p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12" t="58400" r="59845" b="19901"/>
          <a:stretch/>
        </p:blipFill>
        <p:spPr>
          <a:xfrm>
            <a:off x="611560" y="2120193"/>
            <a:ext cx="8208912" cy="34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1" y="73987"/>
            <a:ext cx="8229600" cy="1143000"/>
          </a:xfrm>
        </p:spPr>
        <p:txBody>
          <a:bodyPr/>
          <a:lstStyle/>
          <a:p>
            <a:r>
              <a:rPr lang="en-GB" dirty="0" err="1" smtClean="0"/>
              <a:t>Metatarsalgia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5022624" cy="478539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Pain in the region of MT and MPTJ</a:t>
            </a:r>
          </a:p>
          <a:p>
            <a:pPr marL="0" indent="0">
              <a:buNone/>
            </a:pPr>
            <a:r>
              <a:rPr lang="en-GB" sz="2400" dirty="0" smtClean="0"/>
              <a:t>Commonest cause of foot pain in middle-aged females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‘The plunger effect’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951" t="49300" r="51218" b="22001"/>
          <a:stretch/>
        </p:blipFill>
        <p:spPr>
          <a:xfrm>
            <a:off x="5918160" y="848836"/>
            <a:ext cx="3118336" cy="241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987" t="62600" r="68507" b="29000"/>
          <a:stretch/>
        </p:blipFill>
        <p:spPr>
          <a:xfrm>
            <a:off x="323528" y="4221088"/>
            <a:ext cx="5232984" cy="1336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683" t="63300" r="68899" b="26200"/>
          <a:stretch/>
        </p:blipFill>
        <p:spPr>
          <a:xfrm>
            <a:off x="5744436" y="3885845"/>
            <a:ext cx="3220052" cy="16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11" t="57047" r="55164" b="10691"/>
          <a:stretch/>
        </p:blipFill>
        <p:spPr>
          <a:xfrm>
            <a:off x="-2885" y="1277435"/>
            <a:ext cx="9146885" cy="444726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528" y="5786608"/>
            <a:ext cx="6192688" cy="10801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sz="2800" dirty="0" smtClean="0"/>
              <a:t>XR – AP &amp; </a:t>
            </a:r>
            <a:r>
              <a:rPr lang="en-GB" sz="2800" dirty="0" err="1" smtClean="0"/>
              <a:t>lat</a:t>
            </a:r>
            <a:r>
              <a:rPr lang="en-GB" sz="2800" dirty="0" smtClean="0"/>
              <a:t> WB views</a:t>
            </a:r>
          </a:p>
          <a:p>
            <a:pPr>
              <a:buNone/>
            </a:pPr>
            <a:r>
              <a:rPr lang="en-GB" sz="2800" dirty="0" smtClean="0"/>
              <a:t>(MRI spine, EMG, bone scan)</a:t>
            </a:r>
          </a:p>
          <a:p>
            <a:pPr>
              <a:buNone/>
            </a:pPr>
            <a:r>
              <a:rPr lang="en-GB" sz="2800" dirty="0" smtClean="0"/>
              <a:t>Bloods (if DM or inflammatory conditions suspected)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268077" y="0"/>
            <a:ext cx="8879404" cy="1247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3 categories:</a:t>
            </a:r>
          </a:p>
          <a:p>
            <a:r>
              <a:rPr lang="en-GB" dirty="0"/>
              <a:t>1. Primary – chronic imbalance in WB distribution across forefoot</a:t>
            </a:r>
          </a:p>
          <a:p>
            <a:r>
              <a:rPr lang="en-GB" dirty="0"/>
              <a:t>2. Secondary – cause of MT weight imbalance originates from other factors/conditions</a:t>
            </a:r>
          </a:p>
          <a:p>
            <a:r>
              <a:rPr lang="en-GB" dirty="0"/>
              <a:t>3. Others – not associated with WB imbalance</a:t>
            </a:r>
          </a:p>
        </p:txBody>
      </p:sp>
    </p:spTree>
    <p:extLst>
      <p:ext uri="{BB962C8B-B14F-4D97-AF65-F5344CB8AC3E}">
        <p14:creationId xmlns:p14="http://schemas.microsoft.com/office/powerpoint/2010/main" val="4651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0237"/>
            <a:ext cx="7985176" cy="890857"/>
          </a:xfrm>
        </p:spPr>
        <p:txBody>
          <a:bodyPr/>
          <a:lstStyle/>
          <a:p>
            <a:r>
              <a:rPr lang="en-GB" dirty="0" smtClean="0"/>
              <a:t>Morton’s neuroma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501008"/>
            <a:ext cx="4312440" cy="2563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6093296"/>
            <a:ext cx="4168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30% prevalence in asymptomatic feet. &gt;5mm most likely symptomatic</a:t>
            </a:r>
          </a:p>
          <a:p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41631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Fadel</a:t>
            </a:r>
            <a:r>
              <a:rPr lang="en-GB" dirty="0" smtClean="0"/>
              <a:t> GA et al 2002, Mann RA et al 1983)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671" y="830327"/>
            <a:ext cx="2641195" cy="18682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2" y="1124744"/>
            <a:ext cx="8229600" cy="49971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Common nerve entrapment syndrome</a:t>
            </a:r>
          </a:p>
          <a:p>
            <a:r>
              <a:rPr lang="en-GB" sz="2000" dirty="0" smtClean="0"/>
              <a:t>F:M = 9:1, 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decade</a:t>
            </a:r>
          </a:p>
          <a:p>
            <a:r>
              <a:rPr lang="en-GB" sz="2000" dirty="0" smtClean="0"/>
              <a:t>Interdigital neuralgia (usually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/3</a:t>
            </a:r>
            <a:r>
              <a:rPr lang="en-GB" sz="2000" baseline="30000" dirty="0" smtClean="0"/>
              <a:t>rd</a:t>
            </a:r>
            <a:r>
              <a:rPr lang="en-GB" sz="2000" dirty="0" smtClean="0"/>
              <a:t> interspace)</a:t>
            </a:r>
          </a:p>
          <a:p>
            <a:r>
              <a:rPr lang="en-GB" sz="2000" dirty="0" err="1" smtClean="0"/>
              <a:t>Perineural</a:t>
            </a:r>
            <a:r>
              <a:rPr lang="en-GB" sz="2000" dirty="0" smtClean="0"/>
              <a:t> fibrosis and thickening</a:t>
            </a:r>
          </a:p>
          <a:p>
            <a:r>
              <a:rPr lang="en-GB" sz="2000" dirty="0"/>
              <a:t>R</a:t>
            </a:r>
            <a:r>
              <a:rPr lang="en-GB" sz="2000" dirty="0" smtClean="0"/>
              <a:t>adiation of pain into digits, numbness, ‘pebble in the shoe’</a:t>
            </a:r>
          </a:p>
          <a:p>
            <a:r>
              <a:rPr lang="en-GB" sz="2000" dirty="0" smtClean="0"/>
              <a:t>Mulder’s click (+</a:t>
            </a:r>
            <a:r>
              <a:rPr lang="en-GB" sz="2000" dirty="0" err="1" smtClean="0"/>
              <a:t>ve</a:t>
            </a:r>
            <a:r>
              <a:rPr lang="en-GB" sz="2000" dirty="0" smtClean="0"/>
              <a:t> in 41%)</a:t>
            </a:r>
          </a:p>
          <a:p>
            <a:r>
              <a:rPr lang="en-GB" sz="2000" dirty="0" smtClean="0"/>
              <a:t>US  (87.3% accuracy) +/- MRI</a:t>
            </a:r>
          </a:p>
          <a:p>
            <a:pPr marL="0" indent="0">
              <a:buNone/>
            </a:pPr>
            <a:endParaRPr lang="en-GB" sz="800" dirty="0" smtClean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2000" dirty="0" smtClean="0"/>
              <a:t>Treatment: </a:t>
            </a:r>
          </a:p>
          <a:p>
            <a:pPr marL="0" indent="0">
              <a:buNone/>
            </a:pPr>
            <a:r>
              <a:rPr lang="en-GB" sz="2000" dirty="0" smtClean="0"/>
              <a:t>Offloading, shoe wear</a:t>
            </a:r>
          </a:p>
          <a:p>
            <a:pPr marL="0" indent="0">
              <a:buNone/>
            </a:pPr>
            <a:r>
              <a:rPr lang="en-GB" sz="2000" dirty="0" smtClean="0"/>
              <a:t>Steroid injections (50% relief)</a:t>
            </a:r>
          </a:p>
          <a:p>
            <a:pPr marL="0" indent="0">
              <a:buNone/>
            </a:pPr>
            <a:r>
              <a:rPr lang="en-GB" sz="2000" dirty="0" smtClean="0"/>
              <a:t>Surgical excision (80-90% success)</a:t>
            </a:r>
          </a:p>
          <a:p>
            <a:pPr marL="0" indent="0">
              <a:buNone/>
            </a:pPr>
            <a:r>
              <a:rPr lang="en-GB" sz="1600" dirty="0" smtClean="0"/>
              <a:t>– dorsal approach lower wound complication rate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23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Freiberg’s disease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97268"/>
            <a:ext cx="5698976" cy="518584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Osteonecrosis of the MT head (2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F:M = 5:1, peak age 10-18</a:t>
            </a:r>
          </a:p>
          <a:p>
            <a:r>
              <a:rPr lang="en-GB" sz="2400" dirty="0" smtClean="0"/>
              <a:t>Bilateral in 10%</a:t>
            </a:r>
          </a:p>
          <a:p>
            <a:r>
              <a:rPr lang="en-GB" sz="2400" dirty="0" smtClean="0"/>
              <a:t>Pain worse with activity, limited ROM, swelling, plantar callosity</a:t>
            </a:r>
          </a:p>
          <a:p>
            <a:endParaRPr lang="en-GB" sz="2400" dirty="0" smtClean="0"/>
          </a:p>
          <a:p>
            <a:r>
              <a:rPr lang="en-GB" sz="2400" dirty="0" smtClean="0"/>
              <a:t>XR; MRI – bone oedema</a:t>
            </a:r>
          </a:p>
          <a:p>
            <a:r>
              <a:rPr lang="en-GB" sz="2400" dirty="0" err="1" smtClean="0"/>
              <a:t>Smillie’s</a:t>
            </a:r>
            <a:r>
              <a:rPr lang="en-GB" sz="2400" dirty="0" smtClean="0"/>
              <a:t> classification (5 stages)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93" y="908720"/>
            <a:ext cx="3254207" cy="465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64137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(Freiberg 1926)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06480" y="5664680"/>
            <a:ext cx="312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XR – flattening of MT head, sclerosis, joint </a:t>
            </a:r>
            <a:r>
              <a:rPr lang="en-GB" sz="2000" dirty="0" smtClean="0"/>
              <a:t>destruction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94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63408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Treatment:</a:t>
            </a:r>
          </a:p>
          <a:p>
            <a:pPr marL="0" indent="0">
              <a:buNone/>
            </a:pPr>
            <a:r>
              <a:rPr lang="en-GB" sz="2800" dirty="0" smtClean="0"/>
              <a:t>Rest from high impact activities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Below </a:t>
            </a:r>
            <a:r>
              <a:rPr lang="en-GB" sz="2800" dirty="0"/>
              <a:t>knee cast 4/52, stiff soled </a:t>
            </a:r>
            <a:r>
              <a:rPr lang="en-GB" sz="2800" dirty="0" smtClean="0"/>
              <a:t>shoe, MT pad</a:t>
            </a:r>
          </a:p>
          <a:p>
            <a:pPr marL="0" indent="0">
              <a:buNone/>
            </a:pPr>
            <a:r>
              <a:rPr lang="en-GB" sz="2400" dirty="0"/>
              <a:t>	</a:t>
            </a:r>
            <a:r>
              <a:rPr lang="en-GB" sz="2400" dirty="0" smtClean="0"/>
              <a:t>- Symptomatic relief in 50% of patients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800" dirty="0"/>
              <a:t>Severe: partial MT head </a:t>
            </a:r>
            <a:r>
              <a:rPr lang="en-GB" sz="2800" dirty="0" smtClean="0"/>
              <a:t>resection, removal of loose bodies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41631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Fadel</a:t>
            </a:r>
            <a:r>
              <a:rPr lang="en-GB" dirty="0" smtClean="0"/>
              <a:t> GA and Rowley DI 2002)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7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 have not covered…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Tarsal tunnel syndrome</a:t>
            </a:r>
          </a:p>
          <a:p>
            <a:pPr marL="0" indent="0">
              <a:buNone/>
            </a:pPr>
            <a:r>
              <a:rPr lang="en-GB" dirty="0" err="1" smtClean="0"/>
              <a:t>Sesamoidits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Bunionette</a:t>
            </a:r>
            <a:r>
              <a:rPr lang="en-GB" dirty="0" smtClean="0"/>
              <a:t> deformity</a:t>
            </a:r>
          </a:p>
          <a:p>
            <a:pPr marL="0" indent="0">
              <a:buNone/>
            </a:pPr>
            <a:r>
              <a:rPr lang="en-GB" dirty="0" smtClean="0"/>
              <a:t>Stress fractures</a:t>
            </a:r>
          </a:p>
          <a:p>
            <a:pPr marL="0" indent="0">
              <a:buNone/>
            </a:pPr>
            <a:r>
              <a:rPr lang="en-GB" dirty="0" smtClean="0"/>
              <a:t>Hyperkeratotic pathologies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5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oundationpilates.com/wp-content/uploads/2014/05/Forefoot_Midfoot_Hindfoot_diagra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787" y="1412261"/>
            <a:ext cx="4560669" cy="5398623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3827755" y="2420888"/>
            <a:ext cx="1224136" cy="648072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15616" y="2420888"/>
            <a:ext cx="2051720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90% of foot disorders</a:t>
            </a:r>
            <a:endParaRPr lang="en-GB" sz="2400" dirty="0"/>
          </a:p>
        </p:txBody>
      </p:sp>
      <p:sp>
        <p:nvSpPr>
          <p:cNvPr id="4" name="Right Arrow 3"/>
          <p:cNvSpPr/>
          <p:nvPr/>
        </p:nvSpPr>
        <p:spPr>
          <a:xfrm>
            <a:off x="2817435" y="2636912"/>
            <a:ext cx="818461" cy="18002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7544" y="332656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Foot problems – 10% of general population</a:t>
            </a:r>
          </a:p>
          <a:p>
            <a:r>
              <a:rPr lang="en-GB" sz="2800" dirty="0" smtClean="0"/>
              <a:t>Elderly: prevalence 50-95%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5347" y="6309320"/>
            <a:ext cx="26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en-GB" dirty="0" err="1" smtClean="0"/>
              <a:t>DuVries</a:t>
            </a:r>
            <a:r>
              <a:rPr lang="en-GB" dirty="0" smtClean="0"/>
              <a:t> et al 1965)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dirty="0"/>
              <a:t>Mann's Surgery of the Foot and </a:t>
            </a:r>
            <a:r>
              <a:rPr lang="en-GB" sz="2000" dirty="0" smtClean="0"/>
              <a:t>Ankle 9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Ed, Coughlin MJ et al.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>
                <a:hlinkClick r:id="rId2"/>
              </a:rPr>
              <a:t>http://</a:t>
            </a:r>
            <a:r>
              <a:rPr lang="en-GB" sz="2000" dirty="0" smtClean="0">
                <a:hlinkClick r:id="rId2"/>
              </a:rPr>
              <a:t>www.foothyperbook.com/elective/lesserToes/lesserToesIntro.htm</a:t>
            </a: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err="1" smtClean="0"/>
              <a:t>Metatarsalgia</a:t>
            </a:r>
            <a:r>
              <a:rPr lang="en-GB" sz="2000" dirty="0" smtClean="0"/>
              <a:t>. </a:t>
            </a:r>
            <a:r>
              <a:rPr lang="en-GB" sz="2000" dirty="0" err="1" smtClean="0"/>
              <a:t>Fadel</a:t>
            </a:r>
            <a:r>
              <a:rPr lang="en-GB" sz="2000" dirty="0" smtClean="0"/>
              <a:t> GE, Rowley DI, Current Orthopaedics 2002, 16:193-204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Lesser toe abnormalities.  Coughlin MJ, JBJS 2002, 84A(8):1446-69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err="1" smtClean="0"/>
              <a:t>Keratotic</a:t>
            </a:r>
            <a:r>
              <a:rPr lang="en-GB" sz="2000" dirty="0" smtClean="0"/>
              <a:t> disorders of the plantar skin.  Mann RA, JBJS 2003, 85A(5): 938-5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Netter’s Concise Orthopaedic Anatomy 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Ed, Thompson et al.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Mallet </a:t>
            </a:r>
            <a:r>
              <a:rPr lang="en-GB" sz="2000" dirty="0"/>
              <a:t>toes, hammer toes, claw toes, and </a:t>
            </a:r>
            <a:r>
              <a:rPr lang="en-GB" sz="2000" dirty="0" smtClean="0"/>
              <a:t>corns. Causes </a:t>
            </a:r>
            <a:r>
              <a:rPr lang="en-GB" sz="2000" dirty="0"/>
              <a:t>and treatment of lesser-toe deformities. </a:t>
            </a:r>
            <a:r>
              <a:rPr lang="en-GB" sz="2000" dirty="0" err="1"/>
              <a:t>Couglin</a:t>
            </a:r>
            <a:r>
              <a:rPr lang="en-GB" sz="2000" dirty="0"/>
              <a:t> MJ, </a:t>
            </a:r>
            <a:r>
              <a:rPr lang="en-GB" sz="2000" dirty="0" smtClean="0"/>
              <a:t>Postgrad Med 1984 75(5</a:t>
            </a:r>
            <a:r>
              <a:rPr lang="en-GB" sz="2000" dirty="0"/>
              <a:t>):191-198, 1984</a:t>
            </a: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Operative </a:t>
            </a:r>
            <a:r>
              <a:rPr lang="en-GB" sz="2000" dirty="0"/>
              <a:t>repair of the mallet toe deformity. Coughlin </a:t>
            </a:r>
            <a:r>
              <a:rPr lang="en-GB" sz="2000" dirty="0" smtClean="0"/>
              <a:t>MJ, Foot Ankle </a:t>
            </a:r>
            <a:r>
              <a:rPr lang="en-GB" sz="2000" dirty="0" err="1"/>
              <a:t>Int</a:t>
            </a:r>
            <a:r>
              <a:rPr lang="en-GB" sz="2000" dirty="0"/>
              <a:t> </a:t>
            </a:r>
            <a:r>
              <a:rPr lang="en-GB" sz="2000" dirty="0" smtClean="0"/>
              <a:t>1995 16(3</a:t>
            </a:r>
            <a:r>
              <a:rPr lang="en-GB" sz="2000" dirty="0"/>
              <a:t>):109-116, </a:t>
            </a:r>
            <a:r>
              <a:rPr lang="en-GB" sz="2000" dirty="0" smtClean="0"/>
              <a:t>1995.</a:t>
            </a:r>
          </a:p>
        </p:txBody>
      </p:sp>
    </p:spTree>
    <p:extLst>
      <p:ext uri="{BB962C8B-B14F-4D97-AF65-F5344CB8AC3E}">
        <p14:creationId xmlns:p14="http://schemas.microsoft.com/office/powerpoint/2010/main" val="119243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112" y="5877272"/>
            <a:ext cx="3779912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smtClean="0"/>
              <a:t>Progression of centre of pressure during walking cycle</a:t>
            </a:r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106" t="17101" r="72050" b="36000"/>
          <a:stretch/>
        </p:blipFill>
        <p:spPr>
          <a:xfrm>
            <a:off x="6156176" y="423365"/>
            <a:ext cx="1944216" cy="5210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728174"/>
            <a:ext cx="47525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Gait cycle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62% stance phase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38% swing phase</a:t>
            </a:r>
          </a:p>
          <a:p>
            <a:pPr marL="285750" indent="-285750">
              <a:buFontTx/>
              <a:buChar char="-"/>
            </a:pPr>
            <a:endParaRPr lang="en-GB" sz="2400" dirty="0" smtClean="0"/>
          </a:p>
          <a:p>
            <a:pPr marL="285750" indent="-285750">
              <a:buFontTx/>
              <a:buChar char="-"/>
            </a:pPr>
            <a:endParaRPr lang="en-GB" sz="2400" dirty="0"/>
          </a:p>
          <a:p>
            <a:r>
              <a:rPr lang="en-GB" sz="2400" dirty="0" smtClean="0"/>
              <a:t>Stance phase</a:t>
            </a:r>
          </a:p>
          <a:p>
            <a:pPr marL="342900" indent="-342900">
              <a:buFontTx/>
              <a:buChar char="-"/>
            </a:pPr>
            <a:r>
              <a:rPr lang="en-GB" sz="2400" dirty="0" smtClean="0"/>
              <a:t>heel strike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m</a:t>
            </a:r>
            <a:r>
              <a:rPr lang="en-GB" sz="2400" dirty="0" smtClean="0"/>
              <a:t>id stance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l</a:t>
            </a:r>
            <a:r>
              <a:rPr lang="en-GB" sz="2400" dirty="0" smtClean="0"/>
              <a:t>ate stance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</a:t>
            </a:r>
            <a:r>
              <a:rPr lang="en-GB" sz="2400" dirty="0" smtClean="0"/>
              <a:t>oe off</a:t>
            </a:r>
          </a:p>
          <a:p>
            <a:pPr marL="342900" indent="-342900">
              <a:buFontTx/>
              <a:buChar char="-"/>
            </a:pPr>
            <a:endParaRPr lang="en-GB" sz="2400" dirty="0" smtClean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r>
              <a:rPr lang="en-GB" sz="2400" dirty="0" smtClean="0"/>
              <a:t>1</a:t>
            </a:r>
            <a:r>
              <a:rPr lang="en-GB" sz="2400" baseline="30000" dirty="0" smtClean="0"/>
              <a:t>st</a:t>
            </a:r>
            <a:r>
              <a:rPr lang="en-GB" sz="2400" dirty="0" smtClean="0"/>
              <a:t> MT carries 50% of body weight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5347" y="6309320"/>
            <a:ext cx="362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(Hutton et al 1982, Clark TE 1980 )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3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 smtClean="0"/>
              <a:t>The lesser toes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2400" dirty="0" smtClean="0"/>
              <a:t>Takes 70-80% pressure during late stance phase in walking</a:t>
            </a:r>
          </a:p>
          <a:p>
            <a:pPr>
              <a:buFontTx/>
              <a:buChar char="-"/>
            </a:pPr>
            <a:endParaRPr lang="en-GB" sz="2400" dirty="0" smtClean="0"/>
          </a:p>
          <a:p>
            <a:pPr>
              <a:buFontTx/>
              <a:buChar char="-"/>
            </a:pPr>
            <a:r>
              <a:rPr lang="en-GB" sz="2400" dirty="0" smtClean="0"/>
              <a:t>Stability and coordination with rest of the foot relies on </a:t>
            </a:r>
            <a:r>
              <a:rPr lang="en-GB" sz="2400" b="1" dirty="0" smtClean="0"/>
              <a:t>plantar fascia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Tx/>
              <a:buChar char="-"/>
            </a:pPr>
            <a:r>
              <a:rPr lang="en-GB" sz="2400" dirty="0" smtClean="0"/>
              <a:t>Muscle imbalance </a:t>
            </a:r>
          </a:p>
          <a:p>
            <a:pPr marL="0" indent="0">
              <a:buNone/>
            </a:pPr>
            <a:r>
              <a:rPr lang="en-GB" sz="2400" dirty="0" smtClean="0"/>
              <a:t>	+ 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loss of plantar fascial control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=&gt; toe deformity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670837"/>
              </p:ext>
            </p:extLst>
          </p:nvPr>
        </p:nvGraphicFramePr>
        <p:xfrm>
          <a:off x="4933772" y="3356992"/>
          <a:ext cx="3528392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40160"/>
                <a:gridCol w="208823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 toe pressure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Great toe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r>
                        <a:rPr lang="en-GB" baseline="30000" dirty="0" smtClean="0"/>
                        <a:t>nd</a:t>
                      </a:r>
                      <a:r>
                        <a:rPr lang="en-GB" dirty="0" smtClean="0"/>
                        <a:t> toe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toe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r>
                        <a:rPr lang="en-GB" baseline="30000" dirty="0" smtClean="0"/>
                        <a:t>th</a:t>
                      </a:r>
                      <a:r>
                        <a:rPr lang="en-GB" dirty="0" smtClean="0"/>
                        <a:t> toe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r>
                        <a:rPr lang="en-GB" baseline="30000" dirty="0" smtClean="0"/>
                        <a:t>th</a:t>
                      </a:r>
                      <a:r>
                        <a:rPr lang="en-GB" dirty="0" smtClean="0"/>
                        <a:t> toe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10%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347" y="6309320"/>
            <a:ext cx="266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(Hughes et al 1990)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3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74" y="34188"/>
            <a:ext cx="6995120" cy="1143000"/>
          </a:xfrm>
        </p:spPr>
        <p:txBody>
          <a:bodyPr/>
          <a:lstStyle/>
          <a:p>
            <a:r>
              <a:rPr lang="en-GB" dirty="0" smtClean="0"/>
              <a:t>MTPJ stability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219" t="18500" r="52729" b="73100"/>
          <a:stretch/>
        </p:blipFill>
        <p:spPr>
          <a:xfrm>
            <a:off x="5868143" y="767778"/>
            <a:ext cx="3192757" cy="1365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219" t="28306" r="52362" b="52094"/>
          <a:stretch/>
        </p:blipFill>
        <p:spPr>
          <a:xfrm>
            <a:off x="6156176" y="4221088"/>
            <a:ext cx="2592288" cy="250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219" t="15700" r="52362" b="72907"/>
          <a:stretch/>
        </p:blipFill>
        <p:spPr>
          <a:xfrm>
            <a:off x="1691680" y="4581128"/>
            <a:ext cx="3600400" cy="20206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ROM: 90</a:t>
            </a:r>
            <a:r>
              <a:rPr lang="en-GB" sz="2400" dirty="0"/>
              <a:t>°</a:t>
            </a:r>
            <a:r>
              <a:rPr lang="en-GB" sz="2400" dirty="0" smtClean="0"/>
              <a:t> dorsiflexion, 30°/50°plantarflexion</a:t>
            </a:r>
          </a:p>
          <a:p>
            <a:pPr marL="0" indent="0">
              <a:buNone/>
            </a:pPr>
            <a:r>
              <a:rPr lang="en-GB" sz="2400" dirty="0" smtClean="0"/>
              <a:t>1) Collateral ligaments resist </a:t>
            </a:r>
            <a:r>
              <a:rPr lang="en-GB" sz="2400" dirty="0" err="1" smtClean="0"/>
              <a:t>varus</a:t>
            </a:r>
            <a:r>
              <a:rPr lang="en-GB" sz="2400" dirty="0" smtClean="0"/>
              <a:t>/valgus</a:t>
            </a:r>
          </a:p>
          <a:p>
            <a:pPr marL="0" indent="0">
              <a:buNone/>
            </a:pPr>
            <a:r>
              <a:rPr lang="en-GB" sz="2400" dirty="0" smtClean="0"/>
              <a:t>2) Plantar plate and fascia resist dorsal displacement</a:t>
            </a:r>
            <a:endParaRPr lang="en-GB" sz="2400" dirty="0"/>
          </a:p>
          <a:p>
            <a:pPr lvl="1"/>
            <a:r>
              <a:rPr lang="en-GB" sz="2400" dirty="0" err="1" smtClean="0"/>
              <a:t>Fibrocartilaginous</a:t>
            </a:r>
            <a:r>
              <a:rPr lang="en-GB" sz="2400" dirty="0" smtClean="0"/>
              <a:t> thickening </a:t>
            </a:r>
            <a:r>
              <a:rPr lang="en-GB" sz="2400" dirty="0"/>
              <a:t>of the plantar </a:t>
            </a:r>
            <a:r>
              <a:rPr lang="en-GB" sz="2400" dirty="0" smtClean="0"/>
              <a:t>capsule</a:t>
            </a:r>
          </a:p>
          <a:p>
            <a:pPr lvl="1"/>
            <a:r>
              <a:rPr lang="en-GB" sz="2400" dirty="0" smtClean="0"/>
              <a:t>Continuous with periosteum of P1 base</a:t>
            </a:r>
          </a:p>
          <a:p>
            <a:pPr lvl="1"/>
            <a:r>
              <a:rPr lang="en-GB" sz="2400" dirty="0" smtClean="0"/>
              <a:t>Attaches to MT head by accessory collateral </a:t>
            </a:r>
            <a:r>
              <a:rPr lang="en-GB" sz="2400" dirty="0" err="1" smtClean="0"/>
              <a:t>lig’t</a:t>
            </a:r>
            <a:endParaRPr lang="en-GB" sz="2400" dirty="0" smtClean="0"/>
          </a:p>
          <a:p>
            <a:pPr lvl="1"/>
            <a:r>
              <a:rPr lang="en-GB" sz="2400" dirty="0" smtClean="0"/>
              <a:t>Connected by deep transverse MT </a:t>
            </a:r>
            <a:r>
              <a:rPr lang="en-GB" sz="2400" dirty="0" err="1" smtClean="0"/>
              <a:t>lig’t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398808"/>
            <a:ext cx="8229600" cy="1108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Attachment of plantar fascia to P1 forms the main plantar flexor of the toe in normal gait.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594" t="27601" r="53150" b="47200"/>
          <a:stretch/>
        </p:blipFill>
        <p:spPr>
          <a:xfrm>
            <a:off x="755576" y="1103583"/>
            <a:ext cx="6984776" cy="2890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616819"/>
            <a:ext cx="22322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Superficial layer of plantar fascia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44108" y="1680715"/>
            <a:ext cx="22322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Deep layer of plantar fascia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707904" y="3264891"/>
            <a:ext cx="29523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Plantar fat pad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4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99" t="23800" r="72930" b="60100"/>
          <a:stretch/>
        </p:blipFill>
        <p:spPr>
          <a:xfrm>
            <a:off x="35496" y="1329284"/>
            <a:ext cx="4411137" cy="2051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556" t="38100" r="52756" b="50000"/>
          <a:stretch/>
        </p:blipFill>
        <p:spPr>
          <a:xfrm>
            <a:off x="4427984" y="1484784"/>
            <a:ext cx="4693118" cy="1595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7556" t="44400" r="52756" b="45800"/>
          <a:stretch/>
        </p:blipFill>
        <p:spPr>
          <a:xfrm>
            <a:off x="-36512" y="3933056"/>
            <a:ext cx="4629085" cy="129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263" t="31800" r="72050" b="55600"/>
          <a:stretch/>
        </p:blipFill>
        <p:spPr>
          <a:xfrm>
            <a:off x="4686356" y="3861048"/>
            <a:ext cx="4400488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Toe failure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" y="1124744"/>
            <a:ext cx="8229600" cy="2715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 smtClean="0"/>
              <a:t>Shoewear</a:t>
            </a:r>
            <a:r>
              <a:rPr lang="en-GB" sz="2400" dirty="0" smtClean="0"/>
              <a:t> – abnormal force on toes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High heels – MTPJ in constant dorsiflexion = plantar plate failure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95" t="28300" r="69293" b="61900"/>
          <a:stretch/>
        </p:blipFill>
        <p:spPr>
          <a:xfrm>
            <a:off x="2267744" y="1714067"/>
            <a:ext cx="5050904" cy="153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951" t="49300" r="51218" b="22001"/>
          <a:stretch/>
        </p:blipFill>
        <p:spPr>
          <a:xfrm>
            <a:off x="1020688" y="3840173"/>
            <a:ext cx="3479304" cy="269636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96386" y="3839457"/>
            <a:ext cx="4464935" cy="2874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u="sng" dirty="0" smtClean="0"/>
              <a:t>Causes: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 smtClean="0"/>
              <a:t>Chronic pressure, degeneration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 smtClean="0"/>
              <a:t>Trauma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 smtClean="0"/>
              <a:t>Inflammatory arthritis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 smtClean="0"/>
              <a:t>Neuromuscular disorders</a:t>
            </a:r>
          </a:p>
          <a:p>
            <a:pPr marL="0" indent="0">
              <a:buFont typeface="Arial" pitchFamily="34" charset="0"/>
              <a:buNone/>
            </a:pPr>
            <a:endParaRPr lang="en-GB" sz="2400" dirty="0" smtClean="0"/>
          </a:p>
          <a:p>
            <a:pPr marL="0" indent="0">
              <a:buFont typeface="Arial" pitchFamily="34" charset="0"/>
              <a:buNone/>
            </a:pPr>
            <a:r>
              <a:rPr lang="en-GB" sz="2400" dirty="0" smtClean="0"/>
              <a:t>Associated with hallux valgus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951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</TotalTime>
  <Words>1076</Words>
  <Application>Microsoft Office PowerPoint</Application>
  <PresentationFormat>On-screen Show (4:3)</PresentationFormat>
  <Paragraphs>263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 Forefoot Pathologies</vt:lpstr>
      <vt:lpstr>Outline</vt:lpstr>
      <vt:lpstr>PowerPoint Presentation</vt:lpstr>
      <vt:lpstr>PowerPoint Presentation</vt:lpstr>
      <vt:lpstr>The lesser toes</vt:lpstr>
      <vt:lpstr>MTPJ stability</vt:lpstr>
      <vt:lpstr>PowerPoint Presentation</vt:lpstr>
      <vt:lpstr>PowerPoint Presentation</vt:lpstr>
      <vt:lpstr>Toe failure</vt:lpstr>
      <vt:lpstr>PowerPoint Presentation</vt:lpstr>
      <vt:lpstr>Lesser toe deformities</vt:lpstr>
      <vt:lpstr>Claw Toe</vt:lpstr>
      <vt:lpstr>PowerPoint Presentation</vt:lpstr>
      <vt:lpstr>Treatment</vt:lpstr>
      <vt:lpstr>Hammer Toe</vt:lpstr>
      <vt:lpstr>Treatment</vt:lpstr>
      <vt:lpstr>PowerPoint Presentation</vt:lpstr>
      <vt:lpstr>Mallet Toe</vt:lpstr>
      <vt:lpstr>PowerPoint Presentation</vt:lpstr>
      <vt:lpstr>Treatment</vt:lpstr>
      <vt:lpstr>Fifth toe deformities</vt:lpstr>
      <vt:lpstr>PowerPoint Presentation</vt:lpstr>
      <vt:lpstr>PowerPoint Presentation</vt:lpstr>
      <vt:lpstr>Metatarsalgia</vt:lpstr>
      <vt:lpstr>PowerPoint Presentation</vt:lpstr>
      <vt:lpstr>Morton’s neuroma</vt:lpstr>
      <vt:lpstr>Freiberg’s disease</vt:lpstr>
      <vt:lpstr>Treatment</vt:lpstr>
      <vt:lpstr>What I have not covered…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Forefoot – lesser toe deformities</dc:title>
  <dc:creator>Iris</dc:creator>
  <cp:lastModifiedBy>Iris Kwok</cp:lastModifiedBy>
  <cp:revision>80</cp:revision>
  <dcterms:created xsi:type="dcterms:W3CDTF">2015-06-08T18:29:54Z</dcterms:created>
  <dcterms:modified xsi:type="dcterms:W3CDTF">2015-06-14T19:51:32Z</dcterms:modified>
</cp:coreProperties>
</file>