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90" y="18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241410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upload.orthobullets.com/topic/3081/images/hook%20test.jpg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tif"/><Relationship Id="rId5" Type="http://schemas.openxmlformats.org/officeDocument/2006/relationships/image" Target="../media/image34.tif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Elbow disorders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355600" y="5790604"/>
            <a:ext cx="12293600" cy="32385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defTabSz="479044">
              <a:defRPr sz="1800">
                <a:solidFill>
                  <a:srgbClr val="000000"/>
                </a:solidFill>
              </a:defRPr>
            </a:pPr>
            <a:r>
              <a:rPr sz="3116">
                <a:solidFill>
                  <a:srgbClr val="535353"/>
                </a:solidFill>
              </a:rPr>
              <a:t>Niel Kang</a:t>
            </a: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r>
              <a:rPr sz="3116">
                <a:solidFill>
                  <a:srgbClr val="535353"/>
                </a:solidFill>
              </a:rPr>
              <a:t>Cambridge University Hospitals </a:t>
            </a: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r>
              <a:rPr sz="3116">
                <a:solidFill>
                  <a:srgbClr val="535353"/>
                </a:solidFill>
              </a:rPr>
              <a:t>NHS Foundation Trust</a:t>
            </a: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endParaRPr sz="3116">
              <a:solidFill>
                <a:srgbClr val="535353"/>
              </a:solidFill>
            </a:endParaRP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r>
              <a:rPr sz="3116">
                <a:solidFill>
                  <a:srgbClr val="535353"/>
                </a:solidFill>
              </a:rPr>
              <a:t>RLH/Pott HST teaching</a:t>
            </a: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endParaRPr sz="3116">
              <a:solidFill>
                <a:srgbClr val="535353"/>
              </a:solidFill>
            </a:endParaRPr>
          </a:p>
          <a:p>
            <a:pPr lvl="0" defTabSz="479044">
              <a:defRPr sz="1800">
                <a:solidFill>
                  <a:srgbClr val="000000"/>
                </a:solidFill>
              </a:defRPr>
            </a:pPr>
            <a:r>
              <a:rPr sz="3116">
                <a:solidFill>
                  <a:srgbClr val="535353"/>
                </a:solidFill>
              </a:rPr>
              <a:t>10/06/2014</a:t>
            </a:r>
          </a:p>
        </p:txBody>
      </p:sp>
      <p:pic>
        <p:nvPicPr>
          <p:cNvPr id="3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528"/>
            <a:ext cx="5168311" cy="3924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400">
              <a:defRPr sz="50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00" cap="all">
                <a:solidFill>
                  <a:srgbClr val="535353"/>
                </a:solidFill>
              </a:rPr>
              <a:t>Hook angle</a:t>
            </a:r>
          </a:p>
        </p:txBody>
      </p:sp>
      <p:pic>
        <p:nvPicPr>
          <p:cNvPr id="64" name="image29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5375" y="3166424"/>
            <a:ext cx="7391400" cy="4474221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tendinopathy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Epicondylitis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lateral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medial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Distal biceps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Triceps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clinical exam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Look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Feel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Move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Special tests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special tests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Mill’s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Maudsley’s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Pronator teres provocation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O’ Driscoll’s Hook test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Triceps provocation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differential diagnosis lateral sided pain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Radial tunnel syndrome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Radiocapitellar lesion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OCD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OA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PLRI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differential diagnosis medial sided pain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Cubital tunnel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MCL tear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management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Correct technique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Activity modification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Eccentric exercises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800" cap="all">
                <a:solidFill>
                  <a:srgbClr val="535353"/>
                </a:solidFill>
              </a:rPr>
              <a:t>counterforce bracing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6371" y="2933700"/>
            <a:ext cx="5181601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injections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Steroids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Dry needling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Hyaluronic acid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PRP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355600" y="1524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PRP</a:t>
            </a:r>
          </a:p>
        </p:txBody>
      </p:sp>
      <p:pic>
        <p:nvPicPr>
          <p:cNvPr id="9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4908550"/>
            <a:ext cx="7035800" cy="483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7411" y="1782277"/>
            <a:ext cx="6048237" cy="3357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overview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Anatomy</a:t>
            </a:r>
          </a:p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Tendinopathy</a:t>
            </a:r>
          </a:p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Nerve entrapment syndromes</a:t>
            </a:r>
          </a:p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Arthroscopy</a:t>
            </a:r>
          </a:p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Arthroplasty</a:t>
            </a:r>
          </a:p>
          <a:p>
            <a:pPr marL="421766" lvl="0" indent="-421766" defTabSz="473201"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3725">
                <a:solidFill>
                  <a:srgbClr val="535353"/>
                </a:solidFill>
              </a:rPr>
              <a:t>Approaches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radiological results</a:t>
            </a:r>
          </a:p>
        </p:txBody>
      </p:sp>
      <p:pic>
        <p:nvPicPr>
          <p:cNvPr id="9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50" y="4380685"/>
            <a:ext cx="12643700" cy="2998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surgery</a:t>
            </a:r>
          </a:p>
        </p:txBody>
      </p:sp>
      <p:pic>
        <p:nvPicPr>
          <p:cNvPr id="99" name="tennis elbow.jpg" descr="C:\Documents and Settings\Vigdis\My Documents\Vigdis\Images\Upper limb\tennis elbow.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9884" y="2897584"/>
            <a:ext cx="5965032" cy="5965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arthroscopy</a:t>
            </a:r>
          </a:p>
        </p:txBody>
      </p:sp>
      <p:pic>
        <p:nvPicPr>
          <p:cNvPr id="102" name="image.png"/>
          <p:cNvPicPr/>
          <p:nvPr/>
        </p:nvPicPr>
        <p:blipFill>
          <a:blip r:embed="rId2">
            <a:extLst/>
          </a:blip>
          <a:srcRect t="11993" b="6924"/>
          <a:stretch>
            <a:fillRect/>
          </a:stretch>
        </p:blipFill>
        <p:spPr>
          <a:xfrm>
            <a:off x="677664" y="4423965"/>
            <a:ext cx="11649333" cy="2912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Cubital tunnel syndrome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History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Numbness, weakness, clumsiness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Examination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Sensory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Motor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Tenderness, Tinel sign positive, wasting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non-operative 	</a:t>
            </a:r>
          </a:p>
          <a:p>
            <a:pPr marL="1267791" lvl="2" indent="-226391" defTabSz="914400">
              <a:lnSpc>
                <a:spcPct val="100000"/>
              </a:lnSpc>
              <a:spcBef>
                <a:spcPts val="4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night splints</a:t>
            </a:r>
          </a:p>
          <a:p>
            <a:pPr marL="792369" lvl="1" indent="-271669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Surgical release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Cubital tunnel syndrome</a:t>
            </a:r>
          </a:p>
        </p:txBody>
      </p:sp>
      <p:pic>
        <p:nvPicPr>
          <p:cNvPr id="108" name="672f01.jpg" descr="http://www.jaaos.org/content/vol15/issue11/images/large/672f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3177381"/>
            <a:ext cx="9144000" cy="5405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anatomy</a:t>
            </a:r>
          </a:p>
        </p:txBody>
      </p:sp>
      <p:pic>
        <p:nvPicPr>
          <p:cNvPr id="111" name="0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827337"/>
            <a:ext cx="9144000" cy="6729413"/>
          </a:xfrm>
          <a:prstGeom prst="rect">
            <a:avLst/>
          </a:prstGeom>
          <a:ln w="85725">
            <a:solidFill>
              <a:srgbClr val="011279">
                <a:alpha val="94900"/>
              </a:srgbClr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surgical options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Decompression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Medial epicondylectomy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Anterior transposition</a:t>
            </a:r>
          </a:p>
          <a:p>
            <a:pPr marL="1290430" lvl="2" indent="-249030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Subcutaneous</a:t>
            </a:r>
          </a:p>
          <a:p>
            <a:pPr marL="1267791" lvl="2" indent="-226391" defTabSz="914400">
              <a:lnSpc>
                <a:spcPct val="100000"/>
              </a:lnSpc>
              <a:spcBef>
                <a:spcPts val="4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Intramuscular</a:t>
            </a:r>
          </a:p>
          <a:p>
            <a:pPr marL="1267791" lvl="2" indent="-226391" defTabSz="914400">
              <a:lnSpc>
                <a:spcPct val="100000"/>
              </a:lnSpc>
              <a:spcBef>
                <a:spcPts val="4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Submuscular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Endoscopic decompression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Radial tunnel syndrome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Radial nerve C6,7,8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Tenderness 3 - 4 cm distal and anterior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Middle finger </a:t>
            </a:r>
          </a:p>
          <a:p>
            <a:pPr marL="316947" lvl="0" indent="-31694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EMG’s non diagnostic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Radial tunnel syndrome</a:t>
            </a:r>
          </a:p>
        </p:txBody>
      </p:sp>
      <p:pic>
        <p:nvPicPr>
          <p:cNvPr id="120" name="420fig3.jpg" descr="http://www.ejbjs.org/content/vol90/issue2/images/large/420fig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893" y="2629693"/>
            <a:ext cx="9117014" cy="6500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7930" y="477656"/>
            <a:ext cx="5907724" cy="879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Elbow stabilisers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8693" lvl="0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Static</a:t>
            </a:r>
          </a:p>
          <a:p>
            <a:pPr marL="437387" lvl="1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Primary</a:t>
            </a:r>
          </a:p>
          <a:p>
            <a:pPr marL="656081" lvl="2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Ulnohumeral joint (coronoid) </a:t>
            </a:r>
          </a:p>
          <a:p>
            <a:pPr marL="656081" lvl="2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MCL/LCL</a:t>
            </a:r>
          </a:p>
          <a:p>
            <a:pPr marL="437387" lvl="1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Secondary</a:t>
            </a:r>
          </a:p>
          <a:p>
            <a:pPr marL="656081" lvl="2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radiocapitellar joint</a:t>
            </a:r>
          </a:p>
          <a:p>
            <a:pPr marL="218693" lvl="0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Dynamic</a:t>
            </a:r>
          </a:p>
          <a:p>
            <a:pPr marL="437387" lvl="1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brachialis</a:t>
            </a:r>
          </a:p>
          <a:p>
            <a:pPr marL="437387" lvl="1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anconeus</a:t>
            </a:r>
          </a:p>
          <a:p>
            <a:pPr marL="437387" lvl="1" indent="-218693" defTabSz="245363">
              <a:spcBef>
                <a:spcPts val="1900"/>
              </a:spcBef>
              <a:defRPr sz="1800">
                <a:solidFill>
                  <a:srgbClr val="000000"/>
                </a:solidFill>
              </a:defRPr>
            </a:pPr>
            <a:r>
              <a:rPr sz="1932">
                <a:solidFill>
                  <a:srgbClr val="535353"/>
                </a:solidFill>
              </a:rPr>
              <a:t>triceps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Distal Biceps rupture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•	“pop” 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•	Pain 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•	Physical exam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“reverse” popeye deformity 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palpable defect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hook test </a:t>
            </a:r>
            <a:r>
              <a:rPr sz="2500">
                <a:latin typeface="Arial"/>
                <a:ea typeface="Arial"/>
                <a:cs typeface="Arial"/>
                <a:sym typeface="Arial"/>
                <a:hlinkClick r:id="rId2"/>
              </a:rPr>
              <a:t> </a:t>
            </a:r>
            <a:r>
              <a:rPr sz="2500">
                <a:latin typeface="Arial"/>
                <a:ea typeface="Arial"/>
                <a:cs typeface="Arial"/>
                <a:sym typeface="Arial"/>
              </a:rPr>
              <a:t>   </a:t>
            </a:r>
          </a:p>
          <a:p>
            <a:pPr marL="1828800" lvl="0" indent="-18288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511300" algn="l"/>
                <a:tab pos="18288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With a partial tear or no tear (strain) the examiner will be able to get their finger under the tendon near the insertion.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tenderness at biceps insertion</a:t>
            </a:r>
          </a:p>
          <a:p>
            <a:pPr marL="914400" lvl="0" indent="-9144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596900" algn="l"/>
                <a:tab pos="9144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◦	Strength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loss of supination/flexion strength </a:t>
            </a:r>
          </a:p>
          <a:p>
            <a:pPr marL="1828800" lvl="0" indent="-18288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511300" algn="l"/>
                <a:tab pos="18288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lose more supination than flexion, up to 50% </a:t>
            </a:r>
          </a:p>
          <a:p>
            <a:pPr marL="914400" lvl="0" indent="-9144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596900" algn="l"/>
                <a:tab pos="9144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◦	Distinguish between complete tear and partial tear.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500">
                <a:latin typeface="Arial"/>
                <a:ea typeface="Arial"/>
                <a:cs typeface="Arial"/>
                <a:sym typeface="Arial"/>
              </a:rPr>
              <a:t>	▪	biceps tendon is absent in complete rupture and palpable in partial rupture (otherwise they have a very similar clinical picture)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natural history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	•	70% flexion strength around 3 months (</a:t>
            </a:r>
            <a:r>
              <a:rPr sz="3400" u="sng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JSES 2009</a:t>
            </a: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endParaRPr sz="3400">
              <a:uFill>
                <a:solidFill>
                  <a:srgbClr val="02FD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	•	85% flexion strength after 1 year (</a:t>
            </a:r>
            <a:r>
              <a:rPr sz="3400" u="sng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JBJS 2009</a:t>
            </a: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endParaRPr sz="3400">
              <a:uFill>
                <a:solidFill>
                  <a:srgbClr val="02FD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	•	 </a:t>
            </a:r>
            <a:endParaRPr sz="3400">
              <a:uFill>
                <a:solidFill>
                  <a:srgbClr val="02FD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	•	50% Supination strength around 3 months (</a:t>
            </a:r>
            <a:r>
              <a:rPr sz="3400" u="sng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JSES 2009</a:t>
            </a: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endParaRPr sz="3400">
              <a:uFill>
                <a:solidFill>
                  <a:srgbClr val="02FD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	•	75% supination strength after 1 year (</a:t>
            </a:r>
            <a:r>
              <a:rPr sz="3400" u="sng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JBJS 2009</a:t>
            </a:r>
            <a:r>
              <a:rPr sz="3400">
                <a:uFill>
                  <a:solidFill>
                    <a:srgbClr val="02FDFF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single incision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355600" y="2768600"/>
            <a:ext cx="12293600" cy="629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994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r>
              <a:rPr sz="2375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endParaRPr sz="2375">
              <a:solidFill>
                <a:srgbClr val="04040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r>
              <a:rPr sz="3609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sz="3230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3800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Galatz 2002 - suture anchor</a:t>
            </a:r>
            <a:endParaRPr sz="3800">
              <a:solidFill>
                <a:srgbClr val="0404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	•	Bain 2002 - endobutton</a:t>
            </a:r>
            <a:endParaRPr sz="3800">
              <a:solidFill>
                <a:srgbClr val="0404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34340" lvl="0" indent="-434340" defTabSz="43434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27000" algn="l"/>
                <a:tab pos="431800" algn="l"/>
              </a:tabLst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rPr>
              <a:t>	•	Mazocca 2005 - endobutton and interference screw</a:t>
            </a:r>
          </a:p>
        </p:txBody>
      </p:sp>
      <p:pic>
        <p:nvPicPr>
          <p:cNvPr id="1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550" y="2006600"/>
            <a:ext cx="8623300" cy="508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POsterolateral instability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Lateral Pivot Shift</a:t>
            </a:r>
          </a:p>
        </p:txBody>
      </p:sp>
      <p:pic>
        <p:nvPicPr>
          <p:cNvPr id="13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612" y="4030662"/>
            <a:ext cx="6429376" cy="3698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elbow%20lateral.jpg" descr="http://www.rcsed.ac.uk/fellows/lvanrensburg/classification/approaches/elbow%20later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883" y="1184460"/>
            <a:ext cx="10691034" cy="738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600" cap="all">
                <a:solidFill>
                  <a:srgbClr val="535353"/>
                </a:solidFill>
              </a:rPr>
              <a:t>Reconstruction of LUCL complex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0" indent="-9144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596900" algn="l"/>
                <a:tab pos="9144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  Graft types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	autograft, allograft or synthetic</a:t>
            </a:r>
          </a:p>
          <a:p>
            <a:pPr marL="1828800" lvl="0" indent="-18288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511300" algn="l"/>
                <a:tab pos="18288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	palmaris longus most common</a:t>
            </a:r>
          </a:p>
          <a:p>
            <a:pPr marL="914400" lvl="0" indent="-9144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596900" algn="l"/>
                <a:tab pos="9144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	Graft configuration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	tendon graft tied to itself over lateral column, through tunnel in supinator crest &amp; then weaving through "Y" tunnel configuration in humerus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latin typeface="Arial"/>
                <a:ea typeface="Arial"/>
                <a:cs typeface="Arial"/>
                <a:sym typeface="Arial"/>
              </a:rPr>
              <a:t>	▪	graft covers posterior 25% of the radial head to create a sling 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0326CC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6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▪	graft secured with arm in neutral rotation and 45 degrees of flexion</a:t>
            </a:r>
          </a:p>
          <a:p>
            <a:pPr marL="914400" lvl="0" indent="-9144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596900" algn="l"/>
                <a:tab pos="9144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▪	Graft fixation</a:t>
            </a:r>
          </a:p>
          <a:p>
            <a:pPr marL="1371600" lvl="0" indent="-13716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054100" algn="l"/>
                <a:tab pos="1371600" algn="l"/>
              </a:tabLst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▪	g</a:t>
            </a:r>
            <a:r>
              <a:rPr sz="2600">
                <a:latin typeface="Arial"/>
                <a:ea typeface="Arial"/>
                <a:cs typeface="Arial"/>
                <a:sym typeface="Arial"/>
              </a:rPr>
              <a:t>raft may be "docked" on humerus with sutures exiting "Y" tunnels or on both humeral and ulnar sides with interference screws (or sutures tied over bone)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pic>
        <p:nvPicPr>
          <p:cNvPr id="1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4600" y="2173426"/>
            <a:ext cx="3712809" cy="2874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elbow arthroscopy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2019" lvl="0" indent="-532019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Diagnostic </a:t>
            </a:r>
          </a:p>
          <a:p>
            <a:pPr marL="532019" lvl="0" indent="-532019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Removal of loose bodies</a:t>
            </a:r>
          </a:p>
          <a:p>
            <a:pPr marL="532019" lvl="0" indent="-532019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Radial head excision</a:t>
            </a:r>
          </a:p>
          <a:p>
            <a:pPr marL="532019" lvl="0" indent="-532019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Debridement osteophytes OK procedure</a:t>
            </a:r>
          </a:p>
          <a:p>
            <a:pPr marL="532019" lvl="0" indent="-532019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Capsular release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JBJA0830100250L02.jpg" descr="http://www.ejbjs.org/content/vol83/issue1/images/large/JBJA0830100250L0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099" y="1884393"/>
            <a:ext cx="11346602" cy="598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JBJA0830100250L03.jpg" descr="http://www.ejbjs.org/content/vol83/issue1/images/large/JBJA0830100250L0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415" y="1317977"/>
            <a:ext cx="11461970" cy="6824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JBJA0830100250L04.jpg" descr="http://www.ejbjs.org/content/vol83/issue1/images/large/JBJA0830100250L04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963" y="1322958"/>
            <a:ext cx="12266874" cy="6814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49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Indications for TEA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Rheumatoid arthritis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Trauma sequelae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Acute trauma</a:t>
            </a:r>
          </a:p>
        </p:txBody>
      </p:sp>
      <p:pic>
        <p:nvPicPr>
          <p:cNvPr id="153" name="RA.jpg" descr="C:\Documents and Settings\Vigdis\My Documents\Vigdis\Images\RA.elbow.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4300" y="1955800"/>
            <a:ext cx="2965163" cy="395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RA.jpg" descr="C:\Documents and Settings\Vigdis\My Documents\Vigdis\Images\RA.elbow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4300" y="5931009"/>
            <a:ext cx="2965163" cy="3911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types of tea</a:t>
            </a:r>
          </a:p>
        </p:txBody>
      </p:sp>
      <p:pic>
        <p:nvPicPr>
          <p:cNvPr id="1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3" y="3735533"/>
            <a:ext cx="8642457" cy="291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8449" y="6783344"/>
            <a:ext cx="4281296" cy="2797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600" y="2130425"/>
            <a:ext cx="3629025" cy="4664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3899" y="7172250"/>
            <a:ext cx="28575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150" y="6705600"/>
            <a:ext cx="3949700" cy="445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Osseous anatomy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Hinge joint - Ulnotrochlear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Rotation - Radiocapitellar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 PRUJ</a:t>
            </a:r>
          </a:p>
        </p:txBody>
      </p:sp>
      <p:pic>
        <p:nvPicPr>
          <p:cNvPr id="44" name="lat elb x.jpg" descr="C:\Documents and Settings\Lee\My Documents\Orthpaedics\Images\Elbow\lat elb x.jpg"/>
          <p:cNvPicPr/>
          <p:nvPr/>
        </p:nvPicPr>
        <p:blipFill>
          <a:blip r:embed="rId2">
            <a:extLst/>
          </a:blip>
          <a:srcRect r="32876"/>
          <a:stretch>
            <a:fillRect/>
          </a:stretch>
        </p:blipFill>
        <p:spPr>
          <a:xfrm>
            <a:off x="7974806" y="1308100"/>
            <a:ext cx="2820988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ap elb x.jpg" descr="C:\Documents and Settings\Lee\My Documents\Orthpaedics\Images\Elbow\ap elb x.jpg"/>
          <p:cNvPicPr/>
          <p:nvPr/>
        </p:nvPicPr>
        <p:blipFill>
          <a:blip r:embed="rId3">
            <a:extLst/>
          </a:blip>
          <a:srcRect t="13999" b="3999"/>
          <a:stretch>
            <a:fillRect/>
          </a:stretch>
        </p:blipFill>
        <p:spPr>
          <a:xfrm>
            <a:off x="8005762" y="4600522"/>
            <a:ext cx="2759119" cy="3781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Types of TEA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4076" lvl="0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Constrained / Linked</a:t>
            </a:r>
          </a:p>
          <a:p>
            <a:pPr marL="354076" lvl="0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Semi-constrained / “Sloppy”</a:t>
            </a:r>
          </a:p>
          <a:p>
            <a:pPr marL="354076" lvl="0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Unconstrained</a:t>
            </a:r>
          </a:p>
          <a:p>
            <a:pPr marL="354076" lvl="0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Special</a:t>
            </a:r>
          </a:p>
          <a:p>
            <a:pPr marL="708152" lvl="1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radial head </a:t>
            </a:r>
          </a:p>
          <a:p>
            <a:pPr marL="708152" lvl="1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lateral compartment</a:t>
            </a:r>
          </a:p>
          <a:p>
            <a:pPr marL="708152" lvl="1" indent="-354076" defTabSz="397256">
              <a:spcBef>
                <a:spcPts val="3100"/>
              </a:spcBef>
              <a:defRPr sz="1800">
                <a:solidFill>
                  <a:srgbClr val="000000"/>
                </a:solidFill>
              </a:defRPr>
            </a:pPr>
            <a:r>
              <a:rPr sz="3128">
                <a:solidFill>
                  <a:srgbClr val="535353"/>
                </a:solidFill>
              </a:rPr>
              <a:t>hemiarthroplasty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complications of tea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88617" lvl="0" indent="-588617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Overall 30%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Infection 5%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Wound healing 10%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Triceps detachment 3%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Ulna nerve palsy 5% (permanent)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Disassembly (linked) 1-6%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Dislocation (unlinked) 5%, instability 14%</a:t>
            </a:r>
          </a:p>
          <a:p>
            <a:pPr lvl="1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4E4E4E"/>
                </a:solidFill>
                <a:latin typeface="Arial"/>
                <a:ea typeface="Arial"/>
                <a:cs typeface="Arial"/>
                <a:sym typeface="Arial"/>
              </a:rPr>
              <a:t>Loosening 9%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5 yr performance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76767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 </a:t>
            </a:r>
            <a:r>
              <a:rPr sz="37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	    ROM improvement	Good/ Excellent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		13%	26°					78%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			10%	26°					83%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PTA		10%	49°					81%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Acute # 	3%</a:t>
            </a:r>
            <a:r>
              <a:rPr sz="45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					99%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*&lt;3yr fu </a:t>
            </a:r>
          </a:p>
          <a:p>
            <a:pPr marL="0" lvl="0" indent="0" defTabSz="914400">
              <a:lnSpc>
                <a:spcPct val="10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Little et al JBJS 2005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lateral approaches</a:t>
            </a:r>
          </a:p>
        </p:txBody>
      </p:sp>
      <p:pic>
        <p:nvPicPr>
          <p:cNvPr id="173" name="Graphic.jpg" descr="Graphic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1729" y="3150152"/>
            <a:ext cx="6641342" cy="5279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raphic.jpg" descr="Graphic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7284" y="3135828"/>
            <a:ext cx="6970232" cy="5307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174" grpId="2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PIN protection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0143" lvl="0" indent="-430143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Mekhail et al </a:t>
            </a:r>
          </a:p>
          <a:p>
            <a:pPr marL="1403626" lvl="2" indent="-362226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Safe to expose about 6 cm of the proximal radius</a:t>
            </a:r>
          </a:p>
          <a:p>
            <a:pPr marL="430143" lvl="0" indent="-430143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Witt et al</a:t>
            </a:r>
          </a:p>
          <a:p>
            <a:pPr marL="1403626" lvl="2" indent="-362226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Safe to expose to distal extent of bicipital tuberosity</a:t>
            </a:r>
          </a:p>
          <a:p>
            <a:pPr marL="430143" lvl="0" indent="-430143" defTabSz="914400">
              <a:lnSpc>
                <a:spcPct val="100000"/>
              </a:lnSpc>
              <a:spcBef>
                <a:spcPts val="6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Safer if:</a:t>
            </a:r>
          </a:p>
          <a:p>
            <a:pPr marL="1403626" lvl="2" indent="-362226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Fully pronate forearm</a:t>
            </a:r>
          </a:p>
          <a:p>
            <a:pPr marL="1403626" lvl="2" indent="-362226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Use posterior interval between ECU and anconeus</a:t>
            </a:r>
          </a:p>
          <a:p>
            <a:pPr marL="1403626" lvl="2" indent="-362226" defTabSz="914400">
              <a:lnSpc>
                <a:spcPct val="100000"/>
              </a:lnSpc>
              <a:spcBef>
                <a:spcPts val="5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Release supinator muscle close to the ulna</a:t>
            </a:r>
          </a:p>
        </p:txBody>
      </p:sp>
      <p:pic>
        <p:nvPicPr>
          <p:cNvPr id="17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1812" y="2419350"/>
            <a:ext cx="5892801" cy="318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711200" y="1397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Wrightington Approach</a:t>
            </a:r>
          </a:p>
        </p:txBody>
      </p:sp>
      <p:pic>
        <p:nvPicPr>
          <p:cNvPr id="18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548" y="2777526"/>
            <a:ext cx="5411703" cy="620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4126" y="2412761"/>
            <a:ext cx="5606760" cy="7502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igure 3.png" descr="Figure 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2629" y="2444375"/>
            <a:ext cx="5787143" cy="7074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  <p:bldP spid="183" grpId="3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270000" y="-685800"/>
            <a:ext cx="10464800" cy="1047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Questions?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Acknowledgements: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Mr Lee Van Rensburg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(providing a shoulder to lean on and an elbow in the ribs!)</a:t>
            </a:r>
          </a:p>
        </p:txBody>
      </p:sp>
      <p:pic>
        <p:nvPicPr>
          <p:cNvPr id="18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7129" y="1195091"/>
            <a:ext cx="6270542" cy="5999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Edinburgh Elbow Masterclass December 2013 Flyer (3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Ligaments</a:t>
            </a:r>
          </a:p>
        </p:txBody>
      </p:sp>
      <p:pic>
        <p:nvPicPr>
          <p:cNvPr id="48" name="408.png" descr="C:\WINDOWS\DESKTOP\My Documents\Riaz Khan\Elbow\Elbow- anatomy\408.bmp"/>
          <p:cNvPicPr/>
          <p:nvPr/>
        </p:nvPicPr>
        <p:blipFill>
          <a:blip r:embed="rId2">
            <a:extLst/>
          </a:blip>
          <a:srcRect r="9434"/>
          <a:stretch>
            <a:fillRect/>
          </a:stretch>
        </p:blipFill>
        <p:spPr>
          <a:xfrm>
            <a:off x="272949" y="2373986"/>
            <a:ext cx="6329493" cy="388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08b.png" descr="C:\WINDOWS\DESKTOP\My Documents\Riaz Khan\Elbow\Elbow- anatomy\408b.bmp"/>
          <p:cNvPicPr/>
          <p:nvPr/>
        </p:nvPicPr>
        <p:blipFill>
          <a:blip r:embed="rId3">
            <a:extLst/>
          </a:blip>
          <a:srcRect t="7737" r="9858"/>
          <a:stretch>
            <a:fillRect/>
          </a:stretch>
        </p:blipFill>
        <p:spPr>
          <a:xfrm>
            <a:off x="6447282" y="5728640"/>
            <a:ext cx="6369867" cy="3881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elbow%20lateral.jpg" descr="http://www.rcsed.ac.uk/fellows/lvanrensburg/classification/approaches/elbow%20later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883" y="1184460"/>
            <a:ext cx="10691034" cy="738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medial</a:t>
            </a:r>
          </a:p>
        </p:txBody>
      </p:sp>
      <p:pic>
        <p:nvPicPr>
          <p:cNvPr id="54" name="Medial elbo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2797968"/>
            <a:ext cx="9144000" cy="6164264"/>
          </a:xfrm>
          <a:prstGeom prst="rect">
            <a:avLst/>
          </a:prstGeom>
          <a:ln>
            <a:solidFill>
              <a:srgbClr val="4349AA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Coronoid</a:t>
            </a:r>
          </a:p>
        </p:txBody>
      </p:sp>
      <p:pic>
        <p:nvPicPr>
          <p:cNvPr id="57" name="F4.lar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030" y="3454400"/>
            <a:ext cx="9172740" cy="485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400">
              <a:defRPr sz="50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00" cap="all">
                <a:solidFill>
                  <a:srgbClr val="535353"/>
                </a:solidFill>
              </a:rPr>
              <a:t>PUDA &amp; Varus angles</a:t>
            </a:r>
          </a:p>
        </p:txBody>
      </p:sp>
      <p:pic>
        <p:nvPicPr>
          <p:cNvPr id="60" name="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662" y="3198862"/>
            <a:ext cx="4638627" cy="439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.tiff"/>
          <p:cNvPicPr/>
          <p:nvPr/>
        </p:nvPicPr>
        <p:blipFill>
          <a:blip r:embed="rId3">
            <a:extLst/>
          </a:blip>
          <a:srcRect l="4786" r="5285" b="16639"/>
          <a:stretch>
            <a:fillRect/>
          </a:stretch>
        </p:blipFill>
        <p:spPr>
          <a:xfrm>
            <a:off x="7182196" y="3124200"/>
            <a:ext cx="4512917" cy="454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Custom</PresentationFormat>
  <Paragraphs>221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Showroom</vt:lpstr>
      <vt:lpstr>Elbow disorders</vt:lpstr>
      <vt:lpstr>overview</vt:lpstr>
      <vt:lpstr>Elbow stabilisers</vt:lpstr>
      <vt:lpstr>Osseous anatomy</vt:lpstr>
      <vt:lpstr>Ligaments</vt:lpstr>
      <vt:lpstr>PowerPoint Presentation</vt:lpstr>
      <vt:lpstr>medial</vt:lpstr>
      <vt:lpstr>Coronoid</vt:lpstr>
      <vt:lpstr>PUDA &amp; Varus angles</vt:lpstr>
      <vt:lpstr>Hook angle</vt:lpstr>
      <vt:lpstr>tendinopathy</vt:lpstr>
      <vt:lpstr>clinical exam</vt:lpstr>
      <vt:lpstr>special tests</vt:lpstr>
      <vt:lpstr>differential diagnosis lateral sided pain</vt:lpstr>
      <vt:lpstr>differential diagnosis medial sided pain</vt:lpstr>
      <vt:lpstr>management</vt:lpstr>
      <vt:lpstr>counterforce bracing</vt:lpstr>
      <vt:lpstr>injections</vt:lpstr>
      <vt:lpstr>PRP</vt:lpstr>
      <vt:lpstr>radiological results</vt:lpstr>
      <vt:lpstr>surgery</vt:lpstr>
      <vt:lpstr>arthroscopy</vt:lpstr>
      <vt:lpstr>Cubital tunnel syndrome</vt:lpstr>
      <vt:lpstr>Cubital tunnel syndrome</vt:lpstr>
      <vt:lpstr>anatomy</vt:lpstr>
      <vt:lpstr>surgical options</vt:lpstr>
      <vt:lpstr>Radial tunnel syndrome</vt:lpstr>
      <vt:lpstr>Radial tunnel syndrome</vt:lpstr>
      <vt:lpstr>PowerPoint Presentation</vt:lpstr>
      <vt:lpstr>Distal Biceps rupture</vt:lpstr>
      <vt:lpstr>natural history</vt:lpstr>
      <vt:lpstr>single incision</vt:lpstr>
      <vt:lpstr>POsterolateral instability</vt:lpstr>
      <vt:lpstr>PowerPoint Presentation</vt:lpstr>
      <vt:lpstr>Reconstruction of LUCL complex</vt:lpstr>
      <vt:lpstr>elbow arthroscopy</vt:lpstr>
      <vt:lpstr>PowerPoint Presentation</vt:lpstr>
      <vt:lpstr>Indications for TEA</vt:lpstr>
      <vt:lpstr>types of tea</vt:lpstr>
      <vt:lpstr>Types of TEA</vt:lpstr>
      <vt:lpstr>complications of tea</vt:lpstr>
      <vt:lpstr>5 yr performance</vt:lpstr>
      <vt:lpstr>lateral approaches</vt:lpstr>
      <vt:lpstr>PIN protection</vt:lpstr>
      <vt:lpstr>Wrightington Approach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Elbow disorders</dc:title>
  <cp:lastModifiedBy>Webadmin RLHOTS</cp:lastModifiedBy>
  <cp:revision>1</cp:revision>
  <dcterms:modified xsi:type="dcterms:W3CDTF">2014-06-10T13:38:05Z</dcterms:modified>
</cp:coreProperties>
</file>