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26"/>
  </p:notesMasterIdLst>
  <p:sldIdLst>
    <p:sldId id="287" r:id="rId2"/>
    <p:sldId id="288" r:id="rId3"/>
    <p:sldId id="257" r:id="rId4"/>
    <p:sldId id="260" r:id="rId5"/>
    <p:sldId id="265" r:id="rId6"/>
    <p:sldId id="266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89" r:id="rId16"/>
    <p:sldId id="277" r:id="rId17"/>
    <p:sldId id="279" r:id="rId18"/>
    <p:sldId id="278" r:id="rId19"/>
    <p:sldId id="293" r:id="rId20"/>
    <p:sldId id="294" r:id="rId21"/>
    <p:sldId id="295" r:id="rId22"/>
    <p:sldId id="296" r:id="rId23"/>
    <p:sldId id="283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C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23230-C87B-AB4E-AE15-B4224CFFAEA3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9A047-2DF0-0841-8C13-539439770B1A}">
      <dgm:prSet phldrT="[Text]"/>
      <dgm:spPr/>
      <dgm:t>
        <a:bodyPr/>
        <a:lstStyle/>
        <a:p>
          <a:r>
            <a:rPr lang="en-US" dirty="0" smtClean="0"/>
            <a:t>Expose Medial Column</a:t>
          </a:r>
          <a:endParaRPr lang="en-US" dirty="0"/>
        </a:p>
      </dgm:t>
    </dgm:pt>
    <dgm:pt modelId="{AB8B791C-996D-DB42-8B27-7B6C3F0A07C2}" type="parTrans" cxnId="{12982E3F-A023-A745-8994-8657A9C1FBD3}">
      <dgm:prSet/>
      <dgm:spPr/>
      <dgm:t>
        <a:bodyPr/>
        <a:lstStyle/>
        <a:p>
          <a:endParaRPr lang="en-US"/>
        </a:p>
      </dgm:t>
    </dgm:pt>
    <dgm:pt modelId="{F0BAAFD6-F8EC-0B45-B676-15EE5AC99C4E}" type="sibTrans" cxnId="{12982E3F-A023-A745-8994-8657A9C1FBD3}">
      <dgm:prSet/>
      <dgm:spPr/>
      <dgm:t>
        <a:bodyPr/>
        <a:lstStyle/>
        <a:p>
          <a:endParaRPr lang="en-US"/>
        </a:p>
      </dgm:t>
    </dgm:pt>
    <dgm:pt modelId="{0CE6FF25-CC23-9548-836F-4811AB05697B}">
      <dgm:prSet phldrT="[Text]"/>
      <dgm:spPr/>
      <dgm:t>
        <a:bodyPr/>
        <a:lstStyle/>
        <a:p>
          <a:r>
            <a:rPr lang="en-US" dirty="0" smtClean="0"/>
            <a:t>Triceps-On</a:t>
          </a:r>
          <a:endParaRPr lang="en-US" dirty="0"/>
        </a:p>
      </dgm:t>
    </dgm:pt>
    <dgm:pt modelId="{84007C28-8FC5-6444-95A2-9006E2271B71}" type="parTrans" cxnId="{F6481AC9-137E-1D4A-9738-A01C2F0F2704}">
      <dgm:prSet/>
      <dgm:spPr/>
      <dgm:t>
        <a:bodyPr/>
        <a:lstStyle/>
        <a:p>
          <a:endParaRPr lang="en-US"/>
        </a:p>
      </dgm:t>
    </dgm:pt>
    <dgm:pt modelId="{DABC3086-508E-5340-A7F0-EFAEEDF3D26F}" type="sibTrans" cxnId="{F6481AC9-137E-1D4A-9738-A01C2F0F2704}">
      <dgm:prSet/>
      <dgm:spPr/>
      <dgm:t>
        <a:bodyPr/>
        <a:lstStyle/>
        <a:p>
          <a:endParaRPr lang="en-US"/>
        </a:p>
      </dgm:t>
    </dgm:pt>
    <dgm:pt modelId="{CD2283F0-7C03-2C4D-ABB1-11CC27E51DD4}">
      <dgm:prSet phldrT="[Text]"/>
      <dgm:spPr/>
      <dgm:t>
        <a:bodyPr/>
        <a:lstStyle/>
        <a:p>
          <a:r>
            <a:rPr lang="en-US" dirty="0" smtClean="0"/>
            <a:t>Olecranon </a:t>
          </a:r>
          <a:r>
            <a:rPr lang="en-US" dirty="0" err="1" smtClean="0"/>
            <a:t>Osteotomy</a:t>
          </a:r>
          <a:endParaRPr lang="en-US" dirty="0"/>
        </a:p>
      </dgm:t>
    </dgm:pt>
    <dgm:pt modelId="{2159E654-03A0-B647-8045-D9497D192131}" type="parTrans" cxnId="{AFC13F96-C94B-904D-9063-118F5F6246EC}">
      <dgm:prSet/>
      <dgm:spPr/>
      <dgm:t>
        <a:bodyPr/>
        <a:lstStyle/>
        <a:p>
          <a:endParaRPr lang="en-US"/>
        </a:p>
      </dgm:t>
    </dgm:pt>
    <dgm:pt modelId="{3AF70D7D-C090-D647-B467-D5DBC5A9AD60}" type="sibTrans" cxnId="{AFC13F96-C94B-904D-9063-118F5F6246EC}">
      <dgm:prSet/>
      <dgm:spPr/>
      <dgm:t>
        <a:bodyPr/>
        <a:lstStyle/>
        <a:p>
          <a:endParaRPr lang="en-US"/>
        </a:p>
      </dgm:t>
    </dgm:pt>
    <dgm:pt modelId="{445DE724-1548-1844-A0E0-07ECA4453D1C}">
      <dgm:prSet phldrT="[Text]"/>
      <dgm:spPr/>
      <dgm:t>
        <a:bodyPr/>
        <a:lstStyle/>
        <a:p>
          <a:r>
            <a:rPr lang="en-US" dirty="0" smtClean="0"/>
            <a:t>Triceps Reflecting Approach</a:t>
          </a:r>
          <a:endParaRPr lang="en-US" dirty="0"/>
        </a:p>
      </dgm:t>
    </dgm:pt>
    <dgm:pt modelId="{7E125015-EA57-DD46-AB81-BE209854DDC7}" type="parTrans" cxnId="{75873FDB-5A42-5C42-8B07-0C52B5CC83ED}">
      <dgm:prSet/>
      <dgm:spPr/>
      <dgm:t>
        <a:bodyPr/>
        <a:lstStyle/>
        <a:p>
          <a:endParaRPr lang="en-US"/>
        </a:p>
      </dgm:t>
    </dgm:pt>
    <dgm:pt modelId="{827B8912-FD40-E04C-82D6-73AEF9D37D63}" type="sibTrans" cxnId="{75873FDB-5A42-5C42-8B07-0C52B5CC83ED}">
      <dgm:prSet/>
      <dgm:spPr/>
      <dgm:t>
        <a:bodyPr/>
        <a:lstStyle/>
        <a:p>
          <a:endParaRPr lang="en-US"/>
        </a:p>
      </dgm:t>
    </dgm:pt>
    <dgm:pt modelId="{8E485D25-BA02-214A-BDEE-FD311EA4FB12}">
      <dgm:prSet phldrT="[Text]"/>
      <dgm:spPr/>
      <dgm:t>
        <a:bodyPr/>
        <a:lstStyle/>
        <a:p>
          <a:r>
            <a:rPr lang="en-US" dirty="0" smtClean="0"/>
            <a:t>Bryan-</a:t>
          </a:r>
          <a:r>
            <a:rPr lang="en-US" dirty="0" err="1" smtClean="0"/>
            <a:t>Morrey</a:t>
          </a:r>
          <a:r>
            <a:rPr lang="en-US" dirty="0" smtClean="0"/>
            <a:t> Medial to Lateral Reflection</a:t>
          </a:r>
          <a:endParaRPr lang="en-US" dirty="0"/>
        </a:p>
      </dgm:t>
    </dgm:pt>
    <dgm:pt modelId="{B0CEE867-6CF2-8B45-BBCA-DBEF46460B54}" type="parTrans" cxnId="{308323F6-CD52-7949-BFA0-3F064A1C3778}">
      <dgm:prSet/>
      <dgm:spPr/>
      <dgm:t>
        <a:bodyPr/>
        <a:lstStyle/>
        <a:p>
          <a:endParaRPr lang="en-US"/>
        </a:p>
      </dgm:t>
    </dgm:pt>
    <dgm:pt modelId="{706DB03D-BA0F-8942-A607-C1C732050D9B}" type="sibTrans" cxnId="{308323F6-CD52-7949-BFA0-3F064A1C3778}">
      <dgm:prSet/>
      <dgm:spPr/>
      <dgm:t>
        <a:bodyPr/>
        <a:lstStyle/>
        <a:p>
          <a:endParaRPr lang="en-US"/>
        </a:p>
      </dgm:t>
    </dgm:pt>
    <dgm:pt modelId="{F6E95131-2042-004E-9266-0EB9A744C482}">
      <dgm:prSet phldrT="[Text]"/>
      <dgm:spPr/>
      <dgm:t>
        <a:bodyPr/>
        <a:lstStyle/>
        <a:p>
          <a:r>
            <a:rPr lang="en-US" dirty="0" smtClean="0"/>
            <a:t>TRAP approach</a:t>
          </a:r>
          <a:endParaRPr lang="en-US" dirty="0"/>
        </a:p>
      </dgm:t>
    </dgm:pt>
    <dgm:pt modelId="{C1067BBD-52BB-E441-9366-69EE5D563D51}" type="parTrans" cxnId="{B802146A-E88E-C645-8FE8-0B1F421651F6}">
      <dgm:prSet/>
      <dgm:spPr/>
      <dgm:t>
        <a:bodyPr/>
        <a:lstStyle/>
        <a:p>
          <a:endParaRPr lang="en-US"/>
        </a:p>
      </dgm:t>
    </dgm:pt>
    <dgm:pt modelId="{6F2983C5-56D7-F442-9BAA-0D3014D09677}" type="sibTrans" cxnId="{B802146A-E88E-C645-8FE8-0B1F421651F6}">
      <dgm:prSet/>
      <dgm:spPr/>
      <dgm:t>
        <a:bodyPr/>
        <a:lstStyle/>
        <a:p>
          <a:endParaRPr lang="en-US"/>
        </a:p>
      </dgm:t>
    </dgm:pt>
    <dgm:pt modelId="{BD4DF770-E3A4-7145-A50A-D7DFDC708BA5}" type="pres">
      <dgm:prSet presAssocID="{C2B23230-C87B-AB4E-AE15-B4224CFFAE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1D688-E7D2-C142-95DB-17F244E4B380}" type="pres">
      <dgm:prSet presAssocID="{D309A047-2DF0-0841-8C13-539439770B1A}" presName="root1" presStyleCnt="0"/>
      <dgm:spPr/>
    </dgm:pt>
    <dgm:pt modelId="{59D2C18B-51FF-664E-9BBE-852C5AD900AA}" type="pres">
      <dgm:prSet presAssocID="{D309A047-2DF0-0841-8C13-539439770B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F7E2E-8E8F-334E-99E1-08FCA07766D5}" type="pres">
      <dgm:prSet presAssocID="{D309A047-2DF0-0841-8C13-539439770B1A}" presName="level2hierChild" presStyleCnt="0"/>
      <dgm:spPr/>
    </dgm:pt>
    <dgm:pt modelId="{550AB84B-40BF-834E-8867-C164E57FE7EF}" type="pres">
      <dgm:prSet presAssocID="{84007C28-8FC5-6444-95A2-9006E2271B7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5D8FD94-8F3B-5B4A-848C-E83F1DDA98E8}" type="pres">
      <dgm:prSet presAssocID="{84007C28-8FC5-6444-95A2-9006E2271B7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161EC26-5297-9D43-BA07-892D81617BA1}" type="pres">
      <dgm:prSet presAssocID="{0CE6FF25-CC23-9548-836F-4811AB05697B}" presName="root2" presStyleCnt="0"/>
      <dgm:spPr/>
    </dgm:pt>
    <dgm:pt modelId="{EC41201C-AA9F-9145-9F36-A53E8B354F1E}" type="pres">
      <dgm:prSet presAssocID="{0CE6FF25-CC23-9548-836F-4811AB0569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5F64D-2BEF-A348-8EC9-934804DFFD31}" type="pres">
      <dgm:prSet presAssocID="{0CE6FF25-CC23-9548-836F-4811AB05697B}" presName="level3hierChild" presStyleCnt="0"/>
      <dgm:spPr/>
    </dgm:pt>
    <dgm:pt modelId="{11380B4D-8CC5-4C4A-B4B6-B4D3EE5F85A5}" type="pres">
      <dgm:prSet presAssocID="{2159E654-03A0-B647-8045-D9497D19213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91EC391-E271-134D-8095-AE52F66E1672}" type="pres">
      <dgm:prSet presAssocID="{2159E654-03A0-B647-8045-D9497D19213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D083628-3910-624F-A372-53B72D3298E8}" type="pres">
      <dgm:prSet presAssocID="{CD2283F0-7C03-2C4D-ABB1-11CC27E51DD4}" presName="root2" presStyleCnt="0"/>
      <dgm:spPr/>
    </dgm:pt>
    <dgm:pt modelId="{854766AD-07A0-4641-AF7D-8B8203FECFE2}" type="pres">
      <dgm:prSet presAssocID="{CD2283F0-7C03-2C4D-ABB1-11CC27E51DD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35BB3D-FCE6-9F40-9471-F4CF286955C0}" type="pres">
      <dgm:prSet presAssocID="{CD2283F0-7C03-2C4D-ABB1-11CC27E51DD4}" presName="level3hierChild" presStyleCnt="0"/>
      <dgm:spPr/>
    </dgm:pt>
    <dgm:pt modelId="{38AD4D7B-425C-DE4D-AB33-067A6854F044}" type="pres">
      <dgm:prSet presAssocID="{7E125015-EA57-DD46-AB81-BE209854DDC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58CEC6D-922C-A64C-93A3-908EE4EB0EC0}" type="pres">
      <dgm:prSet presAssocID="{7E125015-EA57-DD46-AB81-BE209854DDC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EFF2968-5D80-5C46-94B0-16D1D05BFF5D}" type="pres">
      <dgm:prSet presAssocID="{445DE724-1548-1844-A0E0-07ECA4453D1C}" presName="root2" presStyleCnt="0"/>
      <dgm:spPr/>
    </dgm:pt>
    <dgm:pt modelId="{350932A2-49A2-9E43-9782-05BE0F80BD00}" type="pres">
      <dgm:prSet presAssocID="{445DE724-1548-1844-A0E0-07ECA4453D1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96718-9D5B-8C44-8514-187DB12E1254}" type="pres">
      <dgm:prSet presAssocID="{445DE724-1548-1844-A0E0-07ECA4453D1C}" presName="level3hierChild" presStyleCnt="0"/>
      <dgm:spPr/>
    </dgm:pt>
    <dgm:pt modelId="{7D13596B-59D6-EC45-B023-1847F0713F73}" type="pres">
      <dgm:prSet presAssocID="{B0CEE867-6CF2-8B45-BBCA-DBEF46460B54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32729DE-D0F2-304B-B43B-47AABCBD336C}" type="pres">
      <dgm:prSet presAssocID="{B0CEE867-6CF2-8B45-BBCA-DBEF46460B54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1E17881-D310-DA40-A02D-04B3ED7C74DB}" type="pres">
      <dgm:prSet presAssocID="{8E485D25-BA02-214A-BDEE-FD311EA4FB12}" presName="root2" presStyleCnt="0"/>
      <dgm:spPr/>
    </dgm:pt>
    <dgm:pt modelId="{757C7E33-A9A8-584D-842A-88B3E9BE0BF0}" type="pres">
      <dgm:prSet presAssocID="{8E485D25-BA02-214A-BDEE-FD311EA4FB1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12F89-2ACF-2343-903C-DB186E4AF86D}" type="pres">
      <dgm:prSet presAssocID="{8E485D25-BA02-214A-BDEE-FD311EA4FB12}" presName="level3hierChild" presStyleCnt="0"/>
      <dgm:spPr/>
    </dgm:pt>
    <dgm:pt modelId="{6A09E44E-690C-B948-9ED0-E53844C9DE0B}" type="pres">
      <dgm:prSet presAssocID="{C1067BBD-52BB-E441-9366-69EE5D563D5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49C5CAB-9D28-124C-9600-FAC491BA1D3E}" type="pres">
      <dgm:prSet presAssocID="{C1067BBD-52BB-E441-9366-69EE5D563D5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D3A9A46-F075-1947-83A0-7822D6DCD446}" type="pres">
      <dgm:prSet presAssocID="{F6E95131-2042-004E-9266-0EB9A744C482}" presName="root2" presStyleCnt="0"/>
      <dgm:spPr/>
    </dgm:pt>
    <dgm:pt modelId="{576DD8B5-A175-1E43-9DB7-0C331332C872}" type="pres">
      <dgm:prSet presAssocID="{F6E95131-2042-004E-9266-0EB9A744C48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540A5-6859-1340-8EA5-E3ADBCD7D293}" type="pres">
      <dgm:prSet presAssocID="{F6E95131-2042-004E-9266-0EB9A744C482}" presName="level3hierChild" presStyleCnt="0"/>
      <dgm:spPr/>
    </dgm:pt>
  </dgm:ptLst>
  <dgm:cxnLst>
    <dgm:cxn modelId="{B866A42B-D9A3-804B-B29A-613526DC6F4D}" type="presOf" srcId="{445DE724-1548-1844-A0E0-07ECA4453D1C}" destId="{350932A2-49A2-9E43-9782-05BE0F80BD00}" srcOrd="0" destOrd="0" presId="urn:microsoft.com/office/officeart/2005/8/layout/hierarchy2"/>
    <dgm:cxn modelId="{26E50848-D845-7147-BEF1-78AB68D02231}" type="presOf" srcId="{C1067BBD-52BB-E441-9366-69EE5D563D51}" destId="{049C5CAB-9D28-124C-9600-FAC491BA1D3E}" srcOrd="1" destOrd="0" presId="urn:microsoft.com/office/officeart/2005/8/layout/hierarchy2"/>
    <dgm:cxn modelId="{10A34191-5AD1-3947-88CA-4DB4624273EB}" type="presOf" srcId="{7E125015-EA57-DD46-AB81-BE209854DDC7}" destId="{458CEC6D-922C-A64C-93A3-908EE4EB0EC0}" srcOrd="1" destOrd="0" presId="urn:microsoft.com/office/officeart/2005/8/layout/hierarchy2"/>
    <dgm:cxn modelId="{A6C15765-28D3-914D-B0B1-5555755E34F6}" type="presOf" srcId="{B0CEE867-6CF2-8B45-BBCA-DBEF46460B54}" destId="{F32729DE-D0F2-304B-B43B-47AABCBD336C}" srcOrd="1" destOrd="0" presId="urn:microsoft.com/office/officeart/2005/8/layout/hierarchy2"/>
    <dgm:cxn modelId="{AFC13F96-C94B-904D-9063-118F5F6246EC}" srcId="{0CE6FF25-CC23-9548-836F-4811AB05697B}" destId="{CD2283F0-7C03-2C4D-ABB1-11CC27E51DD4}" srcOrd="0" destOrd="0" parTransId="{2159E654-03A0-B647-8045-D9497D192131}" sibTransId="{3AF70D7D-C090-D647-B467-D5DBC5A9AD60}"/>
    <dgm:cxn modelId="{100FA57E-322D-F34E-97B2-3B285A2F84C0}" type="presOf" srcId="{84007C28-8FC5-6444-95A2-9006E2271B71}" destId="{C5D8FD94-8F3B-5B4A-848C-E83F1DDA98E8}" srcOrd="1" destOrd="0" presId="urn:microsoft.com/office/officeart/2005/8/layout/hierarchy2"/>
    <dgm:cxn modelId="{6B75E39A-BF37-C146-95AE-E140A04ACB0E}" type="presOf" srcId="{B0CEE867-6CF2-8B45-BBCA-DBEF46460B54}" destId="{7D13596B-59D6-EC45-B023-1847F0713F73}" srcOrd="0" destOrd="0" presId="urn:microsoft.com/office/officeart/2005/8/layout/hierarchy2"/>
    <dgm:cxn modelId="{B802146A-E88E-C645-8FE8-0B1F421651F6}" srcId="{445DE724-1548-1844-A0E0-07ECA4453D1C}" destId="{F6E95131-2042-004E-9266-0EB9A744C482}" srcOrd="1" destOrd="0" parTransId="{C1067BBD-52BB-E441-9366-69EE5D563D51}" sibTransId="{6F2983C5-56D7-F442-9BAA-0D3014D09677}"/>
    <dgm:cxn modelId="{F6481AC9-137E-1D4A-9738-A01C2F0F2704}" srcId="{D309A047-2DF0-0841-8C13-539439770B1A}" destId="{0CE6FF25-CC23-9548-836F-4811AB05697B}" srcOrd="0" destOrd="0" parTransId="{84007C28-8FC5-6444-95A2-9006E2271B71}" sibTransId="{DABC3086-508E-5340-A7F0-EFAEEDF3D26F}"/>
    <dgm:cxn modelId="{8BF76155-F6F5-1A4A-9E41-E0A26093359C}" type="presOf" srcId="{84007C28-8FC5-6444-95A2-9006E2271B71}" destId="{550AB84B-40BF-834E-8867-C164E57FE7EF}" srcOrd="0" destOrd="0" presId="urn:microsoft.com/office/officeart/2005/8/layout/hierarchy2"/>
    <dgm:cxn modelId="{E4FA6C61-82AF-334B-B746-A62657956E9E}" type="presOf" srcId="{D309A047-2DF0-0841-8C13-539439770B1A}" destId="{59D2C18B-51FF-664E-9BBE-852C5AD900AA}" srcOrd="0" destOrd="0" presId="urn:microsoft.com/office/officeart/2005/8/layout/hierarchy2"/>
    <dgm:cxn modelId="{1129EEDD-22A1-564F-B9C1-8A19042B9AA9}" type="presOf" srcId="{7E125015-EA57-DD46-AB81-BE209854DDC7}" destId="{38AD4D7B-425C-DE4D-AB33-067A6854F044}" srcOrd="0" destOrd="0" presId="urn:microsoft.com/office/officeart/2005/8/layout/hierarchy2"/>
    <dgm:cxn modelId="{70D54403-812E-7542-B3AC-2DF7E8BC0E46}" type="presOf" srcId="{2159E654-03A0-B647-8045-D9497D192131}" destId="{A91EC391-E271-134D-8095-AE52F66E1672}" srcOrd="1" destOrd="0" presId="urn:microsoft.com/office/officeart/2005/8/layout/hierarchy2"/>
    <dgm:cxn modelId="{6A29B8C9-5854-534C-A185-AB882720294C}" type="presOf" srcId="{CD2283F0-7C03-2C4D-ABB1-11CC27E51DD4}" destId="{854766AD-07A0-4641-AF7D-8B8203FECFE2}" srcOrd="0" destOrd="0" presId="urn:microsoft.com/office/officeart/2005/8/layout/hierarchy2"/>
    <dgm:cxn modelId="{308323F6-CD52-7949-BFA0-3F064A1C3778}" srcId="{445DE724-1548-1844-A0E0-07ECA4453D1C}" destId="{8E485D25-BA02-214A-BDEE-FD311EA4FB12}" srcOrd="0" destOrd="0" parTransId="{B0CEE867-6CF2-8B45-BBCA-DBEF46460B54}" sibTransId="{706DB03D-BA0F-8942-A607-C1C732050D9B}"/>
    <dgm:cxn modelId="{2B4FA102-01D3-FB48-8941-4958D9EA9C86}" type="presOf" srcId="{2159E654-03A0-B647-8045-D9497D192131}" destId="{11380B4D-8CC5-4C4A-B4B6-B4D3EE5F85A5}" srcOrd="0" destOrd="0" presId="urn:microsoft.com/office/officeart/2005/8/layout/hierarchy2"/>
    <dgm:cxn modelId="{E5502574-6633-944F-BF55-4E52A9D7DDDF}" type="presOf" srcId="{C1067BBD-52BB-E441-9366-69EE5D563D51}" destId="{6A09E44E-690C-B948-9ED0-E53844C9DE0B}" srcOrd="0" destOrd="0" presId="urn:microsoft.com/office/officeart/2005/8/layout/hierarchy2"/>
    <dgm:cxn modelId="{75873FDB-5A42-5C42-8B07-0C52B5CC83ED}" srcId="{D309A047-2DF0-0841-8C13-539439770B1A}" destId="{445DE724-1548-1844-A0E0-07ECA4453D1C}" srcOrd="1" destOrd="0" parTransId="{7E125015-EA57-DD46-AB81-BE209854DDC7}" sibTransId="{827B8912-FD40-E04C-82D6-73AEF9D37D63}"/>
    <dgm:cxn modelId="{1EA77330-A04A-AC46-9C51-281AF3CDAFFF}" type="presOf" srcId="{F6E95131-2042-004E-9266-0EB9A744C482}" destId="{576DD8B5-A175-1E43-9DB7-0C331332C872}" srcOrd="0" destOrd="0" presId="urn:microsoft.com/office/officeart/2005/8/layout/hierarchy2"/>
    <dgm:cxn modelId="{12982E3F-A023-A745-8994-8657A9C1FBD3}" srcId="{C2B23230-C87B-AB4E-AE15-B4224CFFAEA3}" destId="{D309A047-2DF0-0841-8C13-539439770B1A}" srcOrd="0" destOrd="0" parTransId="{AB8B791C-996D-DB42-8B27-7B6C3F0A07C2}" sibTransId="{F0BAAFD6-F8EC-0B45-B676-15EE5AC99C4E}"/>
    <dgm:cxn modelId="{9A07869B-DAE5-A443-B6E9-AC6FBAF6C4AB}" type="presOf" srcId="{0CE6FF25-CC23-9548-836F-4811AB05697B}" destId="{EC41201C-AA9F-9145-9F36-A53E8B354F1E}" srcOrd="0" destOrd="0" presId="urn:microsoft.com/office/officeart/2005/8/layout/hierarchy2"/>
    <dgm:cxn modelId="{D1C451D6-F1F6-8F42-A2DF-428B51BA1A89}" type="presOf" srcId="{C2B23230-C87B-AB4E-AE15-B4224CFFAEA3}" destId="{BD4DF770-E3A4-7145-A50A-D7DFDC708BA5}" srcOrd="0" destOrd="0" presId="urn:microsoft.com/office/officeart/2005/8/layout/hierarchy2"/>
    <dgm:cxn modelId="{FD4A9738-3EBB-0F4D-8A90-21D78423F6C3}" type="presOf" srcId="{8E485D25-BA02-214A-BDEE-FD311EA4FB12}" destId="{757C7E33-A9A8-584D-842A-88B3E9BE0BF0}" srcOrd="0" destOrd="0" presId="urn:microsoft.com/office/officeart/2005/8/layout/hierarchy2"/>
    <dgm:cxn modelId="{57AD1E17-D626-7F44-9505-D9B2F8A7F776}" type="presParOf" srcId="{BD4DF770-E3A4-7145-A50A-D7DFDC708BA5}" destId="{61A1D688-E7D2-C142-95DB-17F244E4B380}" srcOrd="0" destOrd="0" presId="urn:microsoft.com/office/officeart/2005/8/layout/hierarchy2"/>
    <dgm:cxn modelId="{B398ED60-DDCB-0F47-9007-C59F03D2CC61}" type="presParOf" srcId="{61A1D688-E7D2-C142-95DB-17F244E4B380}" destId="{59D2C18B-51FF-664E-9BBE-852C5AD900AA}" srcOrd="0" destOrd="0" presId="urn:microsoft.com/office/officeart/2005/8/layout/hierarchy2"/>
    <dgm:cxn modelId="{E8D500A3-DB4C-8245-B97F-9FB7B4F34BAF}" type="presParOf" srcId="{61A1D688-E7D2-C142-95DB-17F244E4B380}" destId="{801F7E2E-8E8F-334E-99E1-08FCA07766D5}" srcOrd="1" destOrd="0" presId="urn:microsoft.com/office/officeart/2005/8/layout/hierarchy2"/>
    <dgm:cxn modelId="{7610859B-82A9-9C4C-8283-152EF0B38CD2}" type="presParOf" srcId="{801F7E2E-8E8F-334E-99E1-08FCA07766D5}" destId="{550AB84B-40BF-834E-8867-C164E57FE7EF}" srcOrd="0" destOrd="0" presId="urn:microsoft.com/office/officeart/2005/8/layout/hierarchy2"/>
    <dgm:cxn modelId="{DF01A790-9847-6A4B-AC0F-C81ED9EDE424}" type="presParOf" srcId="{550AB84B-40BF-834E-8867-C164E57FE7EF}" destId="{C5D8FD94-8F3B-5B4A-848C-E83F1DDA98E8}" srcOrd="0" destOrd="0" presId="urn:microsoft.com/office/officeart/2005/8/layout/hierarchy2"/>
    <dgm:cxn modelId="{812225E6-BB2E-274C-BCA4-888146B4F6D7}" type="presParOf" srcId="{801F7E2E-8E8F-334E-99E1-08FCA07766D5}" destId="{0161EC26-5297-9D43-BA07-892D81617BA1}" srcOrd="1" destOrd="0" presId="urn:microsoft.com/office/officeart/2005/8/layout/hierarchy2"/>
    <dgm:cxn modelId="{0797F3A7-4E63-1448-A044-BF59C6487086}" type="presParOf" srcId="{0161EC26-5297-9D43-BA07-892D81617BA1}" destId="{EC41201C-AA9F-9145-9F36-A53E8B354F1E}" srcOrd="0" destOrd="0" presId="urn:microsoft.com/office/officeart/2005/8/layout/hierarchy2"/>
    <dgm:cxn modelId="{77BF0451-3827-4640-A507-E3C76F6820CC}" type="presParOf" srcId="{0161EC26-5297-9D43-BA07-892D81617BA1}" destId="{1695F64D-2BEF-A348-8EC9-934804DFFD31}" srcOrd="1" destOrd="0" presId="urn:microsoft.com/office/officeart/2005/8/layout/hierarchy2"/>
    <dgm:cxn modelId="{40BE6F01-1DA2-0745-99A5-314B43877E0D}" type="presParOf" srcId="{1695F64D-2BEF-A348-8EC9-934804DFFD31}" destId="{11380B4D-8CC5-4C4A-B4B6-B4D3EE5F85A5}" srcOrd="0" destOrd="0" presId="urn:microsoft.com/office/officeart/2005/8/layout/hierarchy2"/>
    <dgm:cxn modelId="{C374264C-6F31-264B-B0F7-D0ADA2C71FAE}" type="presParOf" srcId="{11380B4D-8CC5-4C4A-B4B6-B4D3EE5F85A5}" destId="{A91EC391-E271-134D-8095-AE52F66E1672}" srcOrd="0" destOrd="0" presId="urn:microsoft.com/office/officeart/2005/8/layout/hierarchy2"/>
    <dgm:cxn modelId="{9D687C19-58DA-FB47-862D-14D00B7FDFE7}" type="presParOf" srcId="{1695F64D-2BEF-A348-8EC9-934804DFFD31}" destId="{CD083628-3910-624F-A372-53B72D3298E8}" srcOrd="1" destOrd="0" presId="urn:microsoft.com/office/officeart/2005/8/layout/hierarchy2"/>
    <dgm:cxn modelId="{7AC11AF5-8AB4-6A44-9217-0F16DB297EAD}" type="presParOf" srcId="{CD083628-3910-624F-A372-53B72D3298E8}" destId="{854766AD-07A0-4641-AF7D-8B8203FECFE2}" srcOrd="0" destOrd="0" presId="urn:microsoft.com/office/officeart/2005/8/layout/hierarchy2"/>
    <dgm:cxn modelId="{7DBECE01-9D9F-924E-B7E3-2FE5D410238D}" type="presParOf" srcId="{CD083628-3910-624F-A372-53B72D3298E8}" destId="{AC35BB3D-FCE6-9F40-9471-F4CF286955C0}" srcOrd="1" destOrd="0" presId="urn:microsoft.com/office/officeart/2005/8/layout/hierarchy2"/>
    <dgm:cxn modelId="{1F10C0A4-7AA1-F245-B507-AD00558C2FA5}" type="presParOf" srcId="{801F7E2E-8E8F-334E-99E1-08FCA07766D5}" destId="{38AD4D7B-425C-DE4D-AB33-067A6854F044}" srcOrd="2" destOrd="0" presId="urn:microsoft.com/office/officeart/2005/8/layout/hierarchy2"/>
    <dgm:cxn modelId="{354A8C8E-9878-1F4D-879D-A061D6A21412}" type="presParOf" srcId="{38AD4D7B-425C-DE4D-AB33-067A6854F044}" destId="{458CEC6D-922C-A64C-93A3-908EE4EB0EC0}" srcOrd="0" destOrd="0" presId="urn:microsoft.com/office/officeart/2005/8/layout/hierarchy2"/>
    <dgm:cxn modelId="{B034FB5D-8049-7C4E-B227-9C9E08476A5E}" type="presParOf" srcId="{801F7E2E-8E8F-334E-99E1-08FCA07766D5}" destId="{EEFF2968-5D80-5C46-94B0-16D1D05BFF5D}" srcOrd="3" destOrd="0" presId="urn:microsoft.com/office/officeart/2005/8/layout/hierarchy2"/>
    <dgm:cxn modelId="{A6E13097-461C-3640-B381-74F324A4219A}" type="presParOf" srcId="{EEFF2968-5D80-5C46-94B0-16D1D05BFF5D}" destId="{350932A2-49A2-9E43-9782-05BE0F80BD00}" srcOrd="0" destOrd="0" presId="urn:microsoft.com/office/officeart/2005/8/layout/hierarchy2"/>
    <dgm:cxn modelId="{A0364458-5407-0144-8483-418BF827CF64}" type="presParOf" srcId="{EEFF2968-5D80-5C46-94B0-16D1D05BFF5D}" destId="{8EC96718-9D5B-8C44-8514-187DB12E1254}" srcOrd="1" destOrd="0" presId="urn:microsoft.com/office/officeart/2005/8/layout/hierarchy2"/>
    <dgm:cxn modelId="{F99FD969-D63D-2247-8C0B-F724DF4448A6}" type="presParOf" srcId="{8EC96718-9D5B-8C44-8514-187DB12E1254}" destId="{7D13596B-59D6-EC45-B023-1847F0713F73}" srcOrd="0" destOrd="0" presId="urn:microsoft.com/office/officeart/2005/8/layout/hierarchy2"/>
    <dgm:cxn modelId="{6C15A3E0-AFF5-7E47-B41B-17416FCADEBD}" type="presParOf" srcId="{7D13596B-59D6-EC45-B023-1847F0713F73}" destId="{F32729DE-D0F2-304B-B43B-47AABCBD336C}" srcOrd="0" destOrd="0" presId="urn:microsoft.com/office/officeart/2005/8/layout/hierarchy2"/>
    <dgm:cxn modelId="{889A17B3-129C-EB41-8FEA-18548DE1F6BA}" type="presParOf" srcId="{8EC96718-9D5B-8C44-8514-187DB12E1254}" destId="{51E17881-D310-DA40-A02D-04B3ED7C74DB}" srcOrd="1" destOrd="0" presId="urn:microsoft.com/office/officeart/2005/8/layout/hierarchy2"/>
    <dgm:cxn modelId="{F53B75F0-188E-9044-A3FD-38274317DA69}" type="presParOf" srcId="{51E17881-D310-DA40-A02D-04B3ED7C74DB}" destId="{757C7E33-A9A8-584D-842A-88B3E9BE0BF0}" srcOrd="0" destOrd="0" presId="urn:microsoft.com/office/officeart/2005/8/layout/hierarchy2"/>
    <dgm:cxn modelId="{4D27E011-247F-E140-9716-98CF45268055}" type="presParOf" srcId="{51E17881-D310-DA40-A02D-04B3ED7C74DB}" destId="{C6C12F89-2ACF-2343-903C-DB186E4AF86D}" srcOrd="1" destOrd="0" presId="urn:microsoft.com/office/officeart/2005/8/layout/hierarchy2"/>
    <dgm:cxn modelId="{67E1EC50-E35B-7143-9432-5D776AEC9CC0}" type="presParOf" srcId="{8EC96718-9D5B-8C44-8514-187DB12E1254}" destId="{6A09E44E-690C-B948-9ED0-E53844C9DE0B}" srcOrd="2" destOrd="0" presId="urn:microsoft.com/office/officeart/2005/8/layout/hierarchy2"/>
    <dgm:cxn modelId="{417AD3CE-BFB1-B247-B3F4-1B7F626A3E89}" type="presParOf" srcId="{6A09E44E-690C-B948-9ED0-E53844C9DE0B}" destId="{049C5CAB-9D28-124C-9600-FAC491BA1D3E}" srcOrd="0" destOrd="0" presId="urn:microsoft.com/office/officeart/2005/8/layout/hierarchy2"/>
    <dgm:cxn modelId="{CF696F12-88A8-C34A-8FB8-EF8FBF93C81F}" type="presParOf" srcId="{8EC96718-9D5B-8C44-8514-187DB12E1254}" destId="{FD3A9A46-F075-1947-83A0-7822D6DCD446}" srcOrd="3" destOrd="0" presId="urn:microsoft.com/office/officeart/2005/8/layout/hierarchy2"/>
    <dgm:cxn modelId="{0F8DDD1A-A72A-314F-AEA5-A47CDF214310}" type="presParOf" srcId="{FD3A9A46-F075-1947-83A0-7822D6DCD446}" destId="{576DD8B5-A175-1E43-9DB7-0C331332C872}" srcOrd="0" destOrd="0" presId="urn:microsoft.com/office/officeart/2005/8/layout/hierarchy2"/>
    <dgm:cxn modelId="{6B1E2D51-6910-CA40-AD1A-6F3A3BBA6FE1}" type="presParOf" srcId="{FD3A9A46-F075-1947-83A0-7822D6DCD446}" destId="{B54540A5-6859-1340-8EA5-E3ADBCD7D2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2C18B-51FF-664E-9BBE-852C5AD900AA}">
      <dsp:nvSpPr>
        <dsp:cNvPr id="0" name=""/>
        <dsp:cNvSpPr/>
      </dsp:nvSpPr>
      <dsp:spPr>
        <a:xfrm>
          <a:off x="5953" y="1164704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Expose Medial Column</a:t>
          </a:r>
          <a:endParaRPr lang="en-US" sz="2000" kern="1200" dirty="0"/>
        </a:p>
      </dsp:txBody>
      <dsp:txXfrm>
        <a:off x="5953" y="1164704"/>
        <a:ext cx="2202656" cy="1101328"/>
      </dsp:txXfrm>
    </dsp:sp>
    <dsp:sp modelId="{550AB84B-40BF-834E-8867-C164E57FE7EF}">
      <dsp:nvSpPr>
        <dsp:cNvPr id="0" name=""/>
        <dsp:cNvSpPr/>
      </dsp:nvSpPr>
      <dsp:spPr>
        <a:xfrm rot="18770822">
          <a:off x="2001342" y="1216030"/>
          <a:ext cx="1295597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295597" y="24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770822">
        <a:off x="2616751" y="1208030"/>
        <a:ext cx="64779" cy="64779"/>
      </dsp:txXfrm>
    </dsp:sp>
    <dsp:sp modelId="{EC41201C-AA9F-9145-9F36-A53E8B354F1E}">
      <dsp:nvSpPr>
        <dsp:cNvPr id="0" name=""/>
        <dsp:cNvSpPr/>
      </dsp:nvSpPr>
      <dsp:spPr>
        <a:xfrm>
          <a:off x="3089672" y="214808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Triceps-On</a:t>
          </a:r>
          <a:endParaRPr lang="en-US" sz="2000" kern="1200" dirty="0"/>
        </a:p>
      </dsp:txBody>
      <dsp:txXfrm>
        <a:off x="3089672" y="214808"/>
        <a:ext cx="2202656" cy="1101328"/>
      </dsp:txXfrm>
    </dsp:sp>
    <dsp:sp modelId="{11380B4D-8CC5-4C4A-B4B6-B4D3EE5F85A5}">
      <dsp:nvSpPr>
        <dsp:cNvPr id="0" name=""/>
        <dsp:cNvSpPr/>
      </dsp:nvSpPr>
      <dsp:spPr>
        <a:xfrm>
          <a:off x="5292328" y="741083"/>
          <a:ext cx="881062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881062" y="243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0833" y="743446"/>
        <a:ext cx="44053" cy="44053"/>
      </dsp:txXfrm>
    </dsp:sp>
    <dsp:sp modelId="{854766AD-07A0-4641-AF7D-8B8203FECFE2}">
      <dsp:nvSpPr>
        <dsp:cNvPr id="0" name=""/>
        <dsp:cNvSpPr/>
      </dsp:nvSpPr>
      <dsp:spPr>
        <a:xfrm>
          <a:off x="6173391" y="214808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Olecranon </a:t>
          </a:r>
          <a:r>
            <a:rPr lang="en-US" sz="2000" kern="1200" dirty="0" err="1" smtClean="0"/>
            <a:t>Osteotomy</a:t>
          </a:r>
          <a:endParaRPr lang="en-US" sz="2000" kern="1200" dirty="0"/>
        </a:p>
      </dsp:txBody>
      <dsp:txXfrm>
        <a:off x="6173391" y="214808"/>
        <a:ext cx="2202656" cy="1101328"/>
      </dsp:txXfrm>
    </dsp:sp>
    <dsp:sp modelId="{38AD4D7B-425C-DE4D-AB33-067A6854F044}">
      <dsp:nvSpPr>
        <dsp:cNvPr id="0" name=""/>
        <dsp:cNvSpPr/>
      </dsp:nvSpPr>
      <dsp:spPr>
        <a:xfrm rot="2829178">
          <a:off x="2001342" y="2165926"/>
          <a:ext cx="1295597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295597" y="24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29178">
        <a:off x="2616751" y="2157925"/>
        <a:ext cx="64779" cy="64779"/>
      </dsp:txXfrm>
    </dsp:sp>
    <dsp:sp modelId="{350932A2-49A2-9E43-9782-05BE0F80BD00}">
      <dsp:nvSpPr>
        <dsp:cNvPr id="0" name=""/>
        <dsp:cNvSpPr/>
      </dsp:nvSpPr>
      <dsp:spPr>
        <a:xfrm>
          <a:off x="3089672" y="2114599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Triceps Reflecting Approach</a:t>
          </a:r>
          <a:endParaRPr lang="en-US" sz="2000" kern="1200" dirty="0"/>
        </a:p>
      </dsp:txBody>
      <dsp:txXfrm>
        <a:off x="3089672" y="2114599"/>
        <a:ext cx="2202656" cy="1101328"/>
      </dsp:txXfrm>
    </dsp:sp>
    <dsp:sp modelId="{7D13596B-59D6-EC45-B023-1847F0713F73}">
      <dsp:nvSpPr>
        <dsp:cNvPr id="0" name=""/>
        <dsp:cNvSpPr/>
      </dsp:nvSpPr>
      <dsp:spPr>
        <a:xfrm rot="19457599">
          <a:off x="5190343" y="2324242"/>
          <a:ext cx="1085031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085031" y="243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705734" y="2321506"/>
        <a:ext cx="54251" cy="54251"/>
      </dsp:txXfrm>
    </dsp:sp>
    <dsp:sp modelId="{757C7E33-A9A8-584D-842A-88B3E9BE0BF0}">
      <dsp:nvSpPr>
        <dsp:cNvPr id="0" name=""/>
        <dsp:cNvSpPr/>
      </dsp:nvSpPr>
      <dsp:spPr>
        <a:xfrm>
          <a:off x="6173391" y="1481335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Bryan-</a:t>
          </a:r>
          <a:r>
            <a:rPr lang="en-US" sz="2000" kern="1200" dirty="0" err="1" smtClean="0"/>
            <a:t>Morrey</a:t>
          </a:r>
          <a:r>
            <a:rPr lang="en-US" sz="2000" kern="1200" dirty="0" smtClean="0"/>
            <a:t> Medial to Lateral Reflection</a:t>
          </a:r>
          <a:endParaRPr lang="en-US" sz="2000" kern="1200" dirty="0"/>
        </a:p>
      </dsp:txBody>
      <dsp:txXfrm>
        <a:off x="6173391" y="1481335"/>
        <a:ext cx="2202656" cy="1101328"/>
      </dsp:txXfrm>
    </dsp:sp>
    <dsp:sp modelId="{6A09E44E-690C-B948-9ED0-E53844C9DE0B}">
      <dsp:nvSpPr>
        <dsp:cNvPr id="0" name=""/>
        <dsp:cNvSpPr/>
      </dsp:nvSpPr>
      <dsp:spPr>
        <a:xfrm rot="2142401">
          <a:off x="5190343" y="2957505"/>
          <a:ext cx="1085031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085031" y="243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705734" y="2954769"/>
        <a:ext cx="54251" cy="54251"/>
      </dsp:txXfrm>
    </dsp:sp>
    <dsp:sp modelId="{576DD8B5-A175-1E43-9DB7-0C331332C872}">
      <dsp:nvSpPr>
        <dsp:cNvPr id="0" name=""/>
        <dsp:cNvSpPr/>
      </dsp:nvSpPr>
      <dsp:spPr>
        <a:xfrm>
          <a:off x="6173391" y="2747863"/>
          <a:ext cx="2202656" cy="110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TRAP approach</a:t>
          </a:r>
          <a:endParaRPr lang="en-US" sz="2000" kern="1200" dirty="0"/>
        </a:p>
      </dsp:txBody>
      <dsp:txXfrm>
        <a:off x="6173391" y="2747863"/>
        <a:ext cx="2202656" cy="110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41EC-B1D9-6943-B1ED-3321475E042D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E12F-B582-8C4B-8430-CCAB393FAB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53s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E12F-B582-8C4B-8430-CCAB393FAB1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B6EF64-FB19-411E-965E-9F52AA47445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9A619F6-8282-EA4F-8CD0-DDB71D2777E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7BBCBDE-BB79-E542-81F9-F7EFCDBA4F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edi.com/video/surgical-exposures-for-distal-humerus-fractures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umedi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Elbow: Approaches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Mr</a:t>
            </a:r>
            <a:r>
              <a:rPr lang="en-US" b="1" dirty="0" smtClean="0"/>
              <a:t> Zacharia Silk </a:t>
            </a:r>
            <a:r>
              <a:rPr lang="en-US" dirty="0" smtClean="0"/>
              <a:t>– </a:t>
            </a:r>
            <a:r>
              <a:rPr lang="en-US" dirty="0" err="1" smtClean="0"/>
              <a:t>Percivall</a:t>
            </a:r>
            <a:r>
              <a:rPr lang="en-US" dirty="0" smtClean="0"/>
              <a:t> </a:t>
            </a:r>
            <a:r>
              <a:rPr lang="en-US" dirty="0" err="1" smtClean="0"/>
              <a:t>Pott</a:t>
            </a:r>
            <a:r>
              <a:rPr lang="en-US" dirty="0" smtClean="0"/>
              <a:t> Rotation</a:t>
            </a:r>
          </a:p>
          <a:p>
            <a:r>
              <a:rPr lang="en-US" dirty="0" err="1" smtClean="0"/>
              <a:t>BSc</a:t>
            </a:r>
            <a:r>
              <a:rPr lang="en-US" dirty="0" smtClean="0"/>
              <a:t> MBBS MRCS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99843" cy="4302247"/>
          </a:xfrm>
        </p:spPr>
        <p:txBody>
          <a:bodyPr>
            <a:normAutofit/>
          </a:bodyPr>
          <a:lstStyle/>
          <a:p>
            <a:r>
              <a:rPr lang="en-GB" b="1" dirty="0" smtClean="0"/>
              <a:t>Structures at risk:</a:t>
            </a:r>
          </a:p>
          <a:p>
            <a:pPr lvl="1"/>
            <a:r>
              <a:rPr lang="en-GB" b="1" dirty="0" smtClean="0"/>
              <a:t>The radial nerve:</a:t>
            </a:r>
            <a:r>
              <a:rPr lang="en-GB" dirty="0" smtClean="0"/>
              <a:t> found in interval between </a:t>
            </a:r>
            <a:r>
              <a:rPr lang="en-GB" dirty="0" err="1" smtClean="0"/>
              <a:t>Brachioradialis</a:t>
            </a:r>
            <a:r>
              <a:rPr lang="en-GB" dirty="0" smtClean="0"/>
              <a:t> (within its </a:t>
            </a:r>
            <a:r>
              <a:rPr lang="en-GB" dirty="0" err="1" smtClean="0"/>
              <a:t>fascial</a:t>
            </a:r>
            <a:r>
              <a:rPr lang="en-GB" dirty="0" smtClean="0"/>
              <a:t> compartment) / </a:t>
            </a:r>
            <a:r>
              <a:rPr lang="en-GB" dirty="0" err="1" smtClean="0"/>
              <a:t>Brachialis</a:t>
            </a:r>
            <a:endParaRPr lang="en-GB" dirty="0" smtClean="0"/>
          </a:p>
          <a:p>
            <a:pPr lvl="1"/>
            <a:r>
              <a:rPr lang="en-GB" b="1" dirty="0" smtClean="0"/>
              <a:t>Posterior </a:t>
            </a:r>
            <a:r>
              <a:rPr lang="en-GB" b="1" dirty="0" err="1" smtClean="0"/>
              <a:t>interosseous</a:t>
            </a:r>
            <a:r>
              <a:rPr lang="en-GB" b="1" dirty="0" smtClean="0"/>
              <a:t> nerve: </a:t>
            </a:r>
            <a:r>
              <a:rPr lang="en-GB" dirty="0" smtClean="0"/>
              <a:t>winds around neck of radius within </a:t>
            </a:r>
            <a:r>
              <a:rPr lang="en-GB" dirty="0" err="1" smtClean="0"/>
              <a:t>supinator</a:t>
            </a:r>
            <a:r>
              <a:rPr lang="en-GB" dirty="0" smtClean="0"/>
              <a:t>. Detach </a:t>
            </a:r>
            <a:r>
              <a:rPr lang="en-GB" dirty="0" err="1" smtClean="0"/>
              <a:t>supinator</a:t>
            </a:r>
            <a:r>
              <a:rPr lang="en-GB" dirty="0" smtClean="0"/>
              <a:t> from radius with forearm fully SUPINATED</a:t>
            </a:r>
          </a:p>
          <a:p>
            <a:pPr lvl="1"/>
            <a:r>
              <a:rPr lang="en-GB" b="1" dirty="0" smtClean="0"/>
              <a:t>Lateral </a:t>
            </a:r>
            <a:r>
              <a:rPr lang="en-GB" b="1" dirty="0" err="1" smtClean="0"/>
              <a:t>cutaneous</a:t>
            </a:r>
            <a:r>
              <a:rPr lang="en-GB" b="1" dirty="0" smtClean="0"/>
              <a:t> nerve of forearm</a:t>
            </a:r>
            <a:r>
              <a:rPr lang="en-GB" dirty="0" smtClean="0"/>
              <a:t>: between biceps / </a:t>
            </a:r>
            <a:r>
              <a:rPr lang="en-GB" dirty="0" err="1" smtClean="0"/>
              <a:t>brachialis</a:t>
            </a:r>
            <a:r>
              <a:rPr lang="en-GB" dirty="0" smtClean="0"/>
              <a:t> laterally</a:t>
            </a:r>
          </a:p>
          <a:p>
            <a:pPr lvl="1"/>
            <a:r>
              <a:rPr lang="en-GB" b="1" dirty="0" smtClean="0"/>
              <a:t>Recurrent branches of the radial artery</a:t>
            </a:r>
            <a:r>
              <a:rPr lang="en-GB" dirty="0" smtClean="0"/>
              <a:t>: must be </a:t>
            </a:r>
            <a:r>
              <a:rPr lang="en-GB" dirty="0" err="1" smtClean="0"/>
              <a:t>ligated</a:t>
            </a:r>
            <a:r>
              <a:rPr lang="en-GB" dirty="0" smtClean="0"/>
              <a:t> to mobilise </a:t>
            </a:r>
            <a:r>
              <a:rPr lang="en-GB" dirty="0" err="1" smtClean="0"/>
              <a:t>brachialis</a:t>
            </a:r>
            <a:endParaRPr lang="en-GB" dirty="0" smtClean="0"/>
          </a:p>
          <a:p>
            <a:r>
              <a:rPr lang="en-GB" b="1" dirty="0" smtClean="0"/>
              <a:t>Extensile measures:</a:t>
            </a:r>
          </a:p>
          <a:p>
            <a:pPr lvl="1"/>
            <a:r>
              <a:rPr lang="en-GB" dirty="0" smtClean="0"/>
              <a:t>Proximal: </a:t>
            </a:r>
            <a:r>
              <a:rPr lang="en-GB" dirty="0" err="1" smtClean="0"/>
              <a:t>anterolateral</a:t>
            </a:r>
            <a:r>
              <a:rPr lang="en-GB" dirty="0" smtClean="0"/>
              <a:t> approach to distal </a:t>
            </a:r>
            <a:r>
              <a:rPr lang="en-GB" dirty="0" err="1" smtClean="0"/>
              <a:t>humerus</a:t>
            </a:r>
            <a:endParaRPr lang="en-GB" dirty="0" smtClean="0"/>
          </a:p>
          <a:p>
            <a:pPr lvl="1"/>
            <a:r>
              <a:rPr lang="en-GB" dirty="0" smtClean="0"/>
              <a:t>Distal: anterior approach to radius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</a:t>
            </a:r>
            <a:r>
              <a:rPr lang="en-GB" dirty="0" err="1" smtClean="0"/>
              <a:t>Posterolateral</a:t>
            </a:r>
            <a:r>
              <a:rPr lang="en-GB" dirty="0" smtClean="0"/>
              <a:t> Approach to the Radial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Indications:</a:t>
            </a:r>
          </a:p>
          <a:p>
            <a:pPr lvl="1"/>
            <a:r>
              <a:rPr lang="en-GB" dirty="0" smtClean="0"/>
              <a:t>ORIF / Excision / Replacement of radial head</a:t>
            </a:r>
          </a:p>
          <a:p>
            <a:pPr lvl="1"/>
            <a:r>
              <a:rPr lang="en-GB" dirty="0" smtClean="0"/>
              <a:t>Cannot be extended beyond annular ligament due to risk to PIN – avoid in proximal radial fractures</a:t>
            </a:r>
          </a:p>
          <a:p>
            <a:r>
              <a:rPr lang="en-GB" b="1" dirty="0" smtClean="0"/>
              <a:t>Patient positioning:</a:t>
            </a:r>
          </a:p>
          <a:p>
            <a:pPr lvl="1"/>
            <a:r>
              <a:rPr lang="en-GB" dirty="0" smtClean="0"/>
              <a:t>Supine / arm </a:t>
            </a:r>
            <a:r>
              <a:rPr lang="en-GB" dirty="0" err="1" smtClean="0"/>
              <a:t>pronated</a:t>
            </a:r>
            <a:r>
              <a:rPr lang="en-GB" dirty="0" smtClean="0"/>
              <a:t> across chest / Tourniquet</a:t>
            </a:r>
          </a:p>
          <a:p>
            <a:r>
              <a:rPr lang="en-GB" b="1" dirty="0" smtClean="0"/>
              <a:t>Landmarks:</a:t>
            </a:r>
          </a:p>
          <a:p>
            <a:pPr lvl="1"/>
            <a:r>
              <a:rPr lang="en-GB" dirty="0" smtClean="0"/>
              <a:t>Lateral epicondyle</a:t>
            </a:r>
          </a:p>
          <a:p>
            <a:pPr lvl="1"/>
            <a:r>
              <a:rPr lang="en-GB" dirty="0" smtClean="0"/>
              <a:t>Radial head – 2.5cm distal to lateral </a:t>
            </a:r>
            <a:r>
              <a:rPr lang="en-GB" dirty="0" err="1" smtClean="0"/>
              <a:t>epicondyl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(can be palpated with forearm rotation)</a:t>
            </a:r>
            <a:endParaRPr lang="en-GB" dirty="0"/>
          </a:p>
        </p:txBody>
      </p:sp>
      <p:pic>
        <p:nvPicPr>
          <p:cNvPr id="4" name="Picture 3" descr="Screenshot 2014-04-28 11.07.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094" y="3687811"/>
            <a:ext cx="2576378" cy="317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04-28 16.07.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384" y="4250314"/>
            <a:ext cx="2930809" cy="2292133"/>
          </a:xfrm>
          <a:prstGeom prst="rect">
            <a:avLst/>
          </a:prstGeom>
        </p:spPr>
      </p:pic>
      <p:pic>
        <p:nvPicPr>
          <p:cNvPr id="4" name="Picture 3" descr="Screenshot 2014-04-28 11.11.0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9" y="4250314"/>
            <a:ext cx="3446270" cy="22921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3951"/>
            <a:ext cx="8281994" cy="3916363"/>
          </a:xfrm>
        </p:spPr>
        <p:txBody>
          <a:bodyPr/>
          <a:lstStyle/>
          <a:p>
            <a:r>
              <a:rPr lang="en-GB" b="1" dirty="0" smtClean="0"/>
              <a:t>Incision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Longitudinal incision based proximally on lateral epicondyle</a:t>
            </a:r>
          </a:p>
          <a:p>
            <a:r>
              <a:rPr lang="en-GB" b="1" dirty="0" smtClean="0"/>
              <a:t>Internervous Plane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Between </a:t>
            </a:r>
            <a:r>
              <a:rPr lang="en-GB" dirty="0" err="1" smtClean="0"/>
              <a:t>anconeus</a:t>
            </a:r>
            <a:r>
              <a:rPr lang="en-GB" dirty="0" smtClean="0"/>
              <a:t> (radial) / Extensor </a:t>
            </a:r>
            <a:r>
              <a:rPr lang="en-GB" dirty="0" err="1" smtClean="0"/>
              <a:t>carpi</a:t>
            </a:r>
            <a:r>
              <a:rPr lang="en-GB" dirty="0" smtClean="0"/>
              <a:t> </a:t>
            </a:r>
            <a:r>
              <a:rPr lang="en-GB" dirty="0" err="1" smtClean="0"/>
              <a:t>ulnaris</a:t>
            </a:r>
            <a:r>
              <a:rPr lang="en-GB" dirty="0" smtClean="0"/>
              <a:t> (PIN)</a:t>
            </a:r>
          </a:p>
          <a:p>
            <a:r>
              <a:rPr lang="en-GB" b="1" dirty="0" smtClean="0"/>
              <a:t>Superficial surgical dissection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Incise deep fascia in line with skin</a:t>
            </a:r>
          </a:p>
          <a:p>
            <a:pPr lvl="1"/>
            <a:r>
              <a:rPr lang="en-GB" dirty="0" smtClean="0"/>
              <a:t>Identify interval between ECU and </a:t>
            </a:r>
            <a:r>
              <a:rPr lang="en-GB" dirty="0" err="1" smtClean="0"/>
              <a:t>anconeus</a:t>
            </a:r>
            <a:r>
              <a:rPr lang="en-GB" dirty="0" smtClean="0"/>
              <a:t> – start distally as the two muscles share a common </a:t>
            </a:r>
            <a:r>
              <a:rPr lang="en-GB" dirty="0" err="1" smtClean="0"/>
              <a:t>aponeurosis</a:t>
            </a:r>
            <a:r>
              <a:rPr lang="en-GB" dirty="0" smtClean="0"/>
              <a:t> proximally</a:t>
            </a:r>
          </a:p>
          <a:p>
            <a:pPr lvl="1"/>
            <a:r>
              <a:rPr lang="en-GB" dirty="0" smtClean="0"/>
              <a:t>Detach part of the superior origin of </a:t>
            </a:r>
            <a:r>
              <a:rPr lang="en-GB" dirty="0" err="1" smtClean="0"/>
              <a:t>anconeus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4934"/>
            <a:ext cx="8383561" cy="2032000"/>
          </a:xfrm>
        </p:spPr>
        <p:txBody>
          <a:bodyPr/>
          <a:lstStyle/>
          <a:p>
            <a:r>
              <a:rPr lang="en-GB" b="1" dirty="0" smtClean="0"/>
              <a:t>Deep Surgical Dissection:</a:t>
            </a:r>
          </a:p>
          <a:p>
            <a:pPr lvl="1"/>
            <a:r>
              <a:rPr lang="en-GB" dirty="0" smtClean="0"/>
              <a:t>Fully </a:t>
            </a:r>
            <a:r>
              <a:rPr lang="en-GB" dirty="0" err="1" smtClean="0"/>
              <a:t>pronate</a:t>
            </a:r>
            <a:r>
              <a:rPr lang="en-GB" dirty="0" smtClean="0"/>
              <a:t> the forearm to displace the PIN medially and to expose the </a:t>
            </a:r>
            <a:r>
              <a:rPr lang="en-GB" dirty="0" err="1" smtClean="0"/>
              <a:t>ulnar</a:t>
            </a:r>
            <a:r>
              <a:rPr lang="en-GB" dirty="0" smtClean="0"/>
              <a:t> origin of the </a:t>
            </a:r>
            <a:r>
              <a:rPr lang="en-GB" dirty="0" err="1" smtClean="0"/>
              <a:t>supinator</a:t>
            </a:r>
            <a:endParaRPr lang="en-GB" dirty="0" smtClean="0"/>
          </a:p>
          <a:p>
            <a:pPr lvl="1"/>
            <a:r>
              <a:rPr lang="en-GB" dirty="0" smtClean="0"/>
              <a:t>Incise the capsule longitudinally to expose the </a:t>
            </a:r>
            <a:r>
              <a:rPr lang="en-GB" dirty="0" err="1" smtClean="0"/>
              <a:t>capitellum</a:t>
            </a:r>
            <a:r>
              <a:rPr lang="en-GB" dirty="0" smtClean="0"/>
              <a:t> / radial head / annular ligament</a:t>
            </a:r>
          </a:p>
          <a:p>
            <a:pPr lvl="1"/>
            <a:r>
              <a:rPr lang="en-GB" dirty="0" smtClean="0"/>
              <a:t>DO NOT EXTEND INCISION BEYOND ANNULAR LIGAMENT</a:t>
            </a:r>
          </a:p>
          <a:p>
            <a:pPr lvl="1"/>
            <a:endParaRPr lang="en-GB" dirty="0"/>
          </a:p>
        </p:txBody>
      </p:sp>
      <p:pic>
        <p:nvPicPr>
          <p:cNvPr id="4" name="Picture 3" descr="Screenshot 2014-04-28 16.13.0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733" y="2709334"/>
            <a:ext cx="5520267" cy="41486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2709333"/>
            <a:ext cx="3996267" cy="391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Structures at Risk: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GB" b="1" dirty="0" smtClean="0">
                <a:solidFill>
                  <a:schemeClr val="tx2"/>
                </a:solidFill>
              </a:rPr>
              <a:t>Posterior </a:t>
            </a:r>
            <a:r>
              <a:rPr lang="en-GB" b="1" dirty="0" err="1" smtClean="0">
                <a:solidFill>
                  <a:schemeClr val="tx2"/>
                </a:solidFill>
              </a:rPr>
              <a:t>interosseous</a:t>
            </a:r>
            <a:r>
              <a:rPr lang="en-GB" b="1" dirty="0" smtClean="0">
                <a:solidFill>
                  <a:schemeClr val="tx2"/>
                </a:solidFill>
              </a:rPr>
              <a:t> nerve -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proximal to annular ligament</a:t>
            </a:r>
          </a:p>
          <a:p>
            <a:pPr lvl="1" indent="-22860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</a:pPr>
            <a:r>
              <a:rPr lang="en-GB" b="1" baseline="0" dirty="0" smtClean="0">
                <a:solidFill>
                  <a:schemeClr val="tx2"/>
                </a:solidFill>
              </a:rPr>
              <a:t>Radial</a:t>
            </a:r>
            <a:r>
              <a:rPr lang="en-GB" b="1" dirty="0" smtClean="0">
                <a:solidFill>
                  <a:schemeClr val="tx2"/>
                </a:solidFill>
              </a:rPr>
              <a:t> Nerve </a:t>
            </a:r>
            <a:r>
              <a:rPr lang="en-GB" dirty="0" smtClean="0">
                <a:solidFill>
                  <a:schemeClr val="tx2"/>
                </a:solidFill>
              </a:rPr>
              <a:t>– keep lateral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Extensile Measures:</a:t>
            </a:r>
          </a:p>
          <a:p>
            <a:pPr lvl="1" indent="-22860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</a:pPr>
            <a:r>
              <a:rPr lang="en-GB" dirty="0" smtClean="0">
                <a:solidFill>
                  <a:schemeClr val="tx2"/>
                </a:solidFill>
              </a:rPr>
              <a:t>Proximally: Lateral approach to distal </a:t>
            </a:r>
            <a:r>
              <a:rPr lang="en-GB" dirty="0" err="1" smtClean="0">
                <a:solidFill>
                  <a:schemeClr val="tx2"/>
                </a:solidFill>
              </a:rPr>
              <a:t>humerus</a:t>
            </a:r>
            <a:endParaRPr lang="en-GB" dirty="0" smtClean="0">
              <a:solidFill>
                <a:schemeClr val="tx2"/>
              </a:solidFill>
            </a:endParaRPr>
          </a:p>
          <a:p>
            <a:pPr lvl="1" indent="-22860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</a:pPr>
            <a:r>
              <a:rPr lang="en-GB" dirty="0" smtClean="0">
                <a:solidFill>
                  <a:schemeClr val="tx2"/>
                </a:solidFill>
              </a:rPr>
              <a:t>Distally: Not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4) The Posterior Approach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8415868" cy="3916363"/>
          </a:xfrm>
        </p:spPr>
        <p:txBody>
          <a:bodyPr>
            <a:normAutofit/>
          </a:bodyPr>
          <a:lstStyle/>
          <a:p>
            <a:r>
              <a:rPr lang="en-GB" b="1" dirty="0" smtClean="0"/>
              <a:t>Indications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ORIF distal </a:t>
            </a:r>
            <a:r>
              <a:rPr lang="en-GB" dirty="0" err="1" smtClean="0"/>
              <a:t>humerus</a:t>
            </a:r>
            <a:endParaRPr lang="en-GB" dirty="0" smtClean="0"/>
          </a:p>
          <a:p>
            <a:pPr lvl="1"/>
            <a:r>
              <a:rPr lang="en-GB" dirty="0" smtClean="0"/>
              <a:t>Removal of loose bodies within the elbow</a:t>
            </a:r>
          </a:p>
          <a:p>
            <a:pPr lvl="1"/>
            <a:r>
              <a:rPr lang="en-GB" dirty="0" smtClean="0"/>
              <a:t>Triceps tendon lengthening</a:t>
            </a:r>
          </a:p>
          <a:p>
            <a:r>
              <a:rPr lang="en-GB" dirty="0" smtClean="0"/>
              <a:t>Key = know how to manage the triceps</a:t>
            </a:r>
          </a:p>
          <a:p>
            <a:pPr lvl="1"/>
            <a:r>
              <a:rPr lang="en-GB" b="1" dirty="0" smtClean="0"/>
              <a:t>“Triceps-On” / Triceps splitting approaches</a:t>
            </a:r>
          </a:p>
          <a:p>
            <a:pPr lvl="2"/>
            <a:r>
              <a:rPr lang="en-GB" dirty="0" err="1" smtClean="0"/>
              <a:t>Supracondylar</a:t>
            </a:r>
            <a:r>
              <a:rPr lang="en-GB" dirty="0" smtClean="0"/>
              <a:t> / non-</a:t>
            </a:r>
            <a:r>
              <a:rPr lang="en-GB" dirty="0" err="1" smtClean="0"/>
              <a:t>comminuted</a:t>
            </a:r>
            <a:r>
              <a:rPr lang="en-GB" dirty="0" smtClean="0"/>
              <a:t> intra-articular fracture</a:t>
            </a:r>
            <a:endParaRPr lang="en-GB" b="1" dirty="0" smtClean="0"/>
          </a:p>
          <a:p>
            <a:pPr lvl="1"/>
            <a:r>
              <a:rPr lang="en-GB" b="1" dirty="0" smtClean="0"/>
              <a:t>Olecranon </a:t>
            </a:r>
            <a:r>
              <a:rPr lang="en-GB" b="1" dirty="0" err="1" smtClean="0"/>
              <a:t>Osteotomy</a:t>
            </a:r>
            <a:r>
              <a:rPr lang="en-GB" b="1" dirty="0" smtClean="0"/>
              <a:t> / Triceps reflecting approaches</a:t>
            </a:r>
          </a:p>
          <a:p>
            <a:pPr lvl="2"/>
            <a:r>
              <a:rPr lang="en-GB" dirty="0" smtClean="0"/>
              <a:t>If visualisation of articular surface required</a:t>
            </a:r>
          </a:p>
          <a:p>
            <a:pPr lvl="1">
              <a:buNone/>
            </a:pPr>
            <a:r>
              <a:rPr lang="en-GB" dirty="0" smtClean="0"/>
              <a:t>	(note: extent of articular involvement dictates approach)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31201" cy="3916363"/>
          </a:xfrm>
        </p:spPr>
        <p:txBody>
          <a:bodyPr>
            <a:normAutofit/>
          </a:bodyPr>
          <a:lstStyle/>
          <a:p>
            <a:r>
              <a:rPr lang="en-GB" b="1" dirty="0" smtClean="0"/>
              <a:t>Initial Steps</a:t>
            </a:r>
          </a:p>
          <a:p>
            <a:pPr lvl="1"/>
            <a:r>
              <a:rPr lang="en-GB" dirty="0" smtClean="0"/>
              <a:t>Posterior incision</a:t>
            </a:r>
          </a:p>
          <a:p>
            <a:pPr lvl="1"/>
            <a:r>
              <a:rPr lang="en-GB" dirty="0" smtClean="0"/>
              <a:t>Medial / Lateral subcutaneous flaps</a:t>
            </a:r>
          </a:p>
          <a:p>
            <a:pPr lvl="1"/>
            <a:r>
              <a:rPr lang="en-GB" dirty="0" smtClean="0"/>
              <a:t>Subcutaneous </a:t>
            </a:r>
            <a:r>
              <a:rPr lang="en-GB" dirty="0" err="1" smtClean="0"/>
              <a:t>unlar</a:t>
            </a:r>
            <a:r>
              <a:rPr lang="en-GB" dirty="0" smtClean="0"/>
              <a:t> nerve transposition</a:t>
            </a:r>
          </a:p>
          <a:p>
            <a:pPr lvl="1"/>
            <a:r>
              <a:rPr lang="en-GB" dirty="0" smtClean="0"/>
              <a:t>Develop medial column</a:t>
            </a:r>
          </a:p>
          <a:p>
            <a:r>
              <a:rPr lang="en-GB" b="1" dirty="0" smtClean="0"/>
              <a:t>Patient Positioning:</a:t>
            </a:r>
          </a:p>
          <a:p>
            <a:pPr lvl="1"/>
            <a:r>
              <a:rPr lang="en-GB" b="1" dirty="0" smtClean="0"/>
              <a:t>Prone: </a:t>
            </a:r>
            <a:r>
              <a:rPr lang="en-GB" dirty="0" smtClean="0"/>
              <a:t>Arm abducted and elbow flexed over an arm table</a:t>
            </a:r>
          </a:p>
          <a:p>
            <a:pPr lvl="1"/>
            <a:r>
              <a:rPr lang="en-GB" b="1" dirty="0" smtClean="0"/>
              <a:t>Lateral: </a:t>
            </a:r>
            <a:r>
              <a:rPr lang="en-GB" dirty="0" smtClean="0"/>
              <a:t>Arm hanging over an L-bar / in a gutter support</a:t>
            </a:r>
          </a:p>
          <a:p>
            <a:pPr lvl="1"/>
            <a:r>
              <a:rPr lang="en-GB" b="1" dirty="0" smtClean="0"/>
              <a:t>Supine: </a:t>
            </a:r>
            <a:r>
              <a:rPr lang="en-GB" dirty="0" smtClean="0"/>
              <a:t>Arm across chest. Sand bag behind </a:t>
            </a:r>
            <a:r>
              <a:rPr lang="en-GB" dirty="0" err="1" smtClean="0"/>
              <a:t>ipsilateral</a:t>
            </a:r>
            <a:r>
              <a:rPr lang="en-GB" dirty="0" smtClean="0"/>
              <a:t> scapula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Screenshot 2014-04-28 16.49.5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467" y="0"/>
            <a:ext cx="2976533" cy="31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04-28 16.52.5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6881" y="0"/>
            <a:ext cx="5487119" cy="38777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Landmarks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Olecranon process</a:t>
            </a:r>
          </a:p>
          <a:p>
            <a:pPr lvl="1"/>
            <a:r>
              <a:rPr lang="en-GB" dirty="0" smtClean="0"/>
              <a:t>Shaft of </a:t>
            </a:r>
            <a:r>
              <a:rPr lang="en-GB" dirty="0" err="1" smtClean="0"/>
              <a:t>humerus</a:t>
            </a:r>
            <a:r>
              <a:rPr lang="en-GB" dirty="0" smtClean="0"/>
              <a:t> proximally</a:t>
            </a:r>
          </a:p>
          <a:p>
            <a:pPr lvl="1"/>
            <a:r>
              <a:rPr lang="en-GB" dirty="0" smtClean="0"/>
              <a:t>Shaft of ulna distally</a:t>
            </a:r>
          </a:p>
          <a:p>
            <a:r>
              <a:rPr lang="en-GB" b="1" dirty="0" smtClean="0"/>
              <a:t>Incision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Longitudinal incision curved laterally across weight-bearing part of the olecranon</a:t>
            </a:r>
          </a:p>
          <a:p>
            <a:r>
              <a:rPr lang="en-GB" b="1" dirty="0" smtClean="0"/>
              <a:t>Internervous Plane:</a:t>
            </a:r>
          </a:p>
          <a:p>
            <a:pPr lvl="1"/>
            <a:r>
              <a:rPr lang="en-GB" dirty="0" smtClean="0"/>
              <a:t>No true </a:t>
            </a:r>
            <a:r>
              <a:rPr lang="en-GB" dirty="0" err="1" smtClean="0"/>
              <a:t>internervous</a:t>
            </a:r>
            <a:r>
              <a:rPr lang="en-GB" dirty="0" smtClean="0"/>
              <a:t> plane</a:t>
            </a:r>
          </a:p>
          <a:p>
            <a:pPr lvl="1"/>
            <a:r>
              <a:rPr lang="en-GB" dirty="0" smtClean="0"/>
              <a:t>Radial nerve supply to triceps is proximal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403600"/>
            <a:ext cx="8348134" cy="3039534"/>
          </a:xfrm>
        </p:spPr>
        <p:txBody>
          <a:bodyPr>
            <a:normAutofit/>
          </a:bodyPr>
          <a:lstStyle/>
          <a:p>
            <a:r>
              <a:rPr lang="en-GB" b="1" dirty="0" smtClean="0"/>
              <a:t>Structures at risk:</a:t>
            </a:r>
          </a:p>
          <a:p>
            <a:pPr lvl="1"/>
            <a:r>
              <a:rPr lang="en-GB" dirty="0" err="1" smtClean="0"/>
              <a:t>Ulnar</a:t>
            </a:r>
            <a:r>
              <a:rPr lang="en-GB" dirty="0" smtClean="0"/>
              <a:t> nerve – identify early and do not place excessive traction</a:t>
            </a:r>
          </a:p>
          <a:p>
            <a:pPr lvl="1"/>
            <a:r>
              <a:rPr lang="en-GB" dirty="0" smtClean="0"/>
              <a:t>Median nerve – anterior to distal </a:t>
            </a:r>
            <a:r>
              <a:rPr lang="en-GB" dirty="0" err="1" smtClean="0"/>
              <a:t>humerus</a:t>
            </a:r>
            <a:r>
              <a:rPr lang="en-GB" dirty="0" smtClean="0"/>
              <a:t>. If exposing the anterior structures using this approach, ensure they are elevated off sub-</a:t>
            </a:r>
            <a:r>
              <a:rPr lang="en-GB" dirty="0" err="1" smtClean="0"/>
              <a:t>periosteally</a:t>
            </a:r>
            <a:endParaRPr lang="en-GB" dirty="0" smtClean="0"/>
          </a:p>
          <a:p>
            <a:pPr lvl="1"/>
            <a:r>
              <a:rPr lang="en-GB" dirty="0" smtClean="0"/>
              <a:t>Radial nerve – proximal dissection should be done with care making sure to identify the radial nerve as it exits the spiral groove and passes through the medial inter-muscular septum</a:t>
            </a:r>
          </a:p>
          <a:p>
            <a:pPr lvl="1"/>
            <a:r>
              <a:rPr lang="en-GB" dirty="0" smtClean="0"/>
              <a:t>Brachial artery – lies with the median nerve </a:t>
            </a:r>
            <a:r>
              <a:rPr lang="en-GB" dirty="0" err="1" smtClean="0"/>
              <a:t>anteriorly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32" y="-19052"/>
            <a:ext cx="4453467" cy="2642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572000" y="0"/>
            <a:ext cx="1947333" cy="524933"/>
          </a:xfrm>
          <a:custGeom>
            <a:avLst/>
            <a:gdLst>
              <a:gd name="connsiteX0" fmla="*/ 0 w 1947333"/>
              <a:gd name="connsiteY0" fmla="*/ 575733 h 575733"/>
              <a:gd name="connsiteX1" fmla="*/ 508000 w 1947333"/>
              <a:gd name="connsiteY1" fmla="*/ 440267 h 575733"/>
              <a:gd name="connsiteX2" fmla="*/ 660400 w 1947333"/>
              <a:gd name="connsiteY2" fmla="*/ 508000 h 575733"/>
              <a:gd name="connsiteX3" fmla="*/ 1270000 w 1947333"/>
              <a:gd name="connsiteY3" fmla="*/ 355600 h 575733"/>
              <a:gd name="connsiteX4" fmla="*/ 1947333 w 1947333"/>
              <a:gd name="connsiteY4" fmla="*/ 16933 h 575733"/>
              <a:gd name="connsiteX5" fmla="*/ 0 w 1947333"/>
              <a:gd name="connsiteY5" fmla="*/ 0 h 575733"/>
              <a:gd name="connsiteX6" fmla="*/ 0 w 1947333"/>
              <a:gd name="connsiteY6" fmla="*/ 575733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7333" h="575733">
                <a:moveTo>
                  <a:pt x="0" y="575733"/>
                </a:moveTo>
                <a:lnTo>
                  <a:pt x="508000" y="440267"/>
                </a:lnTo>
                <a:lnTo>
                  <a:pt x="660400" y="508000"/>
                </a:lnTo>
                <a:lnTo>
                  <a:pt x="1270000" y="355600"/>
                </a:lnTo>
                <a:lnTo>
                  <a:pt x="1947333" y="16933"/>
                </a:lnTo>
                <a:lnTo>
                  <a:pt x="0" y="0"/>
                </a:lnTo>
                <a:lnTo>
                  <a:pt x="0" y="575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60800"/>
            <a:ext cx="8365068" cy="2997200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Superficial surgical dissection:</a:t>
            </a:r>
          </a:p>
          <a:p>
            <a:pPr lvl="1"/>
            <a:r>
              <a:rPr lang="en-GB" dirty="0" smtClean="0"/>
              <a:t>Incise the deep fascia in the midline</a:t>
            </a:r>
          </a:p>
          <a:p>
            <a:pPr lvl="1"/>
            <a:r>
              <a:rPr lang="en-GB" dirty="0" smtClean="0"/>
              <a:t>Sharp </a:t>
            </a:r>
            <a:r>
              <a:rPr lang="en-GB" dirty="0" err="1" smtClean="0"/>
              <a:t>subfascial</a:t>
            </a:r>
            <a:r>
              <a:rPr lang="en-GB" dirty="0" smtClean="0"/>
              <a:t> dissection to raise full thickness flaps medially, then laterally – suture skin edges away from surgical field to aid exposure</a:t>
            </a:r>
          </a:p>
          <a:p>
            <a:pPr lvl="1"/>
            <a:r>
              <a:rPr lang="en-GB" dirty="0" smtClean="0"/>
              <a:t>Palpate and protect the </a:t>
            </a:r>
            <a:r>
              <a:rPr lang="en-GB" dirty="0" err="1" smtClean="0"/>
              <a:t>ulnar</a:t>
            </a:r>
            <a:r>
              <a:rPr lang="en-GB" dirty="0" smtClean="0"/>
              <a:t> nerve behind the medial epicondyle – incise the fascia overlying it and identify the nerve proximally / distally</a:t>
            </a:r>
          </a:p>
          <a:p>
            <a:pPr lvl="1">
              <a:buNone/>
            </a:pPr>
            <a:endParaRPr lang="en-US" dirty="0" smtClean="0">
              <a:hlinkClick r:id="rId3"/>
            </a:endParaRPr>
          </a:p>
          <a:p>
            <a:pPr lvl="1">
              <a:buNone/>
            </a:pPr>
            <a:endParaRPr lang="en-US" dirty="0" smtClean="0">
              <a:hlinkClick r:id="rId3"/>
            </a:endParaRPr>
          </a:p>
          <a:p>
            <a:pPr lvl="1">
              <a:buNone/>
            </a:pPr>
            <a:r>
              <a:rPr lang="en-US" sz="1730" dirty="0" smtClean="0">
                <a:hlinkClick r:id="rId3"/>
              </a:rPr>
              <a:t>https://www.vumedi.com/video/surgical-exposures-for-distal-humerus-fractures</a:t>
            </a:r>
            <a:r>
              <a:rPr lang="en-US" sz="1730" dirty="0" smtClean="0"/>
              <a:t> </a:t>
            </a:r>
            <a:endParaRPr lang="en-GB" sz="1730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111" y="661950"/>
            <a:ext cx="4962889" cy="4114800"/>
          </a:xfrm>
          <a:prstGeom prst="rect">
            <a:avLst/>
          </a:prstGeom>
        </p:spPr>
      </p:pic>
      <p:pic>
        <p:nvPicPr>
          <p:cNvPr id="5" name="Picture 4" descr="Screenshot 2014-04-29 00.34.3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1750"/>
            <a:ext cx="4910667" cy="27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“Triceps On”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2001" cy="4411133"/>
          </a:xfrm>
        </p:spPr>
        <p:txBody>
          <a:bodyPr/>
          <a:lstStyle/>
          <a:p>
            <a:r>
              <a:rPr lang="en-GB" b="1" dirty="0" smtClean="0"/>
              <a:t>Deep Surgical Dissection:</a:t>
            </a:r>
          </a:p>
          <a:p>
            <a:pPr lvl="1"/>
            <a:r>
              <a:rPr lang="en-GB" dirty="0" smtClean="0"/>
              <a:t>Release the </a:t>
            </a:r>
            <a:r>
              <a:rPr lang="en-GB" dirty="0" err="1" smtClean="0"/>
              <a:t>ulnar</a:t>
            </a:r>
            <a:r>
              <a:rPr lang="en-GB" dirty="0" smtClean="0"/>
              <a:t> nerve at the level of the medial </a:t>
            </a:r>
            <a:r>
              <a:rPr lang="en-GB" dirty="0" err="1" smtClean="0"/>
              <a:t>intermuscular</a:t>
            </a:r>
            <a:r>
              <a:rPr lang="en-GB" dirty="0" smtClean="0"/>
              <a:t> septum</a:t>
            </a:r>
          </a:p>
          <a:p>
            <a:pPr lvl="1"/>
            <a:r>
              <a:rPr lang="en-GB" dirty="0" err="1" smtClean="0"/>
              <a:t>Subperiosteally</a:t>
            </a:r>
            <a:r>
              <a:rPr lang="en-GB" dirty="0" smtClean="0"/>
              <a:t> elevate the triceps from medial to lateral to expose the distal </a:t>
            </a:r>
            <a:r>
              <a:rPr lang="en-GB" dirty="0" err="1" smtClean="0"/>
              <a:t>humerus</a:t>
            </a:r>
            <a:endParaRPr lang="en-GB" dirty="0" smtClean="0"/>
          </a:p>
          <a:p>
            <a:pPr lvl="1"/>
            <a:r>
              <a:rPr lang="en-GB" dirty="0" smtClean="0"/>
              <a:t>Pass a blunt dissector beneath triceps from medial to lateral to identify the lateral </a:t>
            </a:r>
            <a:r>
              <a:rPr lang="en-GB" dirty="0" err="1" smtClean="0"/>
              <a:t>intermuscular</a:t>
            </a:r>
            <a:r>
              <a:rPr lang="en-GB" dirty="0" smtClean="0"/>
              <a:t> septum</a:t>
            </a:r>
          </a:p>
          <a:p>
            <a:pPr lvl="1"/>
            <a:r>
              <a:rPr lang="en-GB" dirty="0" smtClean="0"/>
              <a:t>Release lateral triceps</a:t>
            </a:r>
          </a:p>
          <a:p>
            <a:pPr lvl="1"/>
            <a:r>
              <a:rPr lang="en-GB" dirty="0" smtClean="0"/>
              <a:t>Careful dissection proximally to avoid injury to the radial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48134" cy="3916363"/>
          </a:xfrm>
        </p:spPr>
        <p:txBody>
          <a:bodyPr/>
          <a:lstStyle/>
          <a:p>
            <a:r>
              <a:rPr lang="en-GB" dirty="0" smtClean="0"/>
              <a:t>Know a variety of approaches</a:t>
            </a:r>
          </a:p>
          <a:p>
            <a:r>
              <a:rPr lang="en-GB" dirty="0" smtClean="0"/>
              <a:t>Obtain adequate exposure</a:t>
            </a:r>
          </a:p>
          <a:p>
            <a:r>
              <a:rPr lang="en-GB" dirty="0" smtClean="0"/>
              <a:t>Preserve normal anatomy</a:t>
            </a:r>
          </a:p>
          <a:p>
            <a:r>
              <a:rPr lang="en-GB" dirty="0" smtClean="0"/>
              <a:t>Prevent disability</a:t>
            </a:r>
          </a:p>
          <a:p>
            <a:r>
              <a:rPr lang="en-GB" b="1" dirty="0" smtClean="0"/>
              <a:t>Two conceptual incision types:</a:t>
            </a:r>
          </a:p>
          <a:p>
            <a:pPr lvl="1"/>
            <a:r>
              <a:rPr lang="en-GB" dirty="0" smtClean="0"/>
              <a:t>Extensile posterior / </a:t>
            </a:r>
            <a:r>
              <a:rPr lang="en-GB" dirty="0" err="1" smtClean="0"/>
              <a:t>posterolateral</a:t>
            </a:r>
            <a:r>
              <a:rPr lang="en-GB" dirty="0" smtClean="0"/>
              <a:t> approach = </a:t>
            </a:r>
            <a:r>
              <a:rPr lang="en-GB" i="1" u="sng" dirty="0" smtClean="0"/>
              <a:t>universal approach</a:t>
            </a:r>
          </a:p>
          <a:p>
            <a:pPr lvl="1"/>
            <a:r>
              <a:rPr lang="en-GB" dirty="0" smtClean="0"/>
              <a:t>Limited, specific for-purpose exposures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9" y="99218"/>
            <a:ext cx="6508377" cy="2356115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Extensile Measure =  </a:t>
            </a:r>
            <a:r>
              <a:rPr lang="en-GB" dirty="0" smtClean="0"/>
              <a:t>Olecranon </a:t>
            </a:r>
            <a:r>
              <a:rPr lang="en-GB" dirty="0" err="1" smtClean="0"/>
              <a:t>osteotomy</a:t>
            </a:r>
            <a:endParaRPr lang="en-GB" dirty="0" smtClean="0"/>
          </a:p>
          <a:p>
            <a:pPr lvl="1"/>
            <a:r>
              <a:rPr lang="en-GB" dirty="0" smtClean="0"/>
              <a:t>Pre-dill and tap the olecranon before the </a:t>
            </a:r>
            <a:r>
              <a:rPr lang="en-GB" dirty="0" err="1" smtClean="0"/>
              <a:t>osteotomy</a:t>
            </a:r>
            <a:r>
              <a:rPr lang="en-GB" dirty="0" smtClean="0"/>
              <a:t> is performed</a:t>
            </a:r>
          </a:p>
          <a:p>
            <a:pPr lvl="1"/>
            <a:r>
              <a:rPr lang="en-GB" dirty="0" smtClean="0"/>
              <a:t>Score the bone longitudinally with an </a:t>
            </a:r>
            <a:r>
              <a:rPr lang="en-GB" dirty="0" err="1" smtClean="0"/>
              <a:t>osteotome</a:t>
            </a:r>
            <a:r>
              <a:rPr lang="en-GB" dirty="0" smtClean="0"/>
              <a:t> to allow for correct alignment when replacing</a:t>
            </a:r>
          </a:p>
          <a:p>
            <a:pPr lvl="1"/>
            <a:r>
              <a:rPr lang="en-GB" dirty="0" smtClean="0"/>
              <a:t>A </a:t>
            </a:r>
            <a:r>
              <a:rPr lang="en-GB" dirty="0" err="1" smtClean="0"/>
              <a:t>v</a:t>
            </a:r>
            <a:r>
              <a:rPr lang="en-GB" dirty="0" smtClean="0"/>
              <a:t>-shaped </a:t>
            </a:r>
            <a:r>
              <a:rPr lang="en-GB" dirty="0" err="1" smtClean="0"/>
              <a:t>osteotomy</a:t>
            </a:r>
            <a:r>
              <a:rPr lang="en-GB" dirty="0" smtClean="0"/>
              <a:t> is more stable than a transverse one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91304"/>
            <a:ext cx="4030133" cy="301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933" y="2520795"/>
            <a:ext cx="5571067" cy="433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GB" dirty="0" smtClean="0"/>
              <a:t>Triceps Reflecting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5899"/>
            <a:ext cx="8382001" cy="391583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Bryan-</a:t>
            </a:r>
            <a:r>
              <a:rPr lang="en-GB" dirty="0" err="1" smtClean="0"/>
              <a:t>Morrey</a:t>
            </a:r>
            <a:r>
              <a:rPr lang="en-GB" dirty="0" smtClean="0"/>
              <a:t> Approach</a:t>
            </a:r>
          </a:p>
          <a:p>
            <a:pPr lvl="1"/>
            <a:r>
              <a:rPr lang="en-GB" dirty="0" smtClean="0"/>
              <a:t>Medial to Lateral triceps </a:t>
            </a:r>
            <a:r>
              <a:rPr lang="en-GB" dirty="0" err="1" smtClean="0"/>
              <a:t>subperiosteal</a:t>
            </a:r>
            <a:r>
              <a:rPr lang="en-GB" dirty="0" smtClean="0"/>
              <a:t> reflection off olecranon</a:t>
            </a:r>
          </a:p>
          <a:p>
            <a:pPr lvl="1"/>
            <a:r>
              <a:rPr lang="en-GB" dirty="0" smtClean="0"/>
              <a:t>Continuous flap with </a:t>
            </a:r>
            <a:r>
              <a:rPr lang="en-GB" dirty="0" err="1" smtClean="0"/>
              <a:t>anconeus</a:t>
            </a:r>
            <a:r>
              <a:rPr lang="en-GB" dirty="0" smtClean="0"/>
              <a:t> and ECU</a:t>
            </a:r>
          </a:p>
          <a:p>
            <a:pPr lvl="1"/>
            <a:r>
              <a:rPr lang="en-GB" dirty="0" smtClean="0"/>
              <a:t>Disadvantage</a:t>
            </a:r>
          </a:p>
          <a:p>
            <a:pPr lvl="2"/>
            <a:r>
              <a:rPr lang="en-GB" dirty="0" smtClean="0"/>
              <a:t>Residual weakness</a:t>
            </a:r>
          </a:p>
          <a:p>
            <a:pPr lvl="2"/>
            <a:r>
              <a:rPr lang="en-GB" dirty="0" smtClean="0"/>
              <a:t>Exposure to lateral column is an issue in 180 degree plating</a:t>
            </a:r>
          </a:p>
          <a:p>
            <a:r>
              <a:rPr lang="en-US" b="1" dirty="0" smtClean="0"/>
              <a:t>Triceps-Reflecting </a:t>
            </a:r>
            <a:r>
              <a:rPr lang="en-US" b="1" dirty="0" err="1" smtClean="0"/>
              <a:t>Anconeus</a:t>
            </a:r>
            <a:r>
              <a:rPr lang="en-US" b="1" dirty="0" smtClean="0"/>
              <a:t> Pedicle (TRAP) </a:t>
            </a:r>
            <a:r>
              <a:rPr lang="en-US" dirty="0" smtClean="0"/>
              <a:t> - Shaun </a:t>
            </a:r>
            <a:r>
              <a:rPr lang="en-US" dirty="0" err="1" smtClean="0"/>
              <a:t>O’Driscoll</a:t>
            </a:r>
            <a:endParaRPr lang="en-US" dirty="0" smtClean="0"/>
          </a:p>
          <a:p>
            <a:pPr lvl="1"/>
            <a:r>
              <a:rPr lang="en-US" dirty="0" smtClean="0"/>
              <a:t>Kocher’s interval developed (between </a:t>
            </a:r>
            <a:r>
              <a:rPr lang="en-US" dirty="0" err="1" smtClean="0"/>
              <a:t>anconeus</a:t>
            </a:r>
            <a:r>
              <a:rPr lang="en-US" dirty="0" smtClean="0"/>
              <a:t> and ECU)</a:t>
            </a:r>
          </a:p>
          <a:p>
            <a:pPr lvl="1"/>
            <a:r>
              <a:rPr lang="en-US" dirty="0" smtClean="0"/>
              <a:t>Extend proximally to develop lateral triceps</a:t>
            </a:r>
          </a:p>
          <a:p>
            <a:pPr lvl="1"/>
            <a:r>
              <a:rPr lang="en-US" dirty="0" smtClean="0"/>
              <a:t>Olecranon tip is left attached</a:t>
            </a:r>
          </a:p>
          <a:p>
            <a:pPr lvl="1"/>
            <a:r>
              <a:rPr lang="en-US" dirty="0" err="1" smtClean="0"/>
              <a:t>Anconeus</a:t>
            </a:r>
            <a:r>
              <a:rPr lang="en-US" dirty="0" smtClean="0"/>
              <a:t> </a:t>
            </a:r>
            <a:r>
              <a:rPr lang="en-US" dirty="0" err="1" smtClean="0"/>
              <a:t>pedical</a:t>
            </a:r>
            <a:r>
              <a:rPr lang="en-US" dirty="0" smtClean="0"/>
              <a:t> maintained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0053" r="54139" b="6878"/>
          <a:stretch>
            <a:fillRect/>
          </a:stretch>
        </p:blipFill>
        <p:spPr>
          <a:xfrm>
            <a:off x="5579533" y="4199466"/>
            <a:ext cx="3564467" cy="265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Decision making tool…</a:t>
            </a:r>
          </a:p>
          <a:p>
            <a:pPr lvl="1"/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198" y="2794000"/>
          <a:ext cx="8382001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65068" cy="4648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Common approaches to elbow discussed</a:t>
            </a:r>
          </a:p>
          <a:p>
            <a:pPr lvl="1"/>
            <a:r>
              <a:rPr lang="en-GB" dirty="0" err="1" smtClean="0"/>
              <a:t>Anterolateral</a:t>
            </a:r>
            <a:r>
              <a:rPr lang="en-GB" dirty="0" smtClean="0"/>
              <a:t> to elbow</a:t>
            </a:r>
          </a:p>
          <a:p>
            <a:pPr lvl="1"/>
            <a:r>
              <a:rPr lang="en-GB" dirty="0" err="1" smtClean="0"/>
              <a:t>Posterolateral</a:t>
            </a:r>
            <a:r>
              <a:rPr lang="en-GB" dirty="0" smtClean="0"/>
              <a:t> to radial head</a:t>
            </a:r>
          </a:p>
          <a:p>
            <a:pPr lvl="1"/>
            <a:r>
              <a:rPr lang="en-GB" dirty="0" smtClean="0"/>
              <a:t>Lateral approach to distal </a:t>
            </a:r>
            <a:r>
              <a:rPr lang="en-GB" dirty="0" err="1" smtClean="0"/>
              <a:t>humerus</a:t>
            </a:r>
            <a:endParaRPr lang="en-GB" dirty="0" smtClean="0"/>
          </a:p>
          <a:p>
            <a:r>
              <a:rPr lang="en-GB" dirty="0" smtClean="0"/>
              <a:t>Focus on posterior (universal) approach</a:t>
            </a:r>
          </a:p>
          <a:p>
            <a:pPr lvl="1"/>
            <a:r>
              <a:rPr lang="en-GB" dirty="0" smtClean="0"/>
              <a:t>Start by exposing medial column</a:t>
            </a:r>
          </a:p>
          <a:p>
            <a:pPr lvl="1"/>
            <a:r>
              <a:rPr lang="en-GB" dirty="0" smtClean="0"/>
              <a:t>Then decide on next step…</a:t>
            </a:r>
          </a:p>
          <a:p>
            <a:pPr lvl="2"/>
            <a:r>
              <a:rPr lang="en-GB" dirty="0" smtClean="0"/>
              <a:t>Triceps on +/- olecranon </a:t>
            </a:r>
            <a:r>
              <a:rPr lang="en-GB" dirty="0" err="1" smtClean="0"/>
              <a:t>osteotom</a:t>
            </a:r>
            <a:endParaRPr lang="en-GB" dirty="0" smtClean="0"/>
          </a:p>
          <a:p>
            <a:pPr lvl="2"/>
            <a:r>
              <a:rPr lang="en-GB" dirty="0" smtClean="0"/>
              <a:t>Triceps reflection</a:t>
            </a:r>
          </a:p>
          <a:p>
            <a:r>
              <a:rPr lang="en-GB" dirty="0" smtClean="0"/>
              <a:t>We’ve not discussed…</a:t>
            </a:r>
          </a:p>
          <a:p>
            <a:pPr lvl="1"/>
            <a:r>
              <a:rPr lang="en-GB" dirty="0" smtClean="0"/>
              <a:t>Anterior approach to the elbow</a:t>
            </a:r>
          </a:p>
          <a:p>
            <a:pPr lvl="2"/>
            <a:r>
              <a:rPr lang="en-GB" dirty="0" smtClean="0"/>
              <a:t>Neurovascular exposure of the </a:t>
            </a:r>
            <a:r>
              <a:rPr lang="en-GB" dirty="0" err="1" smtClean="0"/>
              <a:t>antecubital</a:t>
            </a:r>
            <a:r>
              <a:rPr lang="en-GB" dirty="0" smtClean="0"/>
              <a:t> fossa</a:t>
            </a:r>
          </a:p>
          <a:p>
            <a:pPr lvl="1"/>
            <a:r>
              <a:rPr lang="en-GB" dirty="0" smtClean="0"/>
              <a:t>Medial approach to the elbow</a:t>
            </a:r>
          </a:p>
          <a:p>
            <a:pPr lvl="2"/>
            <a:r>
              <a:rPr lang="en-GB" dirty="0" smtClean="0"/>
              <a:t>Access medial epicondyle / Coronoid. </a:t>
            </a:r>
            <a:r>
              <a:rPr lang="en-GB" dirty="0" err="1" smtClean="0"/>
              <a:t>Osteotomy</a:t>
            </a:r>
            <a:r>
              <a:rPr lang="en-GB" dirty="0" smtClean="0"/>
              <a:t> may be required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8432801" cy="391636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www.vumedi.com</a:t>
            </a:r>
            <a:r>
              <a:rPr lang="en-GB" dirty="0" smtClean="0"/>
              <a:t> (Matthew Ramsey – Surgical Exposures for Distal </a:t>
            </a:r>
            <a:r>
              <a:rPr lang="en-GB" dirty="0" err="1" smtClean="0"/>
              <a:t>Humerus</a:t>
            </a:r>
            <a:r>
              <a:rPr lang="en-GB" dirty="0" smtClean="0"/>
              <a:t> Fractures)</a:t>
            </a:r>
          </a:p>
          <a:p>
            <a:r>
              <a:rPr lang="en-GB" dirty="0" smtClean="0"/>
              <a:t>Basic Orthopaedic Sciences: The Stanmore Guide (</a:t>
            </a:r>
            <a:r>
              <a:rPr lang="en-GB" dirty="0" err="1" smtClean="0"/>
              <a:t>Manoj</a:t>
            </a:r>
            <a:r>
              <a:rPr lang="en-GB" dirty="0" smtClean="0"/>
              <a:t> </a:t>
            </a:r>
            <a:r>
              <a:rPr lang="en-GB" dirty="0" err="1" smtClean="0"/>
              <a:t>Ramachandran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Approaches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1"/>
            <a:ext cx="8398934" cy="3530600"/>
          </a:xfrm>
        </p:spPr>
        <p:txBody>
          <a:bodyPr>
            <a:normAutofit/>
          </a:bodyPr>
          <a:lstStyle/>
          <a:p>
            <a:r>
              <a:rPr lang="en-GB" dirty="0" smtClean="0"/>
              <a:t>Specific approaches to be discusses…</a:t>
            </a:r>
          </a:p>
          <a:p>
            <a:pPr lvl="1"/>
            <a:r>
              <a:rPr lang="en-GB" dirty="0" smtClean="0"/>
              <a:t>Lateral Approach to the Distal </a:t>
            </a:r>
            <a:r>
              <a:rPr lang="en-GB" dirty="0" err="1" smtClean="0"/>
              <a:t>Humerus</a:t>
            </a:r>
            <a:endParaRPr lang="en-GB" dirty="0" smtClean="0"/>
          </a:p>
          <a:p>
            <a:pPr lvl="1"/>
            <a:r>
              <a:rPr lang="en-GB" dirty="0" err="1" smtClean="0"/>
              <a:t>Posterolateral</a:t>
            </a:r>
            <a:r>
              <a:rPr lang="en-GB" dirty="0" smtClean="0"/>
              <a:t> Approach to the Radial Head (*Kocher)</a:t>
            </a:r>
          </a:p>
          <a:p>
            <a:pPr lvl="1"/>
            <a:r>
              <a:rPr lang="en-GB" dirty="0" err="1" smtClean="0"/>
              <a:t>Anterolateral</a:t>
            </a:r>
            <a:r>
              <a:rPr lang="en-GB" dirty="0" smtClean="0"/>
              <a:t> Approach to the Elbow</a:t>
            </a:r>
          </a:p>
          <a:p>
            <a:r>
              <a:rPr lang="en-GB" dirty="0" smtClean="0"/>
              <a:t>Posterior Approach</a:t>
            </a:r>
          </a:p>
          <a:p>
            <a:pPr lvl="1"/>
            <a:r>
              <a:rPr lang="en-GB" dirty="0" smtClean="0"/>
              <a:t>Olecranon </a:t>
            </a:r>
            <a:r>
              <a:rPr lang="en-GB" dirty="0" err="1" smtClean="0"/>
              <a:t>Osteotomy</a:t>
            </a:r>
            <a:endParaRPr lang="en-GB" dirty="0" smtClean="0"/>
          </a:p>
          <a:p>
            <a:pPr lvl="1"/>
            <a:r>
              <a:rPr lang="en-GB" dirty="0" smtClean="0"/>
              <a:t>Triceps Split</a:t>
            </a:r>
          </a:p>
          <a:p>
            <a:pPr lvl="1"/>
            <a:r>
              <a:rPr lang="en-GB" dirty="0" smtClean="0"/>
              <a:t>Triceps Turndown</a:t>
            </a:r>
          </a:p>
          <a:p>
            <a:pPr lvl="1"/>
            <a:r>
              <a:rPr lang="en-GB" dirty="0" smtClean="0"/>
              <a:t>Triceps Preserving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Lateral Approach to Distal </a:t>
            </a:r>
            <a:r>
              <a:rPr lang="en-GB" dirty="0" err="1" smtClean="0"/>
              <a:t>Humerus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6124" cy="42859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Exposes lateral </a:t>
            </a:r>
            <a:r>
              <a:rPr lang="en-GB" dirty="0" err="1" smtClean="0"/>
              <a:t>epicondyl</a:t>
            </a:r>
            <a:r>
              <a:rPr lang="en-GB" dirty="0" smtClean="0"/>
              <a:t> and common extensor origin</a:t>
            </a:r>
          </a:p>
          <a:p>
            <a:r>
              <a:rPr lang="en-GB" b="1" dirty="0" smtClean="0"/>
              <a:t>Indications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ORIF lateral </a:t>
            </a:r>
            <a:r>
              <a:rPr lang="en-GB" dirty="0" err="1" smtClean="0"/>
              <a:t>condyl</a:t>
            </a:r>
            <a:endParaRPr lang="en-GB" dirty="0" smtClean="0"/>
          </a:p>
          <a:p>
            <a:pPr lvl="1"/>
            <a:r>
              <a:rPr lang="en-GB" dirty="0" smtClean="0"/>
              <a:t>Surgical treatment of tennis elbow</a:t>
            </a:r>
          </a:p>
          <a:p>
            <a:r>
              <a:rPr lang="en-GB" b="1" dirty="0" smtClean="0"/>
              <a:t>Position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Supine / arm across chest</a:t>
            </a:r>
          </a:p>
          <a:p>
            <a:pPr lvl="1"/>
            <a:r>
              <a:rPr lang="en-GB" dirty="0" smtClean="0"/>
              <a:t>Tourniquet / </a:t>
            </a:r>
            <a:r>
              <a:rPr lang="en-GB" dirty="0" err="1" smtClean="0"/>
              <a:t>Exanguinate</a:t>
            </a:r>
            <a:endParaRPr lang="en-GB" dirty="0" smtClean="0"/>
          </a:p>
          <a:p>
            <a:r>
              <a:rPr lang="en-GB" b="1" dirty="0" smtClean="0"/>
              <a:t>Landmarks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Lateral epicondyle</a:t>
            </a:r>
          </a:p>
          <a:p>
            <a:pPr lvl="1"/>
            <a:r>
              <a:rPr lang="en-GB" dirty="0" smtClean="0"/>
              <a:t>Lateral </a:t>
            </a:r>
            <a:r>
              <a:rPr lang="en-GB" dirty="0" err="1" smtClean="0"/>
              <a:t>supracondylar</a:t>
            </a:r>
            <a:r>
              <a:rPr lang="en-GB" dirty="0" smtClean="0"/>
              <a:t> ridge – can be followed up as far as deltoid </a:t>
            </a:r>
            <a:r>
              <a:rPr lang="en-GB" dirty="0" err="1" smtClean="0"/>
              <a:t>tuberosity</a:t>
            </a:r>
            <a:endParaRPr lang="en-GB" dirty="0"/>
          </a:p>
        </p:txBody>
      </p:sp>
      <p:pic>
        <p:nvPicPr>
          <p:cNvPr id="4" name="Picture 3" descr="Screenshot 2014-04-28 09.11.4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4668" y="2861733"/>
            <a:ext cx="2438656" cy="276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508376" cy="39163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Incision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4-6cm curved / straight incision over lateral </a:t>
            </a:r>
            <a:r>
              <a:rPr lang="en-GB" dirty="0" err="1" smtClean="0"/>
              <a:t>supracondylar</a:t>
            </a:r>
            <a:r>
              <a:rPr lang="en-GB" dirty="0" smtClean="0"/>
              <a:t> ridge</a:t>
            </a:r>
          </a:p>
          <a:p>
            <a:r>
              <a:rPr lang="en-GB" b="1" dirty="0" smtClean="0"/>
              <a:t>Internervous Plane:</a:t>
            </a:r>
          </a:p>
          <a:p>
            <a:pPr lvl="1"/>
            <a:r>
              <a:rPr lang="en-GB" dirty="0" smtClean="0"/>
              <a:t>No true </a:t>
            </a:r>
            <a:r>
              <a:rPr lang="en-GB" dirty="0" err="1" smtClean="0"/>
              <a:t>internervous</a:t>
            </a:r>
            <a:r>
              <a:rPr lang="en-GB" dirty="0" smtClean="0"/>
              <a:t> plane.</a:t>
            </a:r>
          </a:p>
          <a:p>
            <a:pPr lvl="1"/>
            <a:r>
              <a:rPr lang="en-GB" dirty="0" smtClean="0"/>
              <a:t>Dissection between triceps / </a:t>
            </a:r>
            <a:r>
              <a:rPr lang="en-GB" dirty="0" err="1" smtClean="0"/>
              <a:t>brachioradialis</a:t>
            </a:r>
            <a:r>
              <a:rPr lang="en-GB" dirty="0" smtClean="0"/>
              <a:t> – supplied by radial nerve proximally</a:t>
            </a:r>
          </a:p>
          <a:p>
            <a:r>
              <a:rPr lang="en-GB" b="1" dirty="0" smtClean="0"/>
              <a:t>Superficial surgical dissection</a:t>
            </a:r>
          </a:p>
          <a:p>
            <a:pPr lvl="1"/>
            <a:r>
              <a:rPr lang="en-GB" dirty="0" smtClean="0"/>
              <a:t>Incise deep fascia in line with skin</a:t>
            </a:r>
          </a:p>
          <a:p>
            <a:pPr lvl="1"/>
            <a:r>
              <a:rPr lang="en-GB" dirty="0" smtClean="0"/>
              <a:t>Define plane between </a:t>
            </a:r>
            <a:r>
              <a:rPr lang="en-GB" dirty="0" err="1" smtClean="0"/>
              <a:t>brachioradialis</a:t>
            </a:r>
            <a:r>
              <a:rPr lang="en-GB" dirty="0" smtClean="0"/>
              <a:t> and triceps – cut down to bone</a:t>
            </a:r>
            <a:endParaRPr lang="en-GB" dirty="0"/>
          </a:p>
        </p:txBody>
      </p:sp>
      <p:pic>
        <p:nvPicPr>
          <p:cNvPr id="4" name="Picture 3" descr="Screenshot 2014-04-28 09.12.3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0118" y="0"/>
            <a:ext cx="2433882" cy="2495892"/>
          </a:xfrm>
          <a:prstGeom prst="rect">
            <a:avLst/>
          </a:prstGeom>
        </p:spPr>
      </p:pic>
      <p:pic>
        <p:nvPicPr>
          <p:cNvPr id="5" name="Picture 4" descr="Screenshot 2014-04-28 09.13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76" y="2583829"/>
            <a:ext cx="2178424" cy="1974636"/>
          </a:xfrm>
          <a:prstGeom prst="rect">
            <a:avLst/>
          </a:prstGeom>
        </p:spPr>
      </p:pic>
      <p:pic>
        <p:nvPicPr>
          <p:cNvPr id="6" name="Picture 5" descr="Screenshot 2014-04-28 09.14.0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5576" y="4632857"/>
            <a:ext cx="2158165" cy="22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237127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Deep surgical dissection:</a:t>
            </a:r>
          </a:p>
          <a:p>
            <a:pPr lvl="1"/>
            <a:r>
              <a:rPr lang="en-GB" dirty="0" smtClean="0"/>
              <a:t>Identify the common extensor origin – this can be released if required</a:t>
            </a:r>
          </a:p>
          <a:p>
            <a:pPr lvl="1"/>
            <a:r>
              <a:rPr lang="en-GB" dirty="0" smtClean="0"/>
              <a:t>If further exposure is required, reflect triceps off back of the </a:t>
            </a:r>
            <a:r>
              <a:rPr lang="en-GB" dirty="0" err="1" smtClean="0"/>
              <a:t>humerus</a:t>
            </a:r>
            <a:endParaRPr lang="en-GB" dirty="0" smtClean="0"/>
          </a:p>
          <a:p>
            <a:r>
              <a:rPr lang="en-GB" b="1" dirty="0" smtClean="0"/>
              <a:t>Structures at risk:</a:t>
            </a:r>
          </a:p>
          <a:p>
            <a:pPr lvl="1"/>
            <a:r>
              <a:rPr lang="en-GB" dirty="0" smtClean="0"/>
              <a:t>Nerves: Radial nerve pierces lateral </a:t>
            </a:r>
            <a:r>
              <a:rPr lang="en-GB" dirty="0" err="1" smtClean="0"/>
              <a:t>intermuscular</a:t>
            </a:r>
            <a:r>
              <a:rPr lang="en-GB" dirty="0" smtClean="0"/>
              <a:t> septum</a:t>
            </a:r>
          </a:p>
          <a:p>
            <a:r>
              <a:rPr lang="en-GB" b="1" dirty="0" smtClean="0"/>
              <a:t>Extensile measures:</a:t>
            </a:r>
          </a:p>
          <a:p>
            <a:pPr lvl="1"/>
            <a:r>
              <a:rPr lang="en-GB" dirty="0" smtClean="0"/>
              <a:t>Proximally: not possible</a:t>
            </a:r>
          </a:p>
          <a:p>
            <a:pPr lvl="1"/>
            <a:r>
              <a:rPr lang="en-GB" dirty="0" smtClean="0"/>
              <a:t>Distally: Can extend to radial head – </a:t>
            </a:r>
            <a:r>
              <a:rPr lang="en-GB" dirty="0" err="1" smtClean="0"/>
              <a:t>internervous</a:t>
            </a:r>
            <a:r>
              <a:rPr lang="en-GB" dirty="0" smtClean="0"/>
              <a:t> dissection between </a:t>
            </a:r>
            <a:r>
              <a:rPr lang="en-GB" dirty="0" err="1" smtClean="0"/>
              <a:t>anconeus</a:t>
            </a:r>
            <a:r>
              <a:rPr lang="en-GB" dirty="0" smtClean="0"/>
              <a:t> / ECU</a:t>
            </a:r>
            <a:endParaRPr lang="en-GB" dirty="0"/>
          </a:p>
        </p:txBody>
      </p:sp>
      <p:pic>
        <p:nvPicPr>
          <p:cNvPr id="4" name="Picture 3" descr="Screenshot 2014-04-28 09.16.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8702" y="0"/>
            <a:ext cx="318529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2) </a:t>
            </a:r>
            <a:r>
              <a:rPr lang="en-GB" dirty="0" err="1" smtClean="0"/>
              <a:t>Anterolateral</a:t>
            </a:r>
            <a:r>
              <a:rPr lang="en-GB" dirty="0" smtClean="0"/>
              <a:t> Approach to the Elbow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0651" cy="39163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Extension of the </a:t>
            </a:r>
            <a:r>
              <a:rPr lang="en-GB" dirty="0" err="1" smtClean="0"/>
              <a:t>anterolateral</a:t>
            </a:r>
            <a:r>
              <a:rPr lang="en-GB" dirty="0" smtClean="0"/>
              <a:t> approach to the </a:t>
            </a:r>
            <a:r>
              <a:rPr lang="en-GB" dirty="0" err="1" smtClean="0"/>
              <a:t>humerus</a:t>
            </a:r>
            <a:r>
              <a:rPr lang="en-GB" dirty="0" smtClean="0"/>
              <a:t> and proximal extension of the anterior approach to the radius</a:t>
            </a:r>
          </a:p>
          <a:p>
            <a:r>
              <a:rPr lang="en-GB" dirty="0" smtClean="0"/>
              <a:t>Indications:</a:t>
            </a:r>
          </a:p>
          <a:p>
            <a:pPr lvl="1"/>
            <a:r>
              <a:rPr lang="en-GB" dirty="0" smtClean="0"/>
              <a:t>ORIF </a:t>
            </a:r>
            <a:r>
              <a:rPr lang="en-GB" dirty="0" err="1" smtClean="0"/>
              <a:t>Capitelum</a:t>
            </a:r>
            <a:endParaRPr lang="en-GB" dirty="0" smtClean="0"/>
          </a:p>
          <a:p>
            <a:pPr lvl="1"/>
            <a:r>
              <a:rPr lang="en-GB" dirty="0" smtClean="0"/>
              <a:t>Excision of tumours of proximal radius</a:t>
            </a:r>
          </a:p>
          <a:p>
            <a:pPr lvl="1"/>
            <a:r>
              <a:rPr lang="en-GB" dirty="0" smtClean="0"/>
              <a:t>Treatment of aseptic necrosis</a:t>
            </a:r>
          </a:p>
          <a:p>
            <a:pPr lvl="1"/>
            <a:r>
              <a:rPr lang="en-GB" dirty="0" smtClean="0"/>
              <a:t>Drainage of infection of the elbow</a:t>
            </a:r>
          </a:p>
          <a:p>
            <a:pPr lvl="1"/>
            <a:r>
              <a:rPr lang="en-GB" dirty="0" smtClean="0"/>
              <a:t>Decompression of PIN (proximal) – access to arcade of </a:t>
            </a:r>
            <a:r>
              <a:rPr lang="en-GB" dirty="0" err="1" smtClean="0"/>
              <a:t>Frohse</a:t>
            </a:r>
            <a:endParaRPr lang="en-GB" dirty="0" smtClean="0"/>
          </a:p>
          <a:p>
            <a:pPr lvl="1"/>
            <a:r>
              <a:rPr lang="en-GB" dirty="0" smtClean="0"/>
              <a:t>Treatment of radial head fractures</a:t>
            </a:r>
          </a:p>
          <a:p>
            <a:pPr lvl="1"/>
            <a:r>
              <a:rPr lang="en-GB" dirty="0" smtClean="0"/>
              <a:t>Treatment of biceps avulsion</a:t>
            </a:r>
          </a:p>
          <a:p>
            <a:pPr lvl="1"/>
            <a:r>
              <a:rPr lang="en-GB" dirty="0" smtClean="0"/>
              <a:t>Total elbow </a:t>
            </a:r>
            <a:r>
              <a:rPr lang="en-GB" dirty="0" err="1" smtClean="0"/>
              <a:t>arthroplasty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Patient Position:</a:t>
            </a:r>
          </a:p>
          <a:p>
            <a:pPr lvl="1"/>
            <a:r>
              <a:rPr lang="en-GB" dirty="0" smtClean="0"/>
              <a:t>Supine on operating table / arm board / tourniquet</a:t>
            </a:r>
          </a:p>
          <a:p>
            <a:r>
              <a:rPr lang="en-GB" b="1" dirty="0" smtClean="0"/>
              <a:t>Landmarks: </a:t>
            </a:r>
          </a:p>
          <a:p>
            <a:pPr lvl="1"/>
            <a:r>
              <a:rPr lang="en-GB" dirty="0" smtClean="0"/>
              <a:t>Lateral aspect of biceps tendon</a:t>
            </a:r>
          </a:p>
          <a:p>
            <a:pPr lvl="1"/>
            <a:r>
              <a:rPr lang="en-GB" dirty="0" err="1" smtClean="0"/>
              <a:t>Brachioradialis</a:t>
            </a:r>
            <a:r>
              <a:rPr lang="en-GB" dirty="0" smtClean="0"/>
              <a:t> as part of mobile wad</a:t>
            </a:r>
          </a:p>
          <a:p>
            <a:r>
              <a:rPr lang="en-GB" b="1" dirty="0" smtClean="0"/>
              <a:t>Incision:</a:t>
            </a:r>
          </a:p>
          <a:p>
            <a:pPr lvl="1"/>
            <a:r>
              <a:rPr lang="en-GB" dirty="0" smtClean="0"/>
              <a:t>Curved incision along anterior aspect of elbow joint</a:t>
            </a:r>
          </a:p>
          <a:p>
            <a:pPr lvl="1"/>
            <a:endParaRPr lang="en-GB" dirty="0"/>
          </a:p>
        </p:txBody>
      </p:sp>
      <p:pic>
        <p:nvPicPr>
          <p:cNvPr id="4" name="Picture 3" descr="Screenshot 2014-04-28 09.21.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692" y="0"/>
            <a:ext cx="3814307" cy="2209800"/>
          </a:xfrm>
          <a:prstGeom prst="rect">
            <a:avLst/>
          </a:prstGeom>
        </p:spPr>
      </p:pic>
      <p:pic>
        <p:nvPicPr>
          <p:cNvPr id="5" name="Picture 4" descr="Screenshot 2014-04-28 09.24.3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2561" y="4216551"/>
            <a:ext cx="3141438" cy="264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04-28 10.43.3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689" y="4021189"/>
            <a:ext cx="3503773" cy="28368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51618"/>
            <a:ext cx="8260263" cy="39163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Internervous plane:</a:t>
            </a:r>
          </a:p>
          <a:p>
            <a:pPr lvl="1"/>
            <a:r>
              <a:rPr lang="en-GB" dirty="0" smtClean="0"/>
              <a:t>Proximally between </a:t>
            </a:r>
            <a:r>
              <a:rPr lang="en-GB" dirty="0" err="1" smtClean="0"/>
              <a:t>brachioradialis</a:t>
            </a:r>
            <a:r>
              <a:rPr lang="en-GB" dirty="0" smtClean="0"/>
              <a:t> (RN) / </a:t>
            </a:r>
            <a:r>
              <a:rPr lang="en-GB" dirty="0" err="1" smtClean="0"/>
              <a:t>Brachialis</a:t>
            </a:r>
            <a:r>
              <a:rPr lang="en-GB" dirty="0" smtClean="0"/>
              <a:t> (MCN)</a:t>
            </a:r>
          </a:p>
          <a:p>
            <a:pPr lvl="1"/>
            <a:r>
              <a:rPr lang="en-GB" dirty="0" smtClean="0"/>
              <a:t>Distally between </a:t>
            </a:r>
            <a:r>
              <a:rPr lang="en-GB" dirty="0" err="1" smtClean="0"/>
              <a:t>brachioradialis</a:t>
            </a:r>
            <a:r>
              <a:rPr lang="en-GB" dirty="0" smtClean="0"/>
              <a:t> (RN) / </a:t>
            </a:r>
            <a:r>
              <a:rPr lang="en-GB" dirty="0" err="1" smtClean="0"/>
              <a:t>Pronator</a:t>
            </a:r>
            <a:r>
              <a:rPr lang="en-GB" dirty="0" smtClean="0"/>
              <a:t> </a:t>
            </a:r>
            <a:r>
              <a:rPr lang="en-GB" dirty="0" err="1" smtClean="0"/>
              <a:t>teres</a:t>
            </a:r>
            <a:r>
              <a:rPr lang="en-GB" dirty="0" smtClean="0"/>
              <a:t> (MN)</a:t>
            </a:r>
          </a:p>
          <a:p>
            <a:r>
              <a:rPr lang="en-GB" b="1" dirty="0" smtClean="0"/>
              <a:t>Superficial surgical dissection:</a:t>
            </a:r>
          </a:p>
          <a:p>
            <a:pPr lvl="1"/>
            <a:r>
              <a:rPr lang="en-GB" dirty="0" smtClean="0"/>
              <a:t>Isolate and protect the lateral </a:t>
            </a:r>
            <a:r>
              <a:rPr lang="en-GB" dirty="0" err="1" smtClean="0"/>
              <a:t>cutaneous</a:t>
            </a:r>
            <a:r>
              <a:rPr lang="en-GB" dirty="0" smtClean="0"/>
              <a:t> nerve of forearm lateral to biceps</a:t>
            </a:r>
          </a:p>
          <a:p>
            <a:r>
              <a:rPr lang="en-GB" b="1" dirty="0" smtClean="0"/>
              <a:t>Deep surgical dissection:</a:t>
            </a:r>
          </a:p>
          <a:p>
            <a:pPr lvl="1"/>
            <a:r>
              <a:rPr lang="en-GB" dirty="0" smtClean="0"/>
              <a:t>Separate interval between </a:t>
            </a:r>
            <a:r>
              <a:rPr lang="en-GB" dirty="0" err="1" smtClean="0"/>
              <a:t>brachioradialis</a:t>
            </a:r>
            <a:r>
              <a:rPr lang="en-GB" dirty="0" smtClean="0"/>
              <a:t> and </a:t>
            </a:r>
            <a:r>
              <a:rPr lang="en-GB" dirty="0" err="1" smtClean="0"/>
              <a:t>brachialis</a:t>
            </a:r>
            <a:r>
              <a:rPr lang="en-GB" dirty="0" smtClean="0"/>
              <a:t> to identify the radial nerve proximally</a:t>
            </a:r>
          </a:p>
          <a:p>
            <a:pPr lvl="1"/>
            <a:r>
              <a:rPr lang="en-GB" dirty="0" smtClean="0"/>
              <a:t>Separate interval between </a:t>
            </a:r>
            <a:r>
              <a:rPr lang="en-GB" dirty="0" err="1" smtClean="0"/>
              <a:t>pronator</a:t>
            </a:r>
            <a:r>
              <a:rPr lang="en-GB" dirty="0" smtClean="0"/>
              <a:t> </a:t>
            </a:r>
            <a:r>
              <a:rPr lang="en-GB" dirty="0" err="1" smtClean="0"/>
              <a:t>teres</a:t>
            </a:r>
            <a:r>
              <a:rPr lang="en-GB" dirty="0" smtClean="0"/>
              <a:t> and </a:t>
            </a:r>
            <a:r>
              <a:rPr lang="en-GB" dirty="0" err="1" smtClean="0"/>
              <a:t>brachioradialis</a:t>
            </a:r>
            <a:r>
              <a:rPr lang="en-GB" dirty="0" smtClean="0"/>
              <a:t> distally</a:t>
            </a:r>
          </a:p>
          <a:p>
            <a:pPr lvl="1"/>
            <a:r>
              <a:rPr lang="en-GB" dirty="0" smtClean="0"/>
              <a:t>Fully </a:t>
            </a:r>
            <a:r>
              <a:rPr lang="en-GB" dirty="0" err="1" smtClean="0"/>
              <a:t>supinate</a:t>
            </a:r>
            <a:r>
              <a:rPr lang="en-GB" dirty="0" smtClean="0"/>
              <a:t> the forearm to expose the origin of </a:t>
            </a:r>
            <a:r>
              <a:rPr lang="en-GB" dirty="0" err="1" smtClean="0"/>
              <a:t>supinator</a:t>
            </a:r>
            <a:r>
              <a:rPr lang="en-GB" dirty="0" smtClean="0"/>
              <a:t> and protect the PIN</a:t>
            </a:r>
          </a:p>
        </p:txBody>
      </p:sp>
      <p:pic>
        <p:nvPicPr>
          <p:cNvPr id="4" name="Picture 3" descr="Screenshot 2014-04-28 09.27.4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36901"/>
            <a:ext cx="3413770" cy="262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1587</TotalTime>
  <Words>1344</Words>
  <Application>Microsoft Macintosh PowerPoint</Application>
  <PresentationFormat>On-screen Show (4:3)</PresentationFormat>
  <Paragraphs>202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Plaza</vt:lpstr>
      <vt:lpstr>The Elbow: Approaches</vt:lpstr>
      <vt:lpstr>General Comments</vt:lpstr>
      <vt:lpstr>The Approaches</vt:lpstr>
      <vt:lpstr>1) Lateral Approach to Distal Humerus</vt:lpstr>
      <vt:lpstr>Slide 5</vt:lpstr>
      <vt:lpstr>Slide 6</vt:lpstr>
      <vt:lpstr>2) Anterolateral Approach to the Elbow</vt:lpstr>
      <vt:lpstr>Slide 8</vt:lpstr>
      <vt:lpstr>Slide 9</vt:lpstr>
      <vt:lpstr>Slide 10</vt:lpstr>
      <vt:lpstr>3) Posterolateral Approach to the Radial Head</vt:lpstr>
      <vt:lpstr>Slide 12</vt:lpstr>
      <vt:lpstr>Slide 13</vt:lpstr>
      <vt:lpstr>4) The Posterior Approach</vt:lpstr>
      <vt:lpstr>Slide 15</vt:lpstr>
      <vt:lpstr>Slide 16</vt:lpstr>
      <vt:lpstr>Slide 17</vt:lpstr>
      <vt:lpstr>Slide 18</vt:lpstr>
      <vt:lpstr>“Triceps On” Approach</vt:lpstr>
      <vt:lpstr>Slide 20</vt:lpstr>
      <vt:lpstr>Triceps Reflecting Approach</vt:lpstr>
      <vt:lpstr>Slide 22</vt:lpstr>
      <vt:lpstr>Summary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Elbow: Approaches</dc:title>
  <dc:creator>Zacharia Silk</dc:creator>
  <cp:lastModifiedBy>Zacharia Silk</cp:lastModifiedBy>
  <cp:revision>15</cp:revision>
  <dcterms:created xsi:type="dcterms:W3CDTF">2014-04-29T13:22:34Z</dcterms:created>
  <dcterms:modified xsi:type="dcterms:W3CDTF">2014-04-29T13:26:04Z</dcterms:modified>
</cp:coreProperties>
</file>