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embeddings/oleObject1.bin" ContentType="application/vnd.openxmlformats-officedocument.oleObject"/>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64" r:id="rId2"/>
    <p:sldId id="259" r:id="rId3"/>
    <p:sldId id="260" r:id="rId4"/>
    <p:sldId id="256" r:id="rId5"/>
    <p:sldId id="257" r:id="rId6"/>
    <p:sldId id="258"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6062" autoAdjust="0"/>
  </p:normalViewPr>
  <p:slideViewPr>
    <p:cSldViewPr snapToObjects="1">
      <p:cViewPr>
        <p:scale>
          <a:sx n="75" d="100"/>
          <a:sy n="75" d="100"/>
        </p:scale>
        <p:origin x="-102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A86A8-97B8-2241-9D43-6EBBDC0ECA55}" type="datetimeFigureOut">
              <a:rPr lang="en-US" smtClean="0"/>
              <a:pPr/>
              <a:t>5/7/13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7446F-3342-494E-8D3E-569D5A7B32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Muscle pains and reduced</a:t>
            </a:r>
            <a:r>
              <a:rPr lang="en-US" baseline="0" dirty="0" smtClean="0"/>
              <a:t> muscle strength are frequently observed in patients with OA in the knee and hips</a:t>
            </a:r>
          </a:p>
          <a:p>
            <a:endParaRPr lang="en-US" baseline="0" dirty="0" smtClean="0"/>
          </a:p>
          <a:p>
            <a:r>
              <a:rPr lang="en-US" baseline="0" dirty="0" smtClean="0"/>
              <a:t>Muscles can be overexerted to support the affected joints, so as the patient experiences more pain they minimize use of the supporting deep tissue structures resulting in loss of muscle strength.</a:t>
            </a:r>
          </a:p>
          <a:p>
            <a:endParaRPr lang="en-US" baseline="0" dirty="0" smtClean="0"/>
          </a:p>
          <a:p>
            <a:r>
              <a:rPr lang="en-US" baseline="0" dirty="0" smtClean="0"/>
              <a:t>This cycle can become exacerbated so pain is amplified and persistent </a:t>
            </a:r>
          </a:p>
          <a:p>
            <a:endParaRPr lang="en-US" baseline="0" dirty="0" smtClean="0"/>
          </a:p>
          <a:p>
            <a:r>
              <a:rPr lang="en-US" baseline="0" dirty="0" smtClean="0"/>
              <a:t>But understanding the sensory processing of deep tissue inputs is not only important for OA, there are a number of pain syndromes that are characterised by deep pains like fibromyalgia, </a:t>
            </a:r>
            <a:r>
              <a:rPr lang="en-US" baseline="0" dirty="0" err="1" smtClean="0"/>
              <a:t>myofascial</a:t>
            </a:r>
            <a:r>
              <a:rPr lang="en-US" baseline="0" dirty="0" smtClean="0"/>
              <a:t> pain and other widespread musculoskeletal pain </a:t>
            </a:r>
            <a:r>
              <a:rPr lang="en-US" baseline="0" dirty="0" err="1" smtClean="0"/>
              <a:t>states.s</a:t>
            </a:r>
            <a:endParaRPr lang="en-US" baseline="0" dirty="0" smtClean="0"/>
          </a:p>
        </p:txBody>
      </p:sp>
      <p:sp>
        <p:nvSpPr>
          <p:cNvPr id="4" name="Slide Number Placeholder 3"/>
          <p:cNvSpPr>
            <a:spLocks noGrp="1"/>
          </p:cNvSpPr>
          <p:nvPr>
            <p:ph type="sldNum" sz="quarter" idx="10"/>
          </p:nvPr>
        </p:nvSpPr>
        <p:spPr/>
        <p:txBody>
          <a:bodyPr/>
          <a:lstStyle/>
          <a:p>
            <a:fld id="{48E7446F-3342-494E-8D3E-569D5A7B3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Studies of deep tissue nociception has been largely ignored compared to cutaneous sensory processing, </a:t>
            </a:r>
            <a:r>
              <a:rPr lang="en-GB" sz="1200" kern="1200" baseline="0" dirty="0" smtClean="0">
                <a:solidFill>
                  <a:schemeClr val="tx1"/>
                </a:solidFill>
                <a:latin typeface="+mn-lt"/>
                <a:ea typeface="+mn-ea"/>
                <a:cs typeface="+mn-cs"/>
              </a:rPr>
              <a:t>B</a:t>
            </a:r>
            <a:r>
              <a:rPr lang="en-GB" baseline="0" dirty="0" smtClean="0"/>
              <a:t>oth preclinical and clinical studies have been largely focussed on cutaneous measures of pain. </a:t>
            </a:r>
            <a:r>
              <a:rPr lang="en-US" baseline="0" dirty="0" smtClean="0"/>
              <a:t>T</a:t>
            </a:r>
            <a:r>
              <a:rPr lang="en-GB" baseline="0" dirty="0" smtClean="0"/>
              <a:t>here are few outcome measures in most pain studies that</a:t>
            </a:r>
            <a:r>
              <a:rPr lang="en-GB" baseline="0" dirty="0" smtClean="0"/>
              <a:t> relate to changes </a:t>
            </a:r>
            <a:r>
              <a:rPr lang="en-GB" baseline="0" dirty="0" smtClean="0"/>
              <a:t>in muscle </a:t>
            </a:r>
            <a:r>
              <a:rPr lang="en-GB" baseline="0" dirty="0" smtClean="0"/>
              <a:t>sensitivity.</a:t>
            </a:r>
            <a:endParaRPr lang="en-GB" baseline="0"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a:t>
            </a:r>
            <a:r>
              <a:rPr lang="en-US" sz="1200" kern="1200" baseline="0" dirty="0" smtClean="0">
                <a:solidFill>
                  <a:schemeClr val="tx1"/>
                </a:solidFill>
                <a:latin typeface="+mn-lt"/>
                <a:ea typeface="+mn-ea"/>
                <a:cs typeface="+mn-cs"/>
              </a:rPr>
              <a:t> the basic sensory mechanisms of muscle pain </a:t>
            </a:r>
            <a:r>
              <a:rPr lang="en-US" sz="1200" kern="1200" dirty="0" smtClean="0">
                <a:solidFill>
                  <a:schemeClr val="tx1"/>
                </a:solidFill>
                <a:latin typeface="+mn-lt"/>
                <a:ea typeface="+mn-ea"/>
                <a:cs typeface="+mn-cs"/>
              </a:rPr>
              <a:t>are poorly understood</a:t>
            </a:r>
            <a:r>
              <a:rPr lang="en-US" sz="1200" kern="1200" baseline="0" dirty="0" smtClean="0">
                <a:solidFill>
                  <a:schemeClr val="tx1"/>
                </a:solidFill>
                <a:latin typeface="+mn-lt"/>
                <a:ea typeface="+mn-ea"/>
                <a:cs typeface="+mn-cs"/>
              </a:rPr>
              <a:t>, as well the factors underlying </a:t>
            </a:r>
            <a:r>
              <a:rPr lang="en-US" sz="1200" kern="1200" baseline="0" dirty="0" err="1" smtClean="0">
                <a:solidFill>
                  <a:schemeClr val="tx1"/>
                </a:solidFill>
                <a:latin typeface="+mn-lt"/>
                <a:ea typeface="+mn-ea"/>
                <a:cs typeface="+mn-cs"/>
              </a:rPr>
              <a:t>chronicity</a:t>
            </a:r>
            <a:r>
              <a:rPr lang="en-US" sz="1200" kern="1200" baseline="0" dirty="0" smtClean="0">
                <a:solidFill>
                  <a:schemeClr val="tx1"/>
                </a:solidFill>
                <a:latin typeface="+mn-lt"/>
                <a:ea typeface="+mn-ea"/>
                <a:cs typeface="+mn-cs"/>
              </a:rPr>
              <a:t> of muscle pain states, like</a:t>
            </a:r>
            <a:r>
              <a:rPr lang="en-US" sz="1200" kern="1200" dirty="0" smtClean="0">
                <a:solidFill>
                  <a:schemeClr val="tx1"/>
                </a:solidFill>
                <a:latin typeface="+mn-lt"/>
                <a:ea typeface="+mn-ea"/>
                <a:cs typeface="+mn-cs"/>
              </a:rPr>
              <a:t> plasticity of spinal cord and higher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a:t>
            </a:r>
          </a:p>
          <a:p>
            <a:r>
              <a:rPr lang="en-GB" dirty="0" smtClean="0"/>
              <a:t> </a:t>
            </a:r>
          </a:p>
          <a:p>
            <a:r>
              <a:rPr lang="en-GB" dirty="0" smtClean="0"/>
              <a:t>One of the most</a:t>
            </a:r>
            <a:r>
              <a:rPr lang="en-GB" baseline="0" dirty="0" smtClean="0"/>
              <a:t> likely reasons that people have shied away form study muscle pain is probably the </a:t>
            </a:r>
            <a:r>
              <a:rPr lang="en-US" sz="1200" baseline="0" dirty="0" smtClean="0">
                <a:solidFill>
                  <a:schemeClr val="bg1"/>
                </a:solidFill>
                <a:latin typeface="Verdana"/>
                <a:cs typeface="Verdana"/>
              </a:rPr>
              <a:t>easier access to test cutaneous structures and the lack of an </a:t>
            </a:r>
            <a:r>
              <a:rPr lang="en-US" sz="1200" dirty="0" smtClean="0">
                <a:solidFill>
                  <a:schemeClr val="bg1"/>
                </a:solidFill>
                <a:latin typeface="Verdana"/>
                <a:cs typeface="Verdana"/>
              </a:rPr>
              <a:t>adequate muscle stimulus – in</a:t>
            </a:r>
            <a:r>
              <a:rPr lang="en-US" sz="1200" baseline="0" dirty="0" smtClean="0">
                <a:solidFill>
                  <a:schemeClr val="bg1"/>
                </a:solidFill>
                <a:latin typeface="Verdana"/>
                <a:cs typeface="Verdana"/>
              </a:rPr>
              <a:t> practical terms it’s difficult to stimulate deep somatic tissue selectively without also stimulating part of the overlying skin.</a:t>
            </a:r>
            <a:endParaRPr lang="en-US" sz="1200" dirty="0" smtClean="0">
              <a:solidFill>
                <a:schemeClr val="bg1"/>
              </a:solidFill>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Verdana"/>
                <a:cs typeface="Verdana"/>
              </a:rPr>
              <a:t>What we do know about muscle pain is that it can be accompanied by a heightened </a:t>
            </a:r>
            <a:r>
              <a:rPr lang="en-US" sz="1200" baseline="0" dirty="0" err="1" smtClean="0">
                <a:solidFill>
                  <a:schemeClr val="bg1"/>
                </a:solidFill>
                <a:latin typeface="Verdana"/>
                <a:cs typeface="Verdana"/>
              </a:rPr>
              <a:t>senstivity</a:t>
            </a:r>
            <a:r>
              <a:rPr lang="en-US" sz="1200" baseline="0" dirty="0" smtClean="0">
                <a:solidFill>
                  <a:schemeClr val="bg1"/>
                </a:solidFill>
                <a:latin typeface="Verdana"/>
                <a:cs typeface="Verdana"/>
              </a:rPr>
              <a:t> of cutaneous tissue overlying the pain of origin, but pains from deep origin can evoke different types of sensations compared to pain arising in </a:t>
            </a:r>
            <a:r>
              <a:rPr lang="en-US" sz="1200" baseline="0" dirty="0" err="1" smtClean="0">
                <a:solidFill>
                  <a:schemeClr val="bg1"/>
                </a:solidFill>
                <a:latin typeface="Verdana"/>
                <a:cs typeface="Verdana"/>
              </a:rPr>
              <a:t>cutenaous</a:t>
            </a:r>
            <a:r>
              <a:rPr lang="en-US" sz="1200" baseline="0" dirty="0" smtClean="0">
                <a:solidFill>
                  <a:schemeClr val="bg1"/>
                </a:solidFill>
                <a:latin typeface="Verdana"/>
                <a:cs typeface="Verdana"/>
              </a:rPr>
              <a:t> structures.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Verdana"/>
                <a:cs typeface="Verdana"/>
              </a:rPr>
              <a:t>For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Verdana"/>
                <a:cs typeface="Verdana"/>
              </a:rPr>
              <a:t>Electrical stimulation</a:t>
            </a:r>
            <a:r>
              <a:rPr lang="en-US" sz="1200" baseline="0" dirty="0" smtClean="0">
                <a:solidFill>
                  <a:schemeClr val="bg1"/>
                </a:solidFill>
                <a:latin typeface="Verdana"/>
                <a:cs typeface="Verdana"/>
              </a:rPr>
              <a:t> of </a:t>
            </a:r>
            <a:r>
              <a:rPr lang="en-US" sz="1200" baseline="0" dirty="0" err="1" smtClean="0">
                <a:solidFill>
                  <a:schemeClr val="bg1"/>
                </a:solidFill>
                <a:latin typeface="Verdana"/>
                <a:cs typeface="Verdana"/>
              </a:rPr>
              <a:t>mechanosensitive</a:t>
            </a:r>
            <a:r>
              <a:rPr lang="en-US" sz="1200" baseline="0" dirty="0" smtClean="0">
                <a:solidFill>
                  <a:schemeClr val="bg1"/>
                </a:solidFill>
                <a:latin typeface="Verdana"/>
                <a:cs typeface="Verdana"/>
              </a:rPr>
              <a:t> afferents in muscle can evoke a diffuse cramping pain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Verdana"/>
                <a:cs typeface="Verdana"/>
              </a:rPr>
              <a:t>But electrical stimulation of the same afferent types in cutaneous apparatus evoked sharp, pricking or burning pain</a:t>
            </a:r>
            <a:endParaRPr lang="en-US" sz="1200" dirty="0" smtClean="0">
              <a:solidFill>
                <a:schemeClr val="bg1"/>
              </a:solidFill>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Verdana"/>
                <a:cs typeface="Verdana"/>
              </a:rPr>
              <a:t>Pain originating in tendons and fascia have been shown to be more well </a:t>
            </a:r>
            <a:r>
              <a:rPr lang="en-US" sz="1200" dirty="0" err="1" smtClean="0">
                <a:solidFill>
                  <a:schemeClr val="bg1"/>
                </a:solidFill>
                <a:latin typeface="Verdana"/>
                <a:cs typeface="Verdana"/>
              </a:rPr>
              <a:t>localised</a:t>
            </a:r>
            <a:r>
              <a:rPr lang="en-US" sz="1200" dirty="0" smtClean="0">
                <a:solidFill>
                  <a:schemeClr val="bg1"/>
                </a:solidFill>
                <a:latin typeface="Verdana"/>
                <a:cs typeface="Verdana"/>
              </a:rPr>
              <a:t>, whereas muscle is diffuse and referred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Verdana"/>
                <a:cs typeface="Verdana"/>
              </a:rPr>
              <a:t>A fairly old study, but quite nicely shows that intensity discrimination of cutaneous stimuli is better than muscle stimuli and that noxious</a:t>
            </a:r>
            <a:r>
              <a:rPr lang="en-US" sz="1200" baseline="0" dirty="0" smtClean="0">
                <a:solidFill>
                  <a:schemeClr val="bg1"/>
                </a:solidFill>
                <a:latin typeface="Verdana"/>
                <a:cs typeface="Verdana"/>
              </a:rPr>
              <a:t> muscle stimulation ay a range of intensities is always perceived as more u</a:t>
            </a:r>
            <a:r>
              <a:rPr lang="en-US" sz="1200" dirty="0" smtClean="0">
                <a:solidFill>
                  <a:schemeClr val="bg1"/>
                </a:solidFill>
                <a:latin typeface="Verdana"/>
                <a:cs typeface="Verdana"/>
              </a:rPr>
              <a:t>npleasant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Verdana"/>
              <a:cs typeface="Verdan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Verdana"/>
                <a:cs typeface="Verdana"/>
              </a:rPr>
              <a:t>So if the final </a:t>
            </a:r>
            <a:r>
              <a:rPr lang="en-US" sz="1200" dirty="0" err="1" smtClean="0">
                <a:solidFill>
                  <a:schemeClr val="bg1"/>
                </a:solidFill>
                <a:latin typeface="Verdana"/>
                <a:cs typeface="Verdana"/>
              </a:rPr>
              <a:t>peception</a:t>
            </a:r>
            <a:r>
              <a:rPr lang="en-US" sz="1200" baseline="0" dirty="0" smtClean="0">
                <a:solidFill>
                  <a:schemeClr val="bg1"/>
                </a:solidFill>
                <a:latin typeface="Verdana"/>
                <a:cs typeface="Verdana"/>
              </a:rPr>
              <a:t> of cutaneous and muscle pain is different, it’s possible there are important differences in the </a:t>
            </a:r>
            <a:r>
              <a:rPr lang="en-US" sz="1200" dirty="0" smtClean="0">
                <a:solidFill>
                  <a:schemeClr val="bg1"/>
                </a:solidFill>
                <a:latin typeface="Verdana"/>
                <a:cs typeface="Verdana"/>
              </a:rPr>
              <a:t>transmission and integration of deep and cutaneous inputs, as well as </a:t>
            </a:r>
            <a:r>
              <a:rPr lang="en-US" sz="1200" dirty="0" smtClean="0">
                <a:solidFill>
                  <a:schemeClr val="bg1"/>
                </a:solidFill>
                <a:latin typeface="Verdana"/>
                <a:cs typeface="Verdana"/>
              </a:rPr>
              <a:t>their</a:t>
            </a:r>
            <a:r>
              <a:rPr lang="en-US" sz="1200" baseline="0" dirty="0" smtClean="0">
                <a:solidFill>
                  <a:schemeClr val="bg1"/>
                </a:solidFill>
                <a:latin typeface="Verdana"/>
                <a:cs typeface="Verdana"/>
              </a:rPr>
              <a:t> central</a:t>
            </a:r>
            <a:r>
              <a:rPr lang="en-US" sz="1200" dirty="0" smtClean="0">
                <a:solidFill>
                  <a:schemeClr val="bg1"/>
                </a:solidFill>
                <a:latin typeface="Verdana"/>
                <a:cs typeface="Verdana"/>
              </a:rPr>
              <a:t> processing</a:t>
            </a:r>
            <a:r>
              <a:rPr lang="en-US" sz="1200" baseline="0" dirty="0" smtClean="0">
                <a:solidFill>
                  <a:schemeClr val="bg1"/>
                </a:solidFill>
                <a:latin typeface="Verdana"/>
                <a:cs typeface="Verdana"/>
              </a:rPr>
              <a:t> </a:t>
            </a:r>
            <a:r>
              <a:rPr lang="en-US" sz="1200" dirty="0" smtClean="0">
                <a:solidFill>
                  <a:schemeClr val="bg1"/>
                </a:solidFill>
                <a:latin typeface="Verdana"/>
                <a:cs typeface="Verdana"/>
              </a:rPr>
              <a:t>descending </a:t>
            </a:r>
            <a:r>
              <a:rPr lang="en-US" sz="1200" dirty="0" smtClean="0">
                <a:solidFill>
                  <a:schemeClr val="bg1"/>
                </a:solidFill>
                <a:latin typeface="Verdana"/>
                <a:cs typeface="Verdana"/>
              </a:rPr>
              <a:t>modulation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Verdana"/>
              <a:cs typeface="Verdana"/>
            </a:endParaRPr>
          </a:p>
          <a:p>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48E7446F-3342-494E-8D3E-569D5A7B3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terms of sensory processing of deep somatic inputs, there are gaps in our knowledge at all these levels of pain processing in the peripheral and central nervous systems</a:t>
            </a:r>
          </a:p>
          <a:p>
            <a:endParaRPr lang="en-US" baseline="0" dirty="0" smtClean="0"/>
          </a:p>
          <a:p>
            <a:r>
              <a:rPr lang="en-US" baseline="0" dirty="0" smtClean="0"/>
              <a:t>…………………</a:t>
            </a:r>
          </a:p>
          <a:p>
            <a:r>
              <a:rPr lang="en-US" baseline="0" dirty="0" smtClean="0"/>
              <a:t>Here we can see these events in a bit more detail </a:t>
            </a:r>
          </a:p>
          <a:p>
            <a:endParaRPr lang="en-US" baseline="0" dirty="0" smtClean="0"/>
          </a:p>
          <a:p>
            <a:r>
              <a:rPr lang="en-US" baseline="0" dirty="0" smtClean="0"/>
              <a:t>Sensory input is transmitted along peripheral nerves, so these convey information about touch, temperature, pressure, pain and normal daily events that your nerve endings are exposed to. These primary afferent </a:t>
            </a:r>
            <a:r>
              <a:rPr lang="en-US" baseline="0" dirty="0" err="1" smtClean="0"/>
              <a:t>fibres</a:t>
            </a:r>
            <a:r>
              <a:rPr lang="en-US" baseline="0" dirty="0" smtClean="0"/>
              <a:t> terminate in the </a:t>
            </a:r>
            <a:r>
              <a:rPr lang="en-US" baseline="0" dirty="0" err="1" smtClean="0"/>
              <a:t>dorsla</a:t>
            </a:r>
            <a:r>
              <a:rPr lang="en-US" baseline="0" dirty="0" smtClean="0"/>
              <a:t> horn of the spinal cord, which itself is is important for integrating the incoming peripheral input</a:t>
            </a:r>
          </a:p>
          <a:p>
            <a:endParaRPr lang="en-US" baseline="0" dirty="0" smtClean="0"/>
          </a:p>
          <a:p>
            <a:r>
              <a:rPr lang="en-US" baseline="0" dirty="0" smtClean="0"/>
              <a:t>Sensory signals processed in the spinal cord projects to the brain to limbic areas that process the affective components of pain – including the processing of fear, anxiety and sleep that are associated with pain. And spinal neurones also project along </a:t>
            </a:r>
            <a:r>
              <a:rPr lang="en-US" baseline="0" dirty="0" err="1" smtClean="0"/>
              <a:t>spinothalamic</a:t>
            </a:r>
            <a:r>
              <a:rPr lang="en-US" baseline="0" dirty="0" smtClean="0"/>
              <a:t> routes for sensory discrimination in </a:t>
            </a:r>
            <a:r>
              <a:rPr lang="en-US" baseline="0" dirty="0" err="1" smtClean="0"/>
              <a:t>thalamocortical</a:t>
            </a:r>
            <a:r>
              <a:rPr lang="en-US" baseline="0" dirty="0" smtClean="0"/>
              <a:t> areas. Here the quality, location timing and intensity of the stimulus is discerned. </a:t>
            </a:r>
          </a:p>
          <a:p>
            <a:endParaRPr lang="en-US" baseline="0" dirty="0" smtClean="0"/>
          </a:p>
          <a:p>
            <a:r>
              <a:rPr lang="en-US" baseline="0" dirty="0" smtClean="0"/>
              <a:t>Importantly, the brain can also feedback to the spinal cord through descending controls, allowing for modulation of spinal activity, and through loops between brain and spinal cord, the central processing of pain and central excitability can be modulated. </a:t>
            </a:r>
            <a:endParaRPr lang="en-US" dirty="0"/>
          </a:p>
        </p:txBody>
      </p:sp>
      <p:sp>
        <p:nvSpPr>
          <p:cNvPr id="4" name="Slide Number Placeholder 3"/>
          <p:cNvSpPr>
            <a:spLocks noGrp="1"/>
          </p:cNvSpPr>
          <p:nvPr>
            <p:ph type="sldNum" sz="quarter" idx="10"/>
          </p:nvPr>
        </p:nvSpPr>
        <p:spPr/>
        <p:txBody>
          <a:bodyPr/>
          <a:lstStyle/>
          <a:p>
            <a:fld id="{0954E4DD-852A-894F-802C-E25D6510034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E7446F-3342-494E-8D3E-569D5A7B32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 might be thinking,</a:t>
            </a:r>
            <a:r>
              <a:rPr lang="en-US" baseline="0" dirty="0" smtClean="0"/>
              <a:t> why bother </a:t>
            </a:r>
            <a:r>
              <a:rPr lang="en-US" baseline="0" dirty="0" err="1" smtClean="0"/>
              <a:t>modelling</a:t>
            </a:r>
            <a:r>
              <a:rPr lang="en-US" baseline="0" dirty="0" smtClean="0"/>
              <a:t> pain in rodents? Of course, our ultimate aim is to improve our understanding of pain processing in humans. And we have recorded neuronal activity in human subjects using cortical recordings and </a:t>
            </a:r>
            <a:r>
              <a:rPr lang="en-US" baseline="0" dirty="0" err="1" smtClean="0"/>
              <a:t>psyhophysical</a:t>
            </a:r>
            <a:r>
              <a:rPr lang="en-US" baseline="0" dirty="0" smtClean="0"/>
              <a:t> </a:t>
            </a:r>
            <a:r>
              <a:rPr lang="en-US" baseline="0" dirty="0" smtClean="0"/>
              <a:t>measures. What we’ve found is that we can nicely correlate the activity of spinal neurones in our rats and the perceptual outcomes in humans.</a:t>
            </a:r>
            <a:endParaRPr lang="en-US" dirty="0" smtClean="0"/>
          </a:p>
          <a:p>
            <a:endParaRPr lang="en-US" dirty="0" smtClean="0"/>
          </a:p>
          <a:p>
            <a:r>
              <a:rPr lang="en-US" dirty="0" smtClean="0"/>
              <a:t>The activity of spinal neurones in rats can predict perceptual</a:t>
            </a:r>
            <a:r>
              <a:rPr lang="en-US" baseline="0" dirty="0" smtClean="0"/>
              <a:t> outcomes in humans</a:t>
            </a:r>
            <a:endParaRPr lang="en-US" dirty="0"/>
          </a:p>
        </p:txBody>
      </p:sp>
      <p:sp>
        <p:nvSpPr>
          <p:cNvPr id="4" name="Slide Number Placeholder 3"/>
          <p:cNvSpPr>
            <a:spLocks noGrp="1"/>
          </p:cNvSpPr>
          <p:nvPr>
            <p:ph type="sldNum" sz="quarter" idx="10"/>
          </p:nvPr>
        </p:nvSpPr>
        <p:spPr/>
        <p:txBody>
          <a:bodyPr/>
          <a:lstStyle/>
          <a:p>
            <a:fld id="{48E7446F-3342-494E-8D3E-569D5A7B32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FFFF"/>
                </a:solidFill>
                <a:latin typeface="Verdana "/>
                <a:cs typeface="Verdana "/>
              </a:rPr>
              <a:t>Receives convergent deep afferent input</a:t>
            </a:r>
          </a:p>
          <a:p>
            <a:endParaRPr lang="en-US" sz="1200" dirty="0" smtClean="0">
              <a:solidFill>
                <a:srgbClr val="FFFFFF"/>
              </a:solidFill>
              <a:latin typeface="Verdana "/>
              <a:cs typeface="Verdana "/>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Verdana"/>
                <a:cs typeface="Verdana"/>
              </a:rPr>
              <a:t>In contrast to the rich knowledge available on physiology of cutaneous pain at the primary afferent level, little is known about the neural mechanisms encoding and transmitting </a:t>
            </a:r>
            <a:r>
              <a:rPr lang="en-US" sz="1200" baseline="0" dirty="0" smtClean="0">
                <a:solidFill>
                  <a:schemeClr val="bg1"/>
                </a:solidFill>
                <a:latin typeface="Verdana"/>
                <a:cs typeface="Verdana"/>
              </a:rPr>
              <a:t>muscle pain under normal conditions. The </a:t>
            </a:r>
            <a:r>
              <a:rPr lang="en-US" sz="1200" baseline="0" dirty="0" err="1" smtClean="0">
                <a:solidFill>
                  <a:schemeClr val="bg1"/>
                </a:solidFill>
                <a:latin typeface="Verdana"/>
                <a:cs typeface="Verdana"/>
              </a:rPr>
              <a:t>pathophysiological</a:t>
            </a:r>
            <a:r>
              <a:rPr lang="en-US" sz="1200" baseline="0" dirty="0" smtClean="0">
                <a:solidFill>
                  <a:schemeClr val="bg1"/>
                </a:solidFill>
                <a:latin typeface="Verdana"/>
                <a:cs typeface="Verdana"/>
              </a:rPr>
              <a:t> mechanisms underlying clinical pains also remain to be documented.</a:t>
            </a:r>
            <a:endParaRPr lang="en-US" sz="1200" dirty="0" smtClean="0">
              <a:solidFill>
                <a:schemeClr val="bg1"/>
              </a:solidFill>
              <a:latin typeface="Verdana"/>
              <a:cs typeface="Verdana"/>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8E7446F-3342-494E-8D3E-569D5A7B329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4A4E1DE-5FA3-5043-97DD-CBBE88CC17A0}"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4A4E1DE-5FA3-5043-97DD-CBBE88CC17A0}"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4A4E1DE-5FA3-5043-97DD-CBBE88CC17A0}"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4A4E1DE-5FA3-5043-97DD-CBBE88CC17A0}"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4A4E1DE-5FA3-5043-97DD-CBBE88CC17A0}"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4A4E1DE-5FA3-5043-97DD-CBBE88CC17A0}"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4A4E1DE-5FA3-5043-97DD-CBBE88CC17A0}" type="datetimeFigureOut">
              <a:rPr lang="en-US" smtClean="0"/>
              <a:pPr/>
              <a:t>5/7/13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4A4E1DE-5FA3-5043-97DD-CBBE88CC17A0}" type="datetimeFigureOut">
              <a:rPr lang="en-US" smtClean="0"/>
              <a:pPr/>
              <a:t>5/7/13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4E1DE-5FA3-5043-97DD-CBBE88CC17A0}" type="datetimeFigureOut">
              <a:rPr lang="en-US" smtClean="0"/>
              <a:pPr/>
              <a:t>5/7/13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4A4E1DE-5FA3-5043-97DD-CBBE88CC17A0}"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4A4E1DE-5FA3-5043-97DD-CBBE88CC17A0}"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2B18-9EA1-9F4A-8ED9-79A362D756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4E1DE-5FA3-5043-97DD-CBBE88CC17A0}" type="datetimeFigureOut">
              <a:rPr lang="en-US" smtClean="0"/>
              <a:pPr/>
              <a:t>5/7/13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82B18-9EA1-9F4A-8ED9-79A362D756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2.pict"/><Relationship Id="rId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pdf"/><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68000"/>
          </a:blip>
          <a:srcRect l="35870" r="37323"/>
          <a:stretch>
            <a:fillRect/>
          </a:stretch>
        </p:blipFill>
        <p:spPr>
          <a:xfrm>
            <a:off x="6400800" y="2892687"/>
            <a:ext cx="2743200" cy="3736713"/>
          </a:xfrm>
          <a:prstGeom prst="rect">
            <a:avLst/>
          </a:prstGeom>
        </p:spPr>
      </p:pic>
      <p:pic>
        <p:nvPicPr>
          <p:cNvPr id="7" name="Picture 6"/>
          <p:cNvPicPr>
            <a:picLocks noChangeAspect="1"/>
          </p:cNvPicPr>
          <p:nvPr/>
        </p:nvPicPr>
        <p:blipFill>
          <a:blip r:embed="rId4"/>
          <a:stretch>
            <a:fillRect/>
          </a:stretch>
        </p:blipFill>
        <p:spPr>
          <a:xfrm>
            <a:off x="3048000" y="2209800"/>
            <a:ext cx="2895600" cy="1828800"/>
          </a:xfrm>
          <a:prstGeom prst="rect">
            <a:avLst/>
          </a:prstGeom>
        </p:spPr>
      </p:pic>
      <p:pic>
        <p:nvPicPr>
          <p:cNvPr id="9" name="Picture 5"/>
          <p:cNvPicPr>
            <a:picLocks noChangeAspect="1" noChangeArrowheads="1"/>
          </p:cNvPicPr>
          <p:nvPr/>
        </p:nvPicPr>
        <p:blipFill>
          <a:blip r:embed="rId5">
            <a:lum bright="-2000"/>
          </a:blip>
          <a:srcRect/>
          <a:stretch>
            <a:fillRect/>
          </a:stretch>
        </p:blipFill>
        <p:spPr bwMode="auto">
          <a:xfrm>
            <a:off x="0" y="0"/>
            <a:ext cx="3453558" cy="3429000"/>
          </a:xfrm>
          <a:prstGeom prst="rect">
            <a:avLst/>
          </a:prstGeom>
          <a:noFill/>
        </p:spPr>
      </p:pic>
      <p:sp>
        <p:nvSpPr>
          <p:cNvPr id="2" name="Title 1"/>
          <p:cNvSpPr>
            <a:spLocks noGrp="1"/>
          </p:cNvSpPr>
          <p:nvPr>
            <p:ph type="title"/>
          </p:nvPr>
        </p:nvSpPr>
        <p:spPr>
          <a:xfrm>
            <a:off x="457200" y="1447800"/>
            <a:ext cx="8229600" cy="1143000"/>
          </a:xfrm>
        </p:spPr>
        <p:txBody>
          <a:bodyPr>
            <a:normAutofit fontScale="90000"/>
          </a:bodyPr>
          <a:lstStyle/>
          <a:p>
            <a:r>
              <a:rPr lang="en-US" sz="4000" dirty="0" smtClean="0">
                <a:solidFill>
                  <a:srgbClr val="FFFFFF"/>
                </a:solidFill>
                <a:latin typeface="Verdana"/>
                <a:cs typeface="Verdana"/>
              </a:rPr>
              <a:t>Deep tissue sensory </a:t>
            </a:r>
            <a:br>
              <a:rPr lang="en-US" sz="4000" dirty="0" smtClean="0">
                <a:solidFill>
                  <a:srgbClr val="FFFFFF"/>
                </a:solidFill>
                <a:latin typeface="Verdana"/>
                <a:cs typeface="Verdana"/>
              </a:rPr>
            </a:br>
            <a:r>
              <a:rPr lang="en-US" sz="4000" dirty="0" smtClean="0">
                <a:solidFill>
                  <a:srgbClr val="FFFFFF"/>
                </a:solidFill>
                <a:latin typeface="Verdana"/>
                <a:cs typeface="Verdana"/>
              </a:rPr>
              <a:t>processing</a:t>
            </a:r>
            <a:endParaRPr lang="en-US" sz="4000" dirty="0">
              <a:solidFill>
                <a:srgbClr val="FFFFFF"/>
              </a:solidFill>
              <a:latin typeface="Verdana"/>
              <a:cs typeface="Verdana"/>
            </a:endParaRPr>
          </a:p>
        </p:txBody>
      </p:sp>
      <p:sp>
        <p:nvSpPr>
          <p:cNvPr id="5" name="Rectangle 4"/>
          <p:cNvSpPr/>
          <p:nvPr/>
        </p:nvSpPr>
        <p:spPr>
          <a:xfrm>
            <a:off x="1219200" y="3872805"/>
            <a:ext cx="6934200" cy="1384995"/>
          </a:xfrm>
          <a:prstGeom prst="rect">
            <a:avLst/>
          </a:prstGeom>
        </p:spPr>
        <p:txBody>
          <a:bodyPr wrap="square">
            <a:spAutoFit/>
          </a:bodyPr>
          <a:lstStyle/>
          <a:p>
            <a:pPr algn="ctr"/>
            <a:r>
              <a:rPr lang="en-US" sz="2800" dirty="0" smtClean="0">
                <a:solidFill>
                  <a:srgbClr val="FFFFFF"/>
                </a:solidFill>
                <a:latin typeface="Verdana"/>
                <a:cs typeface="Verdana"/>
              </a:rPr>
              <a:t>Shafaq Sikandar</a:t>
            </a:r>
          </a:p>
          <a:p>
            <a:pPr algn="ctr"/>
            <a:r>
              <a:rPr lang="en-US" sz="2800" dirty="0" smtClean="0">
                <a:solidFill>
                  <a:srgbClr val="FFFFFF"/>
                </a:solidFill>
                <a:latin typeface="Verdana"/>
                <a:cs typeface="Verdana"/>
              </a:rPr>
              <a:t>University College London</a:t>
            </a:r>
          </a:p>
          <a:p>
            <a:pPr algn="ctr"/>
            <a:r>
              <a:rPr lang="en-US" sz="2800" dirty="0" smtClean="0">
                <a:solidFill>
                  <a:srgbClr val="FFFFFF"/>
                </a:solidFill>
                <a:latin typeface="Verdana"/>
                <a:cs typeface="Verdana"/>
              </a:rPr>
              <a:t>7 May 2013</a:t>
            </a:r>
            <a:endParaRPr lang="en-US" sz="2800" dirty="0">
              <a:latin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76000"/>
          </a:blip>
          <a:stretch>
            <a:fillRect/>
          </a:stretch>
        </p:blipFill>
        <p:spPr>
          <a:xfrm>
            <a:off x="0" y="2717800"/>
            <a:ext cx="2946400" cy="4140200"/>
          </a:xfrm>
          <a:prstGeom prst="rect">
            <a:avLst/>
          </a:prstGeom>
        </p:spPr>
      </p:pic>
      <p:sp>
        <p:nvSpPr>
          <p:cNvPr id="3" name="Rectangle 36"/>
          <p:cNvSpPr>
            <a:spLocks noChangeArrowheads="1"/>
          </p:cNvSpPr>
          <p:nvPr/>
        </p:nvSpPr>
        <p:spPr bwMode="auto">
          <a:xfrm>
            <a:off x="2341109" y="284202"/>
            <a:ext cx="4288291" cy="553998"/>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3000" b="1" dirty="0" smtClean="0">
                <a:solidFill>
                  <a:schemeClr val="bg1"/>
                </a:solidFill>
                <a:latin typeface="Verdana"/>
                <a:cs typeface="Verdana"/>
              </a:rPr>
              <a:t>Muscle nociception</a:t>
            </a:r>
            <a:endParaRPr lang="en-GB" sz="3000" b="1" dirty="0">
              <a:solidFill>
                <a:schemeClr val="bg1"/>
              </a:solidFill>
              <a:latin typeface="Verdana"/>
              <a:cs typeface="Verdana"/>
            </a:endParaRPr>
          </a:p>
        </p:txBody>
      </p:sp>
      <p:sp>
        <p:nvSpPr>
          <p:cNvPr id="4" name="Content Placeholder 2"/>
          <p:cNvSpPr>
            <a:spLocks noGrp="1"/>
          </p:cNvSpPr>
          <p:nvPr>
            <p:ph idx="1"/>
          </p:nvPr>
        </p:nvSpPr>
        <p:spPr>
          <a:xfrm>
            <a:off x="0" y="894494"/>
            <a:ext cx="9067800" cy="2610706"/>
          </a:xfrm>
        </p:spPr>
        <p:txBody>
          <a:bodyPr>
            <a:normAutofit/>
          </a:bodyPr>
          <a:lstStyle/>
          <a:p>
            <a:pPr marL="514350" indent="-514350"/>
            <a:r>
              <a:rPr lang="en-US" sz="2000" dirty="0" smtClean="0">
                <a:solidFill>
                  <a:schemeClr val="bg1"/>
                </a:solidFill>
                <a:latin typeface="Verdana"/>
                <a:cs typeface="Verdana"/>
              </a:rPr>
              <a:t>Poorly understood compared to sensory processing of cutaneous input</a:t>
            </a:r>
          </a:p>
          <a:p>
            <a:pPr marL="514350" indent="-514350"/>
            <a:r>
              <a:rPr lang="en-US" sz="2000" dirty="0" smtClean="0">
                <a:solidFill>
                  <a:schemeClr val="bg1"/>
                </a:solidFill>
                <a:latin typeface="Verdana"/>
                <a:cs typeface="Verdana"/>
              </a:rPr>
              <a:t>An adequate stimulus for deep somatic tissue</a:t>
            </a:r>
          </a:p>
          <a:p>
            <a:pPr marL="514350" indent="-514350"/>
            <a:r>
              <a:rPr lang="en-US" sz="2000" dirty="0" smtClean="0">
                <a:solidFill>
                  <a:schemeClr val="bg1"/>
                </a:solidFill>
                <a:latin typeface="Verdana"/>
                <a:cs typeface="Verdana"/>
              </a:rPr>
              <a:t>May involve sensitisation of</a:t>
            </a:r>
            <a:r>
              <a:rPr lang="en-US" sz="2000" dirty="0" smtClean="0">
                <a:solidFill>
                  <a:schemeClr val="bg1"/>
                </a:solidFill>
                <a:latin typeface="Verdana"/>
                <a:cs typeface="Verdana"/>
              </a:rPr>
              <a:t> other somatic structures</a:t>
            </a:r>
          </a:p>
          <a:p>
            <a:pPr marL="514350" indent="-514350"/>
            <a:r>
              <a:rPr lang="en-US" sz="2000" dirty="0" smtClean="0">
                <a:solidFill>
                  <a:schemeClr val="bg1"/>
                </a:solidFill>
                <a:latin typeface="Verdana"/>
                <a:cs typeface="Verdana"/>
              </a:rPr>
              <a:t>Quality of sensation – implications for sensory processing pathways?</a:t>
            </a:r>
          </a:p>
        </p:txBody>
      </p:sp>
      <p:grpSp>
        <p:nvGrpSpPr>
          <p:cNvPr id="11" name="Group 10"/>
          <p:cNvGrpSpPr/>
          <p:nvPr/>
        </p:nvGrpSpPr>
        <p:grpSpPr>
          <a:xfrm>
            <a:off x="2819400" y="3561493"/>
            <a:ext cx="6172200" cy="2478212"/>
            <a:chOff x="76200" y="3561493"/>
            <a:chExt cx="6172200" cy="2478212"/>
          </a:xfrm>
        </p:grpSpPr>
        <p:sp>
          <p:nvSpPr>
            <p:cNvPr id="10" name="Rectangle 9"/>
            <p:cNvSpPr/>
            <p:nvPr/>
          </p:nvSpPr>
          <p:spPr>
            <a:xfrm>
              <a:off x="81487" y="3561493"/>
              <a:ext cx="6166913" cy="247821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302415" y="3601305"/>
              <a:ext cx="2945985" cy="2438400"/>
            </a:xfrm>
            <a:prstGeom prst="rect">
              <a:avLst/>
            </a:prstGeom>
          </p:spPr>
        </p:pic>
        <p:pic>
          <p:nvPicPr>
            <p:cNvPr id="9" name="Picture 8"/>
            <p:cNvPicPr>
              <a:picLocks noChangeAspect="1"/>
            </p:cNvPicPr>
            <p:nvPr/>
          </p:nvPicPr>
          <p:blipFill>
            <a:blip r:embed="rId5"/>
            <a:stretch>
              <a:fillRect/>
            </a:stretch>
          </p:blipFill>
          <p:spPr>
            <a:xfrm>
              <a:off x="76200" y="3561494"/>
              <a:ext cx="3423713" cy="2478211"/>
            </a:xfrm>
            <a:prstGeom prst="rect">
              <a:avLst/>
            </a:prstGeom>
          </p:spPr>
        </p:pic>
      </p:grpSp>
      <p:sp>
        <p:nvSpPr>
          <p:cNvPr id="12" name="TextBox 11"/>
          <p:cNvSpPr txBox="1"/>
          <p:nvPr/>
        </p:nvSpPr>
        <p:spPr>
          <a:xfrm>
            <a:off x="4953000" y="5791200"/>
            <a:ext cx="4272487" cy="830997"/>
          </a:xfrm>
          <a:prstGeom prst="rect">
            <a:avLst/>
          </a:prstGeom>
          <a:noFill/>
        </p:spPr>
        <p:txBody>
          <a:bodyPr wrap="square" rtlCol="0">
            <a:spAutoFit/>
          </a:bodyPr>
          <a:lstStyle/>
          <a:p>
            <a:pPr algn="ctr"/>
            <a:endParaRPr lang="en-US" sz="1600" dirty="0" smtClean="0">
              <a:solidFill>
                <a:schemeClr val="bg1"/>
              </a:solidFill>
              <a:latin typeface="Verdana"/>
              <a:cs typeface="Verdana"/>
            </a:endParaRPr>
          </a:p>
          <a:p>
            <a:pPr algn="ctr"/>
            <a:r>
              <a:rPr lang="en-US" sz="1600" dirty="0" err="1" smtClean="0">
                <a:solidFill>
                  <a:schemeClr val="bg1"/>
                </a:solidFill>
                <a:latin typeface="Verdana"/>
                <a:cs typeface="Verdana"/>
              </a:rPr>
              <a:t>Svensson</a:t>
            </a:r>
            <a:r>
              <a:rPr lang="en-US" sz="1600" dirty="0" smtClean="0">
                <a:solidFill>
                  <a:schemeClr val="bg1"/>
                </a:solidFill>
                <a:latin typeface="Verdana"/>
                <a:cs typeface="Verdana"/>
              </a:rPr>
              <a:t> et al. </a:t>
            </a:r>
            <a:r>
              <a:rPr lang="en-US" sz="1600" i="1" dirty="0" smtClean="0">
                <a:solidFill>
                  <a:schemeClr val="bg1"/>
                </a:solidFill>
                <a:latin typeface="Verdana"/>
                <a:cs typeface="Verdana"/>
              </a:rPr>
              <a:t>Exp Brain Res</a:t>
            </a:r>
            <a:r>
              <a:rPr lang="en-US" sz="1600" dirty="0" smtClean="0">
                <a:solidFill>
                  <a:schemeClr val="bg1"/>
                </a:solidFill>
                <a:latin typeface="Verdana"/>
                <a:cs typeface="Verdana"/>
              </a:rPr>
              <a:t> 1997</a:t>
            </a:r>
            <a:endParaRPr lang="en-US" sz="1600" i="1" dirty="0" smtClean="0">
              <a:solidFill>
                <a:schemeClr val="bg1"/>
              </a:solidFill>
              <a:latin typeface="Verdana"/>
              <a:cs typeface="Verdana"/>
            </a:endParaRPr>
          </a:p>
          <a:p>
            <a:pPr algn="ctr"/>
            <a:endParaRPr lang="en-US" sz="1600" dirty="0">
              <a:solidFill>
                <a:schemeClr val="bg1"/>
              </a:solidFill>
              <a:latin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a:srcRect/>
          <a:stretch>
            <a:fillRect/>
          </a:stretch>
        </p:blipFill>
        <p:spPr bwMode="auto">
          <a:xfrm>
            <a:off x="1447800" y="304800"/>
            <a:ext cx="2808288" cy="2819400"/>
          </a:xfrm>
          <a:prstGeom prst="rect">
            <a:avLst/>
          </a:prstGeom>
          <a:noFill/>
          <a:ln w="9525">
            <a:noFill/>
            <a:miter lim="800000"/>
            <a:headEnd/>
            <a:tailEnd/>
          </a:ln>
        </p:spPr>
      </p:pic>
      <p:pic>
        <p:nvPicPr>
          <p:cNvPr id="2052" name="Picture 3"/>
          <p:cNvPicPr>
            <a:picLocks noChangeAspect="1" noChangeArrowheads="1"/>
          </p:cNvPicPr>
          <p:nvPr/>
        </p:nvPicPr>
        <p:blipFill>
          <a:blip r:embed="rId5"/>
          <a:srcRect/>
          <a:stretch>
            <a:fillRect/>
          </a:stretch>
        </p:blipFill>
        <p:spPr bwMode="auto">
          <a:xfrm>
            <a:off x="4294188" y="0"/>
            <a:ext cx="4849812" cy="3541713"/>
          </a:xfrm>
          <a:prstGeom prst="rect">
            <a:avLst/>
          </a:prstGeom>
          <a:noFill/>
          <a:ln w="9525">
            <a:noFill/>
            <a:miter lim="800000"/>
            <a:headEnd/>
            <a:tailEnd/>
          </a:ln>
        </p:spPr>
      </p:pic>
      <p:sp>
        <p:nvSpPr>
          <p:cNvPr id="2053" name="Oval 4"/>
          <p:cNvSpPr>
            <a:spLocks noChangeArrowheads="1"/>
          </p:cNvSpPr>
          <p:nvPr/>
        </p:nvSpPr>
        <p:spPr bwMode="auto">
          <a:xfrm>
            <a:off x="0" y="76200"/>
            <a:ext cx="2438400" cy="2133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spcBef>
                <a:spcPct val="50000"/>
              </a:spcBef>
            </a:pPr>
            <a:endParaRPr lang="en-US">
              <a:solidFill>
                <a:srgbClr val="25408F"/>
              </a:solidFill>
            </a:endParaRPr>
          </a:p>
        </p:txBody>
      </p:sp>
      <p:sp>
        <p:nvSpPr>
          <p:cNvPr id="2054" name="Oval 5"/>
          <p:cNvSpPr>
            <a:spLocks noChangeArrowheads="1"/>
          </p:cNvSpPr>
          <p:nvPr/>
        </p:nvSpPr>
        <p:spPr bwMode="auto">
          <a:xfrm>
            <a:off x="6899275" y="457200"/>
            <a:ext cx="2063750" cy="1524000"/>
          </a:xfrm>
          <a:prstGeom prst="ellipse">
            <a:avLst/>
          </a:prstGeom>
          <a:solidFill>
            <a:srgbClr val="DBB577">
              <a:alpha val="67058"/>
            </a:srgbClr>
          </a:solidFill>
          <a:ln w="9525">
            <a:solidFill>
              <a:schemeClr val="tx1"/>
            </a:solidFill>
            <a:round/>
            <a:headEnd/>
            <a:tailEnd/>
          </a:ln>
        </p:spPr>
        <p:txBody>
          <a:bodyPr wrap="none" anchor="ctr">
            <a:prstTxWarp prst="textNoShape">
              <a:avLst/>
            </a:prstTxWarp>
          </a:bodyPr>
          <a:lstStyle/>
          <a:p>
            <a:pPr algn="ctr" eaLnBrk="0" hangingPunct="0"/>
            <a:endParaRPr lang="en-US" sz="2400">
              <a:solidFill>
                <a:srgbClr val="25408F"/>
              </a:solidFill>
            </a:endParaRPr>
          </a:p>
        </p:txBody>
      </p:sp>
      <p:sp>
        <p:nvSpPr>
          <p:cNvPr id="2055" name="Text Box 6"/>
          <p:cNvSpPr txBox="1">
            <a:spLocks noChangeArrowheads="1"/>
          </p:cNvSpPr>
          <p:nvPr/>
        </p:nvSpPr>
        <p:spPr bwMode="auto">
          <a:xfrm>
            <a:off x="6629400" y="711200"/>
            <a:ext cx="2667000" cy="915988"/>
          </a:xfrm>
          <a:prstGeom prst="rect">
            <a:avLst/>
          </a:prstGeom>
          <a:noFill/>
          <a:ln w="9525">
            <a:noFill/>
            <a:miter lim="800000"/>
            <a:headEnd/>
            <a:tailEnd/>
          </a:ln>
        </p:spPr>
        <p:txBody>
          <a:bodyPr>
            <a:prstTxWarp prst="textNoShape">
              <a:avLst/>
            </a:prstTxWarp>
            <a:spAutoFit/>
          </a:bodyPr>
          <a:lstStyle/>
          <a:p>
            <a:pPr algn="ctr" eaLnBrk="0" hangingPunct="0"/>
            <a:r>
              <a:rPr lang="en-US" b="1" dirty="0">
                <a:solidFill>
                  <a:srgbClr val="FFFF00"/>
                </a:solidFill>
                <a:latin typeface="Verdana"/>
                <a:cs typeface="Verdana"/>
              </a:rPr>
              <a:t>Cortex</a:t>
            </a:r>
          </a:p>
          <a:p>
            <a:pPr algn="ctr" eaLnBrk="0" hangingPunct="0"/>
            <a:r>
              <a:rPr lang="en-US" b="1" dirty="0">
                <a:solidFill>
                  <a:srgbClr val="3366FF"/>
                </a:solidFill>
                <a:latin typeface="Verdana"/>
                <a:cs typeface="Verdana"/>
              </a:rPr>
              <a:t>Location and</a:t>
            </a:r>
          </a:p>
          <a:p>
            <a:pPr algn="ctr" eaLnBrk="0" hangingPunct="0"/>
            <a:r>
              <a:rPr lang="en-US" b="1" dirty="0">
                <a:solidFill>
                  <a:srgbClr val="3366FF"/>
                </a:solidFill>
                <a:latin typeface="Verdana"/>
                <a:cs typeface="Verdana"/>
              </a:rPr>
              <a:t> intensity</a:t>
            </a:r>
          </a:p>
        </p:txBody>
      </p:sp>
      <p:sp>
        <p:nvSpPr>
          <p:cNvPr id="2056" name="Text Box 7"/>
          <p:cNvSpPr txBox="1">
            <a:spLocks noChangeArrowheads="1"/>
          </p:cNvSpPr>
          <p:nvPr/>
        </p:nvSpPr>
        <p:spPr bwMode="auto">
          <a:xfrm>
            <a:off x="0" y="477838"/>
            <a:ext cx="2366962" cy="1754327"/>
          </a:xfrm>
          <a:prstGeom prst="rect">
            <a:avLst/>
          </a:prstGeom>
          <a:noFill/>
          <a:ln w="9525">
            <a:noFill/>
            <a:miter lim="800000"/>
            <a:headEnd/>
            <a:tailEnd/>
          </a:ln>
        </p:spPr>
        <p:txBody>
          <a:bodyPr wrap="square">
            <a:prstTxWarp prst="textNoShape">
              <a:avLst/>
            </a:prstTxWarp>
            <a:spAutoFit/>
          </a:bodyPr>
          <a:lstStyle/>
          <a:p>
            <a:pPr algn="ctr" eaLnBrk="0" hangingPunct="0"/>
            <a:r>
              <a:rPr lang="en-US" b="1" dirty="0">
                <a:solidFill>
                  <a:srgbClr val="FFFF00"/>
                </a:solidFill>
                <a:latin typeface="Verdana"/>
                <a:ea typeface="Arial" pitchFamily="-104" charset="0"/>
                <a:cs typeface="Verdana"/>
              </a:rPr>
              <a:t>Limbic </a:t>
            </a:r>
            <a:r>
              <a:rPr lang="en-US" b="1" dirty="0" smtClean="0">
                <a:solidFill>
                  <a:srgbClr val="FFFF00"/>
                </a:solidFill>
                <a:latin typeface="Verdana"/>
                <a:ea typeface="Arial" pitchFamily="-104" charset="0"/>
                <a:cs typeface="Verdana"/>
              </a:rPr>
              <a:t>brain</a:t>
            </a:r>
          </a:p>
          <a:p>
            <a:pPr algn="ctr"/>
            <a:r>
              <a:rPr lang="en-US" dirty="0" smtClean="0">
                <a:solidFill>
                  <a:schemeClr val="bg1"/>
                </a:solidFill>
                <a:latin typeface="Verdana"/>
                <a:cs typeface="Verdana"/>
              </a:rPr>
              <a:t>Affective aspects</a:t>
            </a:r>
          </a:p>
          <a:p>
            <a:pPr algn="ctr"/>
            <a:r>
              <a:rPr lang="en-US" dirty="0" smtClean="0">
                <a:solidFill>
                  <a:schemeClr val="bg1"/>
                </a:solidFill>
                <a:latin typeface="Verdana"/>
                <a:cs typeface="Verdana"/>
              </a:rPr>
              <a:t>of pain</a:t>
            </a:r>
          </a:p>
          <a:p>
            <a:pPr algn="ctr"/>
            <a:r>
              <a:rPr lang="en-US" dirty="0" smtClean="0">
                <a:solidFill>
                  <a:schemeClr val="bg1"/>
                </a:solidFill>
                <a:latin typeface="Verdana"/>
                <a:cs typeface="Verdana"/>
              </a:rPr>
              <a:t>Fear, anxiety, sleep </a:t>
            </a:r>
            <a:endParaRPr lang="en-US" b="1" dirty="0" smtClean="0">
              <a:solidFill>
                <a:schemeClr val="bg1"/>
              </a:solidFill>
              <a:latin typeface="Verdana"/>
              <a:cs typeface="Verdana"/>
            </a:endParaRPr>
          </a:p>
          <a:p>
            <a:pPr algn="ctr" eaLnBrk="0" hangingPunct="0"/>
            <a:endParaRPr lang="en-US" b="1" dirty="0" smtClean="0">
              <a:solidFill>
                <a:srgbClr val="FFFF00"/>
              </a:solidFill>
              <a:latin typeface="Verdana"/>
              <a:ea typeface="Arial" pitchFamily="-104" charset="0"/>
              <a:cs typeface="Verdana"/>
            </a:endParaRPr>
          </a:p>
        </p:txBody>
      </p:sp>
      <p:sp>
        <p:nvSpPr>
          <p:cNvPr id="2057" name="Line 8"/>
          <p:cNvSpPr>
            <a:spLocks noChangeShapeType="1"/>
          </p:cNvSpPr>
          <p:nvPr/>
        </p:nvSpPr>
        <p:spPr bwMode="auto">
          <a:xfrm>
            <a:off x="2971800" y="2057399"/>
            <a:ext cx="4865687" cy="2895601"/>
          </a:xfrm>
          <a:prstGeom prst="line">
            <a:avLst/>
          </a:prstGeom>
          <a:noFill/>
          <a:ln w="76200" cap="flat" cmpd="sng" algn="ctr">
            <a:solidFill>
              <a:srgbClr val="3CDF2C"/>
            </a:solidFill>
            <a:prstDash val="sysDot"/>
            <a:round/>
            <a:headEnd type="none" w="med" len="med"/>
            <a:tailEnd type="triangle" w="med" len="med"/>
          </a:ln>
        </p:spPr>
        <p:txBody>
          <a:bodyPr wrap="none" anchor="ctr">
            <a:prstTxWarp prst="textNoShape">
              <a:avLst/>
            </a:prstTxWarp>
          </a:bodyPr>
          <a:lstStyle/>
          <a:p>
            <a:endParaRPr lang="en-US"/>
          </a:p>
        </p:txBody>
      </p:sp>
      <p:sp>
        <p:nvSpPr>
          <p:cNvPr id="2058" name="Rectangle 9"/>
          <p:cNvSpPr>
            <a:spLocks noChangeArrowheads="1"/>
          </p:cNvSpPr>
          <p:nvPr/>
        </p:nvSpPr>
        <p:spPr bwMode="auto">
          <a:xfrm>
            <a:off x="3798888" y="4362271"/>
            <a:ext cx="4038600" cy="1200329"/>
          </a:xfrm>
          <a:prstGeom prst="rect">
            <a:avLst/>
          </a:prstGeom>
          <a:noFill/>
          <a:ln w="9525">
            <a:noFill/>
            <a:miter lim="800000"/>
            <a:headEnd/>
            <a:tailEnd/>
          </a:ln>
        </p:spPr>
        <p:txBody>
          <a:bodyPr>
            <a:prstTxWarp prst="textNoShape">
              <a:avLst/>
            </a:prstTxWarp>
            <a:spAutoFit/>
          </a:bodyPr>
          <a:lstStyle/>
          <a:p>
            <a:pPr eaLnBrk="0" hangingPunct="0"/>
            <a:r>
              <a:rPr lang="en-US" b="1" dirty="0">
                <a:solidFill>
                  <a:srgbClr val="FFFF00"/>
                </a:solidFill>
                <a:latin typeface="Verdana"/>
                <a:ea typeface="Arial" pitchFamily="-104" charset="0"/>
                <a:cs typeface="Verdana"/>
              </a:rPr>
              <a:t>Spinal cord</a:t>
            </a:r>
            <a:endParaRPr lang="en-US" b="1" dirty="0" smtClean="0">
              <a:solidFill>
                <a:srgbClr val="FFFF00"/>
              </a:solidFill>
              <a:latin typeface="Verdana"/>
              <a:ea typeface="Arial" pitchFamily="-104" charset="0"/>
              <a:cs typeface="Verdana"/>
            </a:endParaRPr>
          </a:p>
          <a:p>
            <a:pPr eaLnBrk="0" hangingPunct="0">
              <a:buFont typeface="Arial"/>
              <a:buChar char="•"/>
            </a:pPr>
            <a:r>
              <a:rPr lang="en-US" dirty="0" smtClean="0">
                <a:solidFill>
                  <a:srgbClr val="FFFFFF"/>
                </a:solidFill>
                <a:latin typeface="Verdana"/>
                <a:ea typeface="Arial" pitchFamily="-104" charset="0"/>
                <a:cs typeface="Verdana"/>
              </a:rPr>
              <a:t> Integrates</a:t>
            </a:r>
            <a:r>
              <a:rPr lang="en-US" dirty="0">
                <a:solidFill>
                  <a:srgbClr val="FFFFFF"/>
                </a:solidFill>
                <a:latin typeface="Verdana"/>
                <a:ea typeface="Arial" pitchFamily="-104" charset="0"/>
                <a:cs typeface="Verdana"/>
              </a:rPr>
              <a:t>, amplifies </a:t>
            </a:r>
            <a:r>
              <a:rPr lang="en-US" dirty="0" smtClean="0">
                <a:solidFill>
                  <a:srgbClr val="FFFFFF"/>
                </a:solidFill>
                <a:latin typeface="Verdana"/>
                <a:ea typeface="Arial" pitchFamily="-104" charset="0"/>
                <a:cs typeface="Verdana"/>
              </a:rPr>
              <a:t>and modifies incoming </a:t>
            </a:r>
            <a:r>
              <a:rPr lang="en-US" dirty="0">
                <a:solidFill>
                  <a:srgbClr val="FFFFFF"/>
                </a:solidFill>
                <a:latin typeface="Verdana"/>
                <a:ea typeface="Arial" pitchFamily="-104" charset="0"/>
                <a:cs typeface="Verdana"/>
              </a:rPr>
              <a:t>messages </a:t>
            </a:r>
            <a:endParaRPr lang="en-US" dirty="0" smtClean="0">
              <a:solidFill>
                <a:srgbClr val="FFFFFF"/>
              </a:solidFill>
              <a:latin typeface="Verdana"/>
              <a:ea typeface="Arial" pitchFamily="-104" charset="0"/>
              <a:cs typeface="Verdana"/>
            </a:endParaRPr>
          </a:p>
          <a:p>
            <a:pPr eaLnBrk="0" hangingPunct="0">
              <a:buFont typeface="Arial"/>
              <a:buChar char="•"/>
            </a:pPr>
            <a:r>
              <a:rPr lang="en-US" dirty="0" smtClean="0">
                <a:solidFill>
                  <a:srgbClr val="FFFFFF"/>
                </a:solidFill>
                <a:latin typeface="Verdana"/>
                <a:ea typeface="Arial" pitchFamily="-104" charset="0"/>
                <a:cs typeface="Verdana"/>
              </a:rPr>
              <a:t> Output </a:t>
            </a:r>
            <a:r>
              <a:rPr lang="en-US" dirty="0">
                <a:solidFill>
                  <a:srgbClr val="FFFFFF"/>
                </a:solidFill>
                <a:latin typeface="Verdana"/>
                <a:ea typeface="Arial" pitchFamily="-104" charset="0"/>
                <a:cs typeface="Verdana"/>
              </a:rPr>
              <a:t>to brain</a:t>
            </a:r>
            <a:endParaRPr lang="en-US" b="1" dirty="0">
              <a:solidFill>
                <a:srgbClr val="FFFFFF"/>
              </a:solidFill>
              <a:latin typeface="Verdana"/>
              <a:ea typeface="Arial" pitchFamily="-104" charset="0"/>
              <a:cs typeface="Verdana"/>
            </a:endParaRPr>
          </a:p>
        </p:txBody>
      </p:sp>
      <p:sp>
        <p:nvSpPr>
          <p:cNvPr id="2061" name="Line 12"/>
          <p:cNvSpPr>
            <a:spLocks noChangeShapeType="1"/>
          </p:cNvSpPr>
          <p:nvPr/>
        </p:nvSpPr>
        <p:spPr bwMode="auto">
          <a:xfrm flipV="1">
            <a:off x="8275956" y="1828799"/>
            <a:ext cx="45719" cy="3103563"/>
          </a:xfrm>
          <a:prstGeom prst="line">
            <a:avLst/>
          </a:prstGeom>
          <a:noFill/>
          <a:ln w="123825" cap="flat" cmpd="sng" algn="ctr">
            <a:solidFill>
              <a:schemeClr val="accent1"/>
            </a:solidFill>
            <a:prstDash val="solid"/>
            <a:round/>
            <a:headEnd type="none" w="med" len="med"/>
            <a:tailEnd type="triangle" w="med" len="med"/>
          </a:ln>
        </p:spPr>
        <p:txBody>
          <a:bodyPr wrap="none" anchor="ctr">
            <a:prstTxWarp prst="textNoShape">
              <a:avLst/>
            </a:prstTxWarp>
          </a:bodyPr>
          <a:lstStyle/>
          <a:p>
            <a:endParaRPr lang="en-US"/>
          </a:p>
        </p:txBody>
      </p:sp>
      <p:sp>
        <p:nvSpPr>
          <p:cNvPr id="2062" name="Rectangle 13"/>
          <p:cNvSpPr>
            <a:spLocks noChangeArrowheads="1"/>
          </p:cNvSpPr>
          <p:nvPr/>
        </p:nvSpPr>
        <p:spPr bwMode="auto">
          <a:xfrm>
            <a:off x="228600" y="3191470"/>
            <a:ext cx="4953000" cy="1200329"/>
          </a:xfrm>
          <a:prstGeom prst="rect">
            <a:avLst/>
          </a:prstGeom>
          <a:noFill/>
          <a:ln w="9525">
            <a:noFill/>
            <a:miter lim="800000"/>
            <a:headEnd/>
            <a:tailEnd/>
          </a:ln>
        </p:spPr>
        <p:txBody>
          <a:bodyPr wrap="square">
            <a:prstTxWarp prst="textNoShape">
              <a:avLst/>
            </a:prstTxWarp>
            <a:spAutoFit/>
          </a:bodyPr>
          <a:lstStyle/>
          <a:p>
            <a:pPr eaLnBrk="0" hangingPunct="0"/>
            <a:r>
              <a:rPr lang="en-US" b="1" dirty="0">
                <a:solidFill>
                  <a:srgbClr val="FFFF00"/>
                </a:solidFill>
                <a:latin typeface="Verdana"/>
                <a:ea typeface="Arial" pitchFamily="-104" charset="0"/>
                <a:cs typeface="Verdana"/>
              </a:rPr>
              <a:t>Descending controls</a:t>
            </a:r>
            <a:endParaRPr lang="en-US" b="1" dirty="0" smtClean="0">
              <a:solidFill>
                <a:srgbClr val="FFFF00"/>
              </a:solidFill>
              <a:latin typeface="Verdana"/>
              <a:ea typeface="Arial" pitchFamily="-104" charset="0"/>
              <a:cs typeface="Verdana"/>
            </a:endParaRPr>
          </a:p>
          <a:p>
            <a:pPr eaLnBrk="0" hangingPunct="0">
              <a:buFont typeface="Arial"/>
              <a:buChar char="•"/>
            </a:pPr>
            <a:r>
              <a:rPr lang="en-US" dirty="0" smtClean="0">
                <a:solidFill>
                  <a:srgbClr val="FFFFFF"/>
                </a:solidFill>
                <a:latin typeface="Verdana"/>
                <a:ea typeface="Arial" pitchFamily="-104" charset="0"/>
                <a:cs typeface="Verdana"/>
              </a:rPr>
              <a:t> Allow </a:t>
            </a:r>
            <a:r>
              <a:rPr lang="en-US" dirty="0">
                <a:solidFill>
                  <a:srgbClr val="FFFFFF"/>
                </a:solidFill>
                <a:latin typeface="Verdana"/>
                <a:ea typeface="Arial" pitchFamily="-104" charset="0"/>
                <a:cs typeface="Verdana"/>
              </a:rPr>
              <a:t>top-down </a:t>
            </a:r>
            <a:r>
              <a:rPr lang="en-US" dirty="0" smtClean="0">
                <a:solidFill>
                  <a:srgbClr val="FFFFFF"/>
                </a:solidFill>
                <a:latin typeface="Verdana"/>
                <a:ea typeface="Arial" pitchFamily="-104" charset="0"/>
                <a:cs typeface="Verdana"/>
              </a:rPr>
              <a:t>processes to enhance or inhibit </a:t>
            </a:r>
            <a:r>
              <a:rPr lang="en-US" dirty="0">
                <a:solidFill>
                  <a:srgbClr val="FFFFFF"/>
                </a:solidFill>
                <a:latin typeface="Verdana"/>
                <a:ea typeface="Arial" pitchFamily="-104" charset="0"/>
                <a:cs typeface="Verdana"/>
              </a:rPr>
              <a:t>pain - link mood, sleep </a:t>
            </a:r>
            <a:r>
              <a:rPr lang="en-US" dirty="0" smtClean="0">
                <a:solidFill>
                  <a:srgbClr val="FFFFFF"/>
                </a:solidFill>
                <a:latin typeface="Verdana"/>
                <a:ea typeface="Arial" pitchFamily="-104" charset="0"/>
                <a:cs typeface="Verdana"/>
              </a:rPr>
              <a:t>and pain</a:t>
            </a:r>
            <a:endParaRPr lang="en-US" dirty="0">
              <a:solidFill>
                <a:srgbClr val="FFFFFF"/>
              </a:solidFill>
              <a:latin typeface="Verdana"/>
              <a:ea typeface="Arial" pitchFamily="-104" charset="0"/>
              <a:cs typeface="Verdana"/>
            </a:endParaRPr>
          </a:p>
        </p:txBody>
      </p:sp>
      <p:sp>
        <p:nvSpPr>
          <p:cNvPr id="2063" name="Line 14"/>
          <p:cNvSpPr>
            <a:spLocks noChangeShapeType="1"/>
          </p:cNvSpPr>
          <p:nvPr/>
        </p:nvSpPr>
        <p:spPr bwMode="auto">
          <a:xfrm flipH="1" flipV="1">
            <a:off x="2362200" y="1295400"/>
            <a:ext cx="5913756" cy="3636962"/>
          </a:xfrm>
          <a:prstGeom prst="line">
            <a:avLst/>
          </a:prstGeom>
          <a:noFill/>
          <a:ln w="123825" cap="flat" cmpd="sng" algn="ctr">
            <a:solidFill>
              <a:schemeClr val="accent1"/>
            </a:solidFill>
            <a:prstDash val="solid"/>
            <a:round/>
            <a:headEnd type="none" w="med" len="med"/>
            <a:tailEnd type="triangle" w="med" len="med"/>
          </a:ln>
        </p:spPr>
        <p:txBody>
          <a:bodyPr wrap="none" anchor="ctr">
            <a:prstTxWarp prst="textNoShape">
              <a:avLst/>
            </a:prstTxWarp>
          </a:bodyPr>
          <a:lstStyle/>
          <a:p>
            <a:endParaRPr lang="en-US"/>
          </a:p>
        </p:txBody>
      </p:sp>
      <p:grpSp>
        <p:nvGrpSpPr>
          <p:cNvPr id="2" name="Group 17"/>
          <p:cNvGrpSpPr/>
          <p:nvPr/>
        </p:nvGrpSpPr>
        <p:grpSpPr>
          <a:xfrm>
            <a:off x="6019800" y="5333999"/>
            <a:ext cx="2933700" cy="1295401"/>
            <a:chOff x="6553200" y="5395913"/>
            <a:chExt cx="2400300" cy="1081087"/>
          </a:xfrm>
        </p:grpSpPr>
        <p:graphicFrame>
          <p:nvGraphicFramePr>
            <p:cNvPr id="2050" name="Object 21"/>
            <p:cNvGraphicFramePr>
              <a:graphicFrameLocks noChangeAspect="1"/>
            </p:cNvGraphicFramePr>
            <p:nvPr/>
          </p:nvGraphicFramePr>
          <p:xfrm>
            <a:off x="6553200" y="5395913"/>
            <a:ext cx="2400300" cy="1081087"/>
          </p:xfrm>
          <a:graphic>
            <a:graphicData uri="http://schemas.openxmlformats.org/presentationml/2006/ole">
              <p:oleObj spid="_x0000_s19458" name="Image" r:id="rId6" imgW="7771429" imgH="2488889" progId="">
                <p:embed/>
              </p:oleObj>
            </a:graphicData>
          </a:graphic>
        </p:graphicFrame>
        <p:sp>
          <p:nvSpPr>
            <p:cNvPr id="2064" name="Rectangle 16"/>
            <p:cNvSpPr>
              <a:spLocks noChangeArrowheads="1"/>
            </p:cNvSpPr>
            <p:nvPr/>
          </p:nvSpPr>
          <p:spPr bwMode="auto">
            <a:xfrm>
              <a:off x="6553200" y="6324600"/>
              <a:ext cx="304800" cy="152400"/>
            </a:xfrm>
            <a:prstGeom prst="rect">
              <a:avLst/>
            </a:prstGeom>
            <a:solidFill>
              <a:schemeClr val="tx1"/>
            </a:solidFill>
            <a:ln w="9525">
              <a:noFill/>
              <a:miter lim="800000"/>
              <a:headEnd/>
              <a:tailEnd/>
            </a:ln>
          </p:spPr>
          <p:txBody>
            <a:bodyPr wrap="none" anchor="ctr">
              <a:prstTxWarp prst="textNoShape">
                <a:avLst/>
              </a:prstTxWarp>
            </a:bodyPr>
            <a:lstStyle/>
            <a:p>
              <a:pPr algn="ctr">
                <a:spcBef>
                  <a:spcPct val="50000"/>
                </a:spcBef>
              </a:pPr>
              <a:endParaRPr lang="en-US">
                <a:solidFill>
                  <a:srgbClr val="25408F"/>
                </a:solidFill>
              </a:endParaRPr>
            </a:p>
          </p:txBody>
        </p:sp>
        <p:sp>
          <p:nvSpPr>
            <p:cNvPr id="2065" name="Rectangle 17"/>
            <p:cNvSpPr>
              <a:spLocks noChangeArrowheads="1"/>
            </p:cNvSpPr>
            <p:nvPr/>
          </p:nvSpPr>
          <p:spPr bwMode="auto">
            <a:xfrm>
              <a:off x="7772400" y="6324600"/>
              <a:ext cx="304800" cy="152400"/>
            </a:xfrm>
            <a:prstGeom prst="rect">
              <a:avLst/>
            </a:prstGeom>
            <a:solidFill>
              <a:schemeClr val="tx1"/>
            </a:solidFill>
            <a:ln w="9525">
              <a:noFill/>
              <a:miter lim="800000"/>
              <a:headEnd/>
              <a:tailEnd/>
            </a:ln>
          </p:spPr>
          <p:txBody>
            <a:bodyPr wrap="none" anchor="ctr">
              <a:prstTxWarp prst="textNoShape">
                <a:avLst/>
              </a:prstTxWarp>
            </a:bodyPr>
            <a:lstStyle/>
            <a:p>
              <a:pPr algn="ctr">
                <a:spcBef>
                  <a:spcPct val="50000"/>
                </a:spcBef>
              </a:pPr>
              <a:endParaRPr lang="en-US">
                <a:solidFill>
                  <a:srgbClr val="25408F"/>
                </a:solidFill>
              </a:endParaRPr>
            </a:p>
          </p:txBody>
        </p:sp>
      </p:grpSp>
      <p:sp>
        <p:nvSpPr>
          <p:cNvPr id="188426" name="Rectangle 10"/>
          <p:cNvSpPr>
            <a:spLocks noChangeArrowheads="1"/>
          </p:cNvSpPr>
          <p:nvPr/>
        </p:nvSpPr>
        <p:spPr bwMode="auto">
          <a:xfrm>
            <a:off x="228600" y="5514975"/>
            <a:ext cx="6686446" cy="1200329"/>
          </a:xfrm>
          <a:prstGeom prst="rect">
            <a:avLst/>
          </a:prstGeom>
          <a:noFill/>
          <a:ln>
            <a:noFill/>
          </a:ln>
          <a:effectLst/>
          <a:extLst>
            <a:ext uri="{909E8E84-426E-40DD-AFC4-6F175D3DCCD1}"/>
            <a:ext uri="{91240B29-F687-4F45-9708-019B960494DF}"/>
            <a:ext uri="{AF507438-7753-43E0-B8FC-AC1667EBCBE1}"/>
          </a:extLst>
        </p:spPr>
        <p:txBody>
          <a:bodyPr wrap="none">
            <a:prstTxWarp prst="textNoShape">
              <a:avLst/>
            </a:prstTxWarp>
            <a:spAutoFit/>
          </a:bodyPr>
          <a:lstStyle/>
          <a:p>
            <a:pPr marL="457200" indent="-457200" eaLnBrk="0" hangingPunct="0">
              <a:buFont typeface="Arial" pitchFamily="-104" charset="0"/>
              <a:buNone/>
            </a:pPr>
            <a:r>
              <a:rPr lang="en-US" b="1" dirty="0">
                <a:solidFill>
                  <a:srgbClr val="FFFF00"/>
                </a:solidFill>
                <a:latin typeface="Verdana"/>
                <a:ea typeface="Arial" pitchFamily="-104" charset="0"/>
                <a:cs typeface="Verdana"/>
              </a:rPr>
              <a:t>Incoming peripheral </a:t>
            </a:r>
            <a:r>
              <a:rPr lang="en-US" b="1" dirty="0" smtClean="0">
                <a:solidFill>
                  <a:srgbClr val="FFFF00"/>
                </a:solidFill>
                <a:latin typeface="Verdana"/>
                <a:ea typeface="Arial" pitchFamily="-104" charset="0"/>
                <a:cs typeface="Verdana"/>
              </a:rPr>
              <a:t>nerves</a:t>
            </a:r>
          </a:p>
          <a:p>
            <a:pPr eaLnBrk="0" hangingPunct="0">
              <a:buFont typeface="Arial"/>
              <a:buChar char="•"/>
            </a:pPr>
            <a:r>
              <a:rPr lang="en-US" dirty="0" smtClean="0">
                <a:solidFill>
                  <a:srgbClr val="FFFFFF"/>
                </a:solidFill>
                <a:latin typeface="Verdana"/>
                <a:ea typeface="Arial" pitchFamily="-104" charset="0"/>
                <a:cs typeface="Verdana"/>
              </a:rPr>
              <a:t> Convey </a:t>
            </a:r>
            <a:r>
              <a:rPr lang="en-US" dirty="0">
                <a:solidFill>
                  <a:srgbClr val="FFFFFF"/>
                </a:solidFill>
                <a:latin typeface="Verdana"/>
                <a:ea typeface="Arial" pitchFamily="-104" charset="0"/>
                <a:cs typeface="Verdana"/>
              </a:rPr>
              <a:t>touch, </a:t>
            </a:r>
            <a:r>
              <a:rPr lang="en-US" dirty="0" smtClean="0">
                <a:solidFill>
                  <a:srgbClr val="FFFFFF"/>
                </a:solidFill>
                <a:latin typeface="Verdana"/>
                <a:ea typeface="Arial" pitchFamily="-104" charset="0"/>
                <a:cs typeface="Verdana"/>
              </a:rPr>
              <a:t>temperature</a:t>
            </a:r>
          </a:p>
          <a:p>
            <a:pPr eaLnBrk="0" hangingPunct="0">
              <a:buFont typeface="Arial"/>
              <a:buChar char="•"/>
            </a:pPr>
            <a:r>
              <a:rPr lang="en-US" dirty="0" smtClean="0">
                <a:solidFill>
                  <a:srgbClr val="FFFFFF"/>
                </a:solidFill>
                <a:latin typeface="Verdana"/>
                <a:ea typeface="Arial" pitchFamily="-104" charset="0"/>
                <a:cs typeface="Verdana"/>
              </a:rPr>
              <a:t> Convey </a:t>
            </a:r>
            <a:r>
              <a:rPr lang="en-US" dirty="0">
                <a:solidFill>
                  <a:srgbClr val="FFFFFF"/>
                </a:solidFill>
                <a:latin typeface="Verdana"/>
                <a:ea typeface="Arial" pitchFamily="-104" charset="0"/>
                <a:cs typeface="Verdana"/>
              </a:rPr>
              <a:t>painful messages - heat, mechanical, </a:t>
            </a:r>
            <a:r>
              <a:rPr lang="en-US" dirty="0" smtClean="0">
                <a:solidFill>
                  <a:srgbClr val="FFFFFF"/>
                </a:solidFill>
                <a:latin typeface="Verdana"/>
                <a:ea typeface="Arial" pitchFamily="-104" charset="0"/>
                <a:cs typeface="Verdana"/>
              </a:rPr>
              <a:t>chemical</a:t>
            </a:r>
          </a:p>
          <a:p>
            <a:pPr eaLnBrk="0" hangingPunct="0">
              <a:buFont typeface="Arial"/>
              <a:buChar char="•"/>
            </a:pPr>
            <a:r>
              <a:rPr lang="en-US" dirty="0" smtClean="0">
                <a:solidFill>
                  <a:srgbClr val="FFFFFF"/>
                </a:solidFill>
                <a:latin typeface="Verdana"/>
                <a:ea typeface="Arial" pitchFamily="-104" charset="0"/>
                <a:cs typeface="Verdana"/>
              </a:rPr>
              <a:t> Are </a:t>
            </a:r>
            <a:r>
              <a:rPr lang="en-US" dirty="0">
                <a:solidFill>
                  <a:srgbClr val="FFFFFF"/>
                </a:solidFill>
                <a:latin typeface="Verdana"/>
                <a:ea typeface="Arial" pitchFamily="-104" charset="0"/>
                <a:cs typeface="Verdana"/>
              </a:rPr>
              <a:t>altered by tissue and nerve damage</a:t>
            </a:r>
            <a:endParaRPr lang="en-US" b="1" dirty="0">
              <a:solidFill>
                <a:srgbClr val="FFFFFF"/>
              </a:solidFill>
              <a:latin typeface="Verdana"/>
              <a:ea typeface="Arial" pitchFamily="-104" charset="0"/>
              <a:cs typeface="Verdana"/>
            </a:endParaRPr>
          </a:p>
        </p:txBody>
      </p:sp>
      <p:sp>
        <p:nvSpPr>
          <p:cNvPr id="19" name="Line 8"/>
          <p:cNvSpPr>
            <a:spLocks noChangeShapeType="1"/>
          </p:cNvSpPr>
          <p:nvPr/>
        </p:nvSpPr>
        <p:spPr bwMode="auto">
          <a:xfrm>
            <a:off x="2743200" y="2133600"/>
            <a:ext cx="4865687" cy="2895601"/>
          </a:xfrm>
          <a:prstGeom prst="line">
            <a:avLst/>
          </a:prstGeom>
          <a:noFill/>
          <a:ln w="76200" cap="flat" cmpd="sng" algn="ctr">
            <a:solidFill>
              <a:srgbClr val="FF0000"/>
            </a:solidFill>
            <a:prstDash val="sysDot"/>
            <a:round/>
            <a:headEnd type="none" w="med" len="med"/>
            <a:tailEnd type="triangle" w="med" len="med"/>
          </a:ln>
        </p:spPr>
        <p:txBody>
          <a:bodyPr wrap="none" anchor="ctr">
            <a:prstTxWarp prst="textNoShape">
              <a:avLst/>
            </a:prstTxWarp>
          </a:bodyPr>
          <a:lstStyle/>
          <a:p>
            <a:endParaRPr lang="en-US" dirty="0"/>
          </a:p>
        </p:txBody>
      </p:sp>
      <p:cxnSp>
        <p:nvCxnSpPr>
          <p:cNvPr id="21" name="Straight Arrow Connector 20"/>
          <p:cNvCxnSpPr/>
          <p:nvPr/>
        </p:nvCxnSpPr>
        <p:spPr>
          <a:xfrm>
            <a:off x="3798888" y="5943600"/>
            <a:ext cx="2220912" cy="1588"/>
          </a:xfrm>
          <a:prstGeom prst="straightConnector1">
            <a:avLst/>
          </a:prstGeom>
          <a:ln w="104775"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5" name="Picture 34" descr="Untitled.tiff"/>
          <p:cNvPicPr>
            <a:picLocks noChangeAspect="1"/>
          </p:cNvPicPr>
          <p:nvPr/>
        </p:nvPicPr>
        <p:blipFill>
          <a:blip r:embed="rId3"/>
          <a:stretch>
            <a:fillRect/>
          </a:stretch>
        </p:blipFill>
        <p:spPr>
          <a:xfrm>
            <a:off x="2286000" y="838200"/>
            <a:ext cx="6858000" cy="3959773"/>
          </a:xfrm>
          <a:prstGeom prst="rect">
            <a:avLst/>
          </a:prstGeom>
        </p:spPr>
      </p:pic>
      <p:sp>
        <p:nvSpPr>
          <p:cNvPr id="20" name="Rectangle 170"/>
          <p:cNvSpPr txBox="1">
            <a:spLocks noChangeArrowheads="1"/>
          </p:cNvSpPr>
          <p:nvPr/>
        </p:nvSpPr>
        <p:spPr bwMode="auto">
          <a:xfrm>
            <a:off x="609600" y="0"/>
            <a:ext cx="8229600" cy="553998"/>
          </a:xfrm>
          <a:prstGeom prst="rect">
            <a:avLst/>
          </a:prstGeom>
          <a:noFill/>
          <a:ln w="9525">
            <a:noFill/>
            <a:miter lim="800000"/>
            <a:headEnd/>
            <a:tailEnd/>
          </a:ln>
          <a:effectLst/>
        </p:spPr>
        <p:txBody>
          <a:bodyPr vert="horz" wrap="square" lIns="91440" tIns="45720" rIns="91440" bIns="45720" rtlCol="0" anchor="ctr">
            <a:prstTxWarp prst="textNoShape">
              <a:avLst/>
            </a:prstTxWarp>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000" b="1" i="1" u="none" strike="noStrike" kern="1200" cap="none" spc="0" normalizeH="0" baseline="0" noProof="0" dirty="0" smtClean="0">
                <a:ln>
                  <a:noFill/>
                </a:ln>
                <a:solidFill>
                  <a:schemeClr val="bg1"/>
                </a:solidFill>
                <a:effectLst/>
                <a:uLnTx/>
                <a:uFillTx/>
                <a:latin typeface="Verdana"/>
                <a:ea typeface="+mj-ea"/>
                <a:cs typeface="Verdana"/>
              </a:rPr>
              <a:t>In vivo</a:t>
            </a:r>
            <a:r>
              <a:rPr kumimoji="0" lang="en-US" sz="3000" b="1" i="1" u="none" strike="noStrike" kern="1200" cap="none" spc="0" normalizeH="0" noProof="0" dirty="0" smtClean="0">
                <a:ln>
                  <a:noFill/>
                </a:ln>
                <a:solidFill>
                  <a:schemeClr val="bg1"/>
                </a:solidFill>
                <a:effectLst/>
                <a:uLnTx/>
                <a:uFillTx/>
                <a:latin typeface="Verdana"/>
                <a:ea typeface="+mj-ea"/>
                <a:cs typeface="Verdana"/>
              </a:rPr>
              <a:t> </a:t>
            </a:r>
            <a:r>
              <a:rPr kumimoji="0" lang="en-US" sz="3000" b="1" i="0" u="none" strike="noStrike" kern="1200" cap="none" spc="0" normalizeH="0" noProof="0" dirty="0" smtClean="0">
                <a:ln>
                  <a:noFill/>
                </a:ln>
                <a:solidFill>
                  <a:schemeClr val="bg1"/>
                </a:solidFill>
                <a:effectLst/>
                <a:uLnTx/>
                <a:uFillTx/>
                <a:latin typeface="Verdana"/>
                <a:ea typeface="+mj-ea"/>
                <a:cs typeface="Verdana"/>
              </a:rPr>
              <a:t>electrophysiology</a:t>
            </a:r>
            <a:endParaRPr kumimoji="0" lang="en-US" sz="3000" b="1" i="0" u="none" strike="noStrike" kern="1200" cap="none" spc="0" normalizeH="0" baseline="0" noProof="0" dirty="0">
              <a:ln>
                <a:noFill/>
              </a:ln>
              <a:solidFill>
                <a:schemeClr val="bg1"/>
              </a:solidFill>
              <a:effectLst/>
              <a:uLnTx/>
              <a:uFillTx/>
              <a:latin typeface="Verdana"/>
              <a:ea typeface="+mj-ea"/>
              <a:cs typeface="Verdana"/>
            </a:endParaRPr>
          </a:p>
        </p:txBody>
      </p:sp>
      <p:pic>
        <p:nvPicPr>
          <p:cNvPr id="34" name="Picture 33"/>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0" y="1374227"/>
            <a:ext cx="2057400" cy="3731173"/>
          </a:xfrm>
          <a:prstGeom prst="rect">
            <a:avLst/>
          </a:prstGeom>
          <a:noFill/>
          <a:ln w="9525">
            <a:noFill/>
            <a:miter lim="800000"/>
            <a:headEnd/>
            <a:tailEnd/>
          </a:ln>
        </p:spPr>
      </p:pic>
      <p:sp>
        <p:nvSpPr>
          <p:cNvPr id="37" name="Left Brace 36"/>
          <p:cNvSpPr/>
          <p:nvPr/>
        </p:nvSpPr>
        <p:spPr>
          <a:xfrm>
            <a:off x="1922579" y="1462564"/>
            <a:ext cx="515821" cy="3185636"/>
          </a:xfrm>
          <a:prstGeom prst="leftBrace">
            <a:avLst/>
          </a:prstGeom>
          <a:ln w="47625" cap="flat" cmpd="sng" algn="ctr">
            <a:solidFill>
              <a:srgbClr val="5A94DC"/>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ectangle 36"/>
          <p:cNvSpPr>
            <a:spLocks noChangeArrowheads="1"/>
          </p:cNvSpPr>
          <p:nvPr/>
        </p:nvSpPr>
        <p:spPr bwMode="auto">
          <a:xfrm>
            <a:off x="1600200" y="208002"/>
            <a:ext cx="5660524" cy="553998"/>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3000" b="1" i="1" dirty="0" smtClean="0">
                <a:latin typeface="Verdana"/>
                <a:cs typeface="Verdana"/>
              </a:rPr>
              <a:t>In vivo</a:t>
            </a:r>
            <a:r>
              <a:rPr lang="en-US" sz="3000" b="1" dirty="0" smtClean="0">
                <a:latin typeface="Verdana"/>
                <a:cs typeface="Verdana"/>
              </a:rPr>
              <a:t> electrophysiology</a:t>
            </a:r>
            <a:endParaRPr lang="en-GB" sz="3000" b="1" dirty="0">
              <a:latin typeface="Verdana"/>
              <a:cs typeface="Verdana"/>
            </a:endParaRPr>
          </a:p>
        </p:txBody>
      </p:sp>
      <p:sp>
        <p:nvSpPr>
          <p:cNvPr id="39" name="TextBox 38"/>
          <p:cNvSpPr txBox="1"/>
          <p:nvPr/>
        </p:nvSpPr>
        <p:spPr>
          <a:xfrm>
            <a:off x="0" y="5226538"/>
            <a:ext cx="2895600" cy="1015663"/>
          </a:xfrm>
          <a:prstGeom prst="rect">
            <a:avLst/>
          </a:prstGeom>
          <a:noFill/>
        </p:spPr>
        <p:txBody>
          <a:bodyPr wrap="square" rtlCol="0">
            <a:spAutoFit/>
          </a:bodyPr>
          <a:lstStyle/>
          <a:p>
            <a:r>
              <a:rPr lang="en-US" sz="2000" dirty="0" smtClean="0">
                <a:latin typeface="Verdana "/>
                <a:cs typeface="Verdana "/>
              </a:rPr>
              <a:t>Stimuli applied to receptive fields of spinal neurones</a:t>
            </a:r>
            <a:endParaRPr lang="en-US" sz="2000" dirty="0">
              <a:latin typeface="Verdana "/>
              <a:cs typeface="Verdana "/>
            </a:endParaRPr>
          </a:p>
        </p:txBody>
      </p:sp>
      <p:cxnSp>
        <p:nvCxnSpPr>
          <p:cNvPr id="41" name="Straight Arrow Connector 40"/>
          <p:cNvCxnSpPr>
            <a:stCxn id="39" idx="0"/>
          </p:cNvCxnSpPr>
          <p:nvPr/>
        </p:nvCxnSpPr>
        <p:spPr>
          <a:xfrm rot="16200000" flipV="1">
            <a:off x="777631" y="4556369"/>
            <a:ext cx="1187938"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3276600" y="3586682"/>
            <a:ext cx="5443047" cy="2700197"/>
            <a:chOff x="3276600" y="3586682"/>
            <a:chExt cx="5443047" cy="2700197"/>
          </a:xfrm>
        </p:grpSpPr>
        <p:grpSp>
          <p:nvGrpSpPr>
            <p:cNvPr id="30" name="Group 185"/>
            <p:cNvGrpSpPr>
              <a:grpSpLocks noChangeAspect="1"/>
            </p:cNvGrpSpPr>
            <p:nvPr/>
          </p:nvGrpSpPr>
          <p:grpSpPr bwMode="auto">
            <a:xfrm>
              <a:off x="6614949" y="3586682"/>
              <a:ext cx="2104698" cy="1061518"/>
              <a:chOff x="3043" y="14559"/>
              <a:chExt cx="1628" cy="822"/>
            </a:xfrm>
          </p:grpSpPr>
          <p:sp>
            <p:nvSpPr>
              <p:cNvPr id="31" name="Rectangle 186"/>
              <p:cNvSpPr>
                <a:spLocks noChangeAspect="1" noChangeArrowheads="1"/>
              </p:cNvSpPr>
              <p:nvPr/>
            </p:nvSpPr>
            <p:spPr bwMode="auto">
              <a:xfrm>
                <a:off x="3043" y="14559"/>
                <a:ext cx="1628" cy="822"/>
              </a:xfrm>
              <a:prstGeom prst="rect">
                <a:avLst/>
              </a:prstGeom>
              <a:solidFill>
                <a:srgbClr val="9999FF"/>
              </a:solidFill>
              <a:ln w="9525">
                <a:solidFill>
                  <a:srgbClr val="000000"/>
                </a:solidFill>
                <a:miter lim="800000"/>
                <a:headEnd/>
                <a:tailEnd/>
              </a:ln>
            </p:spPr>
            <p:txBody>
              <a:bodyPr anchor="ctr">
                <a:prstTxWarp prst="textNoShape">
                  <a:avLst/>
                </a:prstTxWarp>
              </a:bodyPr>
              <a:lstStyle/>
              <a:p>
                <a:endParaRPr lang="en-US"/>
              </a:p>
            </p:txBody>
          </p:sp>
          <p:pic>
            <p:nvPicPr>
              <p:cNvPr id="32" name="Picture 187"/>
              <p:cNvPicPr>
                <a:picLocks noChangeAspect="1" noChangeArrowheads="1"/>
              </p:cNvPicPr>
              <p:nvPr/>
            </p:nvPicPr>
            <mc:AlternateContent xmlns:ma="http://schemas.microsoft.com/office/mac/drawingml/2008/main">
              <mc:Choice Requires="ma">
                <p:blipFill>
                  <a:blip r:embed="rId6"/>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rcRect/>
                  <a:stretch>
                    <a:fillRect/>
                  </a:stretch>
                </p:blipFill>
              </mc:Fallback>
            </mc:AlternateContent>
            <p:spPr bwMode="auto">
              <a:xfrm>
                <a:off x="3086" y="14646"/>
                <a:ext cx="1585" cy="667"/>
              </a:xfrm>
              <a:prstGeom prst="rect">
                <a:avLst/>
              </a:prstGeom>
              <a:noFill/>
              <a:ln w="9525">
                <a:noFill/>
                <a:miter lim="800000"/>
                <a:headEnd/>
                <a:tailEnd/>
              </a:ln>
            </p:spPr>
          </p:pic>
        </p:grpSp>
        <p:sp>
          <p:nvSpPr>
            <p:cNvPr id="36" name="Curved Up Arrow 35"/>
            <p:cNvSpPr/>
            <p:nvPr/>
          </p:nvSpPr>
          <p:spPr>
            <a:xfrm>
              <a:off x="3276600" y="4797973"/>
              <a:ext cx="4068640" cy="1074896"/>
            </a:xfrm>
            <a:prstGeom prst="curvedUpArrow">
              <a:avLst/>
            </a:prstGeom>
            <a:ln/>
          </p:spPr>
          <p:style>
            <a:lnRef idx="1">
              <a:schemeClr val="accent1"/>
            </a:lnRef>
            <a:fillRef idx="3">
              <a:schemeClr val="accent1"/>
            </a:fillRef>
            <a:effectRef idx="2">
              <a:schemeClr val="accent1"/>
            </a:effectRef>
            <a:fontRef idx="minor">
              <a:schemeClr val="lt1"/>
            </a:fontRef>
          </p:style>
        </p:sp>
        <p:sp>
          <p:nvSpPr>
            <p:cNvPr id="43" name="TextBox 42"/>
            <p:cNvSpPr txBox="1"/>
            <p:nvPr/>
          </p:nvSpPr>
          <p:spPr>
            <a:xfrm>
              <a:off x="3774940" y="5886769"/>
              <a:ext cx="2895600" cy="400110"/>
            </a:xfrm>
            <a:prstGeom prst="rect">
              <a:avLst/>
            </a:prstGeom>
            <a:noFill/>
          </p:spPr>
          <p:txBody>
            <a:bodyPr wrap="square" rtlCol="0">
              <a:spAutoFit/>
            </a:bodyPr>
            <a:lstStyle/>
            <a:p>
              <a:r>
                <a:rPr lang="en-US" sz="2000" dirty="0" smtClean="0">
                  <a:latin typeface="Verdana "/>
                  <a:cs typeface="Verdana "/>
                </a:rPr>
                <a:t>Evoked neuronal firing</a:t>
              </a:r>
              <a:endParaRPr lang="en-US" sz="2000" dirty="0">
                <a:latin typeface="Verdana "/>
                <a:cs typeface="Verdana "/>
              </a:endParaRPr>
            </a:p>
          </p:txBody>
        </p:sp>
      </p:grpSp>
      <p:sp>
        <p:nvSpPr>
          <p:cNvPr id="45" name="TextBox 44"/>
          <p:cNvSpPr txBox="1"/>
          <p:nvPr/>
        </p:nvSpPr>
        <p:spPr>
          <a:xfrm>
            <a:off x="152400" y="786824"/>
            <a:ext cx="1541579" cy="584776"/>
          </a:xfrm>
          <a:prstGeom prst="rect">
            <a:avLst/>
          </a:prstGeom>
          <a:noFill/>
        </p:spPr>
        <p:txBody>
          <a:bodyPr wrap="square" rtlCol="0">
            <a:spAutoFit/>
          </a:bodyPr>
          <a:lstStyle/>
          <a:p>
            <a:pPr algn="ctr"/>
            <a:r>
              <a:rPr lang="en-US" sz="1600" dirty="0" err="1" smtClean="0">
                <a:latin typeface="Verdana "/>
                <a:cs typeface="Verdana "/>
              </a:rPr>
              <a:t>Isoflourane</a:t>
            </a:r>
            <a:r>
              <a:rPr lang="en-US" sz="1600" dirty="0" smtClean="0">
                <a:latin typeface="Verdana "/>
                <a:cs typeface="Verdana "/>
              </a:rPr>
              <a:t> N</a:t>
            </a:r>
            <a:r>
              <a:rPr lang="en-US" sz="1600" baseline="-25000" dirty="0" smtClean="0">
                <a:latin typeface="Verdana "/>
                <a:cs typeface="Verdana "/>
              </a:rPr>
              <a:t>2</a:t>
            </a:r>
            <a:r>
              <a:rPr lang="en-US" sz="1600" dirty="0" smtClean="0">
                <a:latin typeface="Verdana "/>
                <a:cs typeface="Verdana "/>
              </a:rPr>
              <a:t>0 &amp; O</a:t>
            </a:r>
            <a:r>
              <a:rPr lang="en-US" sz="1600" baseline="-25000" dirty="0" smtClean="0">
                <a:latin typeface="Verdana "/>
                <a:cs typeface="Verdana "/>
              </a:rPr>
              <a:t>2</a:t>
            </a:r>
            <a:r>
              <a:rPr lang="en-US" sz="1600" dirty="0" smtClean="0">
                <a:latin typeface="Verdana "/>
                <a:cs typeface="Verdana "/>
              </a:rPr>
              <a:t>  </a:t>
            </a:r>
            <a:endParaRPr lang="en-US" sz="1600" dirty="0">
              <a:latin typeface="Verdana "/>
              <a:cs typeface="Verdana "/>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019800" y="6255603"/>
            <a:ext cx="3505200" cy="830997"/>
          </a:xfrm>
          <a:prstGeom prst="rect">
            <a:avLst/>
          </a:prstGeom>
          <a:noFill/>
        </p:spPr>
        <p:txBody>
          <a:bodyPr wrap="square" rtlCol="0">
            <a:spAutoFit/>
          </a:bodyPr>
          <a:lstStyle/>
          <a:p>
            <a:pPr algn="ctr"/>
            <a:endParaRPr lang="en-US" sz="1600" dirty="0" smtClean="0">
              <a:solidFill>
                <a:schemeClr val="bg1"/>
              </a:solidFill>
              <a:latin typeface="Verdana"/>
              <a:cs typeface="Verdana"/>
            </a:endParaRPr>
          </a:p>
          <a:p>
            <a:pPr algn="ctr"/>
            <a:r>
              <a:rPr lang="en-US" sz="1600" dirty="0" smtClean="0">
                <a:solidFill>
                  <a:schemeClr val="bg1"/>
                </a:solidFill>
                <a:latin typeface="Verdana"/>
                <a:cs typeface="Verdana"/>
              </a:rPr>
              <a:t>Sikandar et al. </a:t>
            </a:r>
            <a:r>
              <a:rPr lang="en-US" sz="1600" i="1" dirty="0" smtClean="0">
                <a:solidFill>
                  <a:schemeClr val="bg1"/>
                </a:solidFill>
                <a:latin typeface="Verdana"/>
                <a:cs typeface="Verdana"/>
              </a:rPr>
              <a:t>Pain </a:t>
            </a:r>
            <a:r>
              <a:rPr lang="en-US" sz="1600" dirty="0" smtClean="0">
                <a:solidFill>
                  <a:schemeClr val="bg1"/>
                </a:solidFill>
                <a:latin typeface="Verdana"/>
                <a:cs typeface="Verdana"/>
              </a:rPr>
              <a:t>2013 </a:t>
            </a:r>
          </a:p>
          <a:p>
            <a:pPr algn="ctr"/>
            <a:endParaRPr lang="en-US" sz="1600" dirty="0">
              <a:solidFill>
                <a:schemeClr val="bg1"/>
              </a:solidFill>
              <a:latin typeface="Verdana"/>
              <a:cs typeface="Verdana"/>
            </a:endParaRPr>
          </a:p>
        </p:txBody>
      </p:sp>
      <p:sp>
        <p:nvSpPr>
          <p:cNvPr id="6" name="Rectangle 36"/>
          <p:cNvSpPr>
            <a:spLocks noChangeArrowheads="1"/>
          </p:cNvSpPr>
          <p:nvPr/>
        </p:nvSpPr>
        <p:spPr bwMode="auto">
          <a:xfrm>
            <a:off x="1955371" y="208002"/>
            <a:ext cx="5283629" cy="553998"/>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3000" b="1" dirty="0" smtClean="0">
                <a:solidFill>
                  <a:schemeClr val="bg1"/>
                </a:solidFill>
                <a:latin typeface="Verdana"/>
                <a:cs typeface="Verdana"/>
              </a:rPr>
              <a:t>Neurones to perception</a:t>
            </a:r>
            <a:endParaRPr lang="en-GB" sz="3000" b="1" dirty="0">
              <a:solidFill>
                <a:schemeClr val="bg1"/>
              </a:solidFill>
              <a:latin typeface="Verdana"/>
              <a:cs typeface="Verdana"/>
            </a:endParaRPr>
          </a:p>
        </p:txBody>
      </p:sp>
      <p:sp>
        <p:nvSpPr>
          <p:cNvPr id="7" name="Rectangle 6"/>
          <p:cNvSpPr/>
          <p:nvPr/>
        </p:nvSpPr>
        <p:spPr>
          <a:xfrm>
            <a:off x="353040" y="865432"/>
            <a:ext cx="3304560" cy="539017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ntensities_140208.tif"/>
          <p:cNvPicPr>
            <a:picLocks noChangeAspect="1"/>
          </p:cNvPicPr>
          <p:nvPr/>
        </p:nvPicPr>
        <p:blipFill>
          <a:blip r:embed="rId3"/>
          <a:stretch>
            <a:fillRect/>
          </a:stretch>
        </p:blipFill>
        <p:spPr>
          <a:xfrm>
            <a:off x="524053" y="865431"/>
            <a:ext cx="2996898" cy="3040037"/>
          </a:xfrm>
          <a:prstGeom prst="rect">
            <a:avLst/>
          </a:prstGeom>
        </p:spPr>
      </p:pic>
      <p:pic>
        <p:nvPicPr>
          <p:cNvPr id="9" name="Picture 8" descr="Figure1 PSTH.tiff"/>
          <p:cNvPicPr>
            <a:picLocks noChangeAspect="1"/>
          </p:cNvPicPr>
          <p:nvPr/>
        </p:nvPicPr>
        <p:blipFill>
          <a:blip r:embed="rId4"/>
          <a:stretch>
            <a:fillRect/>
          </a:stretch>
        </p:blipFill>
        <p:spPr>
          <a:xfrm>
            <a:off x="381000" y="3657600"/>
            <a:ext cx="3139951" cy="2598003"/>
          </a:xfrm>
          <a:prstGeom prst="rect">
            <a:avLst/>
          </a:prstGeom>
        </p:spPr>
      </p:pic>
      <p:sp>
        <p:nvSpPr>
          <p:cNvPr id="10" name="TextBox 9"/>
          <p:cNvSpPr txBox="1"/>
          <p:nvPr/>
        </p:nvSpPr>
        <p:spPr>
          <a:xfrm>
            <a:off x="-304800" y="2819400"/>
            <a:ext cx="4572000" cy="800219"/>
          </a:xfrm>
          <a:prstGeom prst="rect">
            <a:avLst/>
          </a:prstGeom>
          <a:noFill/>
        </p:spPr>
        <p:txBody>
          <a:bodyPr wrap="square" rtlCol="0">
            <a:spAutoFit/>
          </a:bodyPr>
          <a:lstStyle/>
          <a:p>
            <a:pPr algn="ctr"/>
            <a:r>
              <a:rPr lang="en-US" sz="2300" b="1" dirty="0" smtClean="0">
                <a:solidFill>
                  <a:srgbClr val="FF0000"/>
                </a:solidFill>
                <a:latin typeface="Verdana"/>
                <a:cs typeface="Verdana"/>
              </a:rPr>
              <a:t>Cortical activity </a:t>
            </a:r>
          </a:p>
          <a:p>
            <a:pPr algn="ctr"/>
            <a:r>
              <a:rPr lang="en-US" sz="2300" b="1" dirty="0" smtClean="0">
                <a:solidFill>
                  <a:srgbClr val="FF0000"/>
                </a:solidFill>
                <a:latin typeface="Verdana"/>
                <a:cs typeface="Verdana"/>
              </a:rPr>
              <a:t>(EEG)</a:t>
            </a:r>
            <a:endParaRPr lang="en-US" sz="2300" b="1" dirty="0">
              <a:solidFill>
                <a:srgbClr val="FF0000"/>
              </a:solidFill>
              <a:latin typeface="Verdana"/>
              <a:cs typeface="Verdana"/>
            </a:endParaRPr>
          </a:p>
        </p:txBody>
      </p:sp>
      <p:sp>
        <p:nvSpPr>
          <p:cNvPr id="11" name="TextBox 10"/>
          <p:cNvSpPr txBox="1"/>
          <p:nvPr/>
        </p:nvSpPr>
        <p:spPr>
          <a:xfrm>
            <a:off x="-304800" y="4800600"/>
            <a:ext cx="4572000" cy="461665"/>
          </a:xfrm>
          <a:prstGeom prst="rect">
            <a:avLst/>
          </a:prstGeom>
          <a:noFill/>
        </p:spPr>
        <p:txBody>
          <a:bodyPr wrap="square" rtlCol="0">
            <a:spAutoFit/>
          </a:bodyPr>
          <a:lstStyle/>
          <a:p>
            <a:pPr algn="ctr"/>
            <a:r>
              <a:rPr lang="en-US" sz="2400" b="1" dirty="0" smtClean="0">
                <a:solidFill>
                  <a:srgbClr val="FF0000"/>
                </a:solidFill>
                <a:latin typeface="Verdana"/>
                <a:cs typeface="Verdana"/>
              </a:rPr>
              <a:t>Spinal neurones</a:t>
            </a:r>
            <a:endParaRPr lang="en-US" sz="2400" b="1" dirty="0">
              <a:solidFill>
                <a:srgbClr val="FF0000"/>
              </a:solidFill>
              <a:latin typeface="Verdana"/>
              <a:cs typeface="Verdana"/>
            </a:endParaRPr>
          </a:p>
        </p:txBody>
      </p:sp>
      <p:grpSp>
        <p:nvGrpSpPr>
          <p:cNvPr id="15" name="Group 14"/>
          <p:cNvGrpSpPr/>
          <p:nvPr/>
        </p:nvGrpSpPr>
        <p:grpSpPr>
          <a:xfrm>
            <a:off x="3962400" y="1733550"/>
            <a:ext cx="5257800" cy="3600450"/>
            <a:chOff x="3962400" y="1733550"/>
            <a:chExt cx="5257800" cy="3600450"/>
          </a:xfrm>
        </p:grpSpPr>
        <p:pic>
          <p:nvPicPr>
            <p:cNvPr id="4" name="Picture 3" descr="Figure5.pdf"/>
            <p:cNvPicPr>
              <a:picLocks noChangeAspect="1"/>
            </p:cNvPicPr>
            <p:nvPr/>
          </p:nvPicPr>
          <mc:AlternateContent>
            <mc:Choice xmlns:ma="http://schemas.microsoft.com/office/mac/drawingml/2008/main" Requires="ma">
              <p:blipFill>
                <a:blip r:embed="rId5"/>
                <a:srcRect l="5607" t="9339" r="4673" b="6615"/>
                <a:stretch>
                  <a:fillRect/>
                </a:stretch>
              </p:blipFill>
            </mc:Choice>
            <mc:Fallback>
              <p:blipFill>
                <a:blip r:embed="rId6"/>
                <a:srcRect l="5607" t="9339" r="4673" b="6615"/>
                <a:stretch>
                  <a:fillRect/>
                </a:stretch>
              </p:blipFill>
            </mc:Fallback>
          </mc:AlternateContent>
          <p:spPr>
            <a:xfrm>
              <a:off x="3962400" y="1733550"/>
              <a:ext cx="4800600" cy="3600450"/>
            </a:xfrm>
            <a:prstGeom prst="rect">
              <a:avLst/>
            </a:prstGeom>
            <a:ln w="38100" cap="flat" cmpd="sng" algn="ctr">
              <a:solidFill>
                <a:srgbClr val="0000FF"/>
              </a:solidFill>
              <a:prstDash val="solid"/>
              <a:round/>
              <a:headEnd type="none" w="med" len="med"/>
              <a:tailEnd type="none" w="med" len="med"/>
            </a:ln>
          </p:spPr>
        </p:pic>
        <p:cxnSp>
          <p:nvCxnSpPr>
            <p:cNvPr id="13" name="Straight Connector 12"/>
            <p:cNvCxnSpPr/>
            <p:nvPr/>
          </p:nvCxnSpPr>
          <p:spPr>
            <a:xfrm>
              <a:off x="7239000" y="3276600"/>
              <a:ext cx="1905000" cy="1588"/>
            </a:xfrm>
            <a:prstGeom prst="line">
              <a:avLst/>
            </a:prstGeom>
            <a:ln w="698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315200" y="2743200"/>
              <a:ext cx="1905000" cy="369332"/>
            </a:xfrm>
            <a:prstGeom prst="rect">
              <a:avLst/>
            </a:prstGeom>
            <a:noFill/>
          </p:spPr>
          <p:txBody>
            <a:bodyPr wrap="square" rtlCol="0">
              <a:spAutoFit/>
            </a:bodyPr>
            <a:lstStyle/>
            <a:p>
              <a:r>
                <a:rPr lang="en-US" b="1" dirty="0" smtClean="0">
                  <a:solidFill>
                    <a:srgbClr val="FF0000"/>
                  </a:solidFill>
                  <a:latin typeface="Verdana"/>
                  <a:cs typeface="Verdana"/>
                </a:rPr>
                <a:t>Painful</a:t>
              </a:r>
              <a:endParaRPr lang="en-US" b="1" dirty="0">
                <a:solidFill>
                  <a:srgbClr val="FF0000"/>
                </a:solidFill>
                <a:latin typeface="Verdana"/>
                <a:cs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6"/>
          <p:cNvSpPr>
            <a:spLocks noChangeArrowheads="1"/>
          </p:cNvSpPr>
          <p:nvPr/>
        </p:nvSpPr>
        <p:spPr bwMode="auto">
          <a:xfrm>
            <a:off x="2095059" y="284202"/>
            <a:ext cx="4915341" cy="553998"/>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3000" b="1" dirty="0" smtClean="0">
                <a:solidFill>
                  <a:schemeClr val="bg1"/>
                </a:solidFill>
                <a:latin typeface="Verdana"/>
                <a:cs typeface="Verdana"/>
              </a:rPr>
              <a:t>Lateral spinal </a:t>
            </a:r>
            <a:r>
              <a:rPr lang="en-US" sz="3000" b="1" dirty="0">
                <a:solidFill>
                  <a:schemeClr val="bg1"/>
                </a:solidFill>
                <a:latin typeface="Verdana"/>
                <a:cs typeface="Verdana"/>
              </a:rPr>
              <a:t>n</a:t>
            </a:r>
            <a:r>
              <a:rPr lang="en-US" sz="3000" b="1" dirty="0" smtClean="0">
                <a:solidFill>
                  <a:schemeClr val="bg1"/>
                </a:solidFill>
                <a:latin typeface="Verdana"/>
                <a:cs typeface="Verdana"/>
              </a:rPr>
              <a:t>ucleus</a:t>
            </a:r>
            <a:endParaRPr lang="en-GB" sz="3000" b="1" dirty="0">
              <a:solidFill>
                <a:schemeClr val="bg1"/>
              </a:solidFill>
              <a:latin typeface="Verdana"/>
              <a:cs typeface="Verdana"/>
            </a:endParaRPr>
          </a:p>
        </p:txBody>
      </p:sp>
      <p:pic>
        <p:nvPicPr>
          <p:cNvPr id="6" name="Picture 5" descr="LSN.tiff"/>
          <p:cNvPicPr>
            <a:picLocks noChangeAspect="1"/>
          </p:cNvPicPr>
          <p:nvPr/>
        </p:nvPicPr>
        <p:blipFill>
          <a:blip r:embed="rId3"/>
          <a:stretch>
            <a:fillRect/>
          </a:stretch>
        </p:blipFill>
        <p:spPr>
          <a:xfrm>
            <a:off x="2667000" y="1144998"/>
            <a:ext cx="3726481" cy="3198402"/>
          </a:xfrm>
          <a:prstGeom prst="rect">
            <a:avLst/>
          </a:prstGeom>
          <a:ln w="57150" cap="flat" cmpd="thickThin" algn="ctr">
            <a:solidFill>
              <a:srgbClr val="0000FF"/>
            </a:solidFill>
            <a:prstDash val="solid"/>
            <a:round/>
            <a:headEnd type="none" w="med" len="med"/>
            <a:tailEnd type="none" w="med" len="med"/>
          </a:ln>
        </p:spPr>
      </p:pic>
      <p:sp>
        <p:nvSpPr>
          <p:cNvPr id="7" name="TextBox 6"/>
          <p:cNvSpPr txBox="1"/>
          <p:nvPr/>
        </p:nvSpPr>
        <p:spPr>
          <a:xfrm>
            <a:off x="304800" y="4343400"/>
            <a:ext cx="7121660" cy="1200328"/>
          </a:xfrm>
          <a:prstGeom prst="rect">
            <a:avLst/>
          </a:prstGeom>
          <a:noFill/>
        </p:spPr>
        <p:txBody>
          <a:bodyPr wrap="square" rtlCol="0">
            <a:spAutoFit/>
          </a:bodyPr>
          <a:lstStyle/>
          <a:p>
            <a:pPr>
              <a:buFont typeface="Arial"/>
              <a:buChar char="•"/>
            </a:pPr>
            <a:endParaRPr lang="en-US" sz="2400" dirty="0" smtClean="0">
              <a:solidFill>
                <a:srgbClr val="FF0000"/>
              </a:solidFill>
              <a:latin typeface="Verdana "/>
              <a:cs typeface="Verdana "/>
            </a:endParaRPr>
          </a:p>
          <a:p>
            <a:pPr marL="457200" indent="-457200">
              <a:buAutoNum type="arabicPeriod"/>
            </a:pPr>
            <a:r>
              <a:rPr lang="en-US" sz="2400" dirty="0" smtClean="0">
                <a:solidFill>
                  <a:srgbClr val="FF0000"/>
                </a:solidFill>
                <a:latin typeface="Verdana "/>
                <a:cs typeface="Verdana "/>
              </a:rPr>
              <a:t>Electrophysiological characterisation </a:t>
            </a:r>
          </a:p>
          <a:p>
            <a:pPr marL="457200" indent="-457200">
              <a:buAutoNum type="arabicPeriod"/>
            </a:pPr>
            <a:r>
              <a:rPr lang="en-US" sz="2400" dirty="0" smtClean="0">
                <a:solidFill>
                  <a:srgbClr val="FF0000"/>
                </a:solidFill>
                <a:latin typeface="Verdana "/>
                <a:cs typeface="Verdana "/>
              </a:rPr>
              <a:t>Sensitisation to noxious deep tissue stimulation</a:t>
            </a:r>
            <a:endParaRPr lang="en-US" sz="2400" dirty="0">
              <a:solidFill>
                <a:srgbClr val="FF0000"/>
              </a:solidFill>
              <a:latin typeface="Verdana "/>
              <a:cs typeface="Verdana "/>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533400"/>
            <a:ext cx="7543800" cy="5154930"/>
          </a:xfrm>
          <a:prstGeom prst="rect">
            <a:avLst/>
          </a:prstGeom>
          <a:ln w="57150" cmpd="thickThin">
            <a:solidFill>
              <a:srgbClr val="0000FF"/>
            </a:solidFill>
          </a:ln>
        </p:spPr>
      </p:pic>
      <p:sp>
        <p:nvSpPr>
          <p:cNvPr id="5" name="TextBox 4"/>
          <p:cNvSpPr txBox="1"/>
          <p:nvPr/>
        </p:nvSpPr>
        <p:spPr>
          <a:xfrm>
            <a:off x="685800" y="5798403"/>
            <a:ext cx="8458200" cy="707886"/>
          </a:xfrm>
          <a:prstGeom prst="rect">
            <a:avLst/>
          </a:prstGeom>
          <a:noFill/>
        </p:spPr>
        <p:txBody>
          <a:bodyPr wrap="square" rtlCol="0">
            <a:spAutoFit/>
          </a:bodyPr>
          <a:lstStyle/>
          <a:p>
            <a:pPr marL="457200" indent="-457200"/>
            <a:r>
              <a:rPr lang="en-US" sz="2000" dirty="0" smtClean="0">
                <a:solidFill>
                  <a:schemeClr val="bg1"/>
                </a:solidFill>
                <a:latin typeface="Verdana "/>
                <a:cs typeface="Verdana "/>
              </a:rPr>
              <a:t>- Graded evoked activity to high threshold mechanical stimulation</a:t>
            </a:r>
          </a:p>
          <a:p>
            <a:pPr marL="457200" indent="-457200"/>
            <a:r>
              <a:rPr lang="en-US" sz="2000" dirty="0" smtClean="0">
                <a:solidFill>
                  <a:schemeClr val="bg1"/>
                </a:solidFill>
                <a:latin typeface="Verdana "/>
                <a:cs typeface="Verdana "/>
              </a:rPr>
              <a:t>- No response to low threshold </a:t>
            </a:r>
            <a:r>
              <a:rPr lang="en-US" sz="2000" dirty="0" err="1" smtClean="0">
                <a:solidFill>
                  <a:schemeClr val="bg1"/>
                </a:solidFill>
                <a:latin typeface="Verdana "/>
                <a:cs typeface="Verdana "/>
              </a:rPr>
              <a:t>stimuliç</a:t>
            </a:r>
            <a:endParaRPr lang="en-US" sz="2000" dirty="0">
              <a:solidFill>
                <a:schemeClr val="bg1"/>
              </a:solidFill>
              <a:latin typeface="Verdana "/>
              <a:cs typeface="Verdana "/>
            </a:endParaRPr>
          </a:p>
        </p:txBody>
      </p:sp>
      <p:sp>
        <p:nvSpPr>
          <p:cNvPr id="6" name="TextBox 5"/>
          <p:cNvSpPr txBox="1"/>
          <p:nvPr/>
        </p:nvSpPr>
        <p:spPr>
          <a:xfrm>
            <a:off x="1676400" y="533400"/>
            <a:ext cx="6324600" cy="492443"/>
          </a:xfrm>
          <a:prstGeom prst="rect">
            <a:avLst/>
          </a:prstGeom>
          <a:noFill/>
        </p:spPr>
        <p:txBody>
          <a:bodyPr wrap="square" rtlCol="0">
            <a:spAutoFit/>
          </a:bodyPr>
          <a:lstStyle/>
          <a:p>
            <a:pPr marL="457200" indent="-457200"/>
            <a:r>
              <a:rPr lang="en-US" sz="2600" b="1" dirty="0" smtClean="0">
                <a:latin typeface="Verdana "/>
                <a:cs typeface="Verdana "/>
              </a:rPr>
              <a:t>Electrophysiological characterisation</a:t>
            </a:r>
            <a:endParaRPr lang="en-US" sz="2600" b="1" dirty="0">
              <a:latin typeface="Verdana "/>
              <a:cs typeface="Verdana "/>
            </a:endParaRPr>
          </a:p>
        </p:txBody>
      </p:sp>
      <p:sp>
        <p:nvSpPr>
          <p:cNvPr id="7" name="TextBox 6"/>
          <p:cNvSpPr txBox="1"/>
          <p:nvPr/>
        </p:nvSpPr>
        <p:spPr>
          <a:xfrm>
            <a:off x="685800" y="5257800"/>
            <a:ext cx="2971800" cy="400110"/>
          </a:xfrm>
          <a:prstGeom prst="rect">
            <a:avLst/>
          </a:prstGeom>
          <a:noFill/>
        </p:spPr>
        <p:txBody>
          <a:bodyPr wrap="square" rtlCol="0">
            <a:spAutoFit/>
          </a:bodyPr>
          <a:lstStyle/>
          <a:p>
            <a:pPr marL="457200" indent="-457200"/>
            <a:r>
              <a:rPr lang="en-US" sz="2000" dirty="0" smtClean="0">
                <a:latin typeface="Verdana "/>
                <a:cs typeface="Verdana "/>
              </a:rPr>
              <a:t>N=45</a:t>
            </a:r>
            <a:endParaRPr lang="en-US" sz="2000" dirty="0">
              <a:latin typeface="Verdana "/>
              <a:cs typeface="Verdana "/>
            </a:endParaRPr>
          </a:p>
        </p:txBody>
      </p:sp>
      <p:cxnSp>
        <p:nvCxnSpPr>
          <p:cNvPr id="9" name="Straight Connector 8"/>
          <p:cNvCxnSpPr/>
          <p:nvPr/>
        </p:nvCxnSpPr>
        <p:spPr>
          <a:xfrm rot="16200000" flipH="1">
            <a:off x="1351122" y="2722722"/>
            <a:ext cx="3393756" cy="1"/>
          </a:xfrm>
          <a:prstGeom prst="line">
            <a:avLst/>
          </a:prstGeom>
          <a:ln w="60325"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00200" y="1219200"/>
            <a:ext cx="1981200" cy="381000"/>
          </a:xfrm>
          <a:prstGeom prst="rect">
            <a:avLst/>
          </a:prstGeom>
          <a:noFill/>
        </p:spPr>
        <p:txBody>
          <a:bodyPr wrap="square" rtlCol="0">
            <a:spAutoFit/>
          </a:bodyPr>
          <a:lstStyle/>
          <a:p>
            <a:r>
              <a:rPr lang="en-US" b="1" dirty="0" smtClean="0">
                <a:solidFill>
                  <a:srgbClr val="FF0000"/>
                </a:solidFill>
                <a:latin typeface="Verdana"/>
                <a:cs typeface="Verdana"/>
              </a:rPr>
              <a:t>Threshold</a:t>
            </a:r>
            <a:endParaRPr lang="en-US" b="1" dirty="0">
              <a:solidFill>
                <a:srgbClr val="FF0000"/>
              </a:solidFill>
              <a:latin typeface="Verdana"/>
              <a:cs typeface="Verdana"/>
            </a:endParaRPr>
          </a:p>
        </p:txBody>
      </p:sp>
      <p:sp>
        <p:nvSpPr>
          <p:cNvPr id="14" name="TextBox 13"/>
          <p:cNvSpPr txBox="1"/>
          <p:nvPr/>
        </p:nvSpPr>
        <p:spPr>
          <a:xfrm>
            <a:off x="1097436" y="4800600"/>
            <a:ext cx="1157927" cy="369332"/>
          </a:xfrm>
          <a:prstGeom prst="rect">
            <a:avLst/>
          </a:prstGeom>
          <a:noFill/>
        </p:spPr>
        <p:txBody>
          <a:bodyPr wrap="none" rtlCol="0">
            <a:spAutoFit/>
          </a:bodyPr>
          <a:lstStyle/>
          <a:p>
            <a:r>
              <a:rPr lang="en-US" dirty="0" smtClean="0">
                <a:solidFill>
                  <a:srgbClr val="0000FF"/>
                </a:solidFill>
                <a:latin typeface="Verdana"/>
                <a:cs typeface="Verdana"/>
              </a:rPr>
              <a:t>dynamic</a:t>
            </a:r>
            <a:endParaRPr lang="en-US" dirty="0">
              <a:solidFill>
                <a:srgbClr val="0000FF"/>
              </a:solidFill>
              <a:latin typeface="Verdana"/>
              <a:cs typeface="Verdana"/>
            </a:endParaRPr>
          </a:p>
        </p:txBody>
      </p:sp>
      <p:sp>
        <p:nvSpPr>
          <p:cNvPr id="15" name="TextBox 14"/>
          <p:cNvSpPr txBox="1"/>
          <p:nvPr/>
        </p:nvSpPr>
        <p:spPr>
          <a:xfrm>
            <a:off x="3047999" y="4768334"/>
            <a:ext cx="1198954" cy="369332"/>
          </a:xfrm>
          <a:prstGeom prst="rect">
            <a:avLst/>
          </a:prstGeom>
          <a:noFill/>
        </p:spPr>
        <p:txBody>
          <a:bodyPr wrap="none" rtlCol="0">
            <a:spAutoFit/>
          </a:bodyPr>
          <a:lstStyle/>
          <a:p>
            <a:r>
              <a:rPr lang="en-US" dirty="0" err="1" smtClean="0">
                <a:solidFill>
                  <a:srgbClr val="0000FF"/>
                </a:solidFill>
                <a:latin typeface="Verdana"/>
                <a:cs typeface="Verdana"/>
              </a:rPr>
              <a:t>punctate</a:t>
            </a:r>
            <a:endParaRPr lang="en-US" dirty="0">
              <a:solidFill>
                <a:srgbClr val="0000FF"/>
              </a:solidFill>
              <a:latin typeface="Verdana"/>
              <a:cs typeface="Verdana"/>
            </a:endParaRPr>
          </a:p>
        </p:txBody>
      </p:sp>
      <p:cxnSp>
        <p:nvCxnSpPr>
          <p:cNvPr id="17" name="Straight Connector 16"/>
          <p:cNvCxnSpPr/>
          <p:nvPr/>
        </p:nvCxnSpPr>
        <p:spPr>
          <a:xfrm>
            <a:off x="1447800" y="4800600"/>
            <a:ext cx="4572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55363" y="4800600"/>
            <a:ext cx="2773837" cy="306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707037" y="2667000"/>
            <a:ext cx="350363"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45237" y="2743200"/>
            <a:ext cx="350363"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145437" y="1219200"/>
            <a:ext cx="350363"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983637" y="381000"/>
            <a:ext cx="350363"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482418" y="2362200"/>
            <a:ext cx="350363"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462281"/>
            <a:ext cx="7020317" cy="3892550"/>
          </a:xfrm>
          <a:prstGeom prst="rect">
            <a:avLst/>
          </a:prstGeom>
          <a:ln w="57150" cap="flat" cmpd="thinThick" algn="ctr">
            <a:solidFill>
              <a:srgbClr val="0000FF"/>
            </a:solidFill>
            <a:prstDash val="solid"/>
            <a:round/>
            <a:headEnd type="none" w="med" len="med"/>
            <a:tailEnd type="none" w="med" len="med"/>
          </a:ln>
        </p:spPr>
      </p:pic>
      <p:sp>
        <p:nvSpPr>
          <p:cNvPr id="5" name="TextBox 4"/>
          <p:cNvSpPr txBox="1"/>
          <p:nvPr/>
        </p:nvSpPr>
        <p:spPr>
          <a:xfrm>
            <a:off x="3124200" y="381000"/>
            <a:ext cx="3429000" cy="492443"/>
          </a:xfrm>
          <a:prstGeom prst="rect">
            <a:avLst/>
          </a:prstGeom>
          <a:noFill/>
        </p:spPr>
        <p:txBody>
          <a:bodyPr wrap="square" rtlCol="0">
            <a:spAutoFit/>
          </a:bodyPr>
          <a:lstStyle/>
          <a:p>
            <a:pPr marL="457200" indent="-457200"/>
            <a:r>
              <a:rPr lang="en-US" sz="2600" b="1" dirty="0" smtClean="0">
                <a:latin typeface="Verdana "/>
                <a:cs typeface="Verdana "/>
              </a:rPr>
              <a:t>Hypertonic saline</a:t>
            </a:r>
            <a:endParaRPr lang="en-US" sz="2600" b="1" dirty="0">
              <a:latin typeface="Verdana "/>
              <a:cs typeface="Verdana "/>
            </a:endParaRPr>
          </a:p>
        </p:txBody>
      </p:sp>
      <p:sp>
        <p:nvSpPr>
          <p:cNvPr id="6" name="TextBox 5"/>
          <p:cNvSpPr txBox="1"/>
          <p:nvPr/>
        </p:nvSpPr>
        <p:spPr>
          <a:xfrm>
            <a:off x="381000" y="4623137"/>
            <a:ext cx="8763000" cy="1631216"/>
          </a:xfrm>
          <a:prstGeom prst="rect">
            <a:avLst/>
          </a:prstGeom>
          <a:noFill/>
        </p:spPr>
        <p:txBody>
          <a:bodyPr wrap="square" rtlCol="0">
            <a:spAutoFit/>
          </a:bodyPr>
          <a:lstStyle/>
          <a:p>
            <a:r>
              <a:rPr lang="en-US" sz="2000" dirty="0" smtClean="0">
                <a:solidFill>
                  <a:schemeClr val="bg1"/>
                </a:solidFill>
                <a:latin typeface="Verdana"/>
                <a:cs typeface="Verdana"/>
              </a:rPr>
              <a:t>- HS </a:t>
            </a:r>
            <a:r>
              <a:rPr lang="en-US" sz="2000" dirty="0" err="1" smtClean="0">
                <a:solidFill>
                  <a:schemeClr val="bg1"/>
                </a:solidFill>
                <a:latin typeface="Verdana"/>
                <a:cs typeface="Verdana"/>
              </a:rPr>
              <a:t>sensitises</a:t>
            </a:r>
            <a:r>
              <a:rPr lang="en-US" sz="2000" dirty="0" smtClean="0">
                <a:solidFill>
                  <a:schemeClr val="bg1"/>
                </a:solidFill>
                <a:latin typeface="Verdana"/>
                <a:cs typeface="Verdana"/>
              </a:rPr>
              <a:t> LSN neurones and </a:t>
            </a:r>
            <a:r>
              <a:rPr lang="en-US" sz="2000" dirty="0" err="1" smtClean="0">
                <a:solidFill>
                  <a:schemeClr val="bg1"/>
                </a:solidFill>
                <a:latin typeface="Verdana"/>
                <a:cs typeface="Verdana"/>
              </a:rPr>
              <a:t>potentiates</a:t>
            </a:r>
            <a:r>
              <a:rPr lang="en-US" sz="2000" dirty="0" smtClean="0">
                <a:solidFill>
                  <a:schemeClr val="bg1"/>
                </a:solidFill>
                <a:latin typeface="Verdana"/>
                <a:cs typeface="Verdana"/>
              </a:rPr>
              <a:t> evoked responses</a:t>
            </a:r>
          </a:p>
          <a:p>
            <a:pPr>
              <a:buFontTx/>
              <a:buChar char="-"/>
            </a:pPr>
            <a:r>
              <a:rPr lang="en-US" sz="2000" dirty="0" smtClean="0">
                <a:solidFill>
                  <a:schemeClr val="bg1"/>
                </a:solidFill>
                <a:latin typeface="Verdana"/>
                <a:cs typeface="Verdana"/>
              </a:rPr>
              <a:t> LSN neurones develop a brush response (referred cutaneous </a:t>
            </a:r>
          </a:p>
          <a:p>
            <a:r>
              <a:rPr lang="en-US" sz="2000" dirty="0" smtClean="0">
                <a:solidFill>
                  <a:schemeClr val="bg1"/>
                </a:solidFill>
                <a:latin typeface="Verdana"/>
                <a:cs typeface="Verdana"/>
              </a:rPr>
              <a:t>   hypersensitivity)</a:t>
            </a:r>
          </a:p>
          <a:p>
            <a:pPr>
              <a:buFontTx/>
              <a:buChar char="-"/>
            </a:pPr>
            <a:r>
              <a:rPr lang="en-US" sz="2000" dirty="0" smtClean="0">
                <a:solidFill>
                  <a:schemeClr val="bg1"/>
                </a:solidFill>
                <a:latin typeface="Verdana"/>
                <a:cs typeface="Verdana"/>
              </a:rPr>
              <a:t> This HS-induced sensitisation can be prevented with systemic </a:t>
            </a:r>
          </a:p>
          <a:p>
            <a:r>
              <a:rPr lang="en-US" sz="2000" dirty="0" smtClean="0">
                <a:solidFill>
                  <a:schemeClr val="bg1"/>
                </a:solidFill>
                <a:latin typeface="Verdana"/>
                <a:cs typeface="Verdana"/>
              </a:rPr>
              <a:t>  </a:t>
            </a:r>
            <a:r>
              <a:rPr lang="en-US" sz="2000" dirty="0" err="1" smtClean="0">
                <a:solidFill>
                  <a:schemeClr val="bg1"/>
                </a:solidFill>
                <a:latin typeface="Verdana"/>
                <a:cs typeface="Verdana"/>
              </a:rPr>
              <a:t>opioids</a:t>
            </a:r>
            <a:endParaRPr lang="en-US" sz="2000" dirty="0" smtClean="0">
              <a:solidFill>
                <a:schemeClr val="bg1"/>
              </a:solidFill>
              <a:latin typeface="Verdana"/>
              <a:cs typeface="Verdana"/>
            </a:endParaRPr>
          </a:p>
        </p:txBody>
      </p:sp>
      <p:sp>
        <p:nvSpPr>
          <p:cNvPr id="7" name="TextBox 6"/>
          <p:cNvSpPr txBox="1"/>
          <p:nvPr/>
        </p:nvSpPr>
        <p:spPr>
          <a:xfrm>
            <a:off x="1066800" y="3954721"/>
            <a:ext cx="2971800" cy="400110"/>
          </a:xfrm>
          <a:prstGeom prst="rect">
            <a:avLst/>
          </a:prstGeom>
          <a:noFill/>
        </p:spPr>
        <p:txBody>
          <a:bodyPr wrap="square" rtlCol="0">
            <a:spAutoFit/>
          </a:bodyPr>
          <a:lstStyle/>
          <a:p>
            <a:pPr marL="457200" indent="-457200"/>
            <a:r>
              <a:rPr lang="en-US" sz="2000" dirty="0" smtClean="0">
                <a:latin typeface="Verdana "/>
                <a:cs typeface="Verdana "/>
              </a:rPr>
              <a:t>N=10</a:t>
            </a:r>
            <a:endParaRPr lang="en-US" sz="2000" dirty="0">
              <a:latin typeface="Verdana "/>
              <a:cs typeface="Verdana "/>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34000"/>
          </a:blip>
          <a:stretch>
            <a:fillRect/>
          </a:stretch>
        </p:blipFill>
        <p:spPr>
          <a:xfrm>
            <a:off x="0" y="0"/>
            <a:ext cx="9144000" cy="6781800"/>
          </a:xfrm>
          <a:prstGeom prst="rect">
            <a:avLst/>
          </a:prstGeom>
        </p:spPr>
      </p:pic>
      <p:sp>
        <p:nvSpPr>
          <p:cNvPr id="4" name="Rectangle 36"/>
          <p:cNvSpPr>
            <a:spLocks noChangeArrowheads="1"/>
          </p:cNvSpPr>
          <p:nvPr/>
        </p:nvSpPr>
        <p:spPr bwMode="auto">
          <a:xfrm>
            <a:off x="3198485" y="284202"/>
            <a:ext cx="2486228" cy="553998"/>
          </a:xfrm>
          <a:prstGeom prst="rect">
            <a:avLst/>
          </a:prstGeom>
          <a:noFill/>
          <a:ln w="9525">
            <a:noFill/>
            <a:miter lim="800000"/>
            <a:headEnd/>
            <a:tailEnd/>
          </a:ln>
          <a:effectLst/>
        </p:spPr>
        <p:txBody>
          <a:bodyPr wrap="none">
            <a:prstTxWarp prst="textNoShape">
              <a:avLst/>
            </a:prstTxWarp>
            <a:spAutoFit/>
          </a:bodyPr>
          <a:lstStyle/>
          <a:p>
            <a:pPr>
              <a:spcBef>
                <a:spcPct val="50000"/>
              </a:spcBef>
            </a:pPr>
            <a:r>
              <a:rPr lang="en-US" sz="3000" b="1" dirty="0" smtClean="0">
                <a:solidFill>
                  <a:schemeClr val="bg1"/>
                </a:solidFill>
                <a:latin typeface="Verdana"/>
                <a:cs typeface="Verdana"/>
              </a:rPr>
              <a:t>Next steps</a:t>
            </a:r>
            <a:endParaRPr lang="en-GB" sz="3000" b="1" dirty="0">
              <a:solidFill>
                <a:schemeClr val="bg1"/>
              </a:solidFill>
              <a:latin typeface="Verdana"/>
              <a:cs typeface="Verdana"/>
            </a:endParaRPr>
          </a:p>
        </p:txBody>
      </p:sp>
      <p:sp>
        <p:nvSpPr>
          <p:cNvPr id="5" name="Content Placeholder 2"/>
          <p:cNvSpPr>
            <a:spLocks noGrp="1"/>
          </p:cNvSpPr>
          <p:nvPr>
            <p:ph idx="1"/>
          </p:nvPr>
        </p:nvSpPr>
        <p:spPr>
          <a:xfrm>
            <a:off x="228600" y="1219200"/>
            <a:ext cx="8458200" cy="1752600"/>
          </a:xfrm>
        </p:spPr>
        <p:txBody>
          <a:bodyPr>
            <a:normAutofit fontScale="92500" lnSpcReduction="10000"/>
          </a:bodyPr>
          <a:lstStyle/>
          <a:p>
            <a:pPr marL="514350" indent="-514350"/>
            <a:r>
              <a:rPr lang="en-US" sz="2600" dirty="0" smtClean="0">
                <a:solidFill>
                  <a:schemeClr val="bg1"/>
                </a:solidFill>
                <a:latin typeface="Verdana"/>
                <a:cs typeface="Verdana"/>
              </a:rPr>
              <a:t>Explore role of fascia in muscle pain</a:t>
            </a:r>
          </a:p>
          <a:p>
            <a:pPr marL="514350" indent="-514350"/>
            <a:r>
              <a:rPr lang="en-US" sz="2600" dirty="0" smtClean="0">
                <a:solidFill>
                  <a:schemeClr val="bg1"/>
                </a:solidFill>
                <a:latin typeface="Verdana"/>
                <a:cs typeface="Verdana"/>
              </a:rPr>
              <a:t>Develop chronic model of muscle pain</a:t>
            </a:r>
          </a:p>
          <a:p>
            <a:pPr marL="514350" indent="-514350"/>
            <a:r>
              <a:rPr lang="en-US" sz="2600" dirty="0" smtClean="0">
                <a:solidFill>
                  <a:schemeClr val="bg1"/>
                </a:solidFill>
                <a:latin typeface="Verdana"/>
                <a:cs typeface="Verdana"/>
              </a:rPr>
              <a:t>Supraspinal processing of deep tissue inputs</a:t>
            </a:r>
          </a:p>
          <a:p>
            <a:pPr marL="514350" indent="-514350"/>
            <a:r>
              <a:rPr lang="en-US" sz="2600" dirty="0" smtClean="0">
                <a:solidFill>
                  <a:schemeClr val="bg1"/>
                </a:solidFill>
                <a:latin typeface="Verdana"/>
                <a:cs typeface="Verdana"/>
              </a:rPr>
              <a:t>Collaborations!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TotalTime>
  <Words>1031</Words>
  <Application>Microsoft Macintosh PowerPoint</Application>
  <PresentationFormat>On-screen Show (4:3)</PresentationFormat>
  <Paragraphs>109</Paragraphs>
  <Slides>9</Slides>
  <Notes>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Image</vt:lpstr>
      <vt:lpstr>Deep tissue sensory  processing</vt:lpstr>
      <vt:lpstr>Slide 2</vt:lpstr>
      <vt:lpstr>Slide 3</vt:lpstr>
      <vt:lpstr>Slide 4</vt:lpstr>
      <vt:lpstr>Slide 5</vt:lpstr>
      <vt:lpstr>Slide 6</vt:lpstr>
      <vt:lpstr>Slide 7</vt:lpstr>
      <vt:lpstr>Slide 8</vt:lpstr>
      <vt:lpstr>Slide 9</vt:lpstr>
    </vt:vector>
  </TitlesOfParts>
  <Company>University College London</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Shafaq Sikandar</dc:creator>
  <cp:lastModifiedBy>Shafaq Sikandar</cp:lastModifiedBy>
  <cp:revision>77</cp:revision>
  <dcterms:created xsi:type="dcterms:W3CDTF">2013-05-07T09:07:37Z</dcterms:created>
  <dcterms:modified xsi:type="dcterms:W3CDTF">2013-05-07T11:44:06Z</dcterms:modified>
</cp:coreProperties>
</file>