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75" r:id="rId6"/>
    <p:sldId id="276" r:id="rId7"/>
    <p:sldId id="278" r:id="rId8"/>
    <p:sldId id="288" r:id="rId9"/>
    <p:sldId id="280" r:id="rId10"/>
    <p:sldId id="279" r:id="rId11"/>
    <p:sldId id="281" r:id="rId12"/>
    <p:sldId id="282" r:id="rId13"/>
    <p:sldId id="289" r:id="rId14"/>
    <p:sldId id="292" r:id="rId15"/>
    <p:sldId id="291" r:id="rId16"/>
    <p:sldId id="283" r:id="rId17"/>
    <p:sldId id="268" r:id="rId18"/>
    <p:sldId id="267" r:id="rId19"/>
    <p:sldId id="262" r:id="rId20"/>
    <p:sldId id="359" r:id="rId21"/>
    <p:sldId id="305" r:id="rId22"/>
    <p:sldId id="297" r:id="rId23"/>
    <p:sldId id="298" r:id="rId24"/>
    <p:sldId id="299" r:id="rId25"/>
    <p:sldId id="300" r:id="rId26"/>
    <p:sldId id="354" r:id="rId27"/>
    <p:sldId id="355" r:id="rId28"/>
    <p:sldId id="308" r:id="rId29"/>
    <p:sldId id="306" r:id="rId30"/>
    <p:sldId id="357" r:id="rId31"/>
    <p:sldId id="339" r:id="rId32"/>
    <p:sldId id="369" r:id="rId33"/>
    <p:sldId id="309" r:id="rId34"/>
    <p:sldId id="311" r:id="rId35"/>
    <p:sldId id="312" r:id="rId36"/>
    <p:sldId id="366" r:id="rId37"/>
    <p:sldId id="356" r:id="rId38"/>
    <p:sldId id="334" r:id="rId39"/>
    <p:sldId id="338" r:id="rId40"/>
    <p:sldId id="353" r:id="rId41"/>
    <p:sldId id="341" r:id="rId42"/>
    <p:sldId id="313" r:id="rId43"/>
    <p:sldId id="319" r:id="rId44"/>
    <p:sldId id="370" r:id="rId45"/>
    <p:sldId id="324" r:id="rId46"/>
    <p:sldId id="337" r:id="rId47"/>
    <p:sldId id="344" r:id="rId48"/>
    <p:sldId id="345" r:id="rId49"/>
    <p:sldId id="346" r:id="rId50"/>
    <p:sldId id="348" r:id="rId51"/>
    <p:sldId id="349" r:id="rId52"/>
    <p:sldId id="352" r:id="rId53"/>
    <p:sldId id="326" r:id="rId54"/>
    <p:sldId id="327" r:id="rId55"/>
    <p:sldId id="320" r:id="rId56"/>
    <p:sldId id="321" r:id="rId57"/>
    <p:sldId id="358" r:id="rId58"/>
    <p:sldId id="323" r:id="rId59"/>
    <p:sldId id="335" r:id="rId60"/>
    <p:sldId id="315" r:id="rId61"/>
    <p:sldId id="316" r:id="rId62"/>
    <p:sldId id="317" r:id="rId63"/>
    <p:sldId id="328" r:id="rId64"/>
    <p:sldId id="318" r:id="rId65"/>
    <p:sldId id="329" r:id="rId66"/>
    <p:sldId id="330" r:id="rId67"/>
    <p:sldId id="360" r:id="rId68"/>
    <p:sldId id="361" r:id="rId69"/>
    <p:sldId id="362" r:id="rId70"/>
    <p:sldId id="332" r:id="rId71"/>
    <p:sldId id="333" r:id="rId72"/>
    <p:sldId id="331" r:id="rId73"/>
    <p:sldId id="363" r:id="rId74"/>
    <p:sldId id="364" r:id="rId75"/>
    <p:sldId id="367" r:id="rId76"/>
    <p:sldId id="365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C6683-A3C9-474F-B64D-BAD86BA4AD5C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F0CDF-D996-8E4F-9E3B-0119889A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2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Forefoot pronation commonly misunderstood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60-90s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Clubfeet: </a:t>
            </a:r>
            <a:r>
              <a:rPr lang="en-US" b="1" dirty="0" smtClean="0"/>
              <a:t>rigid</a:t>
            </a:r>
            <a:r>
              <a:rPr lang="en-US" baseline="0" dirty="0" smtClean="0"/>
              <a:t> soft tissues – </a:t>
            </a:r>
            <a:r>
              <a:rPr lang="en-US" b="1" baseline="0" dirty="0" smtClean="0"/>
              <a:t>soft</a:t>
            </a:r>
            <a:r>
              <a:rPr lang="en-US" baseline="0" dirty="0" smtClean="0"/>
              <a:t> bones!!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comparative investigation of 4 classification systems found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Dimeglio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to be the most reliable</a:t>
            </a:r>
          </a:p>
          <a:p>
            <a:r>
              <a:rPr lang="en-US" dirty="0" err="1" smtClean="0"/>
              <a:t>Jbjs</a:t>
            </a:r>
            <a:r>
              <a:rPr lang="en-US" baseline="0" dirty="0" smtClean="0"/>
              <a:t> 2002 Wainwright et al, Systems: </a:t>
            </a:r>
            <a:r>
              <a:rPr lang="en-US" baseline="0" dirty="0" err="1" smtClean="0"/>
              <a:t>Dimeglio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Caterall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Ponseti-Smoley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Harrold</a:t>
            </a:r>
            <a:r>
              <a:rPr lang="en-US" baseline="0" dirty="0" smtClean="0"/>
              <a:t>-Walker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Scores 0-6</a:t>
            </a:r>
          </a:p>
          <a:p>
            <a:r>
              <a:rPr lang="en-US" dirty="0" smtClean="0"/>
              <a:t>Weekly monitoring - Assessment of treatment - ? Change of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6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pressure in sole of foot</a:t>
            </a:r>
          </a:p>
          <a:p>
            <a:r>
              <a:rPr lang="en-US" dirty="0" smtClean="0"/>
              <a:t>Scarring -&gt; stiffness /  sometimes</a:t>
            </a:r>
            <a:r>
              <a:rPr lang="en-US" baseline="0" dirty="0" smtClean="0"/>
              <a:t> treat. Begins w/ stiffness (</a:t>
            </a:r>
            <a:r>
              <a:rPr lang="en-US" baseline="0" dirty="0" err="1" smtClean="0"/>
              <a:t>arthrogryposis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Impossible in neurogenic conditions</a:t>
            </a:r>
          </a:p>
          <a:p>
            <a:r>
              <a:rPr lang="en-US" dirty="0" smtClean="0"/>
              <a:t>Better leave</a:t>
            </a:r>
            <a:r>
              <a:rPr lang="en-US" baseline="0" dirty="0" smtClean="0"/>
              <a:t> some painless </a:t>
            </a:r>
            <a:r>
              <a:rPr lang="en-US" baseline="0" dirty="0" err="1" smtClean="0"/>
              <a:t>resid</a:t>
            </a:r>
            <a:r>
              <a:rPr lang="en-US" baseline="0" dirty="0" smtClean="0"/>
              <a:t>. deformity </a:t>
            </a:r>
          </a:p>
          <a:p>
            <a:r>
              <a:rPr lang="en-US" dirty="0" smtClean="0"/>
              <a:t>NO data to support protracted use of orthotics</a:t>
            </a:r>
            <a:r>
              <a:rPr lang="en-US" baseline="0" dirty="0" smtClean="0"/>
              <a:t> reduces recurrence / necessary in neurologic clubfeet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2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Kite’s error  attempt to correct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pronation, as there is, respectively, blocking of the adduced calcaneus below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head (which prevents lateral rotation of the calcaneus and maintains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!!!! Manipulations before each 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6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Counterpressure</a:t>
            </a:r>
            <a:r>
              <a:rPr lang="en-US" dirty="0" smtClean="0"/>
              <a:t> to </a:t>
            </a:r>
            <a:r>
              <a:rPr lang="en-US" dirty="0" err="1" smtClean="0"/>
              <a:t>talar</a:t>
            </a:r>
            <a:r>
              <a:rPr lang="en-US" dirty="0" smtClean="0"/>
              <a:t> head</a:t>
            </a:r>
          </a:p>
          <a:p>
            <a:r>
              <a:rPr lang="en-US" dirty="0" smtClean="0"/>
              <a:t>Plantar fascia</a:t>
            </a:r>
            <a:r>
              <a:rPr lang="en-US" baseline="0" dirty="0" smtClean="0"/>
              <a:t> stretch – </a:t>
            </a:r>
            <a:r>
              <a:rPr lang="en-US" baseline="0" dirty="0" err="1" smtClean="0"/>
              <a:t>talonavicular</a:t>
            </a:r>
            <a:r>
              <a:rPr lang="en-US" baseline="0" dirty="0" smtClean="0"/>
              <a:t>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6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Correction of forefoot adduction</a:t>
            </a:r>
            <a:r>
              <a:rPr lang="en-US" baseline="0" dirty="0" smtClean="0"/>
              <a:t> and heel </a:t>
            </a:r>
            <a:r>
              <a:rPr lang="en-US" baseline="0" dirty="0" err="1" smtClean="0"/>
              <a:t>varus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65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Kinematic coupling of </a:t>
            </a:r>
            <a:r>
              <a:rPr lang="en-US" dirty="0" err="1" smtClean="0"/>
              <a:t>subtalar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6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actual proven</a:t>
            </a:r>
            <a:r>
              <a:rPr lang="en-US" baseline="0" dirty="0" smtClean="0"/>
              <a:t> pathway</a:t>
            </a:r>
            <a:endParaRPr lang="el-GR" baseline="0" dirty="0" smtClean="0"/>
          </a:p>
          <a:p>
            <a:r>
              <a:rPr lang="en-US" sz="1200" dirty="0" smtClean="0"/>
              <a:t>normal parents + affected child, risk of next child w/ clubfoot is 2-5%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etc</a:t>
            </a:r>
            <a:endParaRPr lang="en-US" sz="1200" baseline="0" dirty="0" smtClean="0"/>
          </a:p>
          <a:p>
            <a:r>
              <a:rPr lang="en-US" sz="1200" baseline="0" dirty="0" smtClean="0"/>
              <a:t>Infection, intrauterine </a:t>
            </a:r>
            <a:r>
              <a:rPr lang="en-US" sz="1200" baseline="0" dirty="0" err="1" smtClean="0"/>
              <a:t>positiion</a:t>
            </a:r>
            <a:r>
              <a:rPr lang="en-US" sz="1200" baseline="0" dirty="0" smtClean="0"/>
              <a:t>, mechanical factors, bone </a:t>
            </a:r>
            <a:r>
              <a:rPr lang="en-US" sz="1200" baseline="0" dirty="0" err="1" smtClean="0"/>
              <a:t>developement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Demonstrated by </a:t>
            </a:r>
            <a:r>
              <a:rPr lang="en-US" dirty="0" err="1" smtClean="0"/>
              <a:t>Pirani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7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heel downward NOT</a:t>
            </a:r>
            <a:r>
              <a:rPr lang="en-US" baseline="0" dirty="0" smtClean="0"/>
              <a:t> forefoot dorsally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percutaneous section if</a:t>
            </a:r>
            <a:r>
              <a:rPr lang="en-US" baseline="0" dirty="0" smtClean="0"/>
              <a:t> not 15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of dorsiflexion achieved (90% of cases)</a:t>
            </a:r>
          </a:p>
          <a:p>
            <a:r>
              <a:rPr lang="en-US" baseline="0" dirty="0" smtClean="0"/>
              <a:t>Last cast for 3 weeks to allow TA to heal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2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70 degrees of abduction, 15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of dorsiflexion in 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0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cast in supination</a:t>
            </a:r>
          </a:p>
          <a:p>
            <a:r>
              <a:rPr lang="en-US" dirty="0" err="1" smtClean="0"/>
              <a:t>Equinus</a:t>
            </a:r>
            <a:r>
              <a:rPr lang="en-US" dirty="0" smtClean="0"/>
              <a:t> corrected 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8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compliance with bracing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8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Ponsetti</a:t>
            </a:r>
            <a:r>
              <a:rPr lang="en-US" dirty="0" smtClean="0"/>
              <a:t> 50%frecurrence</a:t>
            </a:r>
            <a:r>
              <a:rPr lang="en-US" baseline="0" dirty="0" smtClean="0"/>
              <a:t> </a:t>
            </a:r>
            <a:r>
              <a:rPr lang="en-US" dirty="0" smtClean="0"/>
              <a:t> in his first outcome assessment 1963</a:t>
            </a:r>
          </a:p>
          <a:p>
            <a:r>
              <a:rPr lang="en-US" dirty="0" smtClean="0"/>
              <a:t>What changed was last cast in overcorrection -  prolonged bracing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321 clubfeet – 12 relapses after 7 – 6 neurological disorders</a:t>
            </a:r>
          </a:p>
          <a:p>
            <a:r>
              <a:rPr lang="en-US" dirty="0" smtClean="0"/>
              <a:t>CMT, </a:t>
            </a:r>
            <a:r>
              <a:rPr lang="en-US" dirty="0" err="1" smtClean="0"/>
              <a:t>myotonic</a:t>
            </a:r>
            <a:r>
              <a:rPr lang="en-US" dirty="0" smtClean="0"/>
              <a:t> dystrophy, myasthenia gravis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</a:p>
          <a:p>
            <a:r>
              <a:rPr lang="en-US" dirty="0" err="1" smtClean="0"/>
              <a:t>Distinguiush</a:t>
            </a:r>
            <a:r>
              <a:rPr lang="en-US" dirty="0" smtClean="0"/>
              <a:t> recurrent from persistent clubfoot</a:t>
            </a:r>
          </a:p>
          <a:p>
            <a:r>
              <a:rPr lang="en-US" dirty="0" smtClean="0"/>
              <a:t>Always 2</a:t>
            </a:r>
            <a:r>
              <a:rPr lang="en-US" baseline="30000" dirty="0" smtClean="0"/>
              <a:t>nd</a:t>
            </a:r>
            <a:r>
              <a:rPr lang="en-US" dirty="0" smtClean="0"/>
              <a:t> attempt with serial casting!</a:t>
            </a:r>
          </a:p>
          <a:p>
            <a:r>
              <a:rPr lang="en-US" dirty="0" smtClean="0"/>
              <a:t>Modified technique: different manipulations – various soft tissue interventions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neuro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8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 in swing phase</a:t>
            </a:r>
          </a:p>
          <a:p>
            <a:r>
              <a:rPr lang="en-US" dirty="0" err="1" smtClean="0"/>
              <a:t>Everting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dorsiflexing</a:t>
            </a:r>
            <a:r>
              <a:rPr lang="en-US" baseline="0" dirty="0" smtClean="0"/>
              <a:t> force of TA – overpowers </a:t>
            </a:r>
            <a:r>
              <a:rPr lang="en-US" baseline="0" dirty="0" err="1" smtClean="0"/>
              <a:t>peroneals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2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6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Around 3 Y.O.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Lateral cuneiform </a:t>
            </a:r>
            <a:r>
              <a:rPr lang="en-US" dirty="0" err="1" smtClean="0"/>
              <a:t>ossific</a:t>
            </a:r>
            <a:r>
              <a:rPr lang="en-US" baseline="0" dirty="0" smtClean="0"/>
              <a:t> nucleus appears in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(later in late walkers)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  can act as a strong </a:t>
            </a:r>
            <a:r>
              <a:rPr lang="en-US" baseline="0" dirty="0" err="1" smtClean="0"/>
              <a:t>dorsiflexor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Around 3 Y.O.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Lateral cuneiform </a:t>
            </a:r>
            <a:r>
              <a:rPr lang="en-US" dirty="0" err="1" smtClean="0"/>
              <a:t>ossific</a:t>
            </a:r>
            <a:r>
              <a:rPr lang="en-US" baseline="0" dirty="0" smtClean="0"/>
              <a:t> nucleus appears in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(later in </a:t>
            </a:r>
            <a:r>
              <a:rPr lang="en-US" baseline="0" smtClean="0"/>
              <a:t>late walkers)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 is can act as a strong </a:t>
            </a:r>
            <a:r>
              <a:rPr lang="en-US" baseline="0" dirty="0" err="1" smtClean="0"/>
              <a:t>dorsiflexor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Around 3 Y.O.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Lateral cuneiform </a:t>
            </a:r>
            <a:r>
              <a:rPr lang="en-US" dirty="0" err="1" smtClean="0"/>
              <a:t>ossific</a:t>
            </a:r>
            <a:r>
              <a:rPr lang="en-US" baseline="0" dirty="0" smtClean="0"/>
              <a:t> nucleus appears in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(later in </a:t>
            </a:r>
            <a:r>
              <a:rPr lang="en-US" baseline="0" smtClean="0"/>
              <a:t>late walkers)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 is can act as a strong </a:t>
            </a:r>
            <a:r>
              <a:rPr lang="en-US" baseline="0" dirty="0" err="1" smtClean="0"/>
              <a:t>dorsiflexor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Around 3 Y.O.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Lateral cuneiform </a:t>
            </a:r>
            <a:r>
              <a:rPr lang="en-US" dirty="0" err="1" smtClean="0"/>
              <a:t>ossific</a:t>
            </a:r>
            <a:r>
              <a:rPr lang="en-US" baseline="0" dirty="0" smtClean="0"/>
              <a:t> nucleus appears in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(later in </a:t>
            </a:r>
            <a:r>
              <a:rPr lang="en-US" baseline="0" smtClean="0"/>
              <a:t>late walkers)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 is can act as a strong </a:t>
            </a:r>
            <a:r>
              <a:rPr lang="en-US" baseline="0" dirty="0" err="1" smtClean="0"/>
              <a:t>dorsiflexor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Around 3 Y.O.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Lateral cuneiform </a:t>
            </a:r>
            <a:r>
              <a:rPr lang="en-US" dirty="0" err="1" smtClean="0"/>
              <a:t>ossific</a:t>
            </a:r>
            <a:r>
              <a:rPr lang="en-US" baseline="0" dirty="0" smtClean="0"/>
              <a:t> nucleus appears in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(later in </a:t>
            </a:r>
            <a:r>
              <a:rPr lang="en-US" baseline="0" smtClean="0"/>
              <a:t>late walkers)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 is can act as a strong </a:t>
            </a:r>
            <a:r>
              <a:rPr lang="en-US" baseline="0" dirty="0" err="1" smtClean="0"/>
              <a:t>dorsiflexor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Spasticity – neurologic disorders when </a:t>
            </a:r>
            <a:r>
              <a:rPr lang="en-US" dirty="0" err="1" smtClean="0"/>
              <a:t>tib</a:t>
            </a:r>
            <a:r>
              <a:rPr lang="en-US" dirty="0" smtClean="0"/>
              <a:t> ant overpowers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peroneals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8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5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Charcot Marie</a:t>
            </a:r>
            <a:r>
              <a:rPr lang="en-US" baseline="0" dirty="0" smtClean="0"/>
              <a:t> Tooth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8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 Fusion (Evans)</a:t>
            </a:r>
          </a:p>
          <a:p>
            <a:r>
              <a:rPr lang="en-US" dirty="0" smtClean="0"/>
              <a:t>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lenghthening</a:t>
            </a:r>
            <a:r>
              <a:rPr lang="en-US" baseline="0" dirty="0" smtClean="0"/>
              <a:t> of post </a:t>
            </a:r>
            <a:r>
              <a:rPr lang="en-US" baseline="0" dirty="0" err="1" smtClean="0"/>
              <a:t>tib</a:t>
            </a:r>
            <a:r>
              <a:rPr lang="en-US" baseline="0" dirty="0" smtClean="0"/>
              <a:t> tendon</a:t>
            </a:r>
          </a:p>
          <a:p>
            <a:r>
              <a:rPr lang="en-US" baseline="0" dirty="0" smtClean="0"/>
              <a:t>CC and TN capsule release</a:t>
            </a:r>
          </a:p>
          <a:p>
            <a:r>
              <a:rPr lang="en-US" baseline="0" dirty="0" smtClean="0"/>
              <a:t>Closed wedge or </a:t>
            </a:r>
            <a:r>
              <a:rPr lang="en-US" baseline="0" dirty="0" err="1" smtClean="0"/>
              <a:t>decancellation</a:t>
            </a:r>
            <a:r>
              <a:rPr lang="en-US" baseline="0" dirty="0" smtClean="0"/>
              <a:t> of cuboid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2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 err="1" smtClean="0"/>
              <a:t>hindfoot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endParaRPr lang="en-US" dirty="0" smtClean="0"/>
          </a:p>
          <a:p>
            <a:r>
              <a:rPr lang="en-US" dirty="0" smtClean="0"/>
              <a:t>Closing wedge preferred (skin)</a:t>
            </a:r>
          </a:p>
          <a:p>
            <a:r>
              <a:rPr lang="en-US" dirty="0" smtClean="0"/>
              <a:t>Dwyer (</a:t>
            </a: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cavus</a:t>
            </a:r>
            <a:r>
              <a:rPr lang="en-US" dirty="0" smtClean="0"/>
              <a:t>)</a:t>
            </a:r>
            <a:r>
              <a:rPr lang="en-US" baseline="0" dirty="0" smtClean="0"/>
              <a:t> – Mitchell (not shortening a short calcaneus)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94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Mainly </a:t>
            </a:r>
            <a:r>
              <a:rPr lang="en-US" dirty="0" err="1" smtClean="0"/>
              <a:t>equinus</a:t>
            </a:r>
            <a:r>
              <a:rPr lang="en-US" dirty="0" smtClean="0"/>
              <a:t> contracture</a:t>
            </a:r>
          </a:p>
          <a:p>
            <a:r>
              <a:rPr lang="en-US" dirty="0" smtClean="0"/>
              <a:t>Good: no residual deformity, no pain during walking</a:t>
            </a:r>
          </a:p>
          <a:p>
            <a:r>
              <a:rPr lang="en-US" dirty="0" smtClean="0"/>
              <a:t>Fair:</a:t>
            </a:r>
            <a:r>
              <a:rPr lang="en-US" baseline="0" dirty="0" smtClean="0"/>
              <a:t> residual deformity requiring correction, no pain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Bad: residual deformity requiring correction +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1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 to </a:t>
            </a:r>
            <a:r>
              <a:rPr lang="en-US" dirty="0" err="1" smtClean="0"/>
              <a:t>Ponseti</a:t>
            </a:r>
            <a:r>
              <a:rPr lang="en-US" dirty="0" smtClean="0"/>
              <a:t> (rare)</a:t>
            </a:r>
          </a:p>
          <a:p>
            <a:r>
              <a:rPr lang="en-US" dirty="0" smtClean="0"/>
              <a:t>With osteotomies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9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baseline="0" dirty="0" smtClean="0"/>
              <a:t> osteotomy for </a:t>
            </a:r>
            <a:r>
              <a:rPr lang="en-US" baseline="0" dirty="0" err="1" smtClean="0"/>
              <a:t>equinus</a:t>
            </a:r>
            <a:endParaRPr lang="en-US" baseline="0" dirty="0" smtClean="0"/>
          </a:p>
          <a:p>
            <a:r>
              <a:rPr lang="en-US" baseline="0" dirty="0" smtClean="0"/>
              <a:t>V for </a:t>
            </a:r>
            <a:r>
              <a:rPr lang="en-US" baseline="0" dirty="0" err="1" smtClean="0"/>
              <a:t>equinovarus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Achilles </a:t>
            </a:r>
            <a:r>
              <a:rPr lang="en-US" dirty="0" err="1" smtClean="0"/>
              <a:t>tenotomy</a:t>
            </a:r>
            <a:r>
              <a:rPr lang="en-US" dirty="0" smtClean="0"/>
              <a:t> +</a:t>
            </a:r>
            <a:r>
              <a:rPr lang="en-US" baseline="0" dirty="0" smtClean="0"/>
              <a:t> plantar </a:t>
            </a:r>
            <a:r>
              <a:rPr lang="en-US" baseline="0" dirty="0" err="1" smtClean="0"/>
              <a:t>fasciotomy</a:t>
            </a:r>
            <a:endParaRPr lang="en-US" baseline="0" dirty="0" smtClean="0"/>
          </a:p>
          <a:p>
            <a:r>
              <a:rPr lang="en-US" dirty="0" smtClean="0"/>
              <a:t>Residual deformity, </a:t>
            </a:r>
            <a:r>
              <a:rPr lang="en-US" dirty="0" err="1" smtClean="0"/>
              <a:t>plantigrade</a:t>
            </a:r>
            <a:r>
              <a:rPr lang="en-US" dirty="0" smtClean="0"/>
              <a:t> foot,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01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Achilles </a:t>
            </a:r>
            <a:r>
              <a:rPr lang="en-US" dirty="0" err="1" smtClean="0"/>
              <a:t>tenotomy</a:t>
            </a:r>
            <a:r>
              <a:rPr lang="en-US" dirty="0" smtClean="0"/>
              <a:t> +</a:t>
            </a:r>
            <a:r>
              <a:rPr lang="en-US" baseline="0" dirty="0" smtClean="0"/>
              <a:t> plantar </a:t>
            </a:r>
            <a:r>
              <a:rPr lang="en-US" baseline="0" dirty="0" err="1" smtClean="0"/>
              <a:t>fasciotomy</a:t>
            </a:r>
            <a:endParaRPr lang="en-US" baseline="0" dirty="0" smtClean="0"/>
          </a:p>
          <a:p>
            <a:r>
              <a:rPr lang="en-US" dirty="0" smtClean="0"/>
              <a:t>Residual deformity, </a:t>
            </a:r>
            <a:r>
              <a:rPr lang="en-US" dirty="0" err="1" smtClean="0"/>
              <a:t>plantigrade</a:t>
            </a:r>
            <a:r>
              <a:rPr lang="en-US" dirty="0" smtClean="0"/>
              <a:t> foot, pain</a:t>
            </a:r>
          </a:p>
          <a:p>
            <a:r>
              <a:rPr lang="en-US" dirty="0" smtClean="0"/>
              <a:t>1/29</a:t>
            </a:r>
            <a:r>
              <a:rPr lang="en-US" baseline="0" dirty="0" smtClean="0"/>
              <a:t> required </a:t>
            </a:r>
            <a:r>
              <a:rPr lang="en-US" dirty="0" smtClean="0"/>
              <a:t> required </a:t>
            </a:r>
            <a:r>
              <a:rPr lang="en-US" dirty="0" err="1" smtClean="0"/>
              <a:t>midfoot</a:t>
            </a:r>
            <a:r>
              <a:rPr lang="en-US" dirty="0" smtClean="0"/>
              <a:t> osteotomy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01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0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Ponseti</a:t>
            </a:r>
            <a:r>
              <a:rPr lang="en-US" dirty="0" smtClean="0"/>
              <a:t> is the gold standard</a:t>
            </a:r>
          </a:p>
          <a:p>
            <a:r>
              <a:rPr lang="en-US" dirty="0" smtClean="0"/>
              <a:t>Only soft tissue</a:t>
            </a:r>
            <a:r>
              <a:rPr lang="en-US" baseline="0" dirty="0" smtClean="0"/>
              <a:t> releases – no bone procedures – no </a:t>
            </a:r>
            <a:r>
              <a:rPr lang="en-US" baseline="0" dirty="0" err="1" smtClean="0"/>
              <a:t>tib</a:t>
            </a:r>
            <a:r>
              <a:rPr lang="en-US" baseline="0" dirty="0" smtClean="0"/>
              <a:t> ant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year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60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deformity,</a:t>
            </a:r>
            <a:r>
              <a:rPr lang="en-US" baseline="0" dirty="0" smtClean="0"/>
              <a:t> soft tissue releases/tend </a:t>
            </a:r>
            <a:r>
              <a:rPr lang="en-US" baseline="0" dirty="0" err="1" smtClean="0"/>
              <a:t>transf</a:t>
            </a:r>
            <a:r>
              <a:rPr lang="en-US" baseline="0" dirty="0" smtClean="0"/>
              <a:t>/lateral column shortening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93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Gradual </a:t>
            </a:r>
            <a:r>
              <a:rPr lang="en-US" dirty="0" err="1" smtClean="0"/>
              <a:t>distr</a:t>
            </a:r>
            <a:r>
              <a:rPr lang="en-US" dirty="0" smtClean="0"/>
              <a:t> soft tissues/+bones,</a:t>
            </a:r>
            <a:r>
              <a:rPr lang="en-US" baseline="0" dirty="0" smtClean="0"/>
              <a:t> arthrodesis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Tibia:  same torsion in healthy limb.</a:t>
            </a:r>
            <a:r>
              <a:rPr lang="en-US" baseline="0" dirty="0" smtClean="0"/>
              <a:t> </a:t>
            </a:r>
            <a:r>
              <a:rPr lang="en-US" dirty="0" smtClean="0"/>
              <a:t>False impression of external rotation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Ankle: 1/3 of </a:t>
            </a:r>
            <a:r>
              <a:rPr lang="en-US" dirty="0" err="1" smtClean="0"/>
              <a:t>talar</a:t>
            </a:r>
            <a:r>
              <a:rPr lang="en-US" dirty="0" smtClean="0"/>
              <a:t> joint surface does not articulate in a case of clubfoot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Talonavicular</a:t>
            </a:r>
            <a:r>
              <a:rPr lang="en-US" dirty="0" smtClean="0"/>
              <a:t>: . In severe cases, lateral section of the anterior </a:t>
            </a:r>
            <a:r>
              <a:rPr lang="en-US" dirty="0" err="1" smtClean="0"/>
              <a:t>talar</a:t>
            </a:r>
            <a:r>
              <a:rPr lang="en-US" dirty="0" smtClean="0"/>
              <a:t> surface does not articulate with the </a:t>
            </a:r>
            <a:r>
              <a:rPr lang="en-US" dirty="0" err="1" smtClean="0"/>
              <a:t>navicular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 smtClean="0"/>
              <a:t>Normal foot</a:t>
            </a:r>
          </a:p>
          <a:p>
            <a:pPr marL="228600" indent="-228600">
              <a:buAutoNum type="alphaLcPeriod"/>
            </a:pPr>
            <a:r>
              <a:rPr lang="en-US" dirty="0" smtClean="0"/>
              <a:t>Medial deviation of</a:t>
            </a:r>
            <a:r>
              <a:rPr lang="en-US" baseline="0" dirty="0" smtClean="0"/>
              <a:t> talus</a:t>
            </a:r>
          </a:p>
          <a:p>
            <a:pPr marL="228600" indent="-228600">
              <a:buAutoNum type="alphaLcPeriod"/>
            </a:pPr>
            <a:r>
              <a:rPr lang="en-US" baseline="0" dirty="0" err="1" smtClean="0"/>
              <a:t>b+subluxation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navicular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 smtClean="0"/>
              <a:t>Normal foot. </a:t>
            </a:r>
            <a:r>
              <a:rPr lang="el-GR" baseline="0" dirty="0" smtClean="0"/>
              <a:t> </a:t>
            </a:r>
            <a:r>
              <a:rPr lang="en-US" dirty="0" smtClean="0"/>
              <a:t>30-50</a:t>
            </a:r>
          </a:p>
          <a:p>
            <a:pPr marL="228600" indent="-228600">
              <a:buAutoNum type="alphaLcPeriod"/>
            </a:pPr>
            <a:r>
              <a:rPr lang="en-US" dirty="0" smtClean="0"/>
              <a:t>CC.</a:t>
            </a:r>
            <a:r>
              <a:rPr lang="en-US" baseline="0" dirty="0" smtClean="0"/>
              <a:t> bones tend to be parallel in both planes. Calcaneus loses upward slope,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 portion of the calcaneus lies beneath the head of the talus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Talocalcaneal</a:t>
            </a:r>
            <a:r>
              <a:rPr lang="en-US" dirty="0" smtClean="0"/>
              <a:t> angles normal 30-50</a:t>
            </a:r>
          </a:p>
          <a:p>
            <a:pPr marL="0" indent="0">
              <a:buNone/>
            </a:pPr>
            <a:r>
              <a:rPr lang="en-US" dirty="0" err="1" smtClean="0"/>
              <a:t>Navicular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 nucleus appears at 4</a:t>
            </a:r>
            <a:r>
              <a:rPr lang="en-US" baseline="30000" dirty="0" smtClean="0"/>
              <a:t>th</a:t>
            </a:r>
            <a:r>
              <a:rPr lang="en-US" baseline="0" dirty="0" smtClean="0"/>
              <a:t> month. Talus line lateral to 1</a:t>
            </a:r>
            <a:r>
              <a:rPr lang="en-US" baseline="30000" dirty="0" smtClean="0"/>
              <a:t>st</a:t>
            </a:r>
            <a:r>
              <a:rPr lang="en-US" baseline="0" dirty="0" smtClean="0"/>
              <a:t> MTT (and </a:t>
            </a:r>
            <a:r>
              <a:rPr lang="en-US" baseline="0" dirty="0" err="1" smtClean="0"/>
              <a:t>navicular</a:t>
            </a:r>
            <a:r>
              <a:rPr lang="en-US" baseline="0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0CDF-D996-8E4F-9E3B-0119889AD5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C906-8087-6149-8FAF-0F24A75A41A3}" type="datetimeFigureOut">
              <a:rPr lang="en-US" smtClean="0"/>
              <a:t>14/10/2014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A41A-BA03-2948-B112-687E1F1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wheelessonline.com/ortho/cerebral_palsy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75059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Congenital </a:t>
            </a:r>
            <a:r>
              <a:rPr lang="en-US" dirty="0" err="1" smtClean="0"/>
              <a:t>Talipes</a:t>
            </a:r>
            <a:r>
              <a:rPr lang="en-US" dirty="0" smtClean="0"/>
              <a:t> </a:t>
            </a:r>
            <a:r>
              <a:rPr lang="en-US" dirty="0" err="1" smtClean="0"/>
              <a:t>EquinoVarus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58"/>
          </a:xfrm>
        </p:spPr>
        <p:txBody>
          <a:bodyPr>
            <a:normAutofit/>
          </a:bodyPr>
          <a:lstStyle/>
          <a:p>
            <a:r>
              <a:rPr lang="en-US" b="1" dirty="0" smtClean="0"/>
              <a:t>Fibula: </a:t>
            </a:r>
            <a:r>
              <a:rPr lang="en-US" dirty="0" smtClean="0"/>
              <a:t>displaced posteriorly</a:t>
            </a:r>
          </a:p>
          <a:p>
            <a:r>
              <a:rPr lang="en-US" b="1" dirty="0" smtClean="0"/>
              <a:t>Ankle joint: </a:t>
            </a:r>
            <a:r>
              <a:rPr lang="en-US" dirty="0" smtClean="0"/>
              <a:t>talus pushed forward</a:t>
            </a:r>
          </a:p>
          <a:p>
            <a:r>
              <a:rPr lang="en-US" b="1" dirty="0" err="1" smtClean="0"/>
              <a:t>Subtalar</a:t>
            </a:r>
            <a:r>
              <a:rPr lang="en-US" b="1" dirty="0" smtClean="0"/>
              <a:t> </a:t>
            </a:r>
            <a:r>
              <a:rPr lang="en-US" b="1" dirty="0"/>
              <a:t>joint: </a:t>
            </a:r>
            <a:r>
              <a:rPr lang="en-US" dirty="0" smtClean="0"/>
              <a:t>calcaneus rotated </a:t>
            </a:r>
            <a:r>
              <a:rPr lang="en-US" dirty="0"/>
              <a:t>medially and tilted </a:t>
            </a:r>
            <a:r>
              <a:rPr lang="en-US" dirty="0" smtClean="0"/>
              <a:t>caudally</a:t>
            </a:r>
          </a:p>
          <a:p>
            <a:r>
              <a:rPr lang="en-US" b="1" dirty="0" err="1"/>
              <a:t>Talonavicular</a:t>
            </a:r>
            <a:r>
              <a:rPr lang="en-US" b="1" dirty="0"/>
              <a:t> </a:t>
            </a:r>
            <a:r>
              <a:rPr lang="en-US" b="1" dirty="0" smtClean="0"/>
              <a:t>joint: </a:t>
            </a:r>
            <a:r>
              <a:rPr lang="en-US" dirty="0" err="1" smtClean="0"/>
              <a:t>navicular</a:t>
            </a:r>
            <a:r>
              <a:rPr lang="en-US" dirty="0" smtClean="0"/>
              <a:t> </a:t>
            </a:r>
            <a:r>
              <a:rPr lang="en-US" dirty="0"/>
              <a:t>displaced </a:t>
            </a:r>
            <a:r>
              <a:rPr lang="en-US" dirty="0" smtClean="0"/>
              <a:t>in medial </a:t>
            </a:r>
            <a:r>
              <a:rPr lang="en-US" dirty="0"/>
              <a:t>and </a:t>
            </a:r>
            <a:r>
              <a:rPr lang="en-US" dirty="0" smtClean="0"/>
              <a:t>plantar direction</a:t>
            </a:r>
          </a:p>
          <a:p>
            <a:r>
              <a:rPr lang="en-US" b="1" dirty="0" err="1" smtClean="0"/>
              <a:t>Calcaneocuboid</a:t>
            </a:r>
            <a:r>
              <a:rPr lang="en-US" b="1" dirty="0" smtClean="0"/>
              <a:t> joint: </a:t>
            </a:r>
            <a:r>
              <a:rPr lang="en-US" dirty="0" smtClean="0"/>
              <a:t>medial subluxation</a:t>
            </a:r>
            <a:endParaRPr lang="en-US" b="1" dirty="0" smtClean="0"/>
          </a:p>
          <a:p>
            <a:r>
              <a:rPr lang="en-US" b="1" dirty="0" smtClean="0"/>
              <a:t>Forefoot: </a:t>
            </a:r>
            <a:r>
              <a:rPr lang="en-US" dirty="0" smtClean="0"/>
              <a:t>adduction/</a:t>
            </a:r>
            <a:r>
              <a:rPr lang="en-US" dirty="0" err="1" smtClean="0"/>
              <a:t>cavus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73052" y="4954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- talus</a:t>
            </a:r>
            <a:endParaRPr lang="en-US" dirty="0"/>
          </a:p>
        </p:txBody>
      </p:sp>
      <p:pic>
        <p:nvPicPr>
          <p:cNvPr id="7" name="Content Placeholder 6" descr="Configuration of the talus in clubfoot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72" b="-3860"/>
          <a:stretch/>
        </p:blipFill>
        <p:spPr>
          <a:xfrm>
            <a:off x="457200" y="2721567"/>
            <a:ext cx="8229600" cy="2177254"/>
          </a:xfrm>
        </p:spPr>
      </p:pic>
    </p:spTree>
    <p:extLst>
      <p:ext uri="{BB962C8B-B14F-4D97-AF65-F5344CB8AC3E}">
        <p14:creationId xmlns:p14="http://schemas.microsoft.com/office/powerpoint/2010/main" val="260916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</a:t>
            </a:r>
            <a:r>
              <a:rPr lang="en-US" dirty="0"/>
              <a:t>c</a:t>
            </a:r>
            <a:r>
              <a:rPr lang="en-US" dirty="0" smtClean="0"/>
              <a:t>onfiguration</a:t>
            </a:r>
            <a:endParaRPr lang="en-US" dirty="0"/>
          </a:p>
        </p:txBody>
      </p:sp>
      <p:pic>
        <p:nvPicPr>
          <p:cNvPr id="4" name="Content Placeholder 3" descr="Position of the bones of the fo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0" r="-7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83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configuration – x rays</a:t>
            </a:r>
            <a:endParaRPr lang="en-US" dirty="0"/>
          </a:p>
        </p:txBody>
      </p:sp>
      <p:pic>
        <p:nvPicPr>
          <p:cNvPr id="5" name="Content Placeholder 4" descr=" DP and lateral x-rays of a clubfo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745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configuration – x 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Convergence of MTT bases</a:t>
            </a:r>
            <a:endParaRPr lang="en-US" dirty="0"/>
          </a:p>
        </p:txBody>
      </p:sp>
      <p:pic>
        <p:nvPicPr>
          <p:cNvPr id="8" name="Content Placeholder 7" descr="convergence of metatarsal base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45" r="800" b="4945"/>
          <a:stretch/>
        </p:blipFill>
        <p:spPr>
          <a:xfrm>
            <a:off x="934984" y="2174875"/>
            <a:ext cx="3070095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5819" y="1535113"/>
            <a:ext cx="4290982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Ladderlike</a:t>
            </a:r>
            <a:r>
              <a:rPr lang="en-US" dirty="0" smtClean="0"/>
              <a:t> configuration of MTT</a:t>
            </a:r>
            <a:endParaRPr lang="en-US" dirty="0"/>
          </a:p>
        </p:txBody>
      </p:sp>
      <p:pic>
        <p:nvPicPr>
          <p:cNvPr id="9" name="Content Placeholder 8" descr="ladderlike configuration of metatarsals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9" b="3830"/>
          <a:stretch/>
        </p:blipFill>
        <p:spPr>
          <a:xfrm>
            <a:off x="4645025" y="2330778"/>
            <a:ext cx="4041775" cy="3656670"/>
          </a:xfrm>
        </p:spPr>
      </p:pic>
    </p:spTree>
    <p:extLst>
      <p:ext uri="{BB962C8B-B14F-4D97-AF65-F5344CB8AC3E}">
        <p14:creationId xmlns:p14="http://schemas.microsoft.com/office/powerpoint/2010/main" val="34950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Tibia - foot configuration – x rays</a:t>
            </a:r>
            <a:endParaRPr lang="en-US" dirty="0"/>
          </a:p>
        </p:txBody>
      </p:sp>
      <p:pic>
        <p:nvPicPr>
          <p:cNvPr id="4" name="Content Placeholder 3" descr="elevated tibiocalcaneal angl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r="-1776"/>
          <a:stretch/>
        </p:blipFill>
        <p:spPr>
          <a:xfrm>
            <a:off x="2051382" y="1823508"/>
            <a:ext cx="5121477" cy="4525963"/>
          </a:xfrm>
        </p:spPr>
      </p:pic>
    </p:spTree>
    <p:extLst>
      <p:ext uri="{BB962C8B-B14F-4D97-AF65-F5344CB8AC3E}">
        <p14:creationId xmlns:p14="http://schemas.microsoft.com/office/powerpoint/2010/main" val="37755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7255"/>
            <a:ext cx="8229600" cy="39489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tissue types (skin, ligaments, tendons, muscles, blood vessels, nerves) are contracted to the same </a:t>
            </a:r>
            <a:r>
              <a:rPr lang="en-US" dirty="0" smtClean="0"/>
              <a:t>extent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Atrophy of calf muscles!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examination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70035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ear</a:t>
            </a:r>
            <a:r>
              <a:rPr lang="en-US" dirty="0"/>
              <a:t>- foot is in an </a:t>
            </a:r>
            <a:r>
              <a:rPr lang="en-US" dirty="0" err="1"/>
              <a:t>equinus</a:t>
            </a:r>
            <a:r>
              <a:rPr lang="en-US" dirty="0"/>
              <a:t> and </a:t>
            </a:r>
            <a:r>
              <a:rPr lang="en-US" dirty="0" err="1"/>
              <a:t>varus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orefoot </a:t>
            </a:r>
            <a:r>
              <a:rPr lang="en-US" dirty="0"/>
              <a:t>in adduction and eversion (pronation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nterior talus </a:t>
            </a:r>
            <a:r>
              <a:rPr lang="en-US" dirty="0"/>
              <a:t>palpated </a:t>
            </a:r>
            <a:r>
              <a:rPr lang="en-US" dirty="0" smtClean="0"/>
              <a:t>laterally</a:t>
            </a:r>
          </a:p>
          <a:p>
            <a:pPr marL="0" indent="0">
              <a:buNone/>
            </a:pPr>
            <a:r>
              <a:rPr lang="en-US" dirty="0" smtClean="0"/>
              <a:t>Thin skin</a:t>
            </a:r>
          </a:p>
          <a:p>
            <a:pPr marL="0" indent="0">
              <a:buNone/>
            </a:pPr>
            <a:r>
              <a:rPr lang="en-US" dirty="0" smtClean="0"/>
              <a:t>Shortened </a:t>
            </a:r>
            <a:r>
              <a:rPr lang="en-US" dirty="0"/>
              <a:t>Achilles tendon </a:t>
            </a:r>
            <a:r>
              <a:rPr lang="en-US" dirty="0" smtClean="0"/>
              <a:t>- palpated </a:t>
            </a:r>
            <a:r>
              <a:rPr lang="en-US" dirty="0"/>
              <a:t>as a tough </a:t>
            </a:r>
            <a:r>
              <a:rPr lang="en-US" dirty="0" smtClean="0"/>
              <a:t>cord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eel </a:t>
            </a:r>
            <a:r>
              <a:rPr lang="en-US" dirty="0"/>
              <a:t>is small and </a:t>
            </a:r>
            <a:r>
              <a:rPr lang="en-US" dirty="0" smtClean="0"/>
              <a:t>raised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ateral </a:t>
            </a:r>
            <a:r>
              <a:rPr lang="en-US" dirty="0"/>
              <a:t>malleolus </a:t>
            </a:r>
            <a:r>
              <a:rPr lang="en-US" dirty="0" smtClean="0"/>
              <a:t>displaced posteriorly </a:t>
            </a:r>
          </a:p>
          <a:p>
            <a:pPr marL="0" indent="0">
              <a:buNone/>
            </a:pPr>
            <a:r>
              <a:rPr lang="en-US" dirty="0" smtClean="0"/>
              <a:t>Calf </a:t>
            </a:r>
            <a:r>
              <a:rPr lang="en-US" dirty="0"/>
              <a:t>atrophy </a:t>
            </a:r>
            <a:r>
              <a:rPr lang="en-US" dirty="0" smtClean="0"/>
              <a:t>(prognostic criterion)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! </a:t>
            </a:r>
            <a:r>
              <a:rPr lang="en-US" b="1" dirty="0"/>
              <a:t>The forefoot in clubfoot is pronated, and not </a:t>
            </a:r>
            <a:r>
              <a:rPr lang="en-US" b="1" dirty="0" smtClean="0"/>
              <a:t>supinated, in relation to the </a:t>
            </a:r>
            <a:r>
              <a:rPr lang="en-GB" b="1" dirty="0" smtClean="0"/>
              <a:t>hind</a:t>
            </a:r>
            <a:r>
              <a:rPr lang="en-US" b="1" dirty="0" smtClean="0"/>
              <a:t>foot.</a:t>
            </a:r>
            <a:endParaRPr lang="en-US" dirty="0"/>
          </a:p>
        </p:txBody>
      </p:sp>
      <p:pic>
        <p:nvPicPr>
          <p:cNvPr id="10" name="Picture 2" descr="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" b="-768"/>
          <a:stretch/>
        </p:blipFill>
        <p:spPr bwMode="auto">
          <a:xfrm>
            <a:off x="457200" y="1600200"/>
            <a:ext cx="4038600" cy="19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" y="3876398"/>
            <a:ext cx="4040142" cy="22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9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12" y="273050"/>
            <a:ext cx="3008313" cy="116205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Dimeglio</a:t>
            </a:r>
            <a:r>
              <a:rPr lang="en-US" sz="3600" dirty="0" smtClean="0"/>
              <a:t> scoring system</a:t>
            </a:r>
            <a:endParaRPr lang="en-US" sz="3600" dirty="0"/>
          </a:p>
        </p:txBody>
      </p:sp>
      <p:pic>
        <p:nvPicPr>
          <p:cNvPr id="4" name="Content Placeholder 3" descr="Dimegli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6875"/>
          <a:stretch/>
        </p:blipFill>
        <p:spPr>
          <a:xfrm>
            <a:off x="3628295" y="-1"/>
            <a:ext cx="5149387" cy="692605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Dimeglio</a:t>
            </a:r>
            <a:r>
              <a:rPr lang="en-US" dirty="0" smtClean="0"/>
              <a:t> scoring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9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Grade </a:t>
            </a:r>
            <a:r>
              <a:rPr lang="en-US" sz="2800" b="1" dirty="0" smtClean="0"/>
              <a:t>I (1-5) </a:t>
            </a:r>
            <a:r>
              <a:rPr lang="en-US" sz="2800" dirty="0" smtClean="0"/>
              <a:t>: </a:t>
            </a:r>
            <a:r>
              <a:rPr lang="en-US" sz="2800" dirty="0"/>
              <a:t>benign, so-called </a:t>
            </a:r>
            <a:r>
              <a:rPr lang="en-US" sz="2800" dirty="0" smtClean="0"/>
              <a:t>“soft” </a:t>
            </a:r>
            <a:r>
              <a:rPr lang="en-US" sz="2800" dirty="0"/>
              <a:t>clubfoot, readily </a:t>
            </a:r>
            <a:r>
              <a:rPr lang="en-US" sz="2800" dirty="0" smtClean="0"/>
              <a:t>reducible </a:t>
            </a:r>
            <a:r>
              <a:rPr lang="en-US" sz="2800" dirty="0"/>
              <a:t>without significant resistance, similar to </a:t>
            </a:r>
            <a:r>
              <a:rPr lang="en-US" sz="2800" dirty="0" smtClean="0"/>
              <a:t>clubfoot </a:t>
            </a:r>
            <a:r>
              <a:rPr lang="en-US" sz="2800" dirty="0"/>
              <a:t>posture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Grade II (6-10)</a:t>
            </a:r>
            <a:r>
              <a:rPr lang="en-US" sz="2800" dirty="0" smtClean="0"/>
              <a:t>: </a:t>
            </a:r>
            <a:r>
              <a:rPr lang="en-US" sz="2800" dirty="0"/>
              <a:t>moderate clubfoot (reducible with a </a:t>
            </a:r>
            <a:r>
              <a:rPr lang="en-US" sz="2800" dirty="0" smtClean="0"/>
              <a:t>certain degree </a:t>
            </a:r>
            <a:r>
              <a:rPr lang="en-US" sz="2800" dirty="0"/>
              <a:t>of resistance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Grade III (11-15)</a:t>
            </a:r>
            <a:r>
              <a:rPr lang="en-US" sz="2800" dirty="0" smtClean="0"/>
              <a:t>: </a:t>
            </a:r>
            <a:r>
              <a:rPr lang="en-US" sz="2800" dirty="0"/>
              <a:t>severe clubfoot (only reducible </a:t>
            </a:r>
            <a:r>
              <a:rPr lang="en-US" sz="2800" dirty="0" smtClean="0"/>
              <a:t>against strong </a:t>
            </a:r>
            <a:r>
              <a:rPr lang="en-US" sz="2800" dirty="0"/>
              <a:t>resistance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Grade IV (16-20)</a:t>
            </a:r>
            <a:r>
              <a:rPr lang="en-US" sz="2800" dirty="0" smtClean="0"/>
              <a:t>: </a:t>
            </a:r>
            <a:r>
              <a:rPr lang="en-US" sz="2800" dirty="0"/>
              <a:t>very severe clubfoot (not reducible, as </a:t>
            </a:r>
            <a:r>
              <a:rPr lang="en-US" sz="2800" dirty="0" smtClean="0"/>
              <a:t>in </a:t>
            </a:r>
            <a:r>
              <a:rPr lang="en-US" sz="2800" dirty="0" err="1" smtClean="0"/>
              <a:t>arthrogryposis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0819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2089" y="3140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1557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CTEV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7585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Idiopathic deformity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err="1" smtClean="0"/>
              <a:t>Hindfoot</a:t>
            </a:r>
            <a:r>
              <a:rPr lang="en-US" sz="2400" dirty="0" smtClean="0"/>
              <a:t> </a:t>
            </a:r>
            <a:r>
              <a:rPr lang="en-US" sz="2400" dirty="0" err="1" smtClean="0"/>
              <a:t>Equinus</a:t>
            </a:r>
            <a:r>
              <a:rPr lang="en-US" sz="2400" dirty="0" smtClean="0"/>
              <a:t> - </a:t>
            </a:r>
            <a:r>
              <a:rPr lang="en-US" sz="2400" dirty="0" err="1" smtClean="0"/>
              <a:t>Varus</a:t>
            </a:r>
            <a:endParaRPr lang="en-US" sz="2400" dirty="0" smtClean="0"/>
          </a:p>
          <a:p>
            <a:r>
              <a:rPr lang="en-US" sz="2400" b="1" dirty="0" err="1" smtClean="0"/>
              <a:t>Midfoot</a:t>
            </a:r>
            <a:r>
              <a:rPr lang="en-US" sz="2400" dirty="0" smtClean="0"/>
              <a:t> </a:t>
            </a:r>
            <a:r>
              <a:rPr lang="en-US" sz="2400" dirty="0" err="1" smtClean="0"/>
              <a:t>Varus</a:t>
            </a:r>
            <a:r>
              <a:rPr lang="en-US" sz="2400" dirty="0"/>
              <a:t> -</a:t>
            </a:r>
            <a:r>
              <a:rPr lang="en-US" sz="2400" dirty="0" smtClean="0"/>
              <a:t> Supination</a:t>
            </a:r>
          </a:p>
          <a:p>
            <a:r>
              <a:rPr lang="en-US" sz="2400" b="1" dirty="0" err="1" smtClean="0"/>
              <a:t>Midfoot</a:t>
            </a:r>
            <a:r>
              <a:rPr lang="en-US" sz="2400" b="1" dirty="0" smtClean="0"/>
              <a:t> - Forefoot</a:t>
            </a:r>
            <a:r>
              <a:rPr lang="en-US" sz="2400" dirty="0" smtClean="0"/>
              <a:t> </a:t>
            </a:r>
            <a:r>
              <a:rPr lang="en-US" sz="2400" dirty="0" err="1" smtClean="0"/>
              <a:t>Cavus</a:t>
            </a:r>
            <a:endParaRPr lang="en-US" sz="2400" dirty="0" smtClean="0"/>
          </a:p>
          <a:p>
            <a:r>
              <a:rPr lang="en-US" sz="2400" b="1" dirty="0" smtClean="0"/>
              <a:t>Forefoot</a:t>
            </a:r>
            <a:r>
              <a:rPr lang="en-US" sz="2400" dirty="0" smtClean="0"/>
              <a:t> Adduction – Pronation</a:t>
            </a:r>
          </a:p>
          <a:p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CAVE</a:t>
            </a:r>
            <a:r>
              <a:rPr lang="en-US" sz="2400" dirty="0" smtClean="0"/>
              <a:t> mnemonic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4 - Εικόνα" descr="Εικόνα2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>
            <a:fillRect/>
          </a:stretch>
        </p:blipFill>
        <p:spPr bwMode="auto">
          <a:xfrm>
            <a:off x="4633053" y="875711"/>
            <a:ext cx="4279593" cy="526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8263" y="1200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7" y="468444"/>
            <a:ext cx="1981606" cy="151341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Pirani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scoring </a:t>
            </a:r>
            <a:br>
              <a:rPr lang="en-US" sz="3600" dirty="0" smtClean="0"/>
            </a:br>
            <a:r>
              <a:rPr lang="en-US" sz="3600" dirty="0" smtClean="0"/>
              <a:t>system</a:t>
            </a:r>
            <a:endParaRPr lang="en-US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 flipV="1">
            <a:off x="125596" y="2767970"/>
            <a:ext cx="170250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Content Placeholder 3" descr="Pirani's classification for CTE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79" b="-31479"/>
          <a:stretch>
            <a:fillRect/>
          </a:stretch>
        </p:blipFill>
        <p:spPr>
          <a:xfrm>
            <a:off x="1592447" y="179474"/>
            <a:ext cx="7159839" cy="8198239"/>
          </a:xfrm>
        </p:spPr>
      </p:pic>
      <p:sp>
        <p:nvSpPr>
          <p:cNvPr id="5" name="TextBox 4"/>
          <p:cNvSpPr txBox="1"/>
          <p:nvPr/>
        </p:nvSpPr>
        <p:spPr>
          <a:xfrm>
            <a:off x="2636730" y="468444"/>
            <a:ext cx="600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(3), feel (2), move (1)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83321" y="1385765"/>
            <a:ext cx="686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600" dirty="0" smtClean="0"/>
              <a:t> A - Lateral border                                             </a:t>
            </a:r>
            <a:r>
              <a:rPr lang="en-US" sz="1600" dirty="0"/>
              <a:t>D</a:t>
            </a:r>
            <a:r>
              <a:rPr lang="en-US" sz="1600" dirty="0" smtClean="0"/>
              <a:t> - </a:t>
            </a:r>
            <a:r>
              <a:rPr lang="en-US" sz="1600" dirty="0" err="1" smtClean="0"/>
              <a:t>Equinus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3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95816"/>
            <a:ext cx="8229600" cy="41303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Conservative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urgical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Plantigrade</a:t>
            </a:r>
            <a:r>
              <a:rPr lang="en-US" dirty="0" smtClean="0"/>
              <a:t> foot</a:t>
            </a:r>
          </a:p>
          <a:p>
            <a:r>
              <a:rPr lang="en-US" dirty="0" smtClean="0"/>
              <a:t>No residual stiffness</a:t>
            </a:r>
          </a:p>
          <a:p>
            <a:r>
              <a:rPr lang="en-US" dirty="0" smtClean="0"/>
              <a:t>Normal function (ROM-muscle balance)</a:t>
            </a:r>
          </a:p>
          <a:p>
            <a:r>
              <a:rPr lang="en-US" dirty="0" smtClean="0"/>
              <a:t>Painless foot</a:t>
            </a:r>
          </a:p>
          <a:p>
            <a:r>
              <a:rPr lang="en-US" dirty="0" smtClean="0"/>
              <a:t>Avoid permanent need for orthotics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1932:</a:t>
            </a:r>
            <a:r>
              <a:rPr lang="en-US" dirty="0" smtClean="0"/>
              <a:t> Kite proposes gentler manipulation and serial correction of deformities. Kite’s error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1940’s: </a:t>
            </a:r>
            <a:r>
              <a:rPr lang="en-US" dirty="0" err="1" smtClean="0"/>
              <a:t>Ponseti’s</a:t>
            </a:r>
            <a:r>
              <a:rPr lang="en-US" dirty="0" smtClean="0"/>
              <a:t> first functional anatomy – pathology studies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1970’s: </a:t>
            </a:r>
            <a:r>
              <a:rPr lang="en-US" dirty="0" err="1" smtClean="0"/>
              <a:t>Turco’s</a:t>
            </a:r>
            <a:r>
              <a:rPr lang="en-US" dirty="0" smtClean="0"/>
              <a:t> posteromedial release gains popularity. </a:t>
            </a:r>
            <a:r>
              <a:rPr lang="en-US" dirty="0" err="1" smtClean="0"/>
              <a:t>Cincinatti</a:t>
            </a:r>
            <a:r>
              <a:rPr lang="en-US" dirty="0" smtClean="0"/>
              <a:t> (circumferential) and Carroll (2 incision) procedures follow. Surgical treatment prevails until 90’s. French functional non-op method introduced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1992: </a:t>
            </a:r>
            <a:r>
              <a:rPr lang="en-US" dirty="0" err="1" smtClean="0"/>
              <a:t>Ponseti’s</a:t>
            </a:r>
            <a:r>
              <a:rPr lang="en-US" dirty="0" smtClean="0"/>
              <a:t> results (only 5% need surgery) </a:t>
            </a:r>
            <a:r>
              <a:rPr lang="en-US" dirty="0" smtClean="0"/>
              <a:t>set current standards.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AU" i="1" dirty="0" smtClean="0">
                <a:latin typeface="Calibri" charset="0"/>
                <a:ea typeface="ＭＳ Ｐゴシック" charset="0"/>
              </a:rPr>
              <a:t>[</a:t>
            </a:r>
            <a:r>
              <a:rPr lang="en-US" i="1" dirty="0" err="1"/>
              <a:t>Ponseti</a:t>
            </a:r>
            <a:r>
              <a:rPr lang="en-US" i="1" dirty="0"/>
              <a:t> IV. Treatment of congenital clubfoot. J Bone Joint Surg. 1992</a:t>
            </a:r>
            <a:r>
              <a:rPr lang="en-AU" i="1" dirty="0" smtClean="0">
                <a:latin typeface="Calibri" charset="0"/>
                <a:ea typeface="ＭＳ Ｐゴシック" charset="0"/>
              </a:rPr>
              <a:t>]</a:t>
            </a: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00256" y="1939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2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Ponseti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23278"/>
            <a:ext cx="8229600" cy="3802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Begins the first days of life</a:t>
            </a:r>
          </a:p>
          <a:p>
            <a:pPr marL="0" indent="0">
              <a:buNone/>
            </a:pPr>
            <a:r>
              <a:rPr lang="en-US" dirty="0" smtClean="0"/>
              <a:t>Serial manipulation- above knee casting 6-12/52</a:t>
            </a:r>
          </a:p>
          <a:p>
            <a:pPr marL="0" indent="0">
              <a:buNone/>
            </a:pPr>
            <a:r>
              <a:rPr lang="en-US" dirty="0" smtClean="0"/>
              <a:t>Staged CAVE correction</a:t>
            </a:r>
          </a:p>
          <a:p>
            <a:pPr marL="0" indent="0">
              <a:buNone/>
            </a:pPr>
            <a:r>
              <a:rPr lang="en-US" dirty="0"/>
              <a:t>Bone </a:t>
            </a:r>
            <a:r>
              <a:rPr lang="en-US" dirty="0" smtClean="0"/>
              <a:t>remodeling </a:t>
            </a:r>
            <a:r>
              <a:rPr lang="en-US" dirty="0"/>
              <a:t>throughout </a:t>
            </a:r>
            <a:r>
              <a:rPr lang="en-US" dirty="0" smtClean="0"/>
              <a:t>correction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3567" y="19539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Cavus</a:t>
            </a:r>
            <a:r>
              <a:rPr lang="en-US" dirty="0" smtClean="0"/>
              <a:t> correction</a:t>
            </a:r>
            <a:endParaRPr lang="en-US" dirty="0"/>
          </a:p>
        </p:txBody>
      </p:sp>
      <p:pic>
        <p:nvPicPr>
          <p:cNvPr id="6" name="5 - Εικόνα" descr="new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08" y="1417637"/>
            <a:ext cx="6220596" cy="534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6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Cavus</a:t>
            </a:r>
            <a:r>
              <a:rPr lang="en-US" dirty="0" smtClean="0"/>
              <a:t> correction</a:t>
            </a:r>
            <a:endParaRPr lang="en-US" dirty="0"/>
          </a:p>
        </p:txBody>
      </p:sp>
      <p:pic>
        <p:nvPicPr>
          <p:cNvPr id="4" name="Content Placeholder 3" descr="Screen shot 2014-10-12 at 1.27.26 μ.μ.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74" b="-25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541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Adduction-</a:t>
            </a:r>
            <a:r>
              <a:rPr lang="en-US" dirty="0" err="1" smtClean="0"/>
              <a:t>varus</a:t>
            </a:r>
            <a:r>
              <a:rPr lang="en-US" dirty="0" smtClean="0"/>
              <a:t> correction</a:t>
            </a:r>
            <a:endParaRPr lang="en-US" dirty="0"/>
          </a:p>
        </p:txBody>
      </p:sp>
      <p:pic>
        <p:nvPicPr>
          <p:cNvPr id="3" name="Content Placeholder 2" descr="Screen shot 2014-10-12 at 1.27.46 μ.μ.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b="10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Hindfoot</a:t>
            </a:r>
            <a:r>
              <a:rPr lang="en-US" dirty="0" smtClean="0"/>
              <a:t> - </a:t>
            </a:r>
            <a:r>
              <a:rPr lang="en-US" dirty="0" err="1" smtClean="0"/>
              <a:t>midfoot</a:t>
            </a:r>
            <a:r>
              <a:rPr lang="en-US" dirty="0" smtClean="0"/>
              <a:t> reduction</a:t>
            </a:r>
            <a:endParaRPr lang="en-US" dirty="0"/>
          </a:p>
        </p:txBody>
      </p:sp>
      <p:pic>
        <p:nvPicPr>
          <p:cNvPr id="7" name="Content Placeholder 6" descr="talonavicular reduction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" b="-1008"/>
          <a:stretch/>
        </p:blipFill>
        <p:spPr>
          <a:xfrm>
            <a:off x="104312" y="2177252"/>
            <a:ext cx="4587536" cy="3265881"/>
          </a:xfrm>
        </p:spPr>
      </p:pic>
      <p:pic>
        <p:nvPicPr>
          <p:cNvPr id="8" name="Content Placeholder 7" descr="calcaneocuboid reduction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b="-381"/>
          <a:stretch/>
        </p:blipFill>
        <p:spPr>
          <a:xfrm>
            <a:off x="4829615" y="2177252"/>
            <a:ext cx="4038600" cy="3377535"/>
          </a:xfrm>
        </p:spPr>
      </p:pic>
    </p:spTree>
    <p:extLst>
      <p:ext uri="{BB962C8B-B14F-4D97-AF65-F5344CB8AC3E}">
        <p14:creationId xmlns:p14="http://schemas.microsoft.com/office/powerpoint/2010/main" val="141463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Equinus</a:t>
            </a:r>
            <a:r>
              <a:rPr lang="en-US" dirty="0" smtClean="0"/>
              <a:t> correction</a:t>
            </a:r>
            <a:endParaRPr lang="en-US" dirty="0"/>
          </a:p>
        </p:txBody>
      </p:sp>
      <p:pic>
        <p:nvPicPr>
          <p:cNvPr id="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34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2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birth defect</a:t>
            </a:r>
          </a:p>
          <a:p>
            <a:r>
              <a:rPr lang="en-US" dirty="0" smtClean="0"/>
              <a:t>1/1000 in general population</a:t>
            </a:r>
            <a:endParaRPr lang="en-US" dirty="0"/>
          </a:p>
          <a:p>
            <a:r>
              <a:rPr lang="en-US" dirty="0"/>
              <a:t>highest prevalence in Hawaiians and </a:t>
            </a:r>
            <a:r>
              <a:rPr lang="en-US" dirty="0" smtClean="0"/>
              <a:t>Maoris 7:1000), lowest in Chinese (0.4/1000)</a:t>
            </a:r>
            <a:endParaRPr lang="en-US" dirty="0"/>
          </a:p>
          <a:p>
            <a:r>
              <a:rPr lang="en-US" dirty="0"/>
              <a:t>more common in </a:t>
            </a:r>
            <a:r>
              <a:rPr lang="en-US" dirty="0" smtClean="0"/>
              <a:t>males (2.5/1)</a:t>
            </a:r>
            <a:endParaRPr lang="en-US" dirty="0"/>
          </a:p>
          <a:p>
            <a:r>
              <a:rPr lang="en-US" dirty="0" smtClean="0"/>
              <a:t>Up to 50% bilateral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Rocker bottom deformity</a:t>
            </a:r>
            <a:endParaRPr lang="en-US" dirty="0"/>
          </a:p>
        </p:txBody>
      </p:sp>
      <p:pic>
        <p:nvPicPr>
          <p:cNvPr id="4" name="Content Placeholder 3" descr="Screen shot 2014-10-12 at 1.21.21 μ.μ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2" r="-28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5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83" y="274638"/>
            <a:ext cx="845211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Equinus</a:t>
            </a:r>
            <a:r>
              <a:rPr lang="en-US" dirty="0" smtClean="0"/>
              <a:t> correction +/_ TA </a:t>
            </a:r>
            <a:r>
              <a:rPr lang="en-US" dirty="0" err="1" smtClean="0"/>
              <a:t>tenotomy</a:t>
            </a:r>
            <a:endParaRPr lang="en-US" dirty="0"/>
          </a:p>
        </p:txBody>
      </p:sp>
      <p:pic>
        <p:nvPicPr>
          <p:cNvPr id="4" name="Content Placeholder 3" descr="Screen shot 2014-10-11 at 10.58.23 μ.μ.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12925"/>
          <a:stretch>
            <a:fillRect/>
          </a:stretch>
        </p:blipFill>
        <p:spPr>
          <a:xfrm>
            <a:off x="234683" y="1641617"/>
            <a:ext cx="4094107" cy="2251601"/>
          </a:xfrm>
        </p:spPr>
      </p:pic>
      <p:pic>
        <p:nvPicPr>
          <p:cNvPr id="5" name="Picture 4" descr="Screen shot 2014-10-11 at 10.58.55 μ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86" y="4045080"/>
            <a:ext cx="3490984" cy="2626657"/>
          </a:xfrm>
          <a:prstGeom prst="rect">
            <a:avLst/>
          </a:prstGeom>
        </p:spPr>
      </p:pic>
      <p:pic>
        <p:nvPicPr>
          <p:cNvPr id="7" name="Content Placeholder 5" descr="TA percutaneous tenotom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r="43993" b="3005"/>
          <a:stretch/>
        </p:blipFill>
        <p:spPr>
          <a:xfrm>
            <a:off x="6267410" y="1641616"/>
            <a:ext cx="2419390" cy="2375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8327" y="4229745"/>
            <a:ext cx="10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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6289" y="2913011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83" y="274638"/>
            <a:ext cx="845211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Final cast - 3 weeks - overcorrection</a:t>
            </a:r>
            <a:endParaRPr lang="en-US" dirty="0"/>
          </a:p>
        </p:txBody>
      </p:sp>
      <p:pic>
        <p:nvPicPr>
          <p:cNvPr id="4" name="Content Placeholder 3" descr="Screen shot 2014-10-13 at 10.37.45 μ.μ.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13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3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nseti serial casting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-95"/>
          <a:stretch/>
        </p:blipFill>
        <p:spPr>
          <a:xfrm>
            <a:off x="1154949" y="176941"/>
            <a:ext cx="6799389" cy="6582741"/>
          </a:xfrm>
        </p:spPr>
      </p:pic>
    </p:spTree>
    <p:extLst>
      <p:ext uri="{BB962C8B-B14F-4D97-AF65-F5344CB8AC3E}">
        <p14:creationId xmlns:p14="http://schemas.microsoft.com/office/powerpoint/2010/main" val="387236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 and bar</a:t>
            </a:r>
            <a:endParaRPr lang="en-US" dirty="0"/>
          </a:p>
        </p:txBody>
      </p:sp>
      <p:pic>
        <p:nvPicPr>
          <p:cNvPr id="4" name="Picture 2" descr="http://1.bp.blogspot.com/_1JDBD6vE2pE/S9SbmmbcL4I/AAAAAAAABjs/f9Q7_eHbt8A/s1600/Ponseti+Brace+and+Ba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34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414476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months initially, nights-naps until 4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Ponseti correc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r="-326"/>
          <a:stretch/>
        </p:blipFill>
        <p:spPr>
          <a:xfrm>
            <a:off x="865209" y="693011"/>
            <a:ext cx="7549392" cy="5489831"/>
          </a:xfrm>
        </p:spPr>
      </p:pic>
    </p:spTree>
    <p:extLst>
      <p:ext uri="{BB962C8B-B14F-4D97-AF65-F5344CB8AC3E}">
        <p14:creationId xmlns:p14="http://schemas.microsoft.com/office/powerpoint/2010/main" val="8404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78% excellent or good results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outcome could </a:t>
            </a:r>
            <a:r>
              <a:rPr lang="en-US" dirty="0"/>
              <a:t>not be predicted from the radiographic result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Cooper</a:t>
            </a:r>
            <a:r>
              <a:rPr lang="en-US" sz="1800" i="1" dirty="0"/>
              <a:t>, D. M., &amp; Dietz, F. R. (1995). Treatment of idiopathic clubfoot. A thirty-year </a:t>
            </a:r>
            <a:r>
              <a:rPr lang="en-US" sz="1800" i="1" dirty="0" smtClean="0"/>
              <a:t>follow</a:t>
            </a:r>
            <a:r>
              <a:rPr lang="en-US" sz="1800" i="1" dirty="0"/>
              <a:t>-up note. The Journal of Bone and Joint Surgery. American volume, 77(10), 1477</a:t>
            </a:r>
            <a:r>
              <a:rPr lang="en-US" sz="1800" i="1" dirty="0" smtClean="0"/>
              <a:t>-89.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14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8" y="2650702"/>
            <a:ext cx="8493532" cy="3475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Forefoot eversion instead of supination-abduction</a:t>
            </a:r>
          </a:p>
          <a:p>
            <a:pPr marL="0" indent="0">
              <a:buNone/>
            </a:pPr>
            <a:r>
              <a:rPr lang="en-US" dirty="0" smtClean="0"/>
              <a:t>Abduction centered in CC instead of TN</a:t>
            </a:r>
          </a:p>
          <a:p>
            <a:pPr marL="0" indent="0">
              <a:buNone/>
            </a:pPr>
            <a:r>
              <a:rPr lang="en-US" dirty="0" err="1" smtClean="0"/>
              <a:t>Everting</a:t>
            </a:r>
            <a:r>
              <a:rPr lang="en-US" dirty="0" smtClean="0"/>
              <a:t> calcaneus before reducing it under talus</a:t>
            </a:r>
          </a:p>
          <a:p>
            <a:pPr marL="0" indent="0">
              <a:buNone/>
            </a:pPr>
            <a:r>
              <a:rPr lang="en-US" dirty="0" smtClean="0"/>
              <a:t>Correction of </a:t>
            </a:r>
            <a:r>
              <a:rPr lang="en-US" dirty="0" err="1" smtClean="0"/>
              <a:t>equinus</a:t>
            </a:r>
            <a:r>
              <a:rPr lang="en-US" dirty="0" smtClean="0"/>
              <a:t> with forefoot dorsiflexion</a:t>
            </a:r>
          </a:p>
        </p:txBody>
      </p:sp>
    </p:spTree>
    <p:extLst>
      <p:ext uri="{BB962C8B-B14F-4D97-AF65-F5344CB8AC3E}">
        <p14:creationId xmlns:p14="http://schemas.microsoft.com/office/powerpoint/2010/main" val="11325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13152" cy="515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Recurrence - </a:t>
            </a:r>
            <a:r>
              <a:rPr lang="en-US" dirty="0" err="1" smtClean="0"/>
              <a:t>undercorrection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Residual stiffness</a:t>
            </a:r>
          </a:p>
          <a:p>
            <a:pPr marL="0" indent="0">
              <a:buNone/>
            </a:pPr>
            <a:r>
              <a:rPr lang="en-US" dirty="0" smtClean="0"/>
              <a:t>Rocker bottom deformity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Residual deformities:</a:t>
            </a:r>
          </a:p>
          <a:p>
            <a:pPr marL="0" indent="0">
              <a:buNone/>
            </a:pPr>
            <a:r>
              <a:rPr lang="en-US" dirty="0" smtClean="0"/>
              <a:t>Forefoot adduction</a:t>
            </a:r>
          </a:p>
          <a:p>
            <a:pPr marL="0" indent="0">
              <a:buNone/>
            </a:pPr>
            <a:r>
              <a:rPr lang="en-US" dirty="0" err="1" smtClean="0"/>
              <a:t>Equinus</a:t>
            </a:r>
            <a:endParaRPr lang="en-US" dirty="0"/>
          </a:p>
        </p:txBody>
      </p:sp>
      <p:pic>
        <p:nvPicPr>
          <p:cNvPr id="4" name="Picture 2" descr="Tachzia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22" y="2177254"/>
            <a:ext cx="4105178" cy="457914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8-22% rate of relapse</a:t>
            </a:r>
          </a:p>
          <a:p>
            <a:pPr marL="0" indent="0">
              <a:buNone/>
            </a:pPr>
            <a:r>
              <a:rPr lang="en-US" sz="1800" i="1" dirty="0" err="1"/>
              <a:t>Terrazas-Lafargue</a:t>
            </a:r>
            <a:r>
              <a:rPr lang="en-US" sz="1800" i="1" dirty="0"/>
              <a:t> G, </a:t>
            </a:r>
            <a:r>
              <a:rPr lang="en-US" sz="1800" i="1" dirty="0" err="1"/>
              <a:t>Morcuende</a:t>
            </a:r>
            <a:r>
              <a:rPr lang="en-US" sz="1800" i="1" dirty="0"/>
              <a:t> JA. Effect of cast </a:t>
            </a:r>
            <a:r>
              <a:rPr lang="en-US" sz="1800" i="1" dirty="0" smtClean="0"/>
              <a:t>removal timing </a:t>
            </a:r>
            <a:r>
              <a:rPr lang="en-US" sz="1800" i="1" dirty="0"/>
              <a:t>in the correction of idiopathic clubfoot by </a:t>
            </a:r>
            <a:r>
              <a:rPr lang="en-US" sz="1800" i="1" dirty="0" err="1" smtClean="0"/>
              <a:t>Ponseti</a:t>
            </a:r>
            <a:r>
              <a:rPr lang="en-US" sz="1800" i="1" dirty="0"/>
              <a:t> </a:t>
            </a:r>
            <a:r>
              <a:rPr lang="en-US" sz="1800" i="1" dirty="0" smtClean="0"/>
              <a:t>method</a:t>
            </a:r>
            <a:r>
              <a:rPr lang="en-US" sz="1800" i="1" dirty="0"/>
              <a:t>. Iowa </a:t>
            </a:r>
            <a:r>
              <a:rPr lang="en-US" sz="1800" i="1" dirty="0" err="1"/>
              <a:t>Orthop</a:t>
            </a:r>
            <a:r>
              <a:rPr lang="en-US" sz="1800" i="1" dirty="0"/>
              <a:t> J. </a:t>
            </a:r>
            <a:r>
              <a:rPr lang="en-US" sz="1800" i="1" dirty="0" smtClean="0"/>
              <a:t>2007 </a:t>
            </a:r>
          </a:p>
          <a:p>
            <a:pPr marL="0" indent="0">
              <a:buNone/>
            </a:pPr>
            <a:r>
              <a:rPr lang="en-US" sz="1800" i="1" dirty="0" err="1" smtClean="0"/>
              <a:t>Abdelgawad</a:t>
            </a:r>
            <a:r>
              <a:rPr lang="en-US" sz="1800" i="1" dirty="0" smtClean="0"/>
              <a:t> </a:t>
            </a:r>
            <a:r>
              <a:rPr lang="en-US" sz="1800" i="1" dirty="0"/>
              <a:t>AA, Lehman WB, van </a:t>
            </a:r>
            <a:r>
              <a:rPr lang="en-US" sz="1800" i="1" dirty="0" err="1"/>
              <a:t>Bosse</a:t>
            </a:r>
            <a:r>
              <a:rPr lang="en-US" sz="1800" i="1" dirty="0"/>
              <a:t> HJP, et al. Treatment </a:t>
            </a:r>
            <a:r>
              <a:rPr lang="en-US" sz="1800" i="1" dirty="0" smtClean="0"/>
              <a:t>of idiopathic </a:t>
            </a:r>
            <a:r>
              <a:rPr lang="en-US" sz="1800" i="1" dirty="0"/>
              <a:t>clubfoot using </a:t>
            </a:r>
            <a:r>
              <a:rPr lang="en-US" sz="1800" i="1" dirty="0" err="1"/>
              <a:t>Ponseti</a:t>
            </a:r>
            <a:r>
              <a:rPr lang="en-US" sz="1800" i="1" dirty="0"/>
              <a:t> method: minimum 2-</a:t>
            </a:r>
            <a:r>
              <a:rPr lang="en-US" sz="1800" i="1" dirty="0" smtClean="0"/>
              <a:t>year follow</a:t>
            </a:r>
            <a:r>
              <a:rPr lang="en-US" sz="1800" i="1" dirty="0"/>
              <a:t>-up. J </a:t>
            </a:r>
            <a:r>
              <a:rPr lang="en-US" sz="1800" i="1" dirty="0" err="1"/>
              <a:t>Pediatr</a:t>
            </a:r>
            <a:r>
              <a:rPr lang="en-US" sz="1800" i="1" dirty="0"/>
              <a:t> </a:t>
            </a:r>
            <a:r>
              <a:rPr lang="en-US" sz="1800" i="1" dirty="0" err="1"/>
              <a:t>Orthop</a:t>
            </a:r>
            <a:r>
              <a:rPr lang="en-US" sz="1800" i="1" dirty="0"/>
              <a:t> B. </a:t>
            </a:r>
            <a:r>
              <a:rPr lang="en-US" sz="1800" i="1" dirty="0" smtClean="0"/>
              <a:t>2007</a:t>
            </a:r>
          </a:p>
          <a:p>
            <a:pPr marL="0" indent="0">
              <a:buNone/>
            </a:pPr>
            <a:r>
              <a:rPr lang="en-US" sz="1800" i="1" dirty="0" err="1"/>
              <a:t>Ponseti</a:t>
            </a:r>
            <a:r>
              <a:rPr lang="en-US" sz="1800" i="1" dirty="0"/>
              <a:t> IV, </a:t>
            </a:r>
            <a:r>
              <a:rPr lang="en-US" sz="1800" i="1" dirty="0" err="1"/>
              <a:t>Zhikov</a:t>
            </a:r>
            <a:r>
              <a:rPr lang="en-US" sz="1800" i="1" dirty="0"/>
              <a:t> M, Davis N, et al. Treatment of the complex</a:t>
            </a:r>
          </a:p>
          <a:p>
            <a:pPr marL="0" indent="0">
              <a:buNone/>
            </a:pPr>
            <a:r>
              <a:rPr lang="en-US" sz="1800" i="1" dirty="0"/>
              <a:t>idiopathic clubfoot. </a:t>
            </a:r>
            <a:r>
              <a:rPr lang="en-US" sz="1800" i="1" dirty="0" err="1"/>
              <a:t>Clin</a:t>
            </a:r>
            <a:r>
              <a:rPr lang="en-US" sz="1800" i="1" dirty="0"/>
              <a:t> </a:t>
            </a:r>
            <a:r>
              <a:rPr lang="en-US" sz="1800" i="1" dirty="0" err="1"/>
              <a:t>Orthop</a:t>
            </a:r>
            <a:r>
              <a:rPr lang="en-US" sz="1800" i="1" dirty="0"/>
              <a:t> </a:t>
            </a:r>
            <a:r>
              <a:rPr lang="en-US" sz="1800" i="1" dirty="0" err="1"/>
              <a:t>Relat</a:t>
            </a:r>
            <a:r>
              <a:rPr lang="en-US" sz="1800" i="1" dirty="0"/>
              <a:t> Res. 2006</a:t>
            </a:r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p to 80% in non-compliant families!</a:t>
            </a:r>
          </a:p>
          <a:p>
            <a:pPr marL="0" indent="0">
              <a:buNone/>
            </a:pPr>
            <a:r>
              <a:rPr lang="en-US" sz="1800" i="1" dirty="0" err="1"/>
              <a:t>Morcuende</a:t>
            </a:r>
            <a:r>
              <a:rPr lang="en-US" sz="1800" i="1" dirty="0"/>
              <a:t> JA, Egbert M, </a:t>
            </a:r>
            <a:r>
              <a:rPr lang="en-US" sz="1800" i="1" dirty="0" err="1"/>
              <a:t>Ponseti</a:t>
            </a:r>
            <a:r>
              <a:rPr lang="en-US" sz="1800" i="1" dirty="0"/>
              <a:t> IV. The effect of the internet </a:t>
            </a:r>
            <a:r>
              <a:rPr lang="en-US" sz="1800" i="1" dirty="0" smtClean="0"/>
              <a:t>in the </a:t>
            </a:r>
            <a:r>
              <a:rPr lang="en-US" sz="1800" i="1" dirty="0"/>
              <a:t>treatment of congenital idiopathic clubfoot. Iowa </a:t>
            </a:r>
            <a:r>
              <a:rPr lang="en-US" sz="1800" i="1" dirty="0" err="1"/>
              <a:t>Orthop</a:t>
            </a:r>
            <a:r>
              <a:rPr lang="en-US" sz="1800" i="1" dirty="0"/>
              <a:t> J</a:t>
            </a:r>
            <a:r>
              <a:rPr lang="en-US" sz="1800" i="1" dirty="0" smtClean="0"/>
              <a:t>. 2003</a:t>
            </a:r>
            <a:br>
              <a:rPr lang="en-US" sz="1800" i="1" dirty="0" smtClean="0"/>
            </a:br>
            <a:r>
              <a:rPr lang="en-US" sz="1800" i="1" dirty="0"/>
              <a:t>Haft GF, Walker CG, Crawford HA. Early clubfoot </a:t>
            </a:r>
            <a:r>
              <a:rPr lang="en-US" sz="1800" i="1" dirty="0" err="1" smtClean="0"/>
              <a:t>recurrance</a:t>
            </a:r>
            <a:r>
              <a:rPr lang="en-US" sz="1800" i="1" dirty="0"/>
              <a:t> </a:t>
            </a:r>
            <a:r>
              <a:rPr lang="en-US" sz="1800" i="1" dirty="0" smtClean="0"/>
              <a:t>after use of the </a:t>
            </a:r>
            <a:r>
              <a:rPr lang="en-US" sz="1800" i="1" dirty="0" err="1" smtClean="0"/>
              <a:t>Ponseti</a:t>
            </a:r>
            <a:r>
              <a:rPr lang="en-US" sz="1800" i="1" dirty="0" smtClean="0"/>
              <a:t> method in a New Zealand population. J Bone Joint Surg. 2007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463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69" y="1772508"/>
            <a:ext cx="8833501" cy="4773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Genetic predisposition – no proven pathways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 smtClean="0"/>
              <a:t>Etiology</a:t>
            </a:r>
            <a:r>
              <a:rPr lang="en-GB" sz="2800" dirty="0" smtClean="0"/>
              <a:t> </a:t>
            </a:r>
            <a:r>
              <a:rPr lang="en-US" sz="2800" dirty="0"/>
              <a:t> </a:t>
            </a:r>
            <a:r>
              <a:rPr lang="en-US" sz="2800" dirty="0" smtClean="0"/>
              <a:t>: theories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Histological findings in soft tissues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3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Usually not after </a:t>
            </a:r>
            <a:r>
              <a:rPr lang="en-US" dirty="0"/>
              <a:t>the age of 5 </a:t>
            </a:r>
            <a:r>
              <a:rPr lang="en-US" dirty="0" smtClean="0"/>
              <a:t>years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err="1" smtClean="0"/>
              <a:t>Ponseti</a:t>
            </a:r>
            <a:r>
              <a:rPr lang="en-US" sz="1800" i="1" dirty="0" smtClean="0"/>
              <a:t> </a:t>
            </a:r>
            <a:r>
              <a:rPr lang="en-US" sz="1800" i="1" dirty="0"/>
              <a:t>IV. Congenital clubfoot: fundamentals of treatment. </a:t>
            </a:r>
            <a:r>
              <a:rPr lang="en-US" sz="1800" i="1" dirty="0" smtClean="0"/>
              <a:t>Oxford: Oxford </a:t>
            </a:r>
            <a:r>
              <a:rPr lang="en-US" sz="1800" i="1" dirty="0"/>
              <a:t>University Press; 1996.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the age of 7 </a:t>
            </a:r>
            <a:r>
              <a:rPr lang="en-US" dirty="0" smtClean="0"/>
              <a:t>years full </a:t>
            </a:r>
            <a:r>
              <a:rPr lang="en-US" dirty="0"/>
              <a:t>neurologic work-up is </a:t>
            </a:r>
            <a:r>
              <a:rPr lang="en-US" dirty="0" smtClean="0"/>
              <a:t>encouraged!</a:t>
            </a:r>
            <a:endParaRPr lang="en-US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/>
              <a:t>Lovell ME, </a:t>
            </a:r>
            <a:r>
              <a:rPr lang="en-US" sz="1800" i="1" dirty="0" err="1"/>
              <a:t>Morcuende</a:t>
            </a:r>
            <a:r>
              <a:rPr lang="en-US" sz="1800" i="1" dirty="0"/>
              <a:t> JA. Neuromuscular diseases the cause </a:t>
            </a:r>
            <a:r>
              <a:rPr lang="en-US" sz="1800" i="1" dirty="0" smtClean="0"/>
              <a:t>of late </a:t>
            </a:r>
            <a:r>
              <a:rPr lang="en-US" sz="1800" i="1" dirty="0"/>
              <a:t>clubfoot relapses: </a:t>
            </a:r>
            <a:r>
              <a:rPr lang="en-US" sz="1800" i="1" dirty="0" smtClean="0"/>
              <a:t>report of 4 cases. Iowa </a:t>
            </a:r>
            <a:r>
              <a:rPr lang="en-US" sz="1800" i="1" dirty="0" err="1"/>
              <a:t>Orthop</a:t>
            </a:r>
            <a:r>
              <a:rPr lang="en-US" sz="1800" i="1" dirty="0"/>
              <a:t> J. </a:t>
            </a:r>
            <a:r>
              <a:rPr lang="en-US" sz="1800" i="1" dirty="0" smtClean="0"/>
              <a:t>2007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884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84"/>
          </a:xfrm>
        </p:spPr>
        <p:txBody>
          <a:bodyPr/>
          <a:lstStyle/>
          <a:p>
            <a:r>
              <a:rPr lang="en-US" dirty="0" smtClean="0"/>
              <a:t>Recurrence</a:t>
            </a:r>
            <a:endParaRPr lang="en-US" dirty="0"/>
          </a:p>
        </p:txBody>
      </p:sp>
      <p:pic>
        <p:nvPicPr>
          <p:cNvPr id="4" name="Content Placeholder 3" descr="Screen shot 2014-10-11 at 11.16.02 μ.μ.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2" r="1156"/>
          <a:stretch/>
        </p:blipFill>
        <p:spPr>
          <a:xfrm>
            <a:off x="187251" y="1172222"/>
            <a:ext cx="7827361" cy="4874691"/>
          </a:xfrm>
        </p:spPr>
      </p:pic>
      <p:sp>
        <p:nvSpPr>
          <p:cNvPr id="5" name="TextBox 4"/>
          <p:cNvSpPr txBox="1"/>
          <p:nvPr/>
        </p:nvSpPr>
        <p:spPr>
          <a:xfrm>
            <a:off x="0" y="629062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Chu A, Lehman WB. Persistent clubfoot deformity </a:t>
            </a:r>
            <a:r>
              <a:rPr lang="en-US" sz="1600" i="1" dirty="0" smtClean="0"/>
              <a:t>following  </a:t>
            </a:r>
            <a:r>
              <a:rPr lang="en-US" sz="1600" i="1" dirty="0"/>
              <a:t>treatment by the </a:t>
            </a:r>
            <a:r>
              <a:rPr lang="en-US" sz="1600" i="1" dirty="0" err="1"/>
              <a:t>Ponseti</a:t>
            </a:r>
            <a:r>
              <a:rPr lang="en-US" sz="1600" i="1" dirty="0"/>
              <a:t> method. J </a:t>
            </a:r>
            <a:r>
              <a:rPr lang="en-US" sz="1600" i="1" dirty="0" err="1"/>
              <a:t>Pediatr</a:t>
            </a:r>
            <a:r>
              <a:rPr lang="en-US" sz="1600" i="1" dirty="0"/>
              <a:t> </a:t>
            </a:r>
            <a:r>
              <a:rPr lang="en-US" sz="1600" i="1" dirty="0" err="1"/>
              <a:t>Orthop</a:t>
            </a:r>
            <a:r>
              <a:rPr lang="en-US" sz="1600" i="1" dirty="0"/>
              <a:t> B. </a:t>
            </a:r>
            <a:r>
              <a:rPr lang="en-US" sz="1600" i="1" dirty="0" smtClean="0"/>
              <a:t>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9303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0345"/>
            <a:ext cx="8229600" cy="3655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 failed serial casting treatments</a:t>
            </a:r>
          </a:p>
          <a:p>
            <a:pPr marL="0" indent="0">
              <a:buNone/>
            </a:pPr>
            <a:r>
              <a:rPr lang="en-US" dirty="0" smtClean="0"/>
              <a:t>Scores deteriorating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Correct as much as possible conservatively before operating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/>
              <a:t>Carroll NC, Gross RH. Operative management of clubfoot. Orthopedics 1990; 13: 1285–96.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6039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Tendon transfers</a:t>
            </a:r>
          </a:p>
          <a:p>
            <a:r>
              <a:rPr lang="en-US" dirty="0"/>
              <a:t>Soft tissue </a:t>
            </a:r>
            <a:r>
              <a:rPr lang="en-US" dirty="0" smtClean="0"/>
              <a:t>releases</a:t>
            </a:r>
          </a:p>
          <a:p>
            <a:r>
              <a:rPr lang="en-US" dirty="0" smtClean="0"/>
              <a:t>Osteotomies</a:t>
            </a:r>
          </a:p>
          <a:p>
            <a:r>
              <a:rPr lang="en-US" dirty="0" smtClean="0"/>
              <a:t>Gradual distraction</a:t>
            </a:r>
          </a:p>
          <a:p>
            <a:r>
              <a:rPr lang="en-US" dirty="0" smtClean="0"/>
              <a:t>Bone resection</a:t>
            </a:r>
          </a:p>
          <a:p>
            <a:r>
              <a:rPr lang="en-US" dirty="0" smtClean="0"/>
              <a:t>Fusions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2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supination</a:t>
            </a:r>
            <a:endParaRPr lang="en-US" dirty="0"/>
          </a:p>
        </p:txBody>
      </p:sp>
      <p:pic>
        <p:nvPicPr>
          <p:cNvPr id="4" name="Content Placeholder 3" descr="Screen shot 2014-10-13 at 10.59.58 μ.μ.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257"/>
          <a:stretch/>
        </p:blipFill>
        <p:spPr>
          <a:xfrm>
            <a:off x="25868" y="1247422"/>
            <a:ext cx="4376144" cy="5142404"/>
          </a:xfrm>
        </p:spPr>
      </p:pic>
      <p:sp>
        <p:nvSpPr>
          <p:cNvPr id="5" name="TextBox 4"/>
          <p:cNvSpPr txBox="1"/>
          <p:nvPr/>
        </p:nvSpPr>
        <p:spPr>
          <a:xfrm>
            <a:off x="4744087" y="2894028"/>
            <a:ext cx="439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26,6 – 51%  after initial treatment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8110" y="4912498"/>
            <a:ext cx="5065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Laaveg</a:t>
            </a:r>
            <a:r>
              <a:rPr lang="en-US" i="1" dirty="0"/>
              <a:t> SJ, </a:t>
            </a:r>
            <a:r>
              <a:rPr lang="en-US" i="1" dirty="0" err="1"/>
              <a:t>Ponseti</a:t>
            </a:r>
            <a:r>
              <a:rPr lang="en-US" i="1" dirty="0"/>
              <a:t> IV. Long-term results of treatment of congenital club foot. J Bone Joint Surg. </a:t>
            </a:r>
            <a:r>
              <a:rPr lang="en-US" i="1" dirty="0" smtClean="0"/>
              <a:t>1980</a:t>
            </a:r>
          </a:p>
          <a:p>
            <a:endParaRPr lang="en-US" i="1" dirty="0"/>
          </a:p>
          <a:p>
            <a:r>
              <a:rPr lang="en-US" i="1" dirty="0"/>
              <a:t>Chu A, Lehman WB. Persistent clubfoot deformity following treatment by the </a:t>
            </a:r>
            <a:r>
              <a:rPr lang="en-US" i="1" dirty="0" err="1"/>
              <a:t>Ponseti</a:t>
            </a:r>
            <a:r>
              <a:rPr lang="en-US" i="1" dirty="0"/>
              <a:t> method. J </a:t>
            </a:r>
            <a:r>
              <a:rPr lang="en-US" i="1" dirty="0" err="1"/>
              <a:t>Pediatr</a:t>
            </a:r>
            <a:r>
              <a:rPr lang="en-US" i="1" dirty="0"/>
              <a:t> </a:t>
            </a:r>
            <a:r>
              <a:rPr lang="en-US" i="1" dirty="0" err="1"/>
              <a:t>Orthop</a:t>
            </a:r>
            <a:r>
              <a:rPr lang="en-US" i="1" dirty="0"/>
              <a:t> B. 2012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20" y="2692119"/>
            <a:ext cx="8229600" cy="306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Passively correctable (elastic) deformity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Mandatory for muscle balance restoration in neurogenic clubfeet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0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473748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891386"/>
            <a:ext cx="4720097" cy="455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to lateral cuneiform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357995" y="1739523"/>
            <a:ext cx="1364751" cy="151863"/>
          </a:xfrm>
        </p:spPr>
        <p:txBody>
          <a:bodyPr>
            <a:normAutofit fontScale="25000" lnSpcReduction="20000"/>
          </a:bodyPr>
          <a:lstStyle/>
          <a:p>
            <a:endParaRPr lang="en-US" b="0" dirty="0" smtClean="0"/>
          </a:p>
        </p:txBody>
      </p:sp>
      <p:pic>
        <p:nvPicPr>
          <p:cNvPr id="7" name="Content Placeholder 6" descr="Screen shot 2014-10-12 at 11.15.50 π.μ.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r="15062"/>
          <a:stretch>
            <a:fillRect/>
          </a:stretch>
        </p:blipFill>
        <p:spPr>
          <a:xfrm>
            <a:off x="158444" y="2602853"/>
            <a:ext cx="2243604" cy="2193374"/>
          </a:xfrm>
        </p:spPr>
      </p:pic>
      <p:pic>
        <p:nvPicPr>
          <p:cNvPr id="9" name="Picture 8" descr="Screen shot 2014-10-12 at 11.16.00 π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796227"/>
            <a:ext cx="2488589" cy="1926233"/>
          </a:xfrm>
          <a:prstGeom prst="rect">
            <a:avLst/>
          </a:prstGeom>
        </p:spPr>
      </p:pic>
      <p:pic>
        <p:nvPicPr>
          <p:cNvPr id="10" name="Picture 9" descr="Screen shot 2014-10-12 at 11.16.14 π.μ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99" y="3168888"/>
            <a:ext cx="4672461" cy="25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473748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891386"/>
            <a:ext cx="4720097" cy="455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to lateral cuneiform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357995" y="1739523"/>
            <a:ext cx="1364751" cy="151863"/>
          </a:xfrm>
        </p:spPr>
        <p:txBody>
          <a:bodyPr>
            <a:normAutofit fontScale="25000" lnSpcReduction="20000"/>
          </a:bodyPr>
          <a:lstStyle/>
          <a:p>
            <a:endParaRPr lang="en-US" b="0" dirty="0" smtClean="0"/>
          </a:p>
        </p:txBody>
      </p:sp>
      <p:pic>
        <p:nvPicPr>
          <p:cNvPr id="8" name="Content Placeholder 7" descr="Screen shot 2014-10-12 at 11.16.40 π.μ.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2776"/>
          <a:stretch>
            <a:fillRect/>
          </a:stretch>
        </p:blipFill>
        <p:spPr>
          <a:xfrm>
            <a:off x="1280246" y="2346975"/>
            <a:ext cx="2188384" cy="2139391"/>
          </a:xfrm>
        </p:spPr>
      </p:pic>
      <p:pic>
        <p:nvPicPr>
          <p:cNvPr id="11" name="Picture 10" descr="Screen shot 2014-10-12 at 11.16.48 π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346975"/>
            <a:ext cx="3206675" cy="2157067"/>
          </a:xfrm>
          <a:prstGeom prst="rect">
            <a:avLst/>
          </a:prstGeom>
        </p:spPr>
      </p:pic>
      <p:pic>
        <p:nvPicPr>
          <p:cNvPr id="12" name="Picture 11" descr="Screen shot 2014-10-12 at 11.17.06 π.μ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46" y="4675762"/>
            <a:ext cx="2707996" cy="2114463"/>
          </a:xfrm>
          <a:prstGeom prst="rect">
            <a:avLst/>
          </a:prstGeom>
        </p:spPr>
      </p:pic>
      <p:pic>
        <p:nvPicPr>
          <p:cNvPr id="13" name="Picture 12" descr="Screen shot 2014-10-12 at 11.17.18 π.μ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00" y="4660703"/>
            <a:ext cx="2299883" cy="21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473748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891386"/>
            <a:ext cx="4720097" cy="455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to lateral cuneiform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357995" y="1739523"/>
            <a:ext cx="1364751" cy="151863"/>
          </a:xfrm>
        </p:spPr>
        <p:txBody>
          <a:bodyPr>
            <a:normAutofit fontScale="25000" lnSpcReduction="20000"/>
          </a:bodyPr>
          <a:lstStyle/>
          <a:p>
            <a:endParaRPr lang="en-US" b="0" dirty="0" smtClean="0"/>
          </a:p>
        </p:txBody>
      </p:sp>
      <p:pic>
        <p:nvPicPr>
          <p:cNvPr id="15" name="Content Placeholder 14" descr="Screen shot 2014-10-12 at 11.17.26 π.μ.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03" b="-98603"/>
          <a:stretch>
            <a:fillRect/>
          </a:stretch>
        </p:blipFill>
        <p:spPr>
          <a:xfrm>
            <a:off x="993952" y="1125639"/>
            <a:ext cx="7292508" cy="7129244"/>
          </a:xfrm>
        </p:spPr>
      </p:pic>
    </p:spTree>
    <p:extLst>
      <p:ext uri="{BB962C8B-B14F-4D97-AF65-F5344CB8AC3E}">
        <p14:creationId xmlns:p14="http://schemas.microsoft.com/office/powerpoint/2010/main" val="416448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473748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891386"/>
            <a:ext cx="4720097" cy="455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to lateral cuneiform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46874" y="3865607"/>
            <a:ext cx="2239926" cy="924984"/>
          </a:xfrm>
        </p:spPr>
        <p:txBody>
          <a:bodyPr>
            <a:normAutofit/>
          </a:bodyPr>
          <a:lstStyle/>
          <a:p>
            <a:r>
              <a:rPr lang="en-US" b="0" dirty="0" smtClean="0"/>
              <a:t>Above knee cast for 5 weeks</a:t>
            </a:r>
          </a:p>
        </p:txBody>
      </p:sp>
      <p:pic>
        <p:nvPicPr>
          <p:cNvPr id="7" name="Content Placeholder 6" descr="Screen shot 2014-10-12 at 11.26.28 π.μ.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7" b="15007"/>
          <a:stretch>
            <a:fillRect/>
          </a:stretch>
        </p:blipFill>
        <p:spPr>
          <a:xfrm>
            <a:off x="1249028" y="2506212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100054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clubfoot (</a:t>
            </a:r>
            <a:r>
              <a:rPr lang="en-US" dirty="0" err="1" smtClean="0"/>
              <a:t>DDx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773"/>
            <a:ext cx="8229600" cy="411639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Myotonic</a:t>
            </a:r>
            <a:r>
              <a:rPr lang="en-US" dirty="0" smtClean="0"/>
              <a:t> muscular dystrophy</a:t>
            </a:r>
          </a:p>
          <a:p>
            <a:r>
              <a:rPr lang="en-US" dirty="0" err="1" smtClean="0"/>
              <a:t>Myelomeningocele</a:t>
            </a:r>
            <a:endParaRPr lang="en-US" dirty="0" smtClean="0"/>
          </a:p>
          <a:p>
            <a:r>
              <a:rPr lang="en-US" dirty="0" smtClean="0"/>
              <a:t>Poliomyelitis</a:t>
            </a:r>
          </a:p>
          <a:p>
            <a:r>
              <a:rPr lang="en-US" dirty="0" smtClean="0"/>
              <a:t>Infantile CP</a:t>
            </a:r>
            <a:r>
              <a:rPr lang="en-US" dirty="0" smtClean="0">
                <a:hlinkClick r:id="rId3"/>
              </a:rPr>
              <a:t> </a:t>
            </a:r>
            <a:endParaRPr lang="en-US" dirty="0">
              <a:hlinkClick r:id="rId3"/>
            </a:endParaRPr>
          </a:p>
          <a:p>
            <a:r>
              <a:rPr lang="en-US" dirty="0" err="1"/>
              <a:t>P</a:t>
            </a:r>
            <a:r>
              <a:rPr lang="en-US" dirty="0" err="1" smtClean="0"/>
              <a:t>eroneal</a:t>
            </a:r>
            <a:r>
              <a:rPr lang="en-US" dirty="0" smtClean="0"/>
              <a:t> </a:t>
            </a:r>
            <a:r>
              <a:rPr lang="en-US" dirty="0"/>
              <a:t>type of progressive muscle atrophy </a:t>
            </a:r>
            <a:endParaRPr lang="en-US" dirty="0" smtClean="0"/>
          </a:p>
          <a:p>
            <a:r>
              <a:rPr lang="en-US" dirty="0" smtClean="0"/>
              <a:t>Charcot-Marie-Tooth</a:t>
            </a:r>
          </a:p>
          <a:p>
            <a:r>
              <a:rPr lang="en-US" dirty="0" smtClean="0"/>
              <a:t>CPN injury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6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473748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891386"/>
            <a:ext cx="4720097" cy="455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to lateral cuneiform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77296" y="2098472"/>
            <a:ext cx="3371925" cy="2485033"/>
          </a:xfrm>
        </p:spPr>
        <p:txBody>
          <a:bodyPr>
            <a:normAutofit/>
          </a:bodyPr>
          <a:lstStyle/>
          <a:p>
            <a:r>
              <a:rPr lang="en-US" b="0" dirty="0" smtClean="0"/>
              <a:t>Physiotherapy </a:t>
            </a:r>
            <a:r>
              <a:rPr lang="en-US" b="0" dirty="0" err="1" smtClean="0"/>
              <a:t>occasionaly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No special shoes - splints</a:t>
            </a:r>
          </a:p>
        </p:txBody>
      </p:sp>
      <p:pic>
        <p:nvPicPr>
          <p:cNvPr id="8" name="Content Placeholder 7" descr="Screen shot 2014-10-12 at 11.36.43 π.μ.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11614"/>
          <a:stretch>
            <a:fillRect/>
          </a:stretch>
        </p:blipFill>
        <p:spPr>
          <a:xfrm>
            <a:off x="457200" y="2492407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170265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2319364"/>
            <a:ext cx="8229600" cy="380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smtClean="0"/>
              <a:t>Early results</a:t>
            </a:r>
            <a:r>
              <a:rPr lang="en-US" sz="3600" b="0" i="1" dirty="0" smtClean="0"/>
              <a:t>  </a:t>
            </a:r>
            <a:r>
              <a:rPr lang="en-US" sz="3600" dirty="0" smtClean="0"/>
              <a:t>(3 months-1 year): up to 100% success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1800" i="1" dirty="0"/>
              <a:t>Gray K, Burns J, Little D, </a:t>
            </a:r>
            <a:r>
              <a:rPr lang="en-US" sz="1800" i="1" dirty="0" err="1"/>
              <a:t>Bellemore</a:t>
            </a:r>
            <a:r>
              <a:rPr lang="en-US" sz="1800" i="1" dirty="0"/>
              <a:t> M, Gibbons P </a:t>
            </a:r>
            <a:r>
              <a:rPr lang="en-US" sz="1800" i="1" dirty="0">
                <a:solidFill>
                  <a:srgbClr val="000000"/>
                </a:solidFill>
              </a:rPr>
              <a:t>Is </a:t>
            </a:r>
            <a:r>
              <a:rPr lang="en-US" sz="1800" i="1" dirty="0" err="1">
                <a:solidFill>
                  <a:srgbClr val="000000"/>
                </a:solidFill>
              </a:rPr>
              <a:t>tibialis</a:t>
            </a:r>
            <a:r>
              <a:rPr lang="en-US" sz="1800" i="1" dirty="0">
                <a:solidFill>
                  <a:srgbClr val="000000"/>
                </a:solidFill>
              </a:rPr>
              <a:t> anterior tendon transfer effective for recurrent clubfoot? </a:t>
            </a:r>
            <a:r>
              <a:rPr lang="en-US" sz="1800" i="1" dirty="0" err="1">
                <a:solidFill>
                  <a:srgbClr val="000000"/>
                </a:solidFill>
              </a:rPr>
              <a:t>Clin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Orthop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Relat</a:t>
            </a:r>
            <a:r>
              <a:rPr lang="en-US" sz="1800" i="1" dirty="0">
                <a:solidFill>
                  <a:srgbClr val="000000"/>
                </a:solidFill>
              </a:rPr>
              <a:t> Res. 2014 Feb</a:t>
            </a:r>
            <a:endParaRPr lang="en-US" sz="1800" i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b="0" i="1" dirty="0"/>
          </a:p>
          <a:p>
            <a:pPr marL="0" indent="0">
              <a:buNone/>
            </a:pPr>
            <a:endParaRPr lang="en-US" sz="18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6159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 transfer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smtClean="0"/>
              <a:t>2</a:t>
            </a:r>
            <a:r>
              <a:rPr lang="en-US" sz="3600" b="0" baseline="30000" dirty="0" smtClean="0"/>
              <a:t>nd</a:t>
            </a:r>
            <a:r>
              <a:rPr lang="en-US" sz="3600" b="0" dirty="0" smtClean="0"/>
              <a:t> recurrence    15,2%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80% in non </a:t>
            </a:r>
            <a:r>
              <a:rPr lang="en-US" dirty="0" err="1" smtClean="0"/>
              <a:t>compiant</a:t>
            </a:r>
            <a:r>
              <a:rPr lang="en-US" dirty="0" smtClean="0"/>
              <a:t> families</a:t>
            </a:r>
          </a:p>
          <a:p>
            <a:pPr marL="0" indent="0">
              <a:buNone/>
            </a:pPr>
            <a:r>
              <a:rPr lang="en-US" b="0" dirty="0" smtClean="0"/>
              <a:t>Correlated to early 1</a:t>
            </a:r>
            <a:r>
              <a:rPr lang="en-US" b="0" baseline="30000" dirty="0" smtClean="0"/>
              <a:t>st</a:t>
            </a:r>
            <a:r>
              <a:rPr lang="en-US" b="0" dirty="0" smtClean="0"/>
              <a:t> transfer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err="1" smtClean="0"/>
              <a:t>Masrouha</a:t>
            </a:r>
            <a:r>
              <a:rPr lang="en-US" sz="1800" i="1" dirty="0" smtClean="0"/>
              <a:t> KZ, </a:t>
            </a:r>
            <a:r>
              <a:rPr lang="en-US" sz="1800" i="1" dirty="0" err="1" smtClean="0"/>
              <a:t>Morcuende</a:t>
            </a:r>
            <a:r>
              <a:rPr lang="en-US" sz="1800" i="1" dirty="0" smtClean="0"/>
              <a:t> JA. Relapse after </a:t>
            </a:r>
            <a:r>
              <a:rPr lang="en-US" sz="1800" i="1" dirty="0" err="1" smtClean="0"/>
              <a:t>tibialis</a:t>
            </a:r>
            <a:r>
              <a:rPr lang="en-US" sz="1800" i="1" dirty="0" smtClean="0"/>
              <a:t> anterior	tendon transfer in idiopathic clubfoot treated by the </a:t>
            </a:r>
            <a:r>
              <a:rPr lang="en-US" sz="1800" i="1" dirty="0" err="1" smtClean="0"/>
              <a:t>Ponseti</a:t>
            </a:r>
            <a:r>
              <a:rPr lang="en-US" sz="1800" i="1" dirty="0" smtClean="0"/>
              <a:t> method. J </a:t>
            </a:r>
            <a:r>
              <a:rPr lang="en-US" sz="1800" i="1" dirty="0" err="1" smtClean="0"/>
              <a:t>Pediatr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Orthop</a:t>
            </a:r>
            <a:r>
              <a:rPr lang="en-US" sz="1800" i="1" dirty="0" smtClean="0"/>
              <a:t>. 2010</a:t>
            </a:r>
            <a:endParaRPr lang="en-US" sz="18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1112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transfers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35" y="1130497"/>
            <a:ext cx="4040188" cy="1200281"/>
          </a:xfrm>
        </p:spPr>
        <p:txBody>
          <a:bodyPr>
            <a:normAutofit/>
          </a:bodyPr>
          <a:lstStyle/>
          <a:p>
            <a:r>
              <a:rPr lang="en-US" dirty="0" smtClean="0"/>
              <a:t>Split </a:t>
            </a:r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35" y="2498259"/>
            <a:ext cx="4040188" cy="9235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Transfer to cuboid or attach</a:t>
            </a:r>
          </a:p>
          <a:p>
            <a:pPr marL="0" indent="0">
              <a:buNone/>
            </a:pPr>
            <a:r>
              <a:rPr lang="en-US" dirty="0" smtClean="0"/>
              <a:t> to peroneus </a:t>
            </a:r>
            <a:r>
              <a:rPr lang="en-US" dirty="0" err="1" smtClean="0"/>
              <a:t>brevis</a:t>
            </a:r>
            <a:r>
              <a:rPr lang="en-US" dirty="0" smtClean="0"/>
              <a:t> tendon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ibialis anterior split transfer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1" b="-1025"/>
          <a:stretch/>
        </p:blipFill>
        <p:spPr>
          <a:xfrm>
            <a:off x="3659693" y="1644519"/>
            <a:ext cx="5547760" cy="4636020"/>
          </a:xfrm>
        </p:spPr>
      </p:pic>
      <p:sp>
        <p:nvSpPr>
          <p:cNvPr id="6" name="TextBox 5"/>
          <p:cNvSpPr txBox="1"/>
          <p:nvPr/>
        </p:nvSpPr>
        <p:spPr>
          <a:xfrm>
            <a:off x="136235" y="6167570"/>
            <a:ext cx="9007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Botte</a:t>
            </a:r>
            <a:r>
              <a:rPr lang="en-US" i="1" dirty="0"/>
              <a:t> MJ1, </a:t>
            </a:r>
            <a:r>
              <a:rPr lang="en-US" i="1" dirty="0" err="1"/>
              <a:t>Bruffey</a:t>
            </a:r>
            <a:r>
              <a:rPr lang="en-US" i="1" dirty="0"/>
              <a:t> JD, </a:t>
            </a:r>
            <a:r>
              <a:rPr lang="en-US" i="1" dirty="0" err="1"/>
              <a:t>Copp</a:t>
            </a:r>
            <a:r>
              <a:rPr lang="en-US" i="1" dirty="0"/>
              <a:t> SN, Colwell CW</a:t>
            </a:r>
            <a:r>
              <a:rPr lang="en-US" i="1" dirty="0" smtClean="0"/>
              <a:t>.</a:t>
            </a:r>
            <a:r>
              <a:rPr lang="en-US" i="1" dirty="0"/>
              <a:t> Surgical reconstruction of acquired spastic foot and ankle </a:t>
            </a:r>
            <a:r>
              <a:rPr lang="en-US" i="1" dirty="0" smtClean="0"/>
              <a:t>deformity Foot </a:t>
            </a:r>
            <a:r>
              <a:rPr lang="en-US" i="1" dirty="0"/>
              <a:t>Ankle </a:t>
            </a:r>
            <a:r>
              <a:rPr lang="en-US" i="1" dirty="0" err="1"/>
              <a:t>Clin</a:t>
            </a:r>
            <a:r>
              <a:rPr lang="en-US" i="1" dirty="0"/>
              <a:t>. 2000 Jun;5(2):381-416.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transfers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posterior</a:t>
            </a:r>
            <a:endParaRPr lang="en-US" dirty="0"/>
          </a:p>
        </p:txBody>
      </p:sp>
      <p:pic>
        <p:nvPicPr>
          <p:cNvPr id="7" name="Content Placeholder 6" descr="Tibialis posterior transfer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b="-566"/>
          <a:stretch/>
        </p:blipFill>
        <p:spPr>
          <a:xfrm>
            <a:off x="4497388" y="2635447"/>
            <a:ext cx="4040188" cy="36450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297" y="2509837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Deforming to corrective force</a:t>
            </a:r>
          </a:p>
          <a:p>
            <a:pPr marL="0" indent="0">
              <a:buNone/>
            </a:pPr>
            <a:r>
              <a:rPr lang="en-US" dirty="0" smtClean="0"/>
              <a:t>Usually fibrotic and difficult to transfer (esp. post soft tissue release)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0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9 months of age (technically easier – child begins to walk after treatment)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Neglected - older</a:t>
            </a:r>
          </a:p>
          <a:p>
            <a:pPr marL="0" indent="0">
              <a:buNone/>
            </a:pPr>
            <a:r>
              <a:rPr lang="en-US" dirty="0" smtClean="0"/>
              <a:t>Recurrent</a:t>
            </a:r>
          </a:p>
          <a:p>
            <a:pPr marL="0" indent="0">
              <a:buNone/>
            </a:pPr>
            <a:r>
              <a:rPr lang="en-US" dirty="0" err="1" smtClean="0"/>
              <a:t>Undercorrected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Usually bilateral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 to 15% recurrence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1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tissue releases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Degree-location of residual deformity</a:t>
            </a:r>
            <a:endParaRPr lang="en-US" dirty="0"/>
          </a:p>
        </p:txBody>
      </p:sp>
      <p:pic>
        <p:nvPicPr>
          <p:cNvPr id="8" name="Content Placeholder 7" descr="soft tissue contractures in clubfoot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" b="-900"/>
          <a:stretch/>
        </p:blipFill>
        <p:spPr>
          <a:xfrm>
            <a:off x="457200" y="2526172"/>
            <a:ext cx="8229600" cy="389986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 flipH="1" flipV="1">
            <a:off x="8686800" y="217487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 flipH="1" flipV="1">
            <a:off x="8686800" y="61261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releases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Posteromedial hockey stick (</a:t>
            </a:r>
            <a:r>
              <a:rPr lang="en-US" dirty="0" err="1" smtClean="0"/>
              <a:t>Turco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2 incisions medial- lateral</a:t>
            </a:r>
          </a:p>
          <a:p>
            <a:pPr marL="0" indent="0">
              <a:buNone/>
            </a:pPr>
            <a:r>
              <a:rPr lang="en-US" dirty="0" smtClean="0"/>
              <a:t>Circumferential (</a:t>
            </a:r>
            <a:r>
              <a:rPr lang="en-US" dirty="0" err="1" smtClean="0"/>
              <a:t>Cincinatti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7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releases - </a:t>
            </a:r>
            <a:r>
              <a:rPr lang="en-US" dirty="0" err="1"/>
              <a:t>C</a:t>
            </a:r>
            <a:r>
              <a:rPr lang="en-US" dirty="0" err="1" smtClean="0"/>
              <a:t>incinatti</a:t>
            </a:r>
            <a:endParaRPr lang="en-US" dirty="0"/>
          </a:p>
        </p:txBody>
      </p:sp>
      <p:pic>
        <p:nvPicPr>
          <p:cNvPr id="4" name="Picture 2" descr="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3" t="12166" b="12166"/>
          <a:stretch/>
        </p:blipFill>
        <p:spPr bwMode="auto">
          <a:xfrm>
            <a:off x="4549323" y="1798913"/>
            <a:ext cx="4137477" cy="39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5" y="2558089"/>
            <a:ext cx="4032534" cy="2280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22" y="5934670"/>
            <a:ext cx="890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Crawford AH, </a:t>
            </a:r>
            <a:r>
              <a:rPr lang="en-US" i="1" dirty="0" err="1"/>
              <a:t>Marxen</a:t>
            </a:r>
            <a:r>
              <a:rPr lang="en-US" i="1" dirty="0"/>
              <a:t> JL, </a:t>
            </a:r>
            <a:r>
              <a:rPr lang="en-US" i="1" dirty="0" err="1"/>
              <a:t>Osterfeld</a:t>
            </a:r>
            <a:r>
              <a:rPr lang="en-US" i="1" dirty="0"/>
              <a:t> DL. The Cincinnati incision: a comprehensive approach for</a:t>
            </a:r>
          </a:p>
          <a:p>
            <a:r>
              <a:rPr lang="en-US" i="1" dirty="0"/>
              <a:t>surgical procedures of the foot and ankle in childhood. J Bone Joint </a:t>
            </a:r>
            <a:r>
              <a:rPr lang="en-US" i="1" dirty="0" err="1"/>
              <a:t>Surg</a:t>
            </a:r>
            <a:r>
              <a:rPr lang="en-US" i="1" dirty="0"/>
              <a:t> Am 1982; 64:</a:t>
            </a:r>
          </a:p>
          <a:p>
            <a:r>
              <a:rPr lang="en-US" i="1" dirty="0"/>
              <a:t>1355–8.</a:t>
            </a:r>
          </a:p>
        </p:txBody>
      </p:sp>
    </p:spTree>
    <p:extLst>
      <p:ext uri="{BB962C8B-B14F-4D97-AF65-F5344CB8AC3E}">
        <p14:creationId xmlns:p14="http://schemas.microsoft.com/office/powerpoint/2010/main" val="416947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correction splinting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Individualised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months generally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anomaly in systemic disorders (</a:t>
            </a:r>
            <a:r>
              <a:rPr lang="en-US" dirty="0" err="1" smtClean="0"/>
              <a:t>DDx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0" y="2065600"/>
            <a:ext cx="8864900" cy="4060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Arthrogryposis</a:t>
            </a:r>
            <a:r>
              <a:rPr lang="en-US" dirty="0" smtClean="0"/>
              <a:t> (generalized mobility restriction)</a:t>
            </a:r>
          </a:p>
          <a:p>
            <a:r>
              <a:rPr lang="en-US" dirty="0" smtClean="0"/>
              <a:t>Larsen syndrome (generalized laxity - dislocations)</a:t>
            </a:r>
          </a:p>
          <a:p>
            <a:r>
              <a:rPr lang="en-US" dirty="0" smtClean="0"/>
              <a:t>Diastrophic </a:t>
            </a:r>
            <a:r>
              <a:rPr lang="en-US" dirty="0" err="1" smtClean="0"/>
              <a:t>dwarphism</a:t>
            </a:r>
            <a:endParaRPr lang="en-US" dirty="0" smtClean="0"/>
          </a:p>
          <a:p>
            <a:r>
              <a:rPr lang="en-US" dirty="0" smtClean="0"/>
              <a:t>Freeman-Sheldon syndrome</a:t>
            </a:r>
          </a:p>
          <a:p>
            <a:r>
              <a:rPr lang="en-US" dirty="0" err="1" smtClean="0"/>
              <a:t>Möbius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Prune belly syndrome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7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Osteotomies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205"/>
            <a:ext cx="8229600" cy="42559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Failure of previous extensive release </a:t>
            </a:r>
          </a:p>
          <a:p>
            <a:pPr marL="0" indent="0">
              <a:buNone/>
            </a:pPr>
            <a:r>
              <a:rPr lang="en-US" dirty="0" smtClean="0"/>
              <a:t>Medial-lateral columns need adjustment</a:t>
            </a:r>
          </a:p>
          <a:p>
            <a:pPr marL="0" indent="0">
              <a:buNone/>
            </a:pPr>
            <a:r>
              <a:rPr lang="en-US" dirty="0" smtClean="0"/>
              <a:t>Stiff adducted forefoot</a:t>
            </a:r>
          </a:p>
          <a:p>
            <a:pPr marL="0" indent="0">
              <a:buNone/>
            </a:pPr>
            <a:r>
              <a:rPr lang="en-US" dirty="0" smtClean="0"/>
              <a:t>Residual heel </a:t>
            </a:r>
            <a:r>
              <a:rPr lang="en-US" dirty="0" err="1" smtClean="0"/>
              <a:t>varus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4-7 </a:t>
            </a:r>
            <a:r>
              <a:rPr lang="en-US" dirty="0" err="1" smtClean="0"/>
              <a:t>y.o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Osteotomies (forefoot adduction)</a:t>
            </a:r>
            <a:endParaRPr lang="en-US" dirty="0"/>
          </a:p>
        </p:txBody>
      </p:sp>
      <p:pic>
        <p:nvPicPr>
          <p:cNvPr id="4" name="Content Placeholder 3" descr="column osteotomi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r="318"/>
          <a:stretch/>
        </p:blipFill>
        <p:spPr>
          <a:xfrm>
            <a:off x="2386300" y="1152460"/>
            <a:ext cx="4786559" cy="5466216"/>
          </a:xfrm>
        </p:spPr>
      </p:pic>
    </p:spTree>
    <p:extLst>
      <p:ext uri="{BB962C8B-B14F-4D97-AF65-F5344CB8AC3E}">
        <p14:creationId xmlns:p14="http://schemas.microsoft.com/office/powerpoint/2010/main" val="27729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Osteotomies (heel </a:t>
            </a:r>
            <a:r>
              <a:rPr lang="en-US" dirty="0" err="1" smtClean="0"/>
              <a:t>varus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Content Placeholder 9" descr="Dwyer osteotom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r="136"/>
          <a:stretch/>
        </p:blipFill>
        <p:spPr>
          <a:xfrm>
            <a:off x="91259" y="1600200"/>
            <a:ext cx="4318516" cy="4432300"/>
          </a:xfrm>
        </p:spPr>
      </p:pic>
      <p:pic>
        <p:nvPicPr>
          <p:cNvPr id="12" name="Picture 11" descr="Mitchell osteotom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07" y="1600200"/>
            <a:ext cx="4324458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Talectomy</a:t>
            </a:r>
            <a:r>
              <a:rPr lang="en-US" dirty="0" smtClean="0"/>
              <a:t> (</a:t>
            </a:r>
            <a:r>
              <a:rPr lang="en-US" dirty="0" err="1" smtClean="0"/>
              <a:t>arthrogryposis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No other way to restore </a:t>
            </a:r>
            <a:r>
              <a:rPr lang="en-US" dirty="0" err="1" smtClean="0"/>
              <a:t>plantigrade</a:t>
            </a:r>
            <a:r>
              <a:rPr lang="en-US" dirty="0" smtClean="0"/>
              <a:t> foot</a:t>
            </a:r>
          </a:p>
          <a:p>
            <a:pPr marL="0" indent="0">
              <a:buNone/>
            </a:pPr>
            <a:r>
              <a:rPr lang="en-US" dirty="0" smtClean="0"/>
              <a:t>    Largely replaced by </a:t>
            </a:r>
            <a:r>
              <a:rPr lang="en-US" dirty="0" err="1" smtClean="0"/>
              <a:t>Ilizarov</a:t>
            </a:r>
            <a:r>
              <a:rPr lang="en-US" dirty="0" smtClean="0"/>
              <a:t> techniques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33% good, 42% fair, 25% bad results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i="1" dirty="0" err="1" smtClean="0"/>
              <a:t>Legaspi</a:t>
            </a:r>
            <a:r>
              <a:rPr lang="en-US" sz="1900" i="1" dirty="0" smtClean="0"/>
              <a:t> J, Li YH, Chow W, Leong JC. </a:t>
            </a:r>
            <a:r>
              <a:rPr lang="en-US" sz="1900" i="1" dirty="0" err="1" smtClean="0"/>
              <a:t>Talectomy</a:t>
            </a:r>
            <a:r>
              <a:rPr lang="en-US" sz="1900" i="1" dirty="0" smtClean="0"/>
              <a:t> in patients with recurrent deformity in club foot. A long-term follow-up study. J Bone Joint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Br.  </a:t>
            </a:r>
            <a:r>
              <a:rPr lang="el-GR" sz="1900" i="1" dirty="0" smtClean="0"/>
              <a:t>2001 Apr;83(3):384-7.</a:t>
            </a:r>
            <a:endParaRPr lang="en-US" sz="1900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8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04" y="1990989"/>
            <a:ext cx="6233588" cy="38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27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Neglected cases</a:t>
            </a:r>
          </a:p>
          <a:p>
            <a:pPr marL="0" indent="0">
              <a:buNone/>
            </a:pPr>
            <a:r>
              <a:rPr lang="en-US" dirty="0" smtClean="0"/>
              <a:t>Stiff, recurrent deformities</a:t>
            </a:r>
          </a:p>
          <a:p>
            <a:pPr marL="0" indent="0">
              <a:buNone/>
            </a:pPr>
            <a:r>
              <a:rPr lang="en-US" dirty="0" smtClean="0"/>
              <a:t>Adolescents</a:t>
            </a:r>
          </a:p>
          <a:p>
            <a:pPr marL="0" indent="0">
              <a:buNone/>
            </a:pPr>
            <a:r>
              <a:rPr lang="en-US" dirty="0" smtClean="0"/>
              <a:t>Alternative to triple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4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pic>
        <p:nvPicPr>
          <p:cNvPr id="4" name="Content Placeholder 3" descr="U_V osteotom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r="404"/>
          <a:stretch/>
        </p:blipFill>
        <p:spPr>
          <a:xfrm>
            <a:off x="111640" y="1600200"/>
            <a:ext cx="5344757" cy="4525963"/>
          </a:xfrm>
        </p:spPr>
      </p:pic>
      <p:pic>
        <p:nvPicPr>
          <p:cNvPr id="5" name="Picture 4" descr="frame configu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19" y="1912074"/>
            <a:ext cx="3710556" cy="43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Neglected 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38 feet, 19 (5-39) </a:t>
            </a:r>
            <a:r>
              <a:rPr lang="en-US" sz="3400" dirty="0" err="1" smtClean="0"/>
              <a:t>y.o</a:t>
            </a:r>
            <a:r>
              <a:rPr lang="en-US" sz="3400" dirty="0" smtClean="0"/>
              <a:t>, FU 56 months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16/52 in frame, 6/52 walking cast, AFO 6/12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78,9% good, 7,9% fair, 13,2% poor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i="1" dirty="0" smtClean="0"/>
              <a:t>Ferreira RC, </a:t>
            </a:r>
            <a:r>
              <a:rPr lang="en-US" sz="2600" i="1" dirty="0" err="1" smtClean="0"/>
              <a:t>Costo</a:t>
            </a:r>
            <a:r>
              <a:rPr lang="en-US" sz="2600" i="1" dirty="0" smtClean="0"/>
              <a:t> MT, </a:t>
            </a:r>
            <a:r>
              <a:rPr lang="en-US" sz="2600" i="1" dirty="0" err="1" smtClean="0"/>
              <a:t>Frizzo</a:t>
            </a:r>
            <a:r>
              <a:rPr lang="en-US" sz="2600" i="1" dirty="0" smtClean="0"/>
              <a:t> GG, da Fonseca </a:t>
            </a:r>
            <a:r>
              <a:rPr lang="en-US" sz="2600" i="1" dirty="0" err="1" smtClean="0"/>
              <a:t>Filho</a:t>
            </a:r>
            <a:r>
              <a:rPr lang="en-US" sz="2600" i="1" dirty="0" smtClean="0"/>
              <a:t> FF. Correction </a:t>
            </a:r>
            <a:r>
              <a:rPr lang="en-US" sz="2600" i="1" dirty="0"/>
              <a:t>of neglected clubfoot using the </a:t>
            </a:r>
            <a:r>
              <a:rPr lang="en-US" sz="2600" i="1" dirty="0" err="1"/>
              <a:t>Ilizarov</a:t>
            </a:r>
            <a:r>
              <a:rPr lang="en-US" sz="2600" i="1" dirty="0"/>
              <a:t> external fixator. F</a:t>
            </a:r>
            <a:r>
              <a:rPr lang="en-US" sz="2600" i="1" dirty="0" smtClean="0"/>
              <a:t>oot </a:t>
            </a:r>
            <a:r>
              <a:rPr lang="en-US" sz="2600" i="1" dirty="0"/>
              <a:t>A</a:t>
            </a:r>
            <a:r>
              <a:rPr lang="en-US" sz="2600" i="1" dirty="0" smtClean="0"/>
              <a:t>nkle </a:t>
            </a:r>
            <a:r>
              <a:rPr lang="en-US" sz="2600" i="1" dirty="0" err="1" smtClean="0"/>
              <a:t>Int</a:t>
            </a:r>
            <a:r>
              <a:rPr lang="en-US" sz="2600" i="1" dirty="0"/>
              <a:t> </a:t>
            </a:r>
            <a:r>
              <a:rPr lang="el-GR" sz="2600" i="1" dirty="0"/>
              <a:t>2006 Apr;27(4):266-73.</a:t>
            </a:r>
          </a:p>
          <a:p>
            <a:pPr marL="0" indent="0"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7376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Recurrent 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35 </a:t>
            </a:r>
            <a:r>
              <a:rPr lang="en-US" sz="2400" dirty="0"/>
              <a:t>feet, </a:t>
            </a:r>
            <a:r>
              <a:rPr lang="en-US" sz="2400" dirty="0" smtClean="0"/>
              <a:t>14 </a:t>
            </a:r>
            <a:r>
              <a:rPr lang="en-US" sz="2400" dirty="0" err="1" smtClean="0"/>
              <a:t>y.o</a:t>
            </a:r>
            <a:r>
              <a:rPr lang="en-US" sz="2400" dirty="0"/>
              <a:t>, FU 58 months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77% good, 14% fair, 9% poor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Ferreira </a:t>
            </a:r>
            <a:r>
              <a:rPr lang="en-US" sz="1800" i="1" dirty="0"/>
              <a:t>RC, </a:t>
            </a:r>
            <a:r>
              <a:rPr lang="en-US" sz="1800" i="1" dirty="0" err="1"/>
              <a:t>Costo</a:t>
            </a:r>
            <a:r>
              <a:rPr lang="en-US" sz="1800" i="1" dirty="0"/>
              <a:t> MT, </a:t>
            </a:r>
            <a:r>
              <a:rPr lang="en-US" sz="1800" i="1" dirty="0" err="1"/>
              <a:t>Frizzo</a:t>
            </a:r>
            <a:r>
              <a:rPr lang="en-US" sz="1800" i="1" dirty="0"/>
              <a:t> GG</a:t>
            </a:r>
            <a:r>
              <a:rPr lang="en-US" sz="1800" i="1" dirty="0" smtClean="0"/>
              <a:t>,</a:t>
            </a:r>
            <a:r>
              <a:rPr lang="en-US" sz="1800" i="1" dirty="0"/>
              <a:t> </a:t>
            </a:r>
            <a:r>
              <a:rPr lang="en-US" sz="1800" i="1" dirty="0" err="1" smtClean="0"/>
              <a:t>Santin</a:t>
            </a:r>
            <a:r>
              <a:rPr lang="en-US" sz="1800" i="1" dirty="0" smtClean="0"/>
              <a:t> RA.</a:t>
            </a:r>
            <a:r>
              <a:rPr lang="en-GB" sz="1800" i="1" dirty="0" smtClean="0"/>
              <a:t> </a:t>
            </a:r>
            <a:r>
              <a:rPr lang="en-US" sz="1800" i="1" dirty="0" smtClean="0"/>
              <a:t>Correction of severe recurrent clubfoot using a simplified setting of the </a:t>
            </a:r>
            <a:r>
              <a:rPr lang="en-US" sz="1800" i="1" dirty="0" err="1" smtClean="0"/>
              <a:t>Ilizarov</a:t>
            </a:r>
            <a:r>
              <a:rPr lang="en-US" sz="1800" i="1" dirty="0" smtClean="0"/>
              <a:t> device. Foot Ankle Int. </a:t>
            </a:r>
            <a:r>
              <a:rPr lang="el-GR" sz="1800" i="1" dirty="0" smtClean="0"/>
              <a:t>2007 May;28(5):557-68.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92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Complications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Residual deformity/pain/stiffness</a:t>
            </a:r>
          </a:p>
          <a:p>
            <a:pPr marL="0" indent="0">
              <a:buNone/>
            </a:pPr>
            <a:r>
              <a:rPr lang="en-GB" sz="3600" dirty="0" smtClean="0"/>
              <a:t>Distal tibia epiphysis injury</a:t>
            </a:r>
          </a:p>
          <a:p>
            <a:pPr marL="0" indent="0">
              <a:buNone/>
            </a:pPr>
            <a:r>
              <a:rPr lang="en-GB" sz="3600" dirty="0" smtClean="0"/>
              <a:t>Toe contractures</a:t>
            </a:r>
          </a:p>
          <a:p>
            <a:pPr marL="0" indent="0">
              <a:buNone/>
            </a:pPr>
            <a:r>
              <a:rPr lang="en-GB" sz="3600" dirty="0" smtClean="0"/>
              <a:t>Vascular compromise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2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anomaly in systemic disorders</a:t>
            </a:r>
            <a:endParaRPr lang="en-US" dirty="0"/>
          </a:p>
        </p:txBody>
      </p:sp>
      <p:pic>
        <p:nvPicPr>
          <p:cNvPr id="7" name="Content Placeholder 6" descr="Charcot-Marie-Tooth Disease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b="-344"/>
          <a:stretch/>
        </p:blipFill>
        <p:spPr>
          <a:xfrm>
            <a:off x="0" y="1822363"/>
            <a:ext cx="4040188" cy="2671690"/>
          </a:xfrm>
        </p:spPr>
      </p:pic>
      <p:pic>
        <p:nvPicPr>
          <p:cNvPr id="8" name="Picture 7" descr="Arthrogrypos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053"/>
            <a:ext cx="3713367" cy="2363947"/>
          </a:xfrm>
          <a:prstGeom prst="rect">
            <a:avLst/>
          </a:prstGeom>
        </p:spPr>
      </p:pic>
      <p:pic>
        <p:nvPicPr>
          <p:cNvPr id="9" name="Picture 8" descr="diastrophic dwarph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3" y="2593333"/>
            <a:ext cx="3404317" cy="4264667"/>
          </a:xfrm>
          <a:prstGeom prst="rect">
            <a:avLst/>
          </a:prstGeom>
        </p:spPr>
      </p:pic>
      <p:pic>
        <p:nvPicPr>
          <p:cNvPr id="10" name="Picture 9" descr="Myelodysplas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67" y="3637356"/>
            <a:ext cx="2222731" cy="30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037"/>
            <a:ext cx="8229600" cy="3879126"/>
          </a:xfrm>
        </p:spPr>
        <p:txBody>
          <a:bodyPr/>
          <a:lstStyle/>
          <a:p>
            <a:r>
              <a:rPr lang="en-US" dirty="0" smtClean="0"/>
              <a:t>Salvage procedure</a:t>
            </a:r>
          </a:p>
          <a:p>
            <a:r>
              <a:rPr lang="en-US" dirty="0" smtClean="0"/>
              <a:t>After 12 </a:t>
            </a:r>
            <a:r>
              <a:rPr lang="en-US" dirty="0" err="1" smtClean="0"/>
              <a:t>y.o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Stiff pain-free </a:t>
            </a:r>
            <a:r>
              <a:rPr lang="en-US" dirty="0" err="1" smtClean="0"/>
              <a:t>plantigrade</a:t>
            </a:r>
            <a:r>
              <a:rPr lang="en-US" dirty="0" smtClean="0"/>
              <a:t>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Skin-wound problems, neurovascular injury</a:t>
            </a:r>
          </a:p>
          <a:p>
            <a:pPr marL="0" indent="0">
              <a:buNone/>
            </a:pPr>
            <a:r>
              <a:rPr lang="en-US" dirty="0" smtClean="0"/>
              <a:t>Growth disturbance</a:t>
            </a:r>
          </a:p>
          <a:p>
            <a:pPr marL="0" indent="0">
              <a:buNone/>
            </a:pPr>
            <a:r>
              <a:rPr lang="en-US" dirty="0" smtClean="0"/>
              <a:t>Osteonecrosis (talus-</a:t>
            </a:r>
            <a:r>
              <a:rPr lang="en-US" dirty="0" err="1" smtClean="0"/>
              <a:t>navicular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Residual deformity / Overcorrection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 algorithm - infant </a:t>
            </a:r>
            <a:r>
              <a:rPr lang="en-US" dirty="0"/>
              <a:t>and young child</a:t>
            </a:r>
          </a:p>
        </p:txBody>
      </p:sp>
      <p:pic>
        <p:nvPicPr>
          <p:cNvPr id="4" name="Content Placeholder 3" descr="treatment protocol - infant and young chil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3" r="-17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26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algorithm 4-7 years old</a:t>
            </a:r>
            <a:endParaRPr lang="en-US" dirty="0"/>
          </a:p>
        </p:txBody>
      </p:sp>
      <p:pic>
        <p:nvPicPr>
          <p:cNvPr id="6" name="Content Placeholder 5" descr="Treatment of residual deformities in children between four and seven years of 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33" r="-24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25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algorithm </a:t>
            </a:r>
            <a:r>
              <a:rPr lang="en-US" dirty="0" smtClean="0"/>
              <a:t>in adolescents</a:t>
            </a:r>
            <a:endParaRPr lang="en-US" dirty="0"/>
          </a:p>
        </p:txBody>
      </p:sp>
      <p:pic>
        <p:nvPicPr>
          <p:cNvPr id="4" name="Content Placeholder 3" descr="Treatment of residual or recurrent equinovarus deformity in the adolescen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00" b="-7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78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056"/>
            <a:ext cx="8229600" cy="3907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More than 90-95% of CTEV cases can be treated with the </a:t>
            </a:r>
            <a:r>
              <a:rPr lang="en-US" dirty="0" err="1" smtClean="0"/>
              <a:t>Ponseti</a:t>
            </a:r>
            <a:r>
              <a:rPr lang="en-US" dirty="0" smtClean="0"/>
              <a:t> method    </a:t>
            </a:r>
          </a:p>
          <a:p>
            <a:pPr marL="0" indent="0">
              <a:buNone/>
            </a:pPr>
            <a:r>
              <a:rPr lang="en-US" dirty="0" smtClean="0"/>
              <a:t> (+ Achilles </a:t>
            </a:r>
            <a:r>
              <a:rPr lang="en-US" dirty="0" err="1" smtClean="0"/>
              <a:t>tenotomy</a:t>
            </a:r>
            <a:r>
              <a:rPr lang="en-US" dirty="0" smtClean="0"/>
              <a:t> + </a:t>
            </a:r>
            <a:r>
              <a:rPr lang="en-US" dirty="0" err="1" smtClean="0"/>
              <a:t>Tib</a:t>
            </a:r>
            <a:r>
              <a:rPr lang="en-US" dirty="0" smtClean="0"/>
              <a:t> Ant transfer)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Functional but not </a:t>
            </a:r>
            <a:r>
              <a:rPr lang="en-US" dirty="0" err="1" smtClean="0"/>
              <a:t>radiologically</a:t>
            </a:r>
            <a:r>
              <a:rPr lang="en-US" dirty="0" smtClean="0"/>
              <a:t> perfect, painless, slightly shorter foot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Late osteoarthritis </a:t>
            </a:r>
            <a:r>
              <a:rPr lang="en-US" dirty="0" smtClean="0"/>
              <a:t>more common </a:t>
            </a:r>
            <a:r>
              <a:rPr lang="en-US" dirty="0" smtClean="0"/>
              <a:t>in surgically treated feet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26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347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(etiology)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r>
              <a:rPr lang="en-US" dirty="0" smtClean="0"/>
              <a:t>Congenital clubfoot</a:t>
            </a:r>
          </a:p>
          <a:p>
            <a:r>
              <a:rPr lang="en-US" dirty="0" smtClean="0"/>
              <a:t>Clubfoot posture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adductus</a:t>
            </a:r>
            <a:endParaRPr lang="en-US" dirty="0" smtClean="0"/>
          </a:p>
          <a:p>
            <a:r>
              <a:rPr lang="en-US" dirty="0" smtClean="0"/>
              <a:t>Neuromuscular clubfoot (</a:t>
            </a:r>
            <a:r>
              <a:rPr lang="en-US" dirty="0" err="1" smtClean="0"/>
              <a:t>myelomeningocele</a:t>
            </a:r>
            <a:r>
              <a:rPr lang="en-US" dirty="0" smtClean="0"/>
              <a:t>, polio, CP palsy)</a:t>
            </a:r>
          </a:p>
          <a:p>
            <a:r>
              <a:rPr lang="en-US" dirty="0" smtClean="0"/>
              <a:t>Clubfoot </a:t>
            </a:r>
            <a:r>
              <a:rPr lang="en-US" dirty="0"/>
              <a:t>in systemic disorders (e.g. </a:t>
            </a:r>
            <a:r>
              <a:rPr lang="en-US" dirty="0" err="1"/>
              <a:t>arthrogryposis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8937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- talus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H="1">
            <a:off x="457199" y="45672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687429" cy="45910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Talus shortened / medial-plantar neck and ant. art. surface rotation</a:t>
            </a:r>
          </a:p>
          <a:p>
            <a:pPr marL="0" indent="0">
              <a:buNone/>
            </a:pPr>
            <a:r>
              <a:rPr lang="en-US" dirty="0" smtClean="0"/>
              <a:t>Smaller size, delayed ossification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Hypoplastic</a:t>
            </a:r>
            <a:r>
              <a:rPr lang="en-US" dirty="0" smtClean="0"/>
              <a:t> calcaneus/</a:t>
            </a:r>
            <a:r>
              <a:rPr lang="en-US" dirty="0" err="1" smtClean="0"/>
              <a:t>sust</a:t>
            </a:r>
            <a:r>
              <a:rPr lang="en-US" dirty="0" smtClean="0"/>
              <a:t>. </a:t>
            </a:r>
            <a:r>
              <a:rPr lang="en-US" dirty="0" err="1" smtClean="0"/>
              <a:t>Tali</a:t>
            </a:r>
            <a:r>
              <a:rPr lang="en-US" dirty="0" smtClean="0"/>
              <a:t>/</a:t>
            </a:r>
            <a:r>
              <a:rPr lang="en-US" dirty="0" err="1" smtClean="0"/>
              <a:t>midfoot</a:t>
            </a:r>
            <a:r>
              <a:rPr lang="en-US" dirty="0" smtClean="0"/>
              <a:t>/forefoot bones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3-D recon clubfoot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r="-1822"/>
          <a:stretch/>
        </p:blipFill>
        <p:spPr>
          <a:xfrm>
            <a:off x="4423729" y="1213751"/>
            <a:ext cx="4102764" cy="5617236"/>
          </a:xfrm>
        </p:spPr>
      </p:pic>
    </p:spTree>
    <p:extLst>
      <p:ext uri="{BB962C8B-B14F-4D97-AF65-F5344CB8AC3E}">
        <p14:creationId xmlns:p14="http://schemas.microsoft.com/office/powerpoint/2010/main" val="19668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2582</Words>
  <Application>Microsoft Macintosh PowerPoint</Application>
  <PresentationFormat>On-screen Show (4:3)</PresentationFormat>
  <Paragraphs>480</Paragraphs>
  <Slides>76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Congenital Talipes EquinoVarus  CTEV</vt:lpstr>
      <vt:lpstr>CTEV</vt:lpstr>
      <vt:lpstr>Epidemiology</vt:lpstr>
      <vt:lpstr>PowerPoint Presentation</vt:lpstr>
      <vt:lpstr>Secondary clubfoot (DDx)</vt:lpstr>
      <vt:lpstr>Associated anomaly in systemic disorders (DDx)</vt:lpstr>
      <vt:lpstr>Associated anomaly in systemic disorders</vt:lpstr>
      <vt:lpstr>Classification (etiology)</vt:lpstr>
      <vt:lpstr>Anatomy - talus</vt:lpstr>
      <vt:lpstr>Anatomy</vt:lpstr>
      <vt:lpstr>Anatomy - talus</vt:lpstr>
      <vt:lpstr>Foot configuration</vt:lpstr>
      <vt:lpstr>Foot configuration – x rays</vt:lpstr>
      <vt:lpstr>Foot configuration – x rays</vt:lpstr>
      <vt:lpstr>Tibia - foot configuration – x rays</vt:lpstr>
      <vt:lpstr>Soft tissues</vt:lpstr>
      <vt:lpstr>Clinical examination</vt:lpstr>
      <vt:lpstr>Dimeglio scoring system</vt:lpstr>
      <vt:lpstr>Dimeglio scoring system</vt:lpstr>
      <vt:lpstr>Pirani  scoring  system</vt:lpstr>
      <vt:lpstr>Treatment</vt:lpstr>
      <vt:lpstr>Treatment goals</vt:lpstr>
      <vt:lpstr>History</vt:lpstr>
      <vt:lpstr>Ponseti method</vt:lpstr>
      <vt:lpstr>Cavus correction</vt:lpstr>
      <vt:lpstr>Cavus correction</vt:lpstr>
      <vt:lpstr>Adduction-varus correction</vt:lpstr>
      <vt:lpstr>Hindfoot - midfoot reduction</vt:lpstr>
      <vt:lpstr>Equinus correction</vt:lpstr>
      <vt:lpstr>Rocker bottom deformity</vt:lpstr>
      <vt:lpstr>Equinus correction +/_ TA tenotomy</vt:lpstr>
      <vt:lpstr>Final cast - 3 weeks - overcorrection</vt:lpstr>
      <vt:lpstr>PowerPoint Presentation</vt:lpstr>
      <vt:lpstr>Boots and bar</vt:lpstr>
      <vt:lpstr>PowerPoint Presentation</vt:lpstr>
      <vt:lpstr>Results</vt:lpstr>
      <vt:lpstr>Errors</vt:lpstr>
      <vt:lpstr>Complications</vt:lpstr>
      <vt:lpstr>Recurrence</vt:lpstr>
      <vt:lpstr>Recurrence</vt:lpstr>
      <vt:lpstr>Recurrence</vt:lpstr>
      <vt:lpstr>Operative treatment</vt:lpstr>
      <vt:lpstr>Operative treatment</vt:lpstr>
      <vt:lpstr>Dynamic supination</vt:lpstr>
      <vt:lpstr>Tibialis anterior transfer</vt:lpstr>
      <vt:lpstr>Tibialis anterior transfer</vt:lpstr>
      <vt:lpstr>Tibialis anterior transfer</vt:lpstr>
      <vt:lpstr>Tibialis anterior transfer</vt:lpstr>
      <vt:lpstr>Tibialis anterior transfer</vt:lpstr>
      <vt:lpstr>Tibialis anterior transfer</vt:lpstr>
      <vt:lpstr>Tibialis anterior transfer</vt:lpstr>
      <vt:lpstr>Tibialis anterior transfer</vt:lpstr>
      <vt:lpstr>Tendon transfers</vt:lpstr>
      <vt:lpstr>Tendon transfers</vt:lpstr>
      <vt:lpstr>Soft tissue releases</vt:lpstr>
      <vt:lpstr>Soft tissue releases</vt:lpstr>
      <vt:lpstr>Soft tissue releases</vt:lpstr>
      <vt:lpstr>Soft tissue releases - Cincinatti</vt:lpstr>
      <vt:lpstr>Post correction splinting</vt:lpstr>
      <vt:lpstr>Osteotomies</vt:lpstr>
      <vt:lpstr>Osteotomies (forefoot adduction)</vt:lpstr>
      <vt:lpstr>Osteotomies (heel varus)</vt:lpstr>
      <vt:lpstr>Bone resection </vt:lpstr>
      <vt:lpstr>Gradual correction</vt:lpstr>
      <vt:lpstr>Gradual correction</vt:lpstr>
      <vt:lpstr>Gradual correction</vt:lpstr>
      <vt:lpstr>Gradual correction</vt:lpstr>
      <vt:lpstr>Gradual correction</vt:lpstr>
      <vt:lpstr>Gradual correction</vt:lpstr>
      <vt:lpstr>Triple fusion</vt:lpstr>
      <vt:lpstr>Complications</vt:lpstr>
      <vt:lpstr>Treatment  algorithm - infant and young child</vt:lpstr>
      <vt:lpstr>Treatment algorithm 4-7 years old</vt:lpstr>
      <vt:lpstr>Treatment algorithm in adolescents</vt:lpstr>
      <vt:lpstr>Natural history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bobotsiaris</dc:creator>
  <cp:lastModifiedBy>panagiotis bobotsiaris</cp:lastModifiedBy>
  <cp:revision>367</cp:revision>
  <dcterms:created xsi:type="dcterms:W3CDTF">2014-08-02T10:10:46Z</dcterms:created>
  <dcterms:modified xsi:type="dcterms:W3CDTF">2014-10-14T13:05:08Z</dcterms:modified>
</cp:coreProperties>
</file>