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69" r:id="rId3"/>
    <p:sldId id="267" r:id="rId4"/>
    <p:sldId id="259" r:id="rId5"/>
    <p:sldId id="264" r:id="rId6"/>
    <p:sldId id="270" r:id="rId7"/>
    <p:sldId id="261" r:id="rId8"/>
    <p:sldId id="262" r:id="rId9"/>
    <p:sldId id="263" r:id="rId10"/>
    <p:sldId id="266" r:id="rId11"/>
    <p:sldId id="271" r:id="rId12"/>
    <p:sldId id="268" r:id="rId13"/>
    <p:sldId id="258" r:id="rId14"/>
    <p:sldId id="272" r:id="rId15"/>
    <p:sldId id="273" r:id="rId16"/>
    <p:sldId id="275" r:id="rId17"/>
    <p:sldId id="277" r:id="rId18"/>
    <p:sldId id="276" r:id="rId19"/>
    <p:sldId id="274" r:id="rId20"/>
    <p:sldId id="278" r:id="rId21"/>
    <p:sldId id="280" r:id="rId22"/>
    <p:sldId id="279" r:id="rId23"/>
    <p:sldId id="282" r:id="rId24"/>
    <p:sldId id="283" r:id="rId25"/>
    <p:sldId id="284" r:id="rId26"/>
    <p:sldId id="281" r:id="rId27"/>
    <p:sldId id="285" r:id="rId28"/>
    <p:sldId id="286" r:id="rId29"/>
    <p:sldId id="287" r:id="rId30"/>
    <p:sldId id="288" r:id="rId31"/>
    <p:sldId id="290" r:id="rId32"/>
    <p:sldId id="289" r:id="rId33"/>
    <p:sldId id="265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54DE0-F941-4C09-95B4-C18A00374A7D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82249-6FCD-4DA9-A739-118BF9CBF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251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9FEE5-6D33-4962-BD09-4BE491B4BA0A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60189-9801-4FD2-B638-56D3F7250D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1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1A29-1901-4265-B83F-741F27CCE07B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5544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NAI /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1A29-1901-4265-B83F-741F27CCE07B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15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NAI /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1A29-1901-4265-B83F-741F27CCE07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734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NAI /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1A29-1901-4265-B83F-741F27CCE07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2371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A7F19-3371-4E2A-B83B-37F9DF76A94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28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A7F19-3371-4E2A-B83B-37F9DF76A94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5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DDA-F889-4916-8142-FDD7588CA29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16" y="5393419"/>
            <a:ext cx="840564" cy="11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1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B0A-E432-464B-A633-9B47CAC1CA36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DDA-F889-4916-8142-FDD7588C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5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B0A-E432-464B-A633-9B47CAC1CA36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DDA-F889-4916-8142-FDD7588C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58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B0A-E432-464B-A633-9B47CAC1CA36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DDA-F889-4916-8142-FDD7588C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5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B0A-E432-464B-A633-9B47CAC1CA36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DDA-F889-4916-8142-FDD7588C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8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B0A-E432-464B-A633-9B47CAC1CA36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DDA-F889-4916-8142-FDD7588C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B0A-E432-464B-A633-9B47CAC1CA36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DDA-F889-4916-8142-FDD7588C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50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B0A-E432-464B-A633-9B47CAC1CA36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DDA-F889-4916-8142-FDD7588C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00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B0A-E432-464B-A633-9B47CAC1CA36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DDA-F889-4916-8142-FDD7588C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061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B0A-E432-464B-A633-9B47CAC1CA36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DDA-F889-4916-8142-FDD7588C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1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7B0A-E432-464B-A633-9B47CAC1CA36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ADDA-F889-4916-8142-FDD7588C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0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7B0A-E432-464B-A633-9B47CAC1CA36}" type="datetimeFigureOut">
              <a:rPr lang="en-GB" smtClean="0"/>
              <a:t>26/08/2014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EADDA-F889-4916-8142-FDD7588CA2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310" y="528034"/>
            <a:ext cx="5934408" cy="390835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BONE &amp; JOINT</a:t>
            </a:r>
            <a:br>
              <a:rPr lang="en-AU" dirty="0" smtClean="0"/>
            </a:br>
            <a:r>
              <a:rPr lang="en-AU" dirty="0" smtClean="0"/>
              <a:t>INFECTION </a:t>
            </a:r>
            <a:br>
              <a:rPr lang="en-AU" dirty="0" smtClean="0"/>
            </a:br>
            <a:r>
              <a:rPr lang="en-AU" dirty="0" smtClean="0"/>
              <a:t>in </a:t>
            </a:r>
            <a:br>
              <a:rPr lang="en-AU" dirty="0" smtClean="0"/>
            </a:br>
            <a:r>
              <a:rPr lang="en-AU" dirty="0" smtClean="0"/>
              <a:t>CHILDREN</a:t>
            </a:r>
            <a:br>
              <a:rPr lang="en-AU" dirty="0" smtClean="0"/>
            </a:br>
            <a:r>
              <a:rPr lang="en-AU" dirty="0" smtClean="0">
                <a:solidFill>
                  <a:srgbClr val="FF0000"/>
                </a:solidFill>
              </a:rPr>
              <a:t>Viva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3574" y="4436391"/>
            <a:ext cx="3912814" cy="1775048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/>
              <a:t>Mr Kyle James</a:t>
            </a:r>
          </a:p>
          <a:p>
            <a:r>
              <a:rPr lang="en-AU" dirty="0" smtClean="0"/>
              <a:t>Consultant Paediatric Orthopaedic Surgeon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2" t="9779" r="17774" b="2221"/>
          <a:stretch/>
        </p:blipFill>
        <p:spPr>
          <a:xfrm>
            <a:off x="6600056" y="115912"/>
            <a:ext cx="2480816" cy="640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805" y="1690687"/>
            <a:ext cx="5194920" cy="3597653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Hx</a:t>
            </a:r>
            <a:r>
              <a:rPr lang="en-AU" dirty="0" smtClean="0"/>
              <a:t> of viral illness</a:t>
            </a:r>
          </a:p>
          <a:p>
            <a:r>
              <a:rPr lang="en-AU" dirty="0" smtClean="0"/>
              <a:t>Clinically won’t move arm, ?localising to elbow – pain swelling warm</a:t>
            </a:r>
          </a:p>
          <a:p>
            <a:r>
              <a:rPr lang="en-AU" dirty="0" smtClean="0"/>
              <a:t>Temp 38.2</a:t>
            </a:r>
            <a:r>
              <a:rPr lang="en-AU" baseline="30000" dirty="0" smtClean="0"/>
              <a:t>o</a:t>
            </a:r>
            <a:r>
              <a:rPr lang="en-AU" dirty="0" smtClean="0"/>
              <a:t>C</a:t>
            </a:r>
          </a:p>
          <a:p>
            <a:r>
              <a:rPr lang="en-AU" dirty="0" smtClean="0"/>
              <a:t>CRP 92 / ESR 60 / WCC 13 </a:t>
            </a:r>
          </a:p>
          <a:p>
            <a:r>
              <a:rPr lang="en-AU" dirty="0" smtClean="0"/>
              <a:t>No Fracture on </a:t>
            </a:r>
            <a:r>
              <a:rPr lang="en-AU" dirty="0" err="1" smtClean="0"/>
              <a:t>Xray</a:t>
            </a:r>
            <a:endParaRPr lang="en-AU" dirty="0" smtClean="0"/>
          </a:p>
          <a:p>
            <a:r>
              <a:rPr lang="en-AU" dirty="0" smtClean="0"/>
              <a:t>USS Joint effusion ? Periosteal collection proximal radius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57" y="365125"/>
            <a:ext cx="3096344" cy="475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925809" y="5495528"/>
            <a:ext cx="243644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Diagnosis &amp; Management?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3648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Septic Arthritis – Exam answer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5394525" cy="4954812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Blood Culture</a:t>
            </a:r>
          </a:p>
          <a:p>
            <a:r>
              <a:rPr lang="en-AU" dirty="0" smtClean="0"/>
              <a:t>Theatre</a:t>
            </a:r>
          </a:p>
          <a:p>
            <a:r>
              <a:rPr lang="en-AU" dirty="0" smtClean="0"/>
              <a:t>Aspirate send for</a:t>
            </a:r>
          </a:p>
          <a:p>
            <a:pPr lvl="1"/>
            <a:r>
              <a:rPr lang="en-AU" dirty="0" smtClean="0"/>
              <a:t> </a:t>
            </a:r>
            <a:r>
              <a:rPr lang="en-AU" dirty="0" err="1" smtClean="0"/>
              <a:t>m,c&amp;s</a:t>
            </a:r>
            <a:r>
              <a:rPr lang="en-AU" dirty="0" smtClean="0"/>
              <a:t> (in culture bottle) 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cell count</a:t>
            </a:r>
          </a:p>
          <a:p>
            <a:pPr lvl="1"/>
            <a:r>
              <a:rPr lang="en-AU" dirty="0" smtClean="0"/>
              <a:t>PCR in normal specimen container </a:t>
            </a:r>
          </a:p>
          <a:p>
            <a:r>
              <a:rPr lang="en-AU" dirty="0" smtClean="0"/>
              <a:t>Pus aspirated = open washout</a:t>
            </a:r>
          </a:p>
          <a:p>
            <a:r>
              <a:rPr lang="en-AU" dirty="0" smtClean="0"/>
              <a:t>Start iv antibiotics broad spectrum change to oral once better</a:t>
            </a:r>
          </a:p>
          <a:p>
            <a:r>
              <a:rPr lang="en-AU" dirty="0" smtClean="0"/>
              <a:t>Treat for 3 weeks minimum as likely contiguous osteomyelitis</a:t>
            </a:r>
          </a:p>
          <a:p>
            <a:r>
              <a:rPr lang="en-AU" dirty="0" smtClean="0"/>
              <a:t>Monitor CRP</a:t>
            </a:r>
          </a:p>
          <a:p>
            <a:endParaRPr lang="en-A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978" y="764370"/>
            <a:ext cx="1992427" cy="30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32726" y="3966694"/>
            <a:ext cx="543659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/>
              <a:t>CULTURE Negative Bone &amp; Joint Infection (1/3 cases) is Cell Count important</a:t>
            </a:r>
          </a:p>
          <a:p>
            <a:endParaRPr lang="en-GB" sz="2000" dirty="0"/>
          </a:p>
          <a:p>
            <a:r>
              <a:rPr lang="en-GB" sz="2000" dirty="0" smtClean="0"/>
              <a:t>Cell Count &gt;50 x10</a:t>
            </a:r>
            <a:r>
              <a:rPr lang="en-GB" sz="2000" baseline="30000" dirty="0" smtClean="0"/>
              <a:t>9</a:t>
            </a:r>
            <a:r>
              <a:rPr lang="en-GB" sz="2000" dirty="0" smtClean="0"/>
              <a:t>/L WCC = infection??</a:t>
            </a:r>
          </a:p>
          <a:p>
            <a:endParaRPr lang="en-GB" sz="2000" dirty="0"/>
          </a:p>
          <a:p>
            <a:r>
              <a:rPr lang="en-GB" sz="2000" dirty="0" smtClean="0"/>
              <a:t>Culture negative with WCC &gt; 50 x10</a:t>
            </a:r>
            <a:r>
              <a:rPr lang="en-GB" sz="2000" baseline="30000" dirty="0" smtClean="0"/>
              <a:t>9</a:t>
            </a:r>
            <a:r>
              <a:rPr lang="en-GB" sz="2000" dirty="0" smtClean="0"/>
              <a:t>/L only has a 25% probability of septic arthritis as this is seen with many types of inflammatory </a:t>
            </a:r>
            <a:r>
              <a:rPr lang="en-GB" sz="2000" dirty="0" err="1" smtClean="0"/>
              <a:t>arthropathy</a:t>
            </a:r>
            <a:r>
              <a:rPr lang="en-GB" sz="2000" dirty="0" smtClean="0"/>
              <a:t>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88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280" y="72946"/>
            <a:ext cx="10515600" cy="1325563"/>
          </a:xfrm>
        </p:spPr>
        <p:txBody>
          <a:bodyPr/>
          <a:lstStyle/>
          <a:p>
            <a:r>
              <a:rPr lang="en-GB" dirty="0" smtClean="0"/>
              <a:t>Finnish Approach – </a:t>
            </a:r>
            <a:r>
              <a:rPr lang="en-GB" dirty="0" err="1" smtClean="0"/>
              <a:t>Paakkonen</a:t>
            </a:r>
            <a:r>
              <a:rPr lang="en-GB" dirty="0" smtClean="0"/>
              <a:t> &amp; </a:t>
            </a:r>
            <a:r>
              <a:rPr lang="en-GB" dirty="0" err="1" smtClean="0"/>
              <a:t>Peltola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3337" y="2859315"/>
            <a:ext cx="298789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&gt; 3months of 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No comorbidities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Early presentation &lt;5 days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Culture positive and Sensitive bacteria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3337" y="2032710"/>
            <a:ext cx="298789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INDICATIONS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9311427" y="2705426"/>
            <a:ext cx="2562895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smtClean="0"/>
              <a:t>Key CRP </a:t>
            </a:r>
            <a:r>
              <a:rPr lang="en-GB" sz="2400" dirty="0" smtClean="0"/>
              <a:t>improving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 smtClean="0"/>
              <a:t>Surgery =</a:t>
            </a:r>
            <a:r>
              <a:rPr lang="en-GB" sz="2400" dirty="0" smtClean="0"/>
              <a:t> delay normalisation C</a:t>
            </a:r>
            <a:r>
              <a:rPr lang="en-GB" sz="2400" dirty="0" smtClean="0"/>
              <a:t>RP/ESR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098925" y="1936447"/>
            <a:ext cx="298789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MONITORING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8281800" y="1013558"/>
            <a:ext cx="35925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0" i="0" u="none" strike="noStrike" baseline="0" dirty="0" smtClean="0">
                <a:latin typeface="AdvPSA334"/>
              </a:rPr>
              <a:t>Pediatr Clin N Am 60 (2013) 425–436</a:t>
            </a:r>
            <a:endParaRPr lang="en-GB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304" y="1013558"/>
            <a:ext cx="4772496" cy="57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648" y="1626667"/>
            <a:ext cx="3898776" cy="2172602"/>
          </a:xfrm>
        </p:spPr>
        <p:txBody>
          <a:bodyPr>
            <a:normAutofit/>
          </a:bodyPr>
          <a:lstStyle/>
          <a:p>
            <a:r>
              <a:rPr lang="en-AU" dirty="0" smtClean="0"/>
              <a:t>3 month old</a:t>
            </a:r>
          </a:p>
          <a:p>
            <a:r>
              <a:rPr lang="en-AU" dirty="0" smtClean="0"/>
              <a:t>Not feeding </a:t>
            </a:r>
          </a:p>
          <a:p>
            <a:r>
              <a:rPr lang="en-AU" dirty="0" smtClean="0"/>
              <a:t>Unwell last week</a:t>
            </a:r>
          </a:p>
          <a:p>
            <a:r>
              <a:rPr lang="en-AU" dirty="0" smtClean="0"/>
              <a:t>Not using left leg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238" y="1351299"/>
            <a:ext cx="5168878" cy="4135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279" y="4684159"/>
            <a:ext cx="243644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Management?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1346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891" y="1690688"/>
            <a:ext cx="3898776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WCC 13 </a:t>
            </a:r>
          </a:p>
          <a:p>
            <a:r>
              <a:rPr lang="en-AU" dirty="0" smtClean="0"/>
              <a:t>CRP 19 </a:t>
            </a:r>
          </a:p>
          <a:p>
            <a:r>
              <a:rPr lang="en-AU" dirty="0" smtClean="0"/>
              <a:t>ESR insufficient</a:t>
            </a:r>
          </a:p>
          <a:p>
            <a:endParaRPr lang="en-AU" dirty="0"/>
          </a:p>
          <a:p>
            <a:r>
              <a:rPr lang="en-AU" dirty="0" smtClean="0"/>
              <a:t>Tachycardia</a:t>
            </a:r>
          </a:p>
          <a:p>
            <a:r>
              <a:rPr lang="en-AU" dirty="0" smtClean="0"/>
              <a:t>Dehydrated</a:t>
            </a:r>
          </a:p>
          <a:p>
            <a:r>
              <a:rPr lang="en-AU" dirty="0" err="1" smtClean="0"/>
              <a:t>Xray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28" y="745991"/>
            <a:ext cx="3366120" cy="2692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55" y="3819753"/>
            <a:ext cx="4378266" cy="28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Neonatal Bone &amp; Joint Infection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6665"/>
            <a:ext cx="3898776" cy="387261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&lt;3months of age</a:t>
            </a:r>
          </a:p>
          <a:p>
            <a:r>
              <a:rPr lang="en-AU" dirty="0" smtClean="0"/>
              <a:t>May not mount a septic response</a:t>
            </a:r>
          </a:p>
          <a:p>
            <a:r>
              <a:rPr lang="en-AU" dirty="0" smtClean="0"/>
              <a:t>Pseudo paralysis</a:t>
            </a:r>
          </a:p>
          <a:p>
            <a:r>
              <a:rPr lang="en-AU" dirty="0" smtClean="0"/>
              <a:t>Multi- focal</a:t>
            </a:r>
          </a:p>
          <a:p>
            <a:r>
              <a:rPr lang="en-AU" dirty="0" smtClean="0"/>
              <a:t>Septic arthritis and Soft tissue infection (</a:t>
            </a:r>
            <a:r>
              <a:rPr lang="en-AU" dirty="0" err="1" smtClean="0"/>
              <a:t>physis</a:t>
            </a:r>
            <a:r>
              <a:rPr lang="en-AU" dirty="0" smtClean="0"/>
              <a:t> is not a barrier &lt;2yr)</a:t>
            </a:r>
          </a:p>
          <a:p>
            <a:r>
              <a:rPr lang="en-AU" dirty="0" smtClean="0"/>
              <a:t>Late </a:t>
            </a:r>
            <a:r>
              <a:rPr lang="en-AU" dirty="0" err="1" smtClean="0"/>
              <a:t>sequalae</a:t>
            </a:r>
            <a:r>
              <a:rPr lang="en-AU" dirty="0" smtClean="0"/>
              <a:t> more common 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76" y="1286676"/>
            <a:ext cx="3366120" cy="2692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4018209"/>
            <a:ext cx="5401614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TREATMENT:</a:t>
            </a:r>
            <a:r>
              <a:rPr lang="en-GB" sz="2400" dirty="0" smtClean="0"/>
              <a:t> RESUSCITATE</a:t>
            </a:r>
          </a:p>
          <a:p>
            <a:r>
              <a:rPr lang="en-GB" sz="2400" dirty="0" smtClean="0"/>
              <a:t>BROAD SPECTRUM ANTIBIOTICS </a:t>
            </a:r>
          </a:p>
          <a:p>
            <a:r>
              <a:rPr lang="en-GB" sz="2400" dirty="0" smtClean="0"/>
              <a:t>SURGICAL DRAINAGE</a:t>
            </a:r>
          </a:p>
          <a:p>
            <a:r>
              <a:rPr lang="en-GB" sz="2400" dirty="0" smtClean="0"/>
              <a:t>IV THERAPY FOR 4 weeks – poor absorption oral</a:t>
            </a:r>
          </a:p>
          <a:p>
            <a:r>
              <a:rPr lang="en-GB" sz="2400" dirty="0" smtClean="0"/>
              <a:t>Failing to improve - ?multifocal – Bone Scan or MRI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753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4825752" cy="3718774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10 </a:t>
            </a:r>
            <a:r>
              <a:rPr lang="en-AU" dirty="0" err="1" smtClean="0"/>
              <a:t>yo</a:t>
            </a:r>
            <a:r>
              <a:rPr lang="en-AU" dirty="0" smtClean="0"/>
              <a:t> boy </a:t>
            </a:r>
          </a:p>
          <a:p>
            <a:r>
              <a:rPr lang="en-AU" dirty="0" smtClean="0"/>
              <a:t>Right ankle pain</a:t>
            </a:r>
          </a:p>
          <a:p>
            <a:r>
              <a:rPr lang="en-AU" dirty="0" smtClean="0"/>
              <a:t>Limp and progressive loss of weight bearing in the last 2 weeks</a:t>
            </a:r>
          </a:p>
          <a:p>
            <a:endParaRPr lang="en-AU" dirty="0" smtClean="0"/>
          </a:p>
          <a:p>
            <a:r>
              <a:rPr lang="en-AU" dirty="0" smtClean="0"/>
              <a:t>Tender distal tibia, moving ankle</a:t>
            </a:r>
          </a:p>
          <a:p>
            <a:r>
              <a:rPr lang="en-AU" dirty="0" smtClean="0"/>
              <a:t>Fever – Temp 38</a:t>
            </a:r>
          </a:p>
          <a:p>
            <a:r>
              <a:rPr lang="en-AU" dirty="0" smtClean="0"/>
              <a:t>WCC 17/ CRP 90 / ESR 70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84231" y="5532385"/>
            <a:ext cx="2333223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Diagnosis &amp; Management?</a:t>
            </a:r>
            <a:endParaRPr lang="en-AU" sz="2800" dirty="0"/>
          </a:p>
        </p:txBody>
      </p:sp>
      <p:pic>
        <p:nvPicPr>
          <p:cNvPr id="1026" name="Picture 2" descr="http://www.med-ed.virginia.edu/courses/rad/peds/ms_images/tibia%20osteo%20AP%20PF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13023" b="-34"/>
          <a:stretch/>
        </p:blipFill>
        <p:spPr bwMode="auto">
          <a:xfrm flipH="1">
            <a:off x="7598533" y="480537"/>
            <a:ext cx="3330263" cy="612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2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4825752" cy="3718774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10 </a:t>
            </a:r>
            <a:r>
              <a:rPr lang="en-AU" dirty="0" err="1" smtClean="0"/>
              <a:t>yo</a:t>
            </a:r>
            <a:r>
              <a:rPr lang="en-AU" dirty="0" smtClean="0"/>
              <a:t> boy </a:t>
            </a:r>
          </a:p>
          <a:p>
            <a:r>
              <a:rPr lang="en-AU" dirty="0" smtClean="0"/>
              <a:t>Right ankle pain</a:t>
            </a:r>
          </a:p>
          <a:p>
            <a:r>
              <a:rPr lang="en-AU" dirty="0" smtClean="0"/>
              <a:t>Limp and progressive loss of weight bearing in the last 2 weeks</a:t>
            </a:r>
          </a:p>
          <a:p>
            <a:endParaRPr lang="en-AU" dirty="0" smtClean="0"/>
          </a:p>
          <a:p>
            <a:r>
              <a:rPr lang="en-AU" dirty="0" smtClean="0"/>
              <a:t>Tender distal tibia, moving ankle</a:t>
            </a:r>
          </a:p>
          <a:p>
            <a:r>
              <a:rPr lang="en-AU" dirty="0" smtClean="0"/>
              <a:t>Fever – Temp 38</a:t>
            </a:r>
          </a:p>
          <a:p>
            <a:r>
              <a:rPr lang="en-AU" dirty="0" smtClean="0"/>
              <a:t>WCC 17/ CRP 50 / ESR 70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084231" y="5532385"/>
            <a:ext cx="233322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Management?</a:t>
            </a:r>
            <a:endParaRPr lang="en-A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94" y="770329"/>
            <a:ext cx="4373006" cy="500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2475"/>
            <a:ext cx="10515600" cy="1325563"/>
          </a:xfrm>
        </p:spPr>
        <p:txBody>
          <a:bodyPr/>
          <a:lstStyle/>
          <a:p>
            <a:r>
              <a:rPr lang="en-AU" dirty="0" smtClean="0"/>
              <a:t>Acute / Sub acute osteomyelitis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96980"/>
            <a:ext cx="5575479" cy="2859110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Blood culture</a:t>
            </a:r>
          </a:p>
          <a:p>
            <a:r>
              <a:rPr lang="en-AU" dirty="0" smtClean="0"/>
              <a:t>Aspiration </a:t>
            </a:r>
          </a:p>
          <a:p>
            <a:pPr lvl="1"/>
            <a:r>
              <a:rPr lang="en-AU" dirty="0" smtClean="0"/>
              <a:t>SOFT TISSUE NEONATES</a:t>
            </a:r>
          </a:p>
          <a:p>
            <a:pPr lvl="1"/>
            <a:r>
              <a:rPr lang="en-AU" dirty="0" smtClean="0"/>
              <a:t>SUBPERIOSTEAL INFANTS</a:t>
            </a:r>
          </a:p>
          <a:p>
            <a:pPr lvl="1"/>
            <a:r>
              <a:rPr lang="en-AU" dirty="0" smtClean="0"/>
              <a:t>INTRA-OSSEOUS CHILDREN / ADOLESCENT</a:t>
            </a:r>
          </a:p>
          <a:p>
            <a:r>
              <a:rPr lang="en-AU" dirty="0" smtClean="0"/>
              <a:t>Iv antibiotics - monitor clinical response and CRP</a:t>
            </a:r>
          </a:p>
          <a:p>
            <a:r>
              <a:rPr lang="en-AU" dirty="0" err="1" smtClean="0"/>
              <a:t>Nsaids</a:t>
            </a:r>
            <a:r>
              <a:rPr lang="en-AU" dirty="0" smtClean="0"/>
              <a:t> for Bone Pain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942319" y="1043188"/>
            <a:ext cx="4558516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SURGERY INDICATED</a:t>
            </a:r>
          </a:p>
          <a:p>
            <a:endParaRPr lang="en-GB" sz="2400" b="1" dirty="0" smtClean="0"/>
          </a:p>
          <a:p>
            <a:r>
              <a:rPr lang="en-GB" sz="2400" dirty="0" smtClean="0"/>
              <a:t>Failure to Improve on antibiotics (Day 3-4)</a:t>
            </a:r>
          </a:p>
          <a:p>
            <a:r>
              <a:rPr lang="en-GB" sz="2400" dirty="0" err="1" smtClean="0"/>
              <a:t>Subperiosteal</a:t>
            </a:r>
            <a:r>
              <a:rPr lang="en-GB" sz="2400" dirty="0" smtClean="0"/>
              <a:t> collection &gt; 3mm long bones &gt;2cm </a:t>
            </a:r>
            <a:r>
              <a:rPr lang="en-GB" sz="2400" dirty="0" err="1" smtClean="0"/>
              <a:t>intrapelvic</a:t>
            </a:r>
            <a:endParaRPr lang="en-GB" sz="2400" dirty="0" smtClean="0"/>
          </a:p>
          <a:p>
            <a:r>
              <a:rPr lang="en-GB" sz="2400" dirty="0" smtClean="0"/>
              <a:t>Intra-osseous abscess</a:t>
            </a:r>
          </a:p>
          <a:p>
            <a:r>
              <a:rPr lang="en-GB" sz="2400" dirty="0" smtClean="0"/>
              <a:t>Adjacent septic arthritis</a:t>
            </a:r>
          </a:p>
          <a:p>
            <a:r>
              <a:rPr lang="en-GB" sz="2400" dirty="0" smtClean="0"/>
              <a:t>MRSA isolated</a:t>
            </a:r>
          </a:p>
          <a:p>
            <a:endParaRPr lang="en-GB" sz="2400" dirty="0" smtClean="0"/>
          </a:p>
          <a:p>
            <a:r>
              <a:rPr lang="en-GB" sz="2400" dirty="0" smtClean="0"/>
              <a:t>Drill – if </a:t>
            </a:r>
            <a:r>
              <a:rPr lang="en-GB" sz="2400" dirty="0" err="1" smtClean="0"/>
              <a:t>intraosseous</a:t>
            </a:r>
            <a:r>
              <a:rPr lang="en-GB" sz="2400" dirty="0" smtClean="0"/>
              <a:t> abscess – increase fracture risk</a:t>
            </a:r>
          </a:p>
          <a:p>
            <a:r>
              <a:rPr lang="en-GB" sz="2400" dirty="0" smtClean="0"/>
              <a:t>Preserve periosteum and soft tissue</a:t>
            </a:r>
          </a:p>
          <a:p>
            <a:r>
              <a:rPr lang="en-GB" sz="2400" dirty="0" smtClean="0"/>
              <a:t>Drain – surgeon choice</a:t>
            </a:r>
          </a:p>
        </p:txBody>
      </p:sp>
    </p:spTree>
    <p:extLst>
      <p:ext uri="{BB962C8B-B14F-4D97-AF65-F5344CB8AC3E}">
        <p14:creationId xmlns:p14="http://schemas.microsoft.com/office/powerpoint/2010/main" val="34919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458"/>
            <a:ext cx="10515600" cy="1325563"/>
          </a:xfrm>
        </p:spPr>
        <p:txBody>
          <a:bodyPr/>
          <a:lstStyle/>
          <a:p>
            <a:r>
              <a:rPr lang="en-GB" dirty="0" smtClean="0"/>
              <a:t>Case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51" y="1763155"/>
            <a:ext cx="3682284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12 </a:t>
            </a:r>
            <a:r>
              <a:rPr lang="en-GB" dirty="0" err="1" smtClean="0"/>
              <a:t>yo</a:t>
            </a:r>
            <a:r>
              <a:rPr lang="en-GB" dirty="0" smtClean="0"/>
              <a:t> female</a:t>
            </a:r>
          </a:p>
          <a:p>
            <a:r>
              <a:rPr lang="en-GB" dirty="0" smtClean="0"/>
              <a:t>Chronic discharging sinus 3 months</a:t>
            </a:r>
          </a:p>
          <a:p>
            <a:r>
              <a:rPr lang="en-GB" dirty="0" smtClean="0"/>
              <a:t>Right arm ache</a:t>
            </a:r>
          </a:p>
          <a:p>
            <a:r>
              <a:rPr lang="en-GB" dirty="0" smtClean="0"/>
              <a:t>Well</a:t>
            </a:r>
          </a:p>
          <a:p>
            <a:r>
              <a:rPr lang="en-GB" dirty="0" smtClean="0"/>
              <a:t>CRP 7 / ESR 13/ WCC 13/ </a:t>
            </a:r>
            <a:r>
              <a:rPr lang="en-GB" dirty="0" err="1" smtClean="0"/>
              <a:t>Hb</a:t>
            </a:r>
            <a:r>
              <a:rPr lang="en-GB" dirty="0" smtClean="0"/>
              <a:t> 7</a:t>
            </a:r>
          </a:p>
          <a:p>
            <a:r>
              <a:rPr lang="en-GB" dirty="0" smtClean="0"/>
              <a:t>No Sickle Cell</a:t>
            </a:r>
          </a:p>
          <a:p>
            <a:r>
              <a:rPr lang="en-GB" dirty="0" smtClean="0"/>
              <a:t>Arm pain and fever 1 </a:t>
            </a:r>
            <a:r>
              <a:rPr lang="en-GB" dirty="0" err="1" smtClean="0"/>
              <a:t>yr</a:t>
            </a:r>
            <a:r>
              <a:rPr lang="en-GB" dirty="0" smtClean="0"/>
              <a:t> ago</a:t>
            </a:r>
            <a:endParaRPr lang="en-GB" dirty="0"/>
          </a:p>
        </p:txBody>
      </p:sp>
      <p:pic>
        <p:nvPicPr>
          <p:cNvPr id="5" name="Picture 4" descr="sdc12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9384" y="1062928"/>
            <a:ext cx="3893232" cy="5190976"/>
          </a:xfrm>
          <a:prstGeom prst="rect">
            <a:avLst/>
          </a:prstGeom>
        </p:spPr>
      </p:pic>
      <p:pic>
        <p:nvPicPr>
          <p:cNvPr id="6" name="Picture 5" descr="sdc127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6235" y="1027906"/>
            <a:ext cx="3945765" cy="5261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2311" y="6288926"/>
            <a:ext cx="439169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Diagnosis &amp; Management?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55158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876"/>
            <a:ext cx="10515600" cy="1325563"/>
          </a:xfrm>
        </p:spPr>
        <p:txBody>
          <a:bodyPr/>
          <a:lstStyle/>
          <a:p>
            <a:r>
              <a:rPr lang="en-GB" dirty="0" smtClean="0"/>
              <a:t>Case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240"/>
            <a:ext cx="5330780" cy="2337845"/>
          </a:xfrm>
        </p:spPr>
        <p:txBody>
          <a:bodyPr/>
          <a:lstStyle/>
          <a:p>
            <a:r>
              <a:rPr lang="en-GB" dirty="0"/>
              <a:t>3</a:t>
            </a:r>
            <a:r>
              <a:rPr lang="en-GB" dirty="0" smtClean="0"/>
              <a:t> year old </a:t>
            </a:r>
          </a:p>
          <a:p>
            <a:r>
              <a:rPr lang="en-GB" dirty="0" smtClean="0"/>
              <a:t>Not using arm </a:t>
            </a:r>
          </a:p>
          <a:p>
            <a:r>
              <a:rPr lang="en-GB" dirty="0" smtClean="0"/>
              <a:t>After pulling away from Mother in supermarket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082" y="765386"/>
            <a:ext cx="4263718" cy="54561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82348" y="4695912"/>
            <a:ext cx="38884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400" dirty="0" smtClean="0"/>
              <a:t>What </a:t>
            </a:r>
            <a:r>
              <a:rPr lang="en-AU" sz="2400" dirty="0"/>
              <a:t>is your </a:t>
            </a:r>
            <a:r>
              <a:rPr lang="en-AU" sz="2400" dirty="0" smtClean="0"/>
              <a:t>diagnosis &amp; management?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8265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Chronic Osteomyelitis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Rare in western countries</a:t>
            </a:r>
          </a:p>
          <a:p>
            <a:r>
              <a:rPr lang="en-GB" dirty="0" smtClean="0"/>
              <a:t>MEDICAL</a:t>
            </a:r>
          </a:p>
          <a:p>
            <a:pPr marL="0" indent="0">
              <a:buNone/>
            </a:pPr>
            <a:r>
              <a:rPr lang="en-GB" dirty="0" smtClean="0"/>
              <a:t>Assess and Treat </a:t>
            </a:r>
            <a:r>
              <a:rPr lang="en-GB" dirty="0" err="1" smtClean="0"/>
              <a:t>immunocompromise</a:t>
            </a:r>
            <a:endParaRPr lang="en-GB" dirty="0" smtClean="0"/>
          </a:p>
          <a:p>
            <a:pPr lvl="1"/>
            <a:r>
              <a:rPr lang="en-GB" dirty="0" smtClean="0"/>
              <a:t>Malnourished (albumin)</a:t>
            </a:r>
          </a:p>
          <a:p>
            <a:pPr lvl="1"/>
            <a:r>
              <a:rPr lang="en-GB" dirty="0" smtClean="0"/>
              <a:t>Anaemia</a:t>
            </a:r>
          </a:p>
          <a:p>
            <a:pPr lvl="1"/>
            <a:r>
              <a:rPr lang="en-GB" dirty="0" smtClean="0"/>
              <a:t>HIV</a:t>
            </a:r>
            <a:endParaRPr lang="en-GB" dirty="0"/>
          </a:p>
          <a:p>
            <a:r>
              <a:rPr lang="en-GB" dirty="0" smtClean="0"/>
              <a:t>No role of antibiotics pre-op (resistance)</a:t>
            </a:r>
          </a:p>
          <a:p>
            <a:r>
              <a:rPr lang="en-GB" dirty="0" smtClean="0"/>
              <a:t>Sinus swab inaccurate (&lt;50% correct)</a:t>
            </a:r>
          </a:p>
          <a:p>
            <a:r>
              <a:rPr lang="en-GB" dirty="0" smtClean="0"/>
              <a:t>TREATMENT IS SURGICAL</a:t>
            </a:r>
            <a:endParaRPr lang="en-GB" dirty="0"/>
          </a:p>
        </p:txBody>
      </p:sp>
      <p:pic>
        <p:nvPicPr>
          <p:cNvPr id="3" name="Picture 2" descr="sdc12704.jpg"/>
          <p:cNvPicPr>
            <a:picLocks noChangeAspect="1"/>
          </p:cNvPicPr>
          <p:nvPr/>
        </p:nvPicPr>
        <p:blipFill rotWithShape="1">
          <a:blip r:embed="rId3" cstate="print"/>
          <a:srcRect l="19770" r="22765"/>
          <a:stretch/>
        </p:blipFill>
        <p:spPr>
          <a:xfrm>
            <a:off x="8203841" y="647837"/>
            <a:ext cx="2627291" cy="6096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681173" y="4262907"/>
            <a:ext cx="1643131" cy="162273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78580" y="1399686"/>
            <a:ext cx="2646580" cy="10447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31633" y="593752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Sequestrum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3059" y="93802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Involucrum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75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07" y="22244"/>
            <a:ext cx="10515600" cy="1325563"/>
          </a:xfrm>
        </p:spPr>
        <p:txBody>
          <a:bodyPr/>
          <a:lstStyle/>
          <a:p>
            <a:r>
              <a:rPr lang="en-GB" dirty="0" smtClean="0"/>
              <a:t>Chronic Osteomyelitis </a:t>
            </a:r>
            <a:br>
              <a:rPr lang="en-GB" dirty="0" smtClean="0"/>
            </a:br>
            <a:r>
              <a:rPr lang="en-GB" dirty="0" smtClean="0"/>
              <a:t>Surgical Principles</a:t>
            </a:r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605307" y="1557580"/>
            <a:ext cx="5707476" cy="5207540"/>
          </a:xfrm>
        </p:spPr>
        <p:txBody>
          <a:bodyPr>
            <a:noAutofit/>
          </a:bodyPr>
          <a:lstStyle/>
          <a:p>
            <a:r>
              <a:rPr lang="en-GB" sz="2400" dirty="0" smtClean="0"/>
              <a:t>WAITING GAME</a:t>
            </a:r>
          </a:p>
          <a:p>
            <a:pPr lvl="1"/>
            <a:r>
              <a:rPr lang="en-GB" sz="1800" dirty="0" err="1" smtClean="0"/>
              <a:t>involucrum</a:t>
            </a:r>
            <a:r>
              <a:rPr lang="en-GB" sz="1800" dirty="0" smtClean="0"/>
              <a:t> b4 </a:t>
            </a:r>
            <a:r>
              <a:rPr lang="en-GB" sz="1800" dirty="0" err="1" smtClean="0"/>
              <a:t>sequestrectomy</a:t>
            </a:r>
            <a:endParaRPr lang="en-GB" sz="1800" dirty="0" smtClean="0"/>
          </a:p>
          <a:p>
            <a:r>
              <a:rPr lang="en-GB" sz="2400" dirty="0" smtClean="0"/>
              <a:t>removal dead bone (preserve periosteum KEY)</a:t>
            </a:r>
          </a:p>
          <a:p>
            <a:pPr lvl="1"/>
            <a:r>
              <a:rPr lang="en-GB" sz="1800" dirty="0" err="1" smtClean="0"/>
              <a:t>Sequestrectomy</a:t>
            </a:r>
            <a:r>
              <a:rPr lang="en-GB" sz="1800" dirty="0" smtClean="0"/>
              <a:t>/ Curettage</a:t>
            </a:r>
          </a:p>
          <a:p>
            <a:r>
              <a:rPr lang="en-GB" sz="2400" dirty="0" smtClean="0"/>
              <a:t>Soft tissue / dead space management </a:t>
            </a:r>
          </a:p>
          <a:p>
            <a:pPr lvl="1"/>
            <a:r>
              <a:rPr lang="en-GB" sz="1800" dirty="0" smtClean="0"/>
              <a:t>Dressing – VAC - </a:t>
            </a:r>
            <a:r>
              <a:rPr lang="en-GB" sz="1800" dirty="0" smtClean="0"/>
              <a:t>Muscle flap</a:t>
            </a:r>
          </a:p>
          <a:p>
            <a:r>
              <a:rPr lang="en-GB" sz="2400" dirty="0" smtClean="0"/>
              <a:t>Splint limb whilst new bone forms</a:t>
            </a:r>
          </a:p>
          <a:p>
            <a:r>
              <a:rPr lang="en-GB" sz="2400" dirty="0" smtClean="0"/>
              <a:t>Role of antibiotics</a:t>
            </a:r>
          </a:p>
          <a:p>
            <a:pPr lvl="1"/>
            <a:r>
              <a:rPr lang="en-GB" sz="1800" dirty="0" smtClean="0"/>
              <a:t>Oral </a:t>
            </a:r>
            <a:r>
              <a:rPr lang="en-GB" sz="1800" dirty="0" smtClean="0"/>
              <a:t>rather than iv depending (4-6 weeks)</a:t>
            </a:r>
          </a:p>
          <a:p>
            <a:r>
              <a:rPr lang="en-GB" sz="2400" dirty="0" smtClean="0"/>
              <a:t>Reconstruction if </a:t>
            </a:r>
            <a:r>
              <a:rPr lang="en-GB" sz="2400" dirty="0" smtClean="0"/>
              <a:t>required</a:t>
            </a:r>
            <a:endParaRPr lang="en-GB" sz="2400" dirty="0" smtClean="0"/>
          </a:p>
        </p:txBody>
      </p:sp>
      <p:pic>
        <p:nvPicPr>
          <p:cNvPr id="3" name="Picture 2" descr="sdc12704.jpg"/>
          <p:cNvPicPr>
            <a:picLocks noChangeAspect="1"/>
          </p:cNvPicPr>
          <p:nvPr/>
        </p:nvPicPr>
        <p:blipFill rotWithShape="1">
          <a:blip r:embed="rId3" cstate="print"/>
          <a:srcRect l="19770" r="22765"/>
          <a:stretch/>
        </p:blipFill>
        <p:spPr>
          <a:xfrm>
            <a:off x="8203841" y="647837"/>
            <a:ext cx="2627291" cy="6096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681173" y="4262907"/>
            <a:ext cx="1643131" cy="162273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78580" y="1399686"/>
            <a:ext cx="2646580" cy="104472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331633" y="593752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Sequestrum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3059" y="93802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Involucrum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990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768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Beit Cure Classification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593" t="18252" r="54553" b="5751"/>
          <a:stretch/>
        </p:blipFill>
        <p:spPr>
          <a:xfrm>
            <a:off x="134386" y="456711"/>
            <a:ext cx="2245616" cy="33252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729" t="16077" r="65891" b="20335"/>
          <a:stretch/>
        </p:blipFill>
        <p:spPr>
          <a:xfrm>
            <a:off x="2731522" y="2680459"/>
            <a:ext cx="1434578" cy="3334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331" t="14822" r="62207" b="21974"/>
          <a:stretch/>
        </p:blipFill>
        <p:spPr>
          <a:xfrm>
            <a:off x="6464551" y="2294092"/>
            <a:ext cx="1444970" cy="3814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4375" t="12410" r="21384" b="7156"/>
          <a:stretch/>
        </p:blipFill>
        <p:spPr>
          <a:xfrm>
            <a:off x="10051191" y="196303"/>
            <a:ext cx="2067339" cy="3856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1614" t="13741" r="27532" b="20497"/>
          <a:stretch/>
        </p:blipFill>
        <p:spPr>
          <a:xfrm>
            <a:off x="4323203" y="2590533"/>
            <a:ext cx="1984245" cy="3517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3745" t="14413" r="31704" b="20888"/>
          <a:stretch/>
        </p:blipFill>
        <p:spPr>
          <a:xfrm>
            <a:off x="8080085" y="2276003"/>
            <a:ext cx="1533001" cy="383238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89328"/>
              </p:ext>
            </p:extLst>
          </p:nvPr>
        </p:nvGraphicFramePr>
        <p:xfrm>
          <a:off x="2567456" y="1123125"/>
          <a:ext cx="718927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318"/>
                <a:gridCol w="1797318"/>
                <a:gridCol w="1797318"/>
                <a:gridCol w="1797318"/>
              </a:tblGrid>
              <a:tr h="305044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SEQUESTRUM-INVOLUCRUM TYPE</a:t>
                      </a:r>
                      <a:r>
                        <a:rPr lang="en-GB" baseline="0" dirty="0" smtClean="0"/>
                        <a:t> B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0504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Localised Cortical </a:t>
                      </a:r>
                      <a:r>
                        <a:rPr lang="en-GB" sz="1600" dirty="0" err="1" smtClean="0"/>
                        <a:t>Sequestrum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Sequestrum</a:t>
                      </a:r>
                      <a:r>
                        <a:rPr lang="en-GB" sz="1600" dirty="0" smtClean="0"/>
                        <a:t> with Structural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Involucrum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Sequestrum</a:t>
                      </a:r>
                      <a:r>
                        <a:rPr lang="en-GB" sz="1600" dirty="0" smtClean="0"/>
                        <a:t> with Sclerotic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baseline="0" dirty="0" err="1" smtClean="0"/>
                        <a:t>Involucrum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Sequestrum</a:t>
                      </a:r>
                      <a:r>
                        <a:rPr lang="en-GB" sz="1600" dirty="0" smtClean="0"/>
                        <a:t> without structural </a:t>
                      </a:r>
                      <a:r>
                        <a:rPr lang="en-GB" sz="1600" dirty="0" err="1" smtClean="0"/>
                        <a:t>involucrum</a:t>
                      </a:r>
                      <a:endParaRPr lang="en-GB" sz="1600" dirty="0"/>
                    </a:p>
                  </a:txBody>
                  <a:tcPr/>
                </a:tc>
              </a:tr>
              <a:tr h="30504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01162" y="6176199"/>
            <a:ext cx="89529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Surgery </a:t>
            </a:r>
          </a:p>
          <a:p>
            <a:r>
              <a:rPr lang="en-GB" dirty="0" smtClean="0"/>
              <a:t>Alone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502856" y="6197906"/>
            <a:ext cx="13683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SURGERY &amp; Antibiotics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080085" y="6197905"/>
            <a:ext cx="195758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Delay Surgery until more </a:t>
            </a:r>
            <a:r>
              <a:rPr lang="en-GB" dirty="0" err="1" smtClean="0"/>
              <a:t>involucrum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892208" y="6186930"/>
            <a:ext cx="89529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Surgery </a:t>
            </a:r>
          </a:p>
          <a:p>
            <a:r>
              <a:rPr lang="en-GB" dirty="0" smtClean="0"/>
              <a:t>Alone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400679" y="4201240"/>
            <a:ext cx="160685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SURGERY &amp; Antibiotics</a:t>
            </a:r>
          </a:p>
          <a:p>
            <a:r>
              <a:rPr lang="en-GB" dirty="0" smtClean="0"/>
              <a:t>+/- reconstruction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59930" y="4053020"/>
            <a:ext cx="136836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SURGERY &amp; Antibiotics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1992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 4 </a:t>
            </a:r>
            <a:r>
              <a:rPr lang="en-GB" dirty="0" err="1" smtClean="0"/>
              <a:t>yo</a:t>
            </a:r>
            <a:r>
              <a:rPr lang="en-GB" dirty="0" smtClean="0"/>
              <a:t> girl</a:t>
            </a:r>
          </a:p>
          <a:p>
            <a:r>
              <a:rPr lang="en-GB" dirty="0" smtClean="0"/>
              <a:t>2 week history of intermittent back pain</a:t>
            </a:r>
          </a:p>
          <a:p>
            <a:r>
              <a:rPr lang="en-GB" dirty="0" smtClean="0"/>
              <a:t>Refusal to walk</a:t>
            </a:r>
          </a:p>
          <a:p>
            <a:endParaRPr lang="en-GB" dirty="0"/>
          </a:p>
          <a:p>
            <a:r>
              <a:rPr lang="en-GB" dirty="0" smtClean="0"/>
              <a:t>Well</a:t>
            </a:r>
          </a:p>
          <a:p>
            <a:r>
              <a:rPr lang="en-GB" dirty="0" smtClean="0"/>
              <a:t>No specific area of pain</a:t>
            </a:r>
          </a:p>
          <a:p>
            <a:r>
              <a:rPr lang="en-GB" dirty="0" smtClean="0"/>
              <a:t>Afebrile</a:t>
            </a:r>
          </a:p>
          <a:p>
            <a:r>
              <a:rPr lang="en-GB" dirty="0" err="1" smtClean="0"/>
              <a:t>Hb</a:t>
            </a:r>
            <a:r>
              <a:rPr lang="en-GB" dirty="0" smtClean="0"/>
              <a:t> 12/ WCC 10/ CRP 10 / ESR 18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03" y="472618"/>
            <a:ext cx="3234120" cy="525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24551" y="5838068"/>
            <a:ext cx="2333223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Diagnosis &amp; Management?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9785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4668"/>
            <a:ext cx="10515600" cy="1325563"/>
          </a:xfrm>
        </p:spPr>
        <p:txBody>
          <a:bodyPr/>
          <a:lstStyle/>
          <a:p>
            <a:pPr algn="ctr"/>
            <a:r>
              <a:rPr lang="en-GB" dirty="0" err="1" smtClean="0"/>
              <a:t>Discitis</a:t>
            </a:r>
            <a:r>
              <a:rPr lang="en-GB" dirty="0" smtClean="0"/>
              <a:t> vs Vertebral Osteomyelitis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510622"/>
              </p:ext>
            </p:extLst>
          </p:nvPr>
        </p:nvGraphicFramePr>
        <p:xfrm>
          <a:off x="1791237" y="1349107"/>
          <a:ext cx="8532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000"/>
                <a:gridCol w="2844000"/>
                <a:gridCol w="284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DISCITIS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vs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Vertebral</a:t>
                      </a:r>
                      <a:r>
                        <a:rPr lang="en-GB" baseline="0" dirty="0" smtClean="0"/>
                        <a:t> OSTEOMYELITIS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2.8 </a:t>
                      </a:r>
                      <a:r>
                        <a:rPr lang="en-GB" dirty="0" err="1" smtClean="0"/>
                        <a:t>yr</a:t>
                      </a:r>
                      <a:r>
                        <a:rPr lang="en-GB" dirty="0" smtClean="0"/>
                        <a:t> (most</a:t>
                      </a:r>
                      <a:r>
                        <a:rPr lang="en-GB" baseline="0" dirty="0" smtClean="0"/>
                        <a:t> &lt;5)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Av</a:t>
                      </a:r>
                      <a:r>
                        <a:rPr lang="en-GB" b="1" baseline="0" dirty="0" smtClean="0"/>
                        <a:t> Age at presentation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7.8 </a:t>
                      </a:r>
                      <a:r>
                        <a:rPr lang="en-GB" dirty="0" err="1" smtClean="0"/>
                        <a:t>yr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22 days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Duration of symptoms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 days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28%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Fever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79%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Two</a:t>
                      </a:r>
                      <a:r>
                        <a:rPr lang="en-GB" baseline="0" dirty="0" smtClean="0"/>
                        <a:t> Thirds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Abnormal</a:t>
                      </a:r>
                      <a:r>
                        <a:rPr lang="en-GB" b="1" baseline="0" dirty="0" smtClean="0"/>
                        <a:t> </a:t>
                      </a:r>
                      <a:r>
                        <a:rPr lang="en-GB" b="1" baseline="0" dirty="0" err="1" smtClean="0"/>
                        <a:t>Xray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Less than half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2692757" y="4172754"/>
            <a:ext cx="6806486" cy="23526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 smtClean="0"/>
              <a:t>Xray</a:t>
            </a:r>
            <a:r>
              <a:rPr lang="en-AU" dirty="0" smtClean="0"/>
              <a:t> / MRI – key to diagnosis</a:t>
            </a:r>
          </a:p>
          <a:p>
            <a:r>
              <a:rPr lang="en-AU" dirty="0" smtClean="0"/>
              <a:t>FBC/ Blood film – rule out Haematological cause</a:t>
            </a:r>
          </a:p>
          <a:p>
            <a:r>
              <a:rPr lang="en-AU" dirty="0" smtClean="0"/>
              <a:t>Blood Cultures / ?Biopsy / </a:t>
            </a:r>
            <a:r>
              <a:rPr lang="en-AU" dirty="0" err="1" smtClean="0"/>
              <a:t>Mantoux</a:t>
            </a:r>
            <a:r>
              <a:rPr lang="en-AU" dirty="0" smtClean="0"/>
              <a:t> /CXR</a:t>
            </a:r>
          </a:p>
          <a:p>
            <a:r>
              <a:rPr lang="en-AU" dirty="0" smtClean="0"/>
              <a:t>Most Treated with Antibiotics (4 – 6 weeks)</a:t>
            </a:r>
          </a:p>
          <a:p>
            <a:r>
              <a:rPr lang="en-AU" dirty="0" err="1" smtClean="0"/>
              <a:t>Discitis</a:t>
            </a:r>
            <a:r>
              <a:rPr lang="en-AU" dirty="0" smtClean="0"/>
              <a:t> ? Role of antibiotics</a:t>
            </a:r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180303" y="3322748"/>
            <a:ext cx="107409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0" i="1" u="none" strike="noStrike" baseline="0" dirty="0" err="1" smtClean="0">
                <a:latin typeface="Times New Roman" panose="02020603050405020304" pitchFamily="18" charset="0"/>
              </a:rPr>
              <a:t>Pediatrics</a:t>
            </a:r>
            <a:r>
              <a:rPr lang="en-GB" sz="1600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en-GB" sz="1600" b="0" i="0" u="none" strike="noStrike" baseline="0" dirty="0" smtClean="0">
                <a:latin typeface="Times New Roman" panose="02020603050405020304" pitchFamily="18" charset="0"/>
              </a:rPr>
              <a:t>2000;105;1299</a:t>
            </a:r>
          </a:p>
          <a:p>
            <a:pPr algn="r"/>
            <a:r>
              <a:rPr lang="en-GB" sz="1600" b="0" i="0" u="none" strike="noStrike" baseline="0" dirty="0" smtClean="0">
                <a:latin typeface="Times New Roman" panose="02020603050405020304" pitchFamily="18" charset="0"/>
              </a:rPr>
              <a:t>Marisol Fernandez, Clark L. Carrol and Carol J. Baker</a:t>
            </a:r>
          </a:p>
          <a:p>
            <a:pPr algn="r"/>
            <a:r>
              <a:rPr lang="en-GB" sz="1600" b="1" i="0" u="none" strike="noStrike" baseline="0" dirty="0" err="1" smtClean="0">
                <a:latin typeface="Times New Roman" panose="02020603050405020304" pitchFamily="18" charset="0"/>
              </a:rPr>
              <a:t>Discitis</a:t>
            </a:r>
            <a:r>
              <a:rPr lang="en-GB" sz="1600" b="1" i="0" u="none" strike="noStrike" baseline="0" dirty="0" smtClean="0">
                <a:latin typeface="Times New Roman" panose="02020603050405020304" pitchFamily="18" charset="0"/>
              </a:rPr>
              <a:t> and Vertebral Osteomyelitis in Children: An 18-Year Review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313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1908"/>
            <a:ext cx="5201992" cy="3932824"/>
          </a:xfrm>
        </p:spPr>
        <p:txBody>
          <a:bodyPr>
            <a:normAutofit/>
          </a:bodyPr>
          <a:lstStyle/>
          <a:p>
            <a:r>
              <a:rPr lang="en-GB" dirty="0" smtClean="0"/>
              <a:t> 13 </a:t>
            </a:r>
            <a:r>
              <a:rPr lang="en-GB" dirty="0" err="1" smtClean="0"/>
              <a:t>yo</a:t>
            </a:r>
            <a:r>
              <a:rPr lang="en-GB" dirty="0" smtClean="0"/>
              <a:t> girl</a:t>
            </a:r>
          </a:p>
          <a:p>
            <a:r>
              <a:rPr lang="en-GB" dirty="0" smtClean="0"/>
              <a:t>2 month history of intermittent back pain and right sided limp</a:t>
            </a:r>
          </a:p>
          <a:p>
            <a:r>
              <a:rPr lang="en-GB" dirty="0" smtClean="0"/>
              <a:t>Overweight</a:t>
            </a:r>
          </a:p>
          <a:p>
            <a:r>
              <a:rPr lang="en-GB" dirty="0" smtClean="0"/>
              <a:t>Normal Blood Tests</a:t>
            </a:r>
          </a:p>
          <a:p>
            <a:r>
              <a:rPr lang="en-GB" dirty="0" smtClean="0"/>
              <a:t>?low grade temp in morning</a:t>
            </a:r>
          </a:p>
          <a:p>
            <a:r>
              <a:rPr lang="en-GB" dirty="0" smtClean="0"/>
              <a:t>Hip examination – slight loss of ROM on Right compared to Left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6555347" y="365125"/>
            <a:ext cx="4605271" cy="4200918"/>
            <a:chOff x="6762437" y="1027906"/>
            <a:chExt cx="4457700" cy="4143376"/>
          </a:xfrm>
        </p:grpSpPr>
        <p:pic>
          <p:nvPicPr>
            <p:cNvPr id="2050" name="Picture 2" descr="http://posterng.netkey.at/esr/viewing/index.php?module=viewimage&amp;task=&amp;mediafile_id=512554&amp;201305071023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437" y="1027906"/>
              <a:ext cx="4457700" cy="4143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posterng.netkey.at/esr/viewing/index.php?module=viewimage&amp;task=&amp;mediafile_id=512554&amp;201305071023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69" t="20309" r="75574" b="64987"/>
            <a:stretch/>
          </p:blipFill>
          <p:spPr bwMode="auto">
            <a:xfrm rot="20808880">
              <a:off x="7242603" y="2288715"/>
              <a:ext cx="572917" cy="72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082899" y="5344732"/>
            <a:ext cx="417646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/>
              <a:t>Differential </a:t>
            </a:r>
            <a:r>
              <a:rPr lang="en-AU" sz="2800" dirty="0" smtClean="0"/>
              <a:t>Diagnosis?</a:t>
            </a:r>
          </a:p>
          <a:p>
            <a:endParaRPr lang="en-AU" sz="2800" dirty="0"/>
          </a:p>
          <a:p>
            <a:r>
              <a:rPr lang="en-AU" sz="2800" dirty="0" smtClean="0"/>
              <a:t>Management?</a:t>
            </a:r>
            <a:endParaRPr lang="en-A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84160" y="4611231"/>
            <a:ext cx="4276458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b="1" dirty="0"/>
              <a:t>Differential </a:t>
            </a:r>
            <a:r>
              <a:rPr lang="en-AU" sz="2800" b="1" dirty="0" smtClean="0"/>
              <a:t>Diagnosis</a:t>
            </a:r>
            <a:endParaRPr lang="en-AU" sz="2800" b="1" dirty="0"/>
          </a:p>
          <a:p>
            <a:r>
              <a:rPr lang="en-AU" sz="2800" dirty="0" smtClean="0"/>
              <a:t>Inflammatory </a:t>
            </a:r>
            <a:r>
              <a:rPr lang="en-AU" sz="2800" dirty="0" err="1" smtClean="0"/>
              <a:t>Arthropathy</a:t>
            </a:r>
            <a:endParaRPr lang="en-AU" sz="2800" dirty="0" smtClean="0"/>
          </a:p>
          <a:p>
            <a:r>
              <a:rPr lang="en-AU" sz="2800" dirty="0" smtClean="0"/>
              <a:t>SUFE</a:t>
            </a:r>
            <a:endParaRPr lang="en-AU" sz="2800" dirty="0"/>
          </a:p>
          <a:p>
            <a:r>
              <a:rPr lang="en-AU" sz="2800" dirty="0" err="1"/>
              <a:t>Perthes</a:t>
            </a:r>
            <a:r>
              <a:rPr lang="en-AU" sz="2800" dirty="0"/>
              <a:t>			</a:t>
            </a:r>
            <a:endParaRPr lang="en-AU" sz="2800" dirty="0" smtClean="0"/>
          </a:p>
          <a:p>
            <a:r>
              <a:rPr lang="en-AU" sz="2800" dirty="0" smtClean="0"/>
              <a:t>Overuse </a:t>
            </a:r>
            <a:r>
              <a:rPr lang="en-AU" sz="2800" dirty="0"/>
              <a:t>Injuries</a:t>
            </a:r>
          </a:p>
        </p:txBody>
      </p:sp>
    </p:spTree>
    <p:extLst>
      <p:ext uri="{BB962C8B-B14F-4D97-AF65-F5344CB8AC3E}">
        <p14:creationId xmlns:p14="http://schemas.microsoft.com/office/powerpoint/2010/main" val="361504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1" y="571188"/>
            <a:ext cx="11230377" cy="1309128"/>
          </a:xfrm>
        </p:spPr>
        <p:txBody>
          <a:bodyPr>
            <a:normAutofit/>
          </a:bodyPr>
          <a:lstStyle/>
          <a:p>
            <a:pPr algn="ctr"/>
            <a:r>
              <a:rPr lang="en-AU" sz="3600" dirty="0" smtClean="0"/>
              <a:t>MALIGNANCY </a:t>
            </a:r>
            <a:r>
              <a:rPr lang="en-AU" sz="3600" dirty="0"/>
              <a:t>	</a:t>
            </a:r>
            <a:r>
              <a:rPr lang="en-AU" sz="3600" dirty="0" smtClean="0"/>
              <a:t>	vs        INFLAMMATORY ARTHROPATHY</a:t>
            </a:r>
            <a:endParaRPr lang="en-A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92473" y="1998834"/>
            <a:ext cx="3456384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AU" sz="3200" dirty="0"/>
              <a:t>Bone Pain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3200" dirty="0"/>
              <a:t>Night pain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3200" dirty="0"/>
              <a:t>Low WCC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3200" dirty="0"/>
              <a:t>Low Platelets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3200" dirty="0"/>
              <a:t>Marked Raised ESR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AU" sz="3200" dirty="0" err="1"/>
              <a:t>Organomegaly</a:t>
            </a:r>
            <a:endParaRPr lang="en-A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96243" y="1998834"/>
            <a:ext cx="5165953" cy="40318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AU" sz="3200" dirty="0"/>
              <a:t>Intermittent bone / joint pain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3200" dirty="0"/>
              <a:t>Duration months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3200" dirty="0"/>
              <a:t>Swelling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3200" dirty="0"/>
              <a:t>Intermittent fever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3200" dirty="0"/>
              <a:t>Skin rash / eye symptoms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3200" dirty="0"/>
              <a:t>No good blood </a:t>
            </a:r>
            <a:r>
              <a:rPr lang="en-AU" sz="3200" dirty="0" smtClean="0"/>
              <a:t>test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3200" dirty="0" smtClean="0"/>
              <a:t>Sacroiliac most common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7500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017"/>
            <a:ext cx="6348211" cy="4351338"/>
          </a:xfrm>
        </p:spPr>
        <p:txBody>
          <a:bodyPr/>
          <a:lstStyle/>
          <a:p>
            <a:r>
              <a:rPr lang="en-GB" dirty="0" smtClean="0"/>
              <a:t>5 </a:t>
            </a:r>
            <a:r>
              <a:rPr lang="en-GB" dirty="0" err="1" smtClean="0"/>
              <a:t>yo</a:t>
            </a:r>
            <a:r>
              <a:rPr lang="en-GB" dirty="0" smtClean="0"/>
              <a:t> boy</a:t>
            </a:r>
          </a:p>
          <a:p>
            <a:r>
              <a:rPr lang="en-GB" dirty="0" smtClean="0"/>
              <a:t>4 day post chicken pox</a:t>
            </a:r>
          </a:p>
          <a:p>
            <a:r>
              <a:rPr lang="en-GB" dirty="0" smtClean="0"/>
              <a:t>Febrile 39.8</a:t>
            </a:r>
          </a:p>
          <a:p>
            <a:r>
              <a:rPr lang="en-GB" dirty="0" smtClean="0"/>
              <a:t>Not using right leg</a:t>
            </a:r>
          </a:p>
          <a:p>
            <a:r>
              <a:rPr lang="en-GB" dirty="0" smtClean="0"/>
              <a:t>Pain / Swelling /tender</a:t>
            </a:r>
          </a:p>
          <a:p>
            <a:r>
              <a:rPr lang="en-GB" dirty="0" smtClean="0"/>
              <a:t>CRP 180, WCC 26, HR 180</a:t>
            </a:r>
          </a:p>
          <a:p>
            <a:r>
              <a:rPr lang="en-GB" dirty="0" smtClean="0"/>
              <a:t>Unwell</a:t>
            </a:r>
            <a:endParaRPr lang="en-GB" dirty="0"/>
          </a:p>
        </p:txBody>
      </p:sp>
      <p:pic>
        <p:nvPicPr>
          <p:cNvPr id="7172" name="Picture 4" descr="http://aapredbook.aappublications.org/content/1/SEC131/SEC289/F2576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98042" y="1613416"/>
            <a:ext cx="58102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3"/>
          <p:cNvSpPr/>
          <p:nvPr/>
        </p:nvSpPr>
        <p:spPr>
          <a:xfrm rot="11239143">
            <a:off x="9143999" y="4906851"/>
            <a:ext cx="592428" cy="77273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82899" y="5344732"/>
            <a:ext cx="417646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Diagnosis?</a:t>
            </a:r>
          </a:p>
          <a:p>
            <a:endParaRPr lang="en-AU" sz="2800" dirty="0"/>
          </a:p>
          <a:p>
            <a:r>
              <a:rPr lang="en-AU" sz="2800" dirty="0" smtClean="0"/>
              <a:t>Management?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146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65" y="-70906"/>
            <a:ext cx="10515600" cy="1325563"/>
          </a:xfrm>
        </p:spPr>
        <p:txBody>
          <a:bodyPr/>
          <a:lstStyle/>
          <a:p>
            <a:r>
              <a:rPr lang="en-AU" dirty="0" smtClean="0"/>
              <a:t>POST VARICELLA SOFT TISSUE INFECTION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32" y="1230886"/>
            <a:ext cx="5691389" cy="1203221"/>
          </a:xfrm>
        </p:spPr>
        <p:txBody>
          <a:bodyPr/>
          <a:lstStyle/>
          <a:p>
            <a:r>
              <a:rPr lang="en-AU" dirty="0" smtClean="0"/>
              <a:t>&lt;2%</a:t>
            </a:r>
            <a:r>
              <a:rPr lang="en-AU" dirty="0"/>
              <a:t> </a:t>
            </a:r>
            <a:r>
              <a:rPr lang="en-AU" dirty="0" smtClean="0"/>
              <a:t>invasive STI necrotizing fasciitis</a:t>
            </a:r>
          </a:p>
          <a:p>
            <a:r>
              <a:rPr lang="en-AU" dirty="0" smtClean="0"/>
              <a:t>Group A Beta Haem Strep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17828" y="4878255"/>
            <a:ext cx="441745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Diagnostic Key</a:t>
            </a:r>
          </a:p>
          <a:p>
            <a:r>
              <a:rPr lang="en-GB" sz="2400" dirty="0" smtClean="0"/>
              <a:t>Septic Shock– Coagulopathy</a:t>
            </a:r>
          </a:p>
          <a:p>
            <a:r>
              <a:rPr lang="en-GB" sz="2400" dirty="0" smtClean="0"/>
              <a:t>Soft tissue gas – CT better than </a:t>
            </a:r>
            <a:r>
              <a:rPr lang="en-GB" sz="2400" dirty="0" err="1" smtClean="0"/>
              <a:t>Xray</a:t>
            </a:r>
            <a:endParaRPr lang="en-GB" sz="2400" dirty="0" smtClean="0"/>
          </a:p>
          <a:p>
            <a:r>
              <a:rPr lang="en-GB" sz="2400" dirty="0" smtClean="0"/>
              <a:t>Lactate predicts mortality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6813058" y="4091629"/>
            <a:ext cx="5022224" cy="72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 dirty="0" smtClean="0">
                <a:latin typeface="Helvetica" panose="020B0604020202020204" pitchFamily="34" charset="0"/>
              </a:rPr>
              <a:t>Use </a:t>
            </a:r>
            <a:r>
              <a:rPr lang="en-US" altLang="en-US" sz="1300" b="1" dirty="0">
                <a:latin typeface="Helvetica" panose="020B0604020202020204" pitchFamily="34" charset="0"/>
              </a:rPr>
              <a:t>of Admission Serum Lactate and Sodium Levels to Predict Mortality in Necrotizing Soft-Tissue </a:t>
            </a:r>
            <a:r>
              <a:rPr lang="en-US" altLang="en-US" sz="1300" b="1" dirty="0" smtClean="0">
                <a:latin typeface="Helvetica" panose="020B0604020202020204" pitchFamily="34" charset="0"/>
              </a:rPr>
              <a:t>Infections. </a:t>
            </a:r>
            <a:r>
              <a:rPr lang="en-US" altLang="en-US" sz="1400" dirty="0" smtClean="0">
                <a:latin typeface="Helvetica" panose="020B0604020202020204" pitchFamily="34" charset="0"/>
              </a:rPr>
              <a:t>Arch Surg. 2007;142(9):840-846. </a:t>
            </a:r>
          </a:p>
          <a:p>
            <a:pPr eaLnBrk="1" hangingPunct="1"/>
            <a:endParaRPr lang="en-US" altLang="en-US" sz="1300" b="1" dirty="0">
              <a:latin typeface="Helvetica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4778062" y="6422633"/>
            <a:ext cx="6864439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200" dirty="0">
              <a:latin typeface="Helvetica" panose="020B0604020202020204" pitchFamily="34" charset="0"/>
            </a:endParaRPr>
          </a:p>
        </p:txBody>
      </p:sp>
      <p:pic>
        <p:nvPicPr>
          <p:cNvPr id="8" name="Picture 13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70" y="890644"/>
            <a:ext cx="4114800" cy="30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4332" y="2795731"/>
            <a:ext cx="6519124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Emergency Treatment</a:t>
            </a:r>
          </a:p>
          <a:p>
            <a:r>
              <a:rPr lang="en-GB" sz="2400" dirty="0" smtClean="0"/>
              <a:t>Resuscitate / PICU – treat coagulopathy / inotropes </a:t>
            </a:r>
          </a:p>
          <a:p>
            <a:endParaRPr lang="en-GB" sz="2400" dirty="0" smtClean="0"/>
          </a:p>
          <a:p>
            <a:r>
              <a:rPr lang="en-GB" sz="2400" dirty="0" smtClean="0"/>
              <a:t>High Dose </a:t>
            </a:r>
            <a:r>
              <a:rPr lang="en-GB" sz="2400" dirty="0" err="1" smtClean="0"/>
              <a:t>BenzylPenicillin</a:t>
            </a:r>
            <a:r>
              <a:rPr lang="en-GB" sz="2400" dirty="0" smtClean="0"/>
              <a:t> / Clindamycin</a:t>
            </a:r>
          </a:p>
          <a:p>
            <a:r>
              <a:rPr lang="en-GB" sz="2400" dirty="0" smtClean="0"/>
              <a:t>Consider iv Ig G (200-2000mg/kg/day 1-5 days)</a:t>
            </a:r>
          </a:p>
          <a:p>
            <a:endParaRPr lang="en-GB" sz="2400" dirty="0" smtClean="0"/>
          </a:p>
          <a:p>
            <a:r>
              <a:rPr lang="en-GB" sz="2400" dirty="0" smtClean="0"/>
              <a:t>Repeated Surgical Debridement – “Dishwater pus”/ grey necrotic tissue / lack of resistance to blunt dissection – Pulse Lavage useful as dissection </a:t>
            </a:r>
            <a:endParaRPr lang="en-GB" sz="2400" dirty="0"/>
          </a:p>
          <a:p>
            <a:r>
              <a:rPr lang="en-GB" sz="2400" dirty="0" smtClean="0"/>
              <a:t>Vac initially then Soft tissue coverage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030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03501" cy="4351338"/>
          </a:xfrm>
        </p:spPr>
        <p:txBody>
          <a:bodyPr/>
          <a:lstStyle/>
          <a:p>
            <a:r>
              <a:rPr lang="en-GB" dirty="0" smtClean="0"/>
              <a:t>6 </a:t>
            </a:r>
            <a:r>
              <a:rPr lang="en-GB" dirty="0" err="1" smtClean="0"/>
              <a:t>yo</a:t>
            </a:r>
            <a:r>
              <a:rPr lang="en-GB" dirty="0" smtClean="0"/>
              <a:t> known sickle cell</a:t>
            </a:r>
          </a:p>
          <a:p>
            <a:r>
              <a:rPr lang="en-GB" dirty="0" smtClean="0"/>
              <a:t>Present with  right tibia pain, fever and raised inflammatory markers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839" y="1165369"/>
            <a:ext cx="3876299" cy="5011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108360"/>
            <a:ext cx="4176464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How do you differentiate infarction from infection?</a:t>
            </a:r>
          </a:p>
          <a:p>
            <a:endParaRPr lang="en-AU" sz="2800" dirty="0"/>
          </a:p>
          <a:p>
            <a:r>
              <a:rPr lang="en-AU" sz="2800" dirty="0" smtClean="0"/>
              <a:t>How do you manage infection in sickle cell?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7120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876"/>
            <a:ext cx="10515600" cy="1325563"/>
          </a:xfrm>
        </p:spPr>
        <p:txBody>
          <a:bodyPr/>
          <a:lstStyle/>
          <a:p>
            <a:r>
              <a:rPr lang="en-GB" dirty="0" smtClean="0"/>
              <a:t>Pulled Elbow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439"/>
            <a:ext cx="5330780" cy="21714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Not using arm</a:t>
            </a:r>
          </a:p>
          <a:p>
            <a:r>
              <a:rPr lang="en-GB" dirty="0" smtClean="0"/>
              <a:t>Held in ext and pronation</a:t>
            </a:r>
          </a:p>
          <a:p>
            <a:r>
              <a:rPr lang="en-GB" dirty="0" smtClean="0"/>
              <a:t>Mild / moderate pain on palpation </a:t>
            </a:r>
          </a:p>
          <a:p>
            <a:r>
              <a:rPr lang="en-GB" dirty="0" smtClean="0"/>
              <a:t>Block to rotation (painful)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8" y="4328919"/>
            <a:ext cx="3168602" cy="25290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462" y="4322045"/>
            <a:ext cx="3173772" cy="24891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234" y="4328918"/>
            <a:ext cx="3155063" cy="24822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4" name="Line Callout 1 13"/>
          <p:cNvSpPr/>
          <p:nvPr/>
        </p:nvSpPr>
        <p:spPr>
          <a:xfrm>
            <a:off x="3387680" y="4328917"/>
            <a:ext cx="2065782" cy="899905"/>
          </a:xfrm>
          <a:prstGeom prst="borderCallout1">
            <a:avLst>
              <a:gd name="adj1" fmla="val 104095"/>
              <a:gd name="adj2" fmla="val 28159"/>
              <a:gd name="adj3" fmla="val 143429"/>
              <a:gd name="adj4" fmla="val 469"/>
            </a:avLst>
          </a:prstGeom>
          <a:ln w="38100">
            <a:headEnd type="none" w="lg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HYPER-PRONATION</a:t>
            </a:r>
            <a:endParaRPr lang="en-GB" sz="2400" dirty="0"/>
          </a:p>
        </p:txBody>
      </p:sp>
      <p:sp>
        <p:nvSpPr>
          <p:cNvPr id="15" name="Line Callout 1 14"/>
          <p:cNvSpPr/>
          <p:nvPr/>
        </p:nvSpPr>
        <p:spPr>
          <a:xfrm>
            <a:off x="3387680" y="5992837"/>
            <a:ext cx="2045818" cy="800986"/>
          </a:xfrm>
          <a:prstGeom prst="borderCallout1">
            <a:avLst>
              <a:gd name="adj1" fmla="val -1502"/>
              <a:gd name="adj2" fmla="val 61825"/>
              <a:gd name="adj3" fmla="val -48496"/>
              <a:gd name="adj4" fmla="val 99957"/>
            </a:avLst>
          </a:prstGeom>
          <a:ln w="38100">
            <a:solidFill>
              <a:srgbClr val="92D050"/>
            </a:solidFill>
            <a:tailEnd type="triangle" w="lg" len="lg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SUPINATION  FLEXION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487819"/>
            <a:ext cx="5241701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Age under 7</a:t>
            </a:r>
          </a:p>
          <a:p>
            <a:r>
              <a:rPr lang="en-GB" sz="2400" dirty="0" smtClean="0"/>
              <a:t>50% </a:t>
            </a:r>
            <a:r>
              <a:rPr lang="en-GB" sz="2400" dirty="0" err="1" smtClean="0"/>
              <a:t>Hx</a:t>
            </a:r>
            <a:r>
              <a:rPr lang="en-GB" sz="2400" dirty="0" smtClean="0"/>
              <a:t> of Pull</a:t>
            </a:r>
          </a:p>
          <a:p>
            <a:r>
              <a:rPr lang="en-GB" sz="2400" dirty="0" smtClean="0"/>
              <a:t>PAIN – RULE OUT FRACTURE </a:t>
            </a:r>
            <a:r>
              <a:rPr lang="en-GB" sz="2400" dirty="0" err="1" smtClean="0"/>
              <a:t>incl</a:t>
            </a:r>
            <a:r>
              <a:rPr lang="en-GB" sz="2400" dirty="0" smtClean="0"/>
              <a:t> clavicle</a:t>
            </a:r>
          </a:p>
          <a:p>
            <a:r>
              <a:rPr lang="en-GB" sz="2400" dirty="0" err="1" smtClean="0"/>
              <a:t>Hyperpronation</a:t>
            </a:r>
            <a:r>
              <a:rPr lang="en-GB" sz="2400" dirty="0" smtClean="0"/>
              <a:t> &gt; Supination </a:t>
            </a:r>
          </a:p>
          <a:p>
            <a:endParaRPr lang="en-GB" sz="2400" dirty="0"/>
          </a:p>
          <a:p>
            <a:r>
              <a:rPr lang="en-GB" sz="2400" dirty="0" smtClean="0"/>
              <a:t>Click on reduction in 70%</a:t>
            </a:r>
          </a:p>
          <a:p>
            <a:r>
              <a:rPr lang="en-GB" sz="2400" dirty="0" smtClean="0"/>
              <a:t>Recurrence rate 15%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7528" y="3531410"/>
            <a:ext cx="11964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/>
              <a:t>Krul</a:t>
            </a:r>
            <a:r>
              <a:rPr lang="en-GB" sz="1600" dirty="0" smtClean="0"/>
              <a:t>, </a:t>
            </a:r>
            <a:r>
              <a:rPr lang="en-GB" sz="1600" dirty="0" err="1" smtClean="0"/>
              <a:t>Marjolein</a:t>
            </a:r>
            <a:r>
              <a:rPr lang="en-GB" sz="1600" dirty="0" smtClean="0"/>
              <a:t>, et al. "Manipulative interventions for reducing pulled elbow in young children." </a:t>
            </a:r>
            <a:r>
              <a:rPr lang="en-GB" sz="1600" i="1" dirty="0" smtClean="0"/>
              <a:t>Cochrane Database </a:t>
            </a:r>
            <a:r>
              <a:rPr lang="en-GB" sz="1600" i="1" dirty="0" err="1" smtClean="0"/>
              <a:t>Syst</a:t>
            </a:r>
            <a:r>
              <a:rPr lang="en-GB" sz="1600" i="1" dirty="0" smtClean="0"/>
              <a:t> Rev</a:t>
            </a:r>
            <a:r>
              <a:rPr lang="en-GB" sz="1600" dirty="0" smtClean="0"/>
              <a:t> 1 (2012).</a:t>
            </a:r>
          </a:p>
          <a:p>
            <a:r>
              <a:rPr lang="en-GB" sz="1600" dirty="0" err="1" smtClean="0"/>
              <a:t>Irie</a:t>
            </a:r>
            <a:r>
              <a:rPr lang="en-GB" sz="1600" dirty="0" smtClean="0"/>
              <a:t>, Takashi, et al. "Investigation on 2331 cases of pulled elbow over the last 10 years." </a:t>
            </a:r>
            <a:r>
              <a:rPr lang="en-GB" sz="1600" i="1" dirty="0" err="1" smtClean="0"/>
              <a:t>Pediatric</a:t>
            </a:r>
            <a:r>
              <a:rPr lang="en-GB" sz="1600" i="1" dirty="0" smtClean="0"/>
              <a:t> Reports</a:t>
            </a:r>
            <a:r>
              <a:rPr lang="en-GB" sz="1600" dirty="0" smtClean="0"/>
              <a:t> 6.2 (2014).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336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Sickle Cell Osteomyelitis vs Infarction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409" y="1584102"/>
            <a:ext cx="4313349" cy="49970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 smtClean="0"/>
              <a:t>Fever/Bloods/ </a:t>
            </a:r>
            <a:r>
              <a:rPr lang="en-GB" dirty="0" err="1" smtClean="0"/>
              <a:t>Xray</a:t>
            </a:r>
            <a:r>
              <a:rPr lang="en-GB" dirty="0" smtClean="0"/>
              <a:t> Findings similar </a:t>
            </a:r>
          </a:p>
          <a:p>
            <a:endParaRPr lang="en-GB" dirty="0"/>
          </a:p>
          <a:p>
            <a:r>
              <a:rPr lang="en-GB" dirty="0" smtClean="0"/>
              <a:t>Majority crisis prophylactic antibiotic treatment</a:t>
            </a:r>
          </a:p>
          <a:p>
            <a:r>
              <a:rPr lang="en-GB" dirty="0" smtClean="0"/>
              <a:t>Failure to improve more likely with infection</a:t>
            </a:r>
          </a:p>
          <a:p>
            <a:r>
              <a:rPr lang="en-GB" dirty="0" smtClean="0"/>
              <a:t>MRI – Fat suppressed +/- Contrast </a:t>
            </a:r>
          </a:p>
          <a:p>
            <a:endParaRPr lang="en-GB" dirty="0"/>
          </a:p>
          <a:p>
            <a:r>
              <a:rPr lang="en-GB" dirty="0" smtClean="0"/>
              <a:t>Treatment – Prolonged antibiotics 4-6 weeks </a:t>
            </a:r>
          </a:p>
          <a:p>
            <a:r>
              <a:rPr lang="en-GB" dirty="0" smtClean="0"/>
              <a:t>Ceftriaxone – Staph / Salmonella</a:t>
            </a:r>
          </a:p>
          <a:p>
            <a:r>
              <a:rPr lang="en-GB" dirty="0" smtClean="0"/>
              <a:t>Surgery in abscess formation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837" y="1852154"/>
            <a:ext cx="6848103" cy="383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0" y="170984"/>
            <a:ext cx="10515600" cy="1325563"/>
          </a:xfrm>
        </p:spPr>
        <p:txBody>
          <a:bodyPr/>
          <a:lstStyle/>
          <a:p>
            <a:r>
              <a:rPr lang="en-GB" dirty="0" smtClean="0"/>
              <a:t>Case 10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91" y="1187454"/>
            <a:ext cx="4403501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10 </a:t>
            </a:r>
            <a:r>
              <a:rPr lang="en-GB" dirty="0" err="1" smtClean="0"/>
              <a:t>yo</a:t>
            </a:r>
            <a:r>
              <a:rPr lang="en-GB" dirty="0" smtClean="0"/>
              <a:t> boy</a:t>
            </a:r>
          </a:p>
          <a:p>
            <a:r>
              <a:rPr lang="en-GB" dirty="0" smtClean="0"/>
              <a:t>6m </a:t>
            </a:r>
            <a:r>
              <a:rPr lang="en-GB" dirty="0" err="1" smtClean="0"/>
              <a:t>hx</a:t>
            </a:r>
            <a:r>
              <a:rPr lang="en-GB" dirty="0" smtClean="0"/>
              <a:t> of recurrent pain Left ankle / both clavicles</a:t>
            </a:r>
          </a:p>
          <a:p>
            <a:r>
              <a:rPr lang="en-GB" dirty="0" err="1" smtClean="0"/>
              <a:t>Hx</a:t>
            </a:r>
            <a:r>
              <a:rPr lang="en-GB" dirty="0" smtClean="0"/>
              <a:t> of acne</a:t>
            </a:r>
          </a:p>
          <a:p>
            <a:r>
              <a:rPr lang="en-GB" dirty="0" smtClean="0"/>
              <a:t>Sclerotic lesion on </a:t>
            </a:r>
            <a:r>
              <a:rPr lang="en-GB" dirty="0" err="1" smtClean="0"/>
              <a:t>xray</a:t>
            </a:r>
            <a:endParaRPr lang="en-GB" dirty="0" smtClean="0"/>
          </a:p>
          <a:p>
            <a:r>
              <a:rPr lang="en-GB" dirty="0" smtClean="0"/>
              <a:t>Normal Bloods / Rheumatology screen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380" y="5653743"/>
            <a:ext cx="374668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What is the diagnosis?</a:t>
            </a:r>
            <a:endParaRPr lang="en-AU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30" r="2723" b="19811"/>
          <a:stretch/>
        </p:blipFill>
        <p:spPr>
          <a:xfrm>
            <a:off x="4763573" y="3520442"/>
            <a:ext cx="7152068" cy="292019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41830" y="822386"/>
            <a:ext cx="5624849" cy="2564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MRI – suggestive of multiple sites of infection</a:t>
            </a:r>
          </a:p>
          <a:p>
            <a:r>
              <a:rPr lang="en-GB" dirty="0" smtClean="0"/>
              <a:t>Biopsy </a:t>
            </a:r>
            <a:r>
              <a:rPr lang="en-GB" dirty="0" err="1" smtClean="0"/>
              <a:t>peformed</a:t>
            </a:r>
            <a:r>
              <a:rPr lang="en-GB" dirty="0" smtClean="0"/>
              <a:t> – Inflammatory cells in keeping with infection</a:t>
            </a:r>
          </a:p>
          <a:p>
            <a:r>
              <a:rPr lang="en-GB" dirty="0" smtClean="0"/>
              <a:t>Culture no growth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8" y="159063"/>
            <a:ext cx="10515600" cy="1325563"/>
          </a:xfrm>
        </p:spPr>
        <p:txBody>
          <a:bodyPr/>
          <a:lstStyle/>
          <a:p>
            <a:r>
              <a:rPr lang="en-GB" dirty="0" smtClean="0"/>
              <a:t>Chronic Recurrent Multifocal Osteomyelitis</a:t>
            </a:r>
            <a:br>
              <a:rPr lang="en-GB" dirty="0" smtClean="0"/>
            </a:br>
            <a:r>
              <a:rPr lang="en-GB" dirty="0" smtClean="0"/>
              <a:t>CRMO or CNO or SAPHO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690688"/>
            <a:ext cx="5967611" cy="3087375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Inflammatory Bone Condition affecting children (rare) – multiple site</a:t>
            </a:r>
          </a:p>
          <a:p>
            <a:r>
              <a:rPr lang="en-GB" sz="2400" dirty="0" smtClean="0"/>
              <a:t>Associated with inflammatory skin / bowel disease or </a:t>
            </a:r>
            <a:r>
              <a:rPr lang="en-GB" sz="2400" dirty="0" err="1" smtClean="0"/>
              <a:t>FHx</a:t>
            </a:r>
            <a:r>
              <a:rPr lang="en-GB" sz="2400" dirty="0" smtClean="0"/>
              <a:t> of these (50%)</a:t>
            </a:r>
          </a:p>
          <a:p>
            <a:r>
              <a:rPr lang="en-GB" sz="2400" dirty="0" smtClean="0"/>
              <a:t>Mild raised inflammatory marker / radiological and histological features of infection but no organism is found </a:t>
            </a:r>
          </a:p>
          <a:p>
            <a:r>
              <a:rPr lang="en-GB" sz="2400" dirty="0" smtClean="0"/>
              <a:t>IL mediated – </a:t>
            </a:r>
            <a:r>
              <a:rPr lang="en-GB" sz="2400" dirty="0" err="1" smtClean="0"/>
              <a:t>Majeed</a:t>
            </a:r>
            <a:r>
              <a:rPr lang="en-GB" sz="2400" dirty="0" smtClean="0"/>
              <a:t> Syndrome infantile CRMO gene identified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51" y="1690688"/>
            <a:ext cx="5760749" cy="42926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639" y="4778062"/>
            <a:ext cx="8036417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Full work up (Rheumatology / Orthopaedic)</a:t>
            </a:r>
          </a:p>
          <a:p>
            <a:r>
              <a:rPr lang="en-GB" sz="2400" dirty="0" smtClean="0"/>
              <a:t>Treatment: Tertiary Rheumatology</a:t>
            </a:r>
          </a:p>
          <a:p>
            <a:r>
              <a:rPr lang="en-GB" sz="2400" dirty="0" smtClean="0"/>
              <a:t>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Line: NSAIDs with short course Prednisolone / </a:t>
            </a:r>
            <a:r>
              <a:rPr lang="en-GB" sz="2400" dirty="0" err="1" smtClean="0"/>
              <a:t>Sulphasalazine</a:t>
            </a:r>
            <a:endParaRPr lang="en-GB" sz="2400" dirty="0"/>
          </a:p>
          <a:p>
            <a:r>
              <a:rPr lang="en-GB" sz="2400" dirty="0" smtClean="0"/>
              <a:t>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Line: Bisphosphonates / TNF inhibitor (Infliximab)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379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Which antibiotics?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433811" cy="4851779"/>
          </a:xfrm>
        </p:spPr>
        <p:txBody>
          <a:bodyPr>
            <a:normAutofit/>
          </a:bodyPr>
          <a:lstStyle/>
          <a:p>
            <a:r>
              <a:rPr lang="en-GB" dirty="0" smtClean="0"/>
              <a:t>Microbiologist Key</a:t>
            </a:r>
          </a:p>
          <a:p>
            <a:pPr lvl="1"/>
            <a:r>
              <a:rPr lang="en-GB" dirty="0" smtClean="0"/>
              <a:t>Local pattern / prevalence </a:t>
            </a:r>
            <a:r>
              <a:rPr lang="en-GB" dirty="0" err="1" smtClean="0"/>
              <a:t>esp</a:t>
            </a:r>
            <a:r>
              <a:rPr lang="en-GB" dirty="0" smtClean="0"/>
              <a:t> atypical</a:t>
            </a:r>
          </a:p>
          <a:p>
            <a:pPr lvl="1"/>
            <a:r>
              <a:rPr lang="en-GB" dirty="0" smtClean="0"/>
              <a:t>Resistance</a:t>
            </a:r>
            <a:endParaRPr lang="en-GB" dirty="0"/>
          </a:p>
          <a:p>
            <a:r>
              <a:rPr lang="en-GB" dirty="0" smtClean="0"/>
              <a:t>Age</a:t>
            </a:r>
          </a:p>
          <a:p>
            <a:pPr lvl="1"/>
            <a:r>
              <a:rPr lang="en-GB" dirty="0" smtClean="0"/>
              <a:t>Neonates – add Gram </a:t>
            </a:r>
            <a:r>
              <a:rPr lang="en-GB" dirty="0" err="1" smtClean="0"/>
              <a:t>neg</a:t>
            </a:r>
            <a:r>
              <a:rPr lang="en-GB" dirty="0" smtClean="0"/>
              <a:t> cover</a:t>
            </a:r>
          </a:p>
          <a:p>
            <a:pPr marL="457200" lvl="1" indent="0">
              <a:buNone/>
            </a:pPr>
            <a:r>
              <a:rPr lang="en-GB" dirty="0" smtClean="0"/>
              <a:t>(Gentamicin)</a:t>
            </a:r>
          </a:p>
          <a:p>
            <a:pPr lvl="1"/>
            <a:r>
              <a:rPr lang="en-GB" dirty="0" smtClean="0"/>
              <a:t>No </a:t>
            </a:r>
            <a:r>
              <a:rPr lang="en-GB" dirty="0" err="1" smtClean="0"/>
              <a:t>Hib</a:t>
            </a:r>
            <a:r>
              <a:rPr lang="en-GB" dirty="0" smtClean="0"/>
              <a:t> Vaccine - add amoxicillin</a:t>
            </a:r>
          </a:p>
          <a:p>
            <a:pPr lvl="1"/>
            <a:r>
              <a:rPr lang="en-GB" dirty="0" smtClean="0"/>
              <a:t>Sickle Cell-</a:t>
            </a:r>
            <a:r>
              <a:rPr lang="en-GB" dirty="0" err="1" smtClean="0"/>
              <a:t>Incl</a:t>
            </a:r>
            <a:r>
              <a:rPr lang="en-GB" dirty="0" smtClean="0"/>
              <a:t> salmonella cover (Ceftriaxone)</a:t>
            </a:r>
          </a:p>
          <a:p>
            <a:pPr lvl="1"/>
            <a:r>
              <a:rPr lang="en-GB" dirty="0" err="1" smtClean="0"/>
              <a:t>Kingella</a:t>
            </a:r>
            <a:r>
              <a:rPr lang="en-GB" dirty="0" smtClean="0"/>
              <a:t> – </a:t>
            </a:r>
            <a:r>
              <a:rPr lang="en-GB" dirty="0" err="1" smtClean="0"/>
              <a:t>flucloxacillin</a:t>
            </a:r>
            <a:r>
              <a:rPr lang="en-GB" dirty="0" smtClean="0"/>
              <a:t> / co-</a:t>
            </a:r>
            <a:r>
              <a:rPr lang="en-GB" dirty="0" err="1" smtClean="0"/>
              <a:t>amoxiclav</a:t>
            </a:r>
            <a:endParaRPr lang="en-GB" dirty="0" smtClean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82148" y="1027906"/>
            <a:ext cx="4675031" cy="48936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err="1" smtClean="0"/>
              <a:t>Kingella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Kingae</a:t>
            </a:r>
            <a:endParaRPr lang="en-GB" sz="2400" b="1" dirty="0" smtClean="0"/>
          </a:p>
          <a:p>
            <a:endParaRPr lang="en-GB" sz="2400" dirty="0"/>
          </a:p>
          <a:p>
            <a:r>
              <a:rPr lang="en-GB" sz="2400" dirty="0" smtClean="0"/>
              <a:t>Septic Arthritis in young (6month – 3yrs)</a:t>
            </a:r>
          </a:p>
          <a:p>
            <a:r>
              <a:rPr lang="en-GB" sz="2400" dirty="0" smtClean="0"/>
              <a:t>Less symptoms </a:t>
            </a:r>
          </a:p>
          <a:p>
            <a:r>
              <a:rPr lang="en-GB" sz="2400" dirty="0" smtClean="0"/>
              <a:t>Lower markers of infection (Temp/CRP/WCC)</a:t>
            </a:r>
          </a:p>
          <a:p>
            <a:endParaRPr lang="en-GB" sz="2400" dirty="0"/>
          </a:p>
          <a:p>
            <a:r>
              <a:rPr lang="en-GB" sz="2400" dirty="0" smtClean="0"/>
              <a:t>Local prevalence important (France, Spain, Israel)</a:t>
            </a:r>
          </a:p>
          <a:p>
            <a:endParaRPr lang="en-GB" sz="2400" dirty="0"/>
          </a:p>
          <a:p>
            <a:r>
              <a:rPr lang="en-GB" sz="2400" dirty="0" smtClean="0"/>
              <a:t>PCR to detect – </a:t>
            </a:r>
            <a:r>
              <a:rPr lang="en-GB" sz="2400" dirty="0" err="1" smtClean="0"/>
              <a:t>rtxA</a:t>
            </a:r>
            <a:r>
              <a:rPr lang="en-GB" sz="2400" dirty="0" smtClean="0"/>
              <a:t> toxin gene of K </a:t>
            </a:r>
            <a:r>
              <a:rPr lang="en-GB" sz="2400" dirty="0" err="1" smtClean="0"/>
              <a:t>Kingae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731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Summary Bone &amp; Joint Infection Children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CRP – Best marker diagnosis &amp; monitoring</a:t>
            </a:r>
          </a:p>
          <a:p>
            <a:r>
              <a:rPr lang="en-GB" dirty="0" smtClean="0"/>
              <a:t>Need to know Bug – PCR / Culture</a:t>
            </a:r>
          </a:p>
          <a:p>
            <a:r>
              <a:rPr lang="en-GB" dirty="0" smtClean="0"/>
              <a:t>Uncomplicated SA / OM </a:t>
            </a:r>
          </a:p>
          <a:p>
            <a:pPr lvl="1"/>
            <a:r>
              <a:rPr lang="en-GB" dirty="0" smtClean="0"/>
              <a:t>High dose regular antibiotics= iv for 3-4 days, then oral (2 </a:t>
            </a:r>
            <a:r>
              <a:rPr lang="en-GB" dirty="0" err="1" smtClean="0"/>
              <a:t>wks</a:t>
            </a:r>
            <a:r>
              <a:rPr lang="en-GB" dirty="0" smtClean="0"/>
              <a:t> SA; 3 </a:t>
            </a:r>
            <a:r>
              <a:rPr lang="en-GB" dirty="0" err="1" smtClean="0"/>
              <a:t>wks</a:t>
            </a:r>
            <a:r>
              <a:rPr lang="en-GB" dirty="0" smtClean="0"/>
              <a:t> OM)</a:t>
            </a:r>
          </a:p>
          <a:p>
            <a:pPr lvl="1"/>
            <a:r>
              <a:rPr lang="en-GB" dirty="0" smtClean="0"/>
              <a:t>Surgery if not improving </a:t>
            </a:r>
          </a:p>
          <a:p>
            <a:pPr lvl="1"/>
            <a:r>
              <a:rPr lang="en-GB" dirty="0" smtClean="0"/>
              <a:t>Surgery increases CRP /ESR and delays return to normality (10+7; 24+10 days)</a:t>
            </a:r>
          </a:p>
          <a:p>
            <a:r>
              <a:rPr lang="en-GB" dirty="0" smtClean="0"/>
              <a:t>Chronic Osteomyelitis – </a:t>
            </a:r>
            <a:r>
              <a:rPr lang="en-GB" dirty="0" err="1" smtClean="0"/>
              <a:t>Tx</a:t>
            </a:r>
            <a:r>
              <a:rPr lang="en-GB" dirty="0" smtClean="0"/>
              <a:t> Surgery, </a:t>
            </a:r>
            <a:r>
              <a:rPr lang="en-GB" dirty="0" err="1" smtClean="0"/>
              <a:t>involucrum</a:t>
            </a:r>
            <a:r>
              <a:rPr lang="en-GB" dirty="0" smtClean="0"/>
              <a:t> key</a:t>
            </a:r>
          </a:p>
          <a:p>
            <a:r>
              <a:rPr lang="en-GB" dirty="0" smtClean="0"/>
              <a:t>Special Cases to remember – Neonates / Sickle Cell / K </a:t>
            </a:r>
            <a:r>
              <a:rPr lang="en-GB" dirty="0" err="1" smtClean="0"/>
              <a:t>Kingae</a:t>
            </a:r>
            <a:r>
              <a:rPr lang="en-GB" dirty="0" smtClean="0"/>
              <a:t>/ Post Varicella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993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3682752" cy="2836912"/>
          </a:xfrm>
        </p:spPr>
        <p:txBody>
          <a:bodyPr>
            <a:normAutofit/>
          </a:bodyPr>
          <a:lstStyle/>
          <a:p>
            <a:r>
              <a:rPr lang="en-AU" dirty="0" smtClean="0"/>
              <a:t>5 </a:t>
            </a:r>
            <a:r>
              <a:rPr lang="en-AU" dirty="0" err="1" smtClean="0"/>
              <a:t>yo</a:t>
            </a:r>
            <a:r>
              <a:rPr lang="en-AU" dirty="0" smtClean="0"/>
              <a:t> boy </a:t>
            </a:r>
          </a:p>
          <a:p>
            <a:r>
              <a:rPr lang="en-AU" dirty="0" smtClean="0"/>
              <a:t>Limp</a:t>
            </a:r>
          </a:p>
          <a:p>
            <a:r>
              <a:rPr lang="en-AU" dirty="0" smtClean="0"/>
              <a:t>Painful restricted Left hip movement</a:t>
            </a:r>
          </a:p>
          <a:p>
            <a:r>
              <a:rPr lang="en-AU" dirty="0" smtClean="0"/>
              <a:t>Recent sore throat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 t="8889" r="18174" b="2222"/>
          <a:stretch/>
        </p:blipFill>
        <p:spPr>
          <a:xfrm>
            <a:off x="6312624" y="1365022"/>
            <a:ext cx="2542907" cy="5488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5560" y="4581128"/>
            <a:ext cx="417646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/>
              <a:t>Differential </a:t>
            </a:r>
            <a:r>
              <a:rPr lang="en-AU" sz="2800" dirty="0" smtClean="0"/>
              <a:t>Diagnosis?</a:t>
            </a:r>
          </a:p>
          <a:p>
            <a:endParaRPr lang="en-AU" sz="2800" dirty="0"/>
          </a:p>
          <a:p>
            <a:r>
              <a:rPr lang="en-AU" sz="2800" dirty="0" smtClean="0"/>
              <a:t>Management?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680361" y="2924227"/>
            <a:ext cx="3374381" cy="2369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b="1" dirty="0"/>
              <a:t>Differential Diagnosis</a:t>
            </a:r>
          </a:p>
          <a:p>
            <a:r>
              <a:rPr lang="en-AU" sz="2400" dirty="0" smtClean="0"/>
              <a:t>Transient </a:t>
            </a:r>
            <a:r>
              <a:rPr lang="en-AU" sz="2400" dirty="0"/>
              <a:t>Synovitis</a:t>
            </a:r>
          </a:p>
          <a:p>
            <a:r>
              <a:rPr lang="en-AU" sz="2400" dirty="0" smtClean="0"/>
              <a:t>Bone /Joint infection</a:t>
            </a:r>
          </a:p>
          <a:p>
            <a:r>
              <a:rPr lang="en-AU" sz="2400" dirty="0" err="1" smtClean="0"/>
              <a:t>Perthes</a:t>
            </a:r>
            <a:r>
              <a:rPr lang="en-AU" sz="2400" dirty="0" smtClean="0"/>
              <a:t> / DDH</a:t>
            </a:r>
          </a:p>
          <a:p>
            <a:r>
              <a:rPr lang="en-AU" sz="2400" dirty="0" smtClean="0"/>
              <a:t>Inflammatory </a:t>
            </a:r>
            <a:r>
              <a:rPr lang="en-AU" sz="2400" dirty="0" err="1" smtClean="0"/>
              <a:t>arthropathy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04847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5338936" cy="4525963"/>
          </a:xfrm>
        </p:spPr>
        <p:txBody>
          <a:bodyPr/>
          <a:lstStyle/>
          <a:p>
            <a:r>
              <a:rPr lang="en-AU" dirty="0" smtClean="0"/>
              <a:t>Temp = 38</a:t>
            </a:r>
            <a:r>
              <a:rPr lang="en-AU" baseline="30000" dirty="0" smtClean="0"/>
              <a:t>o</a:t>
            </a:r>
            <a:r>
              <a:rPr lang="en-AU" dirty="0" smtClean="0"/>
              <a:t>C</a:t>
            </a:r>
          </a:p>
          <a:p>
            <a:r>
              <a:rPr lang="en-AU" dirty="0" smtClean="0"/>
              <a:t>WCC = 10.7</a:t>
            </a:r>
          </a:p>
          <a:p>
            <a:r>
              <a:rPr lang="en-AU" dirty="0" smtClean="0"/>
              <a:t>CRP = 5</a:t>
            </a:r>
          </a:p>
          <a:p>
            <a:r>
              <a:rPr lang="en-AU" dirty="0" smtClean="0"/>
              <a:t>ESR = ‘insufficient sample’</a:t>
            </a:r>
            <a:endParaRPr lang="en-AU" dirty="0"/>
          </a:p>
          <a:p>
            <a:endParaRPr lang="en-AU" dirty="0" smtClean="0"/>
          </a:p>
          <a:p>
            <a:r>
              <a:rPr lang="en-AU" dirty="0" err="1" smtClean="0"/>
              <a:t>Xray</a:t>
            </a:r>
            <a:endParaRPr lang="en-AU" dirty="0" smtClean="0"/>
          </a:p>
          <a:p>
            <a:r>
              <a:rPr lang="en-AU" dirty="0" smtClean="0"/>
              <a:t>USS - effusion</a:t>
            </a:r>
            <a:endParaRPr lang="en-A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57" y="765804"/>
            <a:ext cx="6257538" cy="536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93183" y="5250829"/>
            <a:ext cx="243644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 smtClean="0"/>
              <a:t>Diagnosis &amp; Management?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60898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Transient Synovitis of the Hip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186" y="1428458"/>
            <a:ext cx="4825752" cy="2840133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Age 5.4 (95% CI 5-5.8y) </a:t>
            </a:r>
          </a:p>
          <a:p>
            <a:r>
              <a:rPr lang="en-AU" dirty="0" smtClean="0"/>
              <a:t>25 -75 per 100,000</a:t>
            </a:r>
          </a:p>
          <a:p>
            <a:r>
              <a:rPr lang="en-AU" dirty="0" smtClean="0"/>
              <a:t>No seasonal variation ? viral</a:t>
            </a:r>
          </a:p>
          <a:p>
            <a:r>
              <a:rPr lang="en-AU" dirty="0" smtClean="0"/>
              <a:t>No socioeconomic variation unlike </a:t>
            </a:r>
            <a:r>
              <a:rPr lang="en-AU" dirty="0" err="1" smtClean="0"/>
              <a:t>Perthes</a:t>
            </a:r>
            <a:endParaRPr lang="en-AU" dirty="0" smtClean="0"/>
          </a:p>
          <a:p>
            <a:r>
              <a:rPr lang="en-AU" dirty="0" smtClean="0"/>
              <a:t>Resolves 3- 10 days</a:t>
            </a:r>
          </a:p>
          <a:p>
            <a:r>
              <a:rPr lang="en-AU" dirty="0" smtClean="0"/>
              <a:t>NSAIDs shortens duration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 t="8889" r="18174" b="2222"/>
          <a:stretch/>
        </p:blipFill>
        <p:spPr>
          <a:xfrm>
            <a:off x="5123645" y="1430862"/>
            <a:ext cx="2059882" cy="4445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2929" y="1428458"/>
            <a:ext cx="4176464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800" b="1" dirty="0" smtClean="0"/>
              <a:t>Transient Synovitis</a:t>
            </a:r>
          </a:p>
          <a:p>
            <a:r>
              <a:rPr lang="en-AU" sz="2800" dirty="0" smtClean="0"/>
              <a:t>Painful hip/ normal bloods/ effusion USS</a:t>
            </a:r>
            <a:endParaRPr lang="en-AU" sz="2800" dirty="0"/>
          </a:p>
          <a:p>
            <a:endParaRPr lang="en-AU" sz="2800" dirty="0" smtClean="0"/>
          </a:p>
          <a:p>
            <a:r>
              <a:rPr lang="en-AU" sz="2800" dirty="0" smtClean="0"/>
              <a:t>Treat NSAIDS</a:t>
            </a:r>
          </a:p>
          <a:p>
            <a:endParaRPr lang="en-AU" sz="2800" dirty="0" smtClean="0"/>
          </a:p>
          <a:p>
            <a:r>
              <a:rPr lang="en-AU" sz="2800" dirty="0" smtClean="0"/>
              <a:t>Review in One week – still problem needs further investigation</a:t>
            </a:r>
            <a:endParaRPr lang="en-AU" sz="2800" dirty="0"/>
          </a:p>
        </p:txBody>
      </p:sp>
      <p:sp>
        <p:nvSpPr>
          <p:cNvPr id="6" name="Rectangle 5"/>
          <p:cNvSpPr/>
          <p:nvPr/>
        </p:nvSpPr>
        <p:spPr>
          <a:xfrm>
            <a:off x="618186" y="5876652"/>
            <a:ext cx="9002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Harrison, W. D., </a:t>
            </a:r>
            <a:r>
              <a:rPr lang="en-GB" dirty="0" err="1" smtClean="0"/>
              <a:t>Vooght</a:t>
            </a:r>
            <a:r>
              <a:rPr lang="en-GB" dirty="0" smtClean="0"/>
              <a:t>, A. K., </a:t>
            </a:r>
            <a:r>
              <a:rPr lang="en-GB" dirty="0" err="1" smtClean="0"/>
              <a:t>Singhal</a:t>
            </a:r>
            <a:r>
              <a:rPr lang="en-GB" dirty="0" smtClean="0"/>
              <a:t>, R., Bruce, C. E., &amp; Perry, D. C. (2014). The epidemiology of transient synovitis in Liverpool, UK. </a:t>
            </a:r>
            <a:r>
              <a:rPr lang="en-GB" i="1" dirty="0" smtClean="0"/>
              <a:t>Journal of children's orthopaedics</a:t>
            </a:r>
            <a:r>
              <a:rPr lang="en-GB" dirty="0" smtClean="0"/>
              <a:t>, </a:t>
            </a:r>
            <a:r>
              <a:rPr lang="en-GB" i="1" dirty="0" smtClean="0"/>
              <a:t>8</a:t>
            </a:r>
            <a:r>
              <a:rPr lang="en-GB" dirty="0" smtClean="0"/>
              <a:t>(1), 23-28.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1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12" y="0"/>
            <a:ext cx="10515600" cy="1325563"/>
          </a:xfrm>
        </p:spPr>
        <p:txBody>
          <a:bodyPr>
            <a:normAutofit/>
          </a:bodyPr>
          <a:lstStyle/>
          <a:p>
            <a:r>
              <a:rPr lang="en-AU" dirty="0" smtClean="0"/>
              <a:t>Bone Joint Infection vs TRANSIENT SYNOVITIS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72695" y="1183041"/>
            <a:ext cx="439248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KOCHER’s CRITERIA</a:t>
            </a:r>
          </a:p>
          <a:p>
            <a:r>
              <a:rPr lang="en-GB" sz="2800" b="1" dirty="0"/>
              <a:t>History of </a:t>
            </a:r>
            <a:r>
              <a:rPr lang="en-GB" sz="2800" b="1" dirty="0" smtClean="0"/>
              <a:t>fever 38.5</a:t>
            </a:r>
            <a:r>
              <a:rPr lang="en-GB" sz="2800" b="1" baseline="30000" dirty="0" smtClean="0"/>
              <a:t>o</a:t>
            </a:r>
            <a:r>
              <a:rPr lang="en-GB" sz="2800" b="1" dirty="0" smtClean="0"/>
              <a:t>C</a:t>
            </a:r>
            <a:endParaRPr lang="en-AU" sz="2800" dirty="0"/>
          </a:p>
          <a:p>
            <a:r>
              <a:rPr lang="en-GB" sz="2800" b="1" dirty="0"/>
              <a:t>ESR </a:t>
            </a:r>
            <a:r>
              <a:rPr lang="en-GB" sz="2800" b="1" u="sng" dirty="0"/>
              <a:t>&gt;</a:t>
            </a:r>
            <a:r>
              <a:rPr lang="en-GB" sz="2800" b="1" dirty="0"/>
              <a:t>40 (mm/hour)</a:t>
            </a:r>
            <a:endParaRPr lang="en-AU" sz="2800" dirty="0"/>
          </a:p>
          <a:p>
            <a:r>
              <a:rPr lang="en-GB" sz="2800" b="1" dirty="0"/>
              <a:t>WCC &gt;</a:t>
            </a:r>
            <a:r>
              <a:rPr lang="en-US" sz="2800" b="1" dirty="0"/>
              <a:t>12.0 (x 10</a:t>
            </a:r>
            <a:r>
              <a:rPr lang="en-US" sz="2800" b="1" baseline="30000" dirty="0"/>
              <a:t>9</a:t>
            </a:r>
            <a:r>
              <a:rPr lang="en-US" sz="2800" b="1" dirty="0"/>
              <a:t> </a:t>
            </a:r>
            <a:r>
              <a:rPr lang="en-US" sz="2800" b="1" dirty="0" smtClean="0"/>
              <a:t>cells/l)</a:t>
            </a:r>
            <a:endParaRPr lang="en-AU" sz="2800" dirty="0"/>
          </a:p>
          <a:p>
            <a:r>
              <a:rPr lang="en-US" sz="2800" b="1" dirty="0"/>
              <a:t>Non Weight-bearing</a:t>
            </a:r>
            <a:endParaRPr lang="en-AU" sz="2800" dirty="0"/>
          </a:p>
          <a:p>
            <a:r>
              <a:rPr lang="en-AU" sz="2800" b="1" dirty="0">
                <a:solidFill>
                  <a:srgbClr val="FF0000"/>
                </a:solidFill>
              </a:rPr>
              <a:t>CRP &gt; 20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708222"/>
              </p:ext>
            </p:extLst>
          </p:nvPr>
        </p:nvGraphicFramePr>
        <p:xfrm>
          <a:off x="5344735" y="1192811"/>
          <a:ext cx="6204369" cy="4591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6369"/>
                <a:gridCol w="828000"/>
                <a:gridCol w="828000"/>
                <a:gridCol w="828000"/>
                <a:gridCol w="828000"/>
                <a:gridCol w="828000"/>
                <a:gridCol w="828000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r>
                        <a:rPr lang="en-AU" sz="20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predictors</a:t>
                      </a:r>
                      <a:endParaRPr lang="en-A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Predicted probability of septic arthritis</a:t>
                      </a:r>
                      <a:r>
                        <a:rPr lang="en-AU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(%)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24000">
                <a:tc v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Kocher</a:t>
                      </a:r>
                      <a:r>
                        <a:rPr lang="en-A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al 1999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N=168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ESR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Kocher</a:t>
                      </a:r>
                      <a:r>
                        <a:rPr lang="en-AU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et al 2004</a:t>
                      </a:r>
                      <a:endParaRPr lang="en-A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N=154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ESR</a:t>
                      </a:r>
                      <a:endParaRPr lang="en-A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Luhmann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et al 2004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N= 165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ESR</a:t>
                      </a:r>
                      <a:endParaRPr lang="en-GB" sz="1400" b="1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Caird</a:t>
                      </a:r>
                      <a:r>
                        <a:rPr lang="en-A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al 2006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140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N= 48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ESR/CRP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Sultan &amp; Hughes 2010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N= 96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ESR/CRP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aseline="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Singhal</a:t>
                      </a:r>
                      <a:r>
                        <a:rPr lang="en-A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et al 2011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N=311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CRP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0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0.2 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16.9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3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kern="120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36.7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2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smtClean="0">
                          <a:effectLst/>
                        </a:rPr>
                        <a:t>40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62.4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 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93.1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72.8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82.6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 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98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93.1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87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2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kern="1200" dirty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97.5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2226" y="6069795"/>
            <a:ext cx="11350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/>
              <a:t>Uzoigwe</a:t>
            </a:r>
            <a:r>
              <a:rPr lang="en-GB" dirty="0" smtClean="0"/>
              <a:t>, C. E. Another look: is there a flaw to current hip septic arthritis diagnostic algorithms?. </a:t>
            </a:r>
            <a:r>
              <a:rPr lang="en-GB" i="1" dirty="0" smtClean="0"/>
              <a:t>Clinical Orthopaedics and Related Research</a:t>
            </a:r>
            <a:r>
              <a:rPr lang="en-GB" dirty="0"/>
              <a:t>(2014) 472:1645–1651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282" y="4765183"/>
            <a:ext cx="466369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Currently Insufficient Sample Size or Cases of Septic Arthritis (End Point) in all studies for predictive Logistic Regression analysis.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738649" y="4005171"/>
            <a:ext cx="1081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BUT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756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SEPTIC ARTHRITIS vs TRANSIENT SYNOVITIS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28" y="1490641"/>
            <a:ext cx="5782613" cy="495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494058"/>
            <a:ext cx="3672408" cy="4893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400" b="1" dirty="0"/>
              <a:t>ROLE OF USS</a:t>
            </a:r>
          </a:p>
          <a:p>
            <a:endParaRPr lang="en-AU" sz="2400" dirty="0"/>
          </a:p>
          <a:p>
            <a:pPr marL="285750" indent="-285750">
              <a:buFontTx/>
              <a:buChar char="-"/>
            </a:pPr>
            <a:r>
              <a:rPr lang="en-AU" sz="2400" dirty="0"/>
              <a:t>Normal bloods with joint effusion then likely transient synovitis</a:t>
            </a:r>
          </a:p>
          <a:p>
            <a:pPr marL="285750" indent="-285750">
              <a:buFontTx/>
              <a:buChar char="-"/>
            </a:pPr>
            <a:endParaRPr lang="en-AU" sz="2400" dirty="0"/>
          </a:p>
          <a:p>
            <a:pPr marL="285750" indent="-285750">
              <a:buFontTx/>
              <a:buChar char="-"/>
            </a:pPr>
            <a:r>
              <a:rPr lang="en-AU" sz="2400" dirty="0"/>
              <a:t>Abnormal Bloods / NO EFFUSION</a:t>
            </a:r>
          </a:p>
          <a:p>
            <a:r>
              <a:rPr lang="en-AU" sz="2400" dirty="0"/>
              <a:t>? </a:t>
            </a:r>
            <a:r>
              <a:rPr lang="en-AU" sz="2400" dirty="0" smtClean="0"/>
              <a:t>OSTEOMYELITIS </a:t>
            </a:r>
            <a:endParaRPr lang="en-AU" sz="2400" dirty="0"/>
          </a:p>
          <a:p>
            <a:endParaRPr lang="en-AU" sz="2400" dirty="0"/>
          </a:p>
          <a:p>
            <a:pPr marL="285750" indent="-285750">
              <a:buFontTx/>
              <a:buChar char="-"/>
            </a:pPr>
            <a:r>
              <a:rPr lang="en-AU" sz="2400" dirty="0"/>
              <a:t>Raised Bloods and EFFUSION </a:t>
            </a:r>
          </a:p>
          <a:p>
            <a:r>
              <a:rPr lang="en-AU" sz="2400" dirty="0"/>
              <a:t> LIKELY SEPTIC ARTHRITIS</a:t>
            </a:r>
          </a:p>
        </p:txBody>
      </p:sp>
    </p:spTree>
    <p:extLst>
      <p:ext uri="{BB962C8B-B14F-4D97-AF65-F5344CB8AC3E}">
        <p14:creationId xmlns:p14="http://schemas.microsoft.com/office/powerpoint/2010/main" val="22664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Case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712" y="1513762"/>
            <a:ext cx="5194920" cy="4525963"/>
          </a:xfrm>
        </p:spPr>
        <p:txBody>
          <a:bodyPr/>
          <a:lstStyle/>
          <a:p>
            <a:r>
              <a:rPr lang="en-AU" dirty="0"/>
              <a:t>8</a:t>
            </a:r>
            <a:r>
              <a:rPr lang="en-AU" dirty="0" smtClean="0"/>
              <a:t> month old, SVD</a:t>
            </a:r>
          </a:p>
          <a:p>
            <a:r>
              <a:rPr lang="en-AU" dirty="0" smtClean="0"/>
              <a:t>Brought in by mum</a:t>
            </a:r>
          </a:p>
          <a:p>
            <a:r>
              <a:rPr lang="en-AU" dirty="0" smtClean="0"/>
              <a:t>Not moving arm for 2 days</a:t>
            </a:r>
          </a:p>
          <a:p>
            <a:r>
              <a:rPr lang="en-AU" dirty="0" smtClean="0"/>
              <a:t>Fever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03" y="1112155"/>
            <a:ext cx="3096344" cy="475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10816" y="2379865"/>
            <a:ext cx="3363505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b="1" dirty="0"/>
              <a:t>Differential Diagnosis</a:t>
            </a:r>
          </a:p>
          <a:p>
            <a:r>
              <a:rPr lang="en-AU" sz="2800" dirty="0" smtClean="0"/>
              <a:t>Fracture </a:t>
            </a:r>
          </a:p>
          <a:p>
            <a:r>
              <a:rPr lang="en-AU" sz="2800" dirty="0" smtClean="0"/>
              <a:t>pulled elbow </a:t>
            </a:r>
          </a:p>
          <a:p>
            <a:r>
              <a:rPr lang="en-AU" sz="2800" dirty="0" smtClean="0"/>
              <a:t>NAI</a:t>
            </a:r>
          </a:p>
          <a:p>
            <a:r>
              <a:rPr lang="en-AU" sz="2800" dirty="0" smtClean="0"/>
              <a:t>Plexus injury missed</a:t>
            </a:r>
            <a:endParaRPr lang="en-AU" sz="2800" dirty="0"/>
          </a:p>
          <a:p>
            <a:r>
              <a:rPr lang="en-AU" sz="2800" dirty="0" smtClean="0"/>
              <a:t>Bone /Joint infection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4712" y="4194762"/>
            <a:ext cx="417646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2800" dirty="0"/>
              <a:t>Differential </a:t>
            </a:r>
            <a:r>
              <a:rPr lang="en-AU" sz="2800" dirty="0" smtClean="0"/>
              <a:t>Diagnosis?</a:t>
            </a:r>
          </a:p>
          <a:p>
            <a:endParaRPr lang="en-AU" sz="2800" dirty="0"/>
          </a:p>
          <a:p>
            <a:r>
              <a:rPr lang="en-AU" sz="2800" dirty="0" smtClean="0"/>
              <a:t>Management?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0379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1916</Words>
  <Application>Microsoft Office PowerPoint</Application>
  <PresentationFormat>Widescreen</PresentationFormat>
  <Paragraphs>461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AdvPSA334</vt:lpstr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BONE &amp; JOINT INFECTION  in  CHILDREN Viva</vt:lpstr>
      <vt:lpstr>Case 1</vt:lpstr>
      <vt:lpstr>Pulled Elbow</vt:lpstr>
      <vt:lpstr>Case 2</vt:lpstr>
      <vt:lpstr>Case 2</vt:lpstr>
      <vt:lpstr>Transient Synovitis of the Hip</vt:lpstr>
      <vt:lpstr>Bone Joint Infection vs TRANSIENT SYNOVITIS</vt:lpstr>
      <vt:lpstr>SEPTIC ARTHRITIS vs TRANSIENT SYNOVITIS</vt:lpstr>
      <vt:lpstr>Case 3</vt:lpstr>
      <vt:lpstr>Case 3</vt:lpstr>
      <vt:lpstr>Septic Arthritis – Exam answer</vt:lpstr>
      <vt:lpstr>Finnish Approach – Paakkonen &amp; Peltola</vt:lpstr>
      <vt:lpstr>Case 4</vt:lpstr>
      <vt:lpstr>Case 4</vt:lpstr>
      <vt:lpstr>Neonatal Bone &amp; Joint Infection</vt:lpstr>
      <vt:lpstr>Case 4</vt:lpstr>
      <vt:lpstr>Case 4</vt:lpstr>
      <vt:lpstr>Acute / Sub acute osteomyelitis</vt:lpstr>
      <vt:lpstr>Case 5</vt:lpstr>
      <vt:lpstr>Chronic Osteomyelitis</vt:lpstr>
      <vt:lpstr>Chronic Osteomyelitis  Surgical Principles</vt:lpstr>
      <vt:lpstr>Beit Cure Classification</vt:lpstr>
      <vt:lpstr>Case 6</vt:lpstr>
      <vt:lpstr>Discitis vs Vertebral Osteomyelitis</vt:lpstr>
      <vt:lpstr>Case 7</vt:lpstr>
      <vt:lpstr>MALIGNANCY   vs        INFLAMMATORY ARTHROPATHY</vt:lpstr>
      <vt:lpstr>Case 8</vt:lpstr>
      <vt:lpstr>POST VARICELLA SOFT TISSUE INFECTION</vt:lpstr>
      <vt:lpstr>Case 9</vt:lpstr>
      <vt:lpstr>Sickle Cell Osteomyelitis vs Infarction</vt:lpstr>
      <vt:lpstr>Case 10</vt:lpstr>
      <vt:lpstr>Chronic Recurrent Multifocal Osteomyelitis CRMO or CNO or SAPHO</vt:lpstr>
      <vt:lpstr>Which antibiotics?</vt:lpstr>
      <vt:lpstr>Summary Bone &amp; Joint Infection Children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James</dc:creator>
  <cp:lastModifiedBy>Kyle James</cp:lastModifiedBy>
  <cp:revision>65</cp:revision>
  <dcterms:created xsi:type="dcterms:W3CDTF">2014-08-25T05:35:49Z</dcterms:created>
  <dcterms:modified xsi:type="dcterms:W3CDTF">2014-08-26T06:06:13Z</dcterms:modified>
</cp:coreProperties>
</file>