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305" r:id="rId8"/>
    <p:sldId id="265" r:id="rId9"/>
    <p:sldId id="280" r:id="rId10"/>
    <p:sldId id="267" r:id="rId11"/>
    <p:sldId id="276" r:id="rId12"/>
    <p:sldId id="268" r:id="rId13"/>
    <p:sldId id="278" r:id="rId14"/>
    <p:sldId id="269" r:id="rId15"/>
    <p:sldId id="271" r:id="rId16"/>
    <p:sldId id="283" r:id="rId17"/>
    <p:sldId id="282" r:id="rId18"/>
    <p:sldId id="284" r:id="rId19"/>
    <p:sldId id="281" r:id="rId20"/>
    <p:sldId id="277" r:id="rId21"/>
    <p:sldId id="279" r:id="rId22"/>
    <p:sldId id="285" r:id="rId23"/>
    <p:sldId id="306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300" r:id="rId37"/>
    <p:sldId id="301" r:id="rId38"/>
    <p:sldId id="298" r:id="rId39"/>
    <p:sldId id="299" r:id="rId40"/>
    <p:sldId id="303" r:id="rId41"/>
    <p:sldId id="302" r:id="rId42"/>
    <p:sldId id="304" r:id="rId43"/>
    <p:sldId id="262" r:id="rId44"/>
    <p:sldId id="307" r:id="rId45"/>
    <p:sldId id="308" r:id="rId46"/>
    <p:sldId id="309" r:id="rId47"/>
    <p:sldId id="311" r:id="rId48"/>
    <p:sldId id="310" r:id="rId49"/>
    <p:sldId id="312" r:id="rId50"/>
    <p:sldId id="313" r:id="rId51"/>
    <p:sldId id="314" r:id="rId52"/>
    <p:sldId id="315" r:id="rId53"/>
    <p:sldId id="316" r:id="rId54"/>
    <p:sldId id="317" r:id="rId55"/>
    <p:sldId id="275" r:id="rId56"/>
    <p:sldId id="318" r:id="rId57"/>
    <p:sldId id="272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m Lahoti" initials="OL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commentAuthors" Target="commentAuthors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54413-4380-3241-BA69-F2100CC3E2EE}" type="datetimeFigureOut">
              <a:rPr lang="en-US" smtClean="0"/>
              <a:t>21/10/2014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E6AB2-DB67-F248-8398-8D38FC517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63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 alignment </a:t>
            </a:r>
            <a:r>
              <a:rPr lang="en-US" dirty="0" err="1" smtClean="0"/>
              <a:t>doesn</a:t>
            </a:r>
            <a:r>
              <a:rPr lang="fr-FR" dirty="0" smtClean="0"/>
              <a:t>’</a:t>
            </a:r>
            <a:r>
              <a:rPr lang="en-US" dirty="0" smtClean="0"/>
              <a:t>t</a:t>
            </a:r>
            <a:r>
              <a:rPr lang="en-US" baseline="0" dirty="0" smtClean="0"/>
              <a:t> always mean normal limb – which constitutes a mechanically aligned limb, mobile joints, good muscle power and co-ordination and pain free</a:t>
            </a:r>
          </a:p>
          <a:p>
            <a:r>
              <a:rPr lang="en-US" baseline="0" dirty="0" smtClean="0"/>
              <a:t>Normal alignment has several components – coronal or frontal plane alignment and sagittal alignment, normal orientation of joints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03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Tibia </a:t>
            </a:r>
            <a:r>
              <a:rPr lang="en-US" dirty="0" err="1" smtClean="0"/>
              <a:t>vara</a:t>
            </a:r>
            <a:r>
              <a:rPr lang="en-US" dirty="0" smtClean="0"/>
              <a:t> plus joint obliquity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5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Varus</a:t>
            </a:r>
            <a:r>
              <a:rPr lang="en-US" baseline="0" dirty="0" smtClean="0"/>
              <a:t> deformity due to joint laxity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1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MAD </a:t>
            </a:r>
            <a:r>
              <a:rPr lang="en-US" dirty="0" err="1" smtClean="0"/>
              <a:t>varus</a:t>
            </a:r>
            <a:r>
              <a:rPr lang="en-US" dirty="0" smtClean="0"/>
              <a:t> due to distal femoral </a:t>
            </a:r>
            <a:r>
              <a:rPr lang="en-US" dirty="0" err="1" smtClean="0"/>
              <a:t>varus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41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</a:t>
            </a:r>
            <a:r>
              <a:rPr lang="en-US" dirty="0" err="1" smtClean="0"/>
              <a:t>juxta-artricular</a:t>
            </a:r>
            <a:r>
              <a:rPr lang="en-US" baseline="0" dirty="0" smtClean="0"/>
              <a:t> deformities – </a:t>
            </a:r>
            <a:r>
              <a:rPr lang="en-US" baseline="0" dirty="0" err="1" smtClean="0"/>
              <a:t>valtus</a:t>
            </a:r>
            <a:r>
              <a:rPr lang="en-US" baseline="0" dirty="0" smtClean="0"/>
              <a:t> due to distal femoral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86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</a:t>
            </a:r>
            <a:r>
              <a:rPr lang="en-US" dirty="0" err="1" smtClean="0"/>
              <a:t>diaphyseal</a:t>
            </a:r>
            <a:r>
              <a:rPr lang="en-US" dirty="0" smtClean="0"/>
              <a:t> deformities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52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a multi apical deformity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39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Myths – effect on spine – scoliosis, variable, functional scoliosis,</a:t>
            </a:r>
            <a:r>
              <a:rPr lang="en-US" baseline="0" dirty="0" smtClean="0"/>
              <a:t> convexity has no relation to short side, LBP is not substantiated, High hip – 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edge angle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23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p.145: The first is that the bone age obtained is accurate only within approximately 12 months, and bone ages are notoriously inaccurate before the age of 6 years. Ultimately, however, if evaluations are done sequentially over a number of years, the intrinsic inaccuracy is reduced. Bone</a:t>
            </a:r>
            <a:r>
              <a:rPr lang="en-US" baseline="0" dirty="0" smtClean="0"/>
              <a:t> age left hand – in conditions that affects left hand – both hands should be exposed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53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p.146: The arithmetic method, or </a:t>
            </a:r>
            <a:r>
              <a:rPr lang="en-US" dirty="0" err="1" smtClean="0"/>
              <a:t>ruleof</a:t>
            </a:r>
            <a:r>
              <a:rPr lang="en-US" dirty="0" smtClean="0"/>
              <a:t>-thumb method, was first described by White and evaluated by </a:t>
            </a:r>
            <a:r>
              <a:rPr lang="en-US" dirty="0" err="1" smtClean="0"/>
              <a:t>Westh</a:t>
            </a:r>
            <a:r>
              <a:rPr lang="en-US" dirty="0" smtClean="0"/>
              <a:t> and Menelaus.13 It is based on four assumptions about growth: (1) boys stop growing at age 16; (2) girls stop growing at age 14; (3) the distal femoral physis grows 10 mm yearly; and (4) the proximal tibia grows 6 mm yearly. This method is useful only during the later years, not in young children.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26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In a recent study, Little et al18 compared the accuracy of the Anderson-Green, </a:t>
            </a:r>
            <a:r>
              <a:rPr lang="en-US" dirty="0" err="1" smtClean="0"/>
              <a:t>Westh</a:t>
            </a:r>
            <a:r>
              <a:rPr lang="en-US" dirty="0" smtClean="0"/>
              <a:t>-Menelaus, and Moseley methods of predicting limb-length discrepancy. No important differences were revealed.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6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x-ray shows a normally aligned lower limb – to be able to say that it has normal alignment we need to define its mechanical axis – this is achieved by joining the 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of hip to 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of ankle – so called mechanical axis – it should pass through 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of the knee joint just medial to tibial spine – it means that weight bearing line is </a:t>
            </a:r>
            <a:r>
              <a:rPr lang="en-US" baseline="0" dirty="0" err="1" smtClean="0"/>
              <a:t>colinear</a:t>
            </a:r>
            <a:r>
              <a:rPr lang="en-US" baseline="0" dirty="0" smtClean="0"/>
              <a:t> to the 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of the hip, knee and ankle joints. Any deviation of this line has major impact on knee and to some extent on ankle and hip.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52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Despite the improvements in gradual-distraction lengthening techniques, the complications of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 lengthening exceed those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epiphysiodesis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acute shortening. These include joint contracture, joint subluxation or dislocation, muscle weakness, vascular injury, nerve palsy, bone regenerate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pin-site infection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6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joint has a normal mechanical inclination</a:t>
            </a:r>
            <a:r>
              <a:rPr lang="en-US" baseline="0" dirty="0" smtClean="0"/>
              <a:t> to the mechanical axis - - knee joint is 3 degrees off the perpendicular so that the distal femur is in slight valgus and tibia in </a:t>
            </a:r>
            <a:r>
              <a:rPr lang="en-US" baseline="0" dirty="0" err="1" smtClean="0"/>
              <a:t>varus</a:t>
            </a:r>
            <a:r>
              <a:rPr lang="en-US" baseline="0" dirty="0" smtClean="0"/>
              <a:t>. Ankle is perpendicular to the axis. Hip joint orientation is tricky – we have a mental image of normal hip joint represented by a normal neck shaft angle – which can vary from 125-131 degrees and can change with rotation of the limb. For the mechanical axis assessment a line joining tip of trochanter to the 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of the femoral head is taken as hip joint orientation line and it is more or less 90 degrees +/- 6 degrees. This date is essential to define the normal lower limb thus assessing the deformity if any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57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At this stage it is important to differentiate between mechanical and anatomical axis. Mechanical axis is an imaginary line running through the 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of the hip and ankle joint – all joints </a:t>
            </a:r>
            <a:r>
              <a:rPr lang="en-US" baseline="0" dirty="0" err="1" smtClean="0"/>
              <a:t>centres</a:t>
            </a:r>
            <a:r>
              <a:rPr lang="en-US" baseline="0" dirty="0" smtClean="0"/>
              <a:t> are co linear to this axis but bones are not. Femur anatomical axis subtends 5-7 degree valgus angle to the mechanical axis of the femur. In tibia it is easy as both anatomical and mechanical axis are the same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08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Mechanical axis is mainly influenced</a:t>
            </a:r>
            <a:r>
              <a:rPr lang="en-US" baseline="0" dirty="0" smtClean="0"/>
              <a:t> by deformities around the knee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9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Influence</a:t>
            </a:r>
            <a:r>
              <a:rPr lang="en-US" baseline="0" dirty="0" smtClean="0"/>
              <a:t> of level of deformity - </a:t>
            </a:r>
            <a:r>
              <a:rPr lang="en-US" dirty="0" smtClean="0"/>
              <a:t>Deformity of proximal tibia and distal femur has direct</a:t>
            </a:r>
            <a:r>
              <a:rPr lang="en-US" baseline="0" dirty="0" smtClean="0"/>
              <a:t> effect on MAD than similar degree of deformity away from the knee joint. This x-ray can not be passed on as normal alignment – remember there are two components to normal alignment – MA and joint orientation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52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Effect of rotation of limb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89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patella are </a:t>
            </a:r>
            <a:r>
              <a:rPr lang="en-US" dirty="0" err="1" smtClean="0"/>
              <a:t>subluxed</a:t>
            </a:r>
            <a:r>
              <a:rPr lang="en-US" dirty="0" smtClean="0"/>
              <a:t> and high riding as in this case, point tibial </a:t>
            </a:r>
            <a:r>
              <a:rPr lang="en-US" dirty="0" err="1" smtClean="0"/>
              <a:t>tuberosities</a:t>
            </a:r>
            <a:r>
              <a:rPr lang="en-US" dirty="0" smtClean="0"/>
              <a:t> to the front – not foot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43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Stepwise assessment of MAD – tibia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vara</a:t>
            </a:r>
            <a:r>
              <a:rPr lang="en-US" baseline="0" dirty="0" smtClean="0"/>
              <a:t> deformity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E6AB2-DB67-F248-8398-8D38FC5175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5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44EC-03B8-374D-8526-54EB2A8980D5}" type="datetimeFigureOut">
              <a:rPr lang="en-US" smtClean="0"/>
              <a:t>21/10/2014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C804D-D4F0-9740-A4F8-EC2AEA2C9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39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44EC-03B8-374D-8526-54EB2A8980D5}" type="datetimeFigureOut">
              <a:rPr lang="en-US" smtClean="0"/>
              <a:t>21/10/2014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C804D-D4F0-9740-A4F8-EC2AEA2C9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03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44EC-03B8-374D-8526-54EB2A8980D5}" type="datetimeFigureOut">
              <a:rPr lang="en-US" smtClean="0"/>
              <a:t>21/10/2014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C804D-D4F0-9740-A4F8-EC2AEA2C9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4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44EC-03B8-374D-8526-54EB2A8980D5}" type="datetimeFigureOut">
              <a:rPr lang="en-US" smtClean="0"/>
              <a:t>21/10/2014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C804D-D4F0-9740-A4F8-EC2AEA2C9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44EC-03B8-374D-8526-54EB2A8980D5}" type="datetimeFigureOut">
              <a:rPr lang="en-US" smtClean="0"/>
              <a:t>21/10/2014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C804D-D4F0-9740-A4F8-EC2AEA2C9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9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44EC-03B8-374D-8526-54EB2A8980D5}" type="datetimeFigureOut">
              <a:rPr lang="en-US" smtClean="0"/>
              <a:t>21/10/2014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C804D-D4F0-9740-A4F8-EC2AEA2C9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6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44EC-03B8-374D-8526-54EB2A8980D5}" type="datetimeFigureOut">
              <a:rPr lang="en-US" smtClean="0"/>
              <a:t>21/10/2014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C804D-D4F0-9740-A4F8-EC2AEA2C9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67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44EC-03B8-374D-8526-54EB2A8980D5}" type="datetimeFigureOut">
              <a:rPr lang="en-US" smtClean="0"/>
              <a:t>21/10/2014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C804D-D4F0-9740-A4F8-EC2AEA2C9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3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44EC-03B8-374D-8526-54EB2A8980D5}" type="datetimeFigureOut">
              <a:rPr lang="en-US" smtClean="0"/>
              <a:t>21/10/2014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C804D-D4F0-9740-A4F8-EC2AEA2C9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9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44EC-03B8-374D-8526-54EB2A8980D5}" type="datetimeFigureOut">
              <a:rPr lang="en-US" smtClean="0"/>
              <a:t>21/10/2014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C804D-D4F0-9740-A4F8-EC2AEA2C9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7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44EC-03B8-374D-8526-54EB2A8980D5}" type="datetimeFigureOut">
              <a:rPr lang="en-US" smtClean="0"/>
              <a:t>21/10/2014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C804D-D4F0-9740-A4F8-EC2AEA2C9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8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544EC-03B8-374D-8526-54EB2A8980D5}" type="datetimeFigureOut">
              <a:rPr lang="en-US" smtClean="0"/>
              <a:t>21/10/2014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C804D-D4F0-9740-A4F8-EC2AEA2C9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6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Assessment Lower Limb Deformity and Leg Length Discrepancy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Om Lahoti</a:t>
            </a:r>
          </a:p>
          <a:p>
            <a:r>
              <a:rPr lang="en-US" dirty="0" smtClean="0"/>
              <a:t>Consultant </a:t>
            </a:r>
            <a:r>
              <a:rPr lang="en-US" dirty="0" err="1" smtClean="0"/>
              <a:t>Orthopaedic</a:t>
            </a:r>
            <a:r>
              <a:rPr lang="en-US" dirty="0" smtClean="0"/>
              <a:t> Surgeon</a:t>
            </a:r>
          </a:p>
          <a:p>
            <a:r>
              <a:rPr lang="en-US" dirty="0" smtClean="0"/>
              <a:t>King’s College Hospital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6062562"/>
            <a:ext cx="1562100" cy="29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922861"/>
            <a:ext cx="33274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leg weight bearing films</a:t>
            </a:r>
          </a:p>
          <a:p>
            <a:r>
              <a:rPr lang="en-US" dirty="0" smtClean="0"/>
              <a:t>Align lower limbs properly – patella facing forward</a:t>
            </a:r>
          </a:p>
          <a:p>
            <a:r>
              <a:rPr lang="en-US" dirty="0" smtClean="0"/>
              <a:t>Correct leg length discrepancy by blocks</a:t>
            </a:r>
          </a:p>
          <a:p>
            <a:r>
              <a:rPr lang="en-US" dirty="0" smtClean="0"/>
              <a:t>Make a note of fixed deformities (clinical assessment) while assessing the films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11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61" y="472144"/>
            <a:ext cx="3487250" cy="2611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29" y="3220925"/>
            <a:ext cx="2630621" cy="3507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502" y="1390358"/>
            <a:ext cx="4505710" cy="338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22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56" y="427612"/>
            <a:ext cx="1745778" cy="6161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745" y="427613"/>
            <a:ext cx="1778994" cy="623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220" y="2513844"/>
            <a:ext cx="3465814" cy="26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2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726" y="304800"/>
            <a:ext cx="18415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5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Level of Deformity (in a limb segment)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Diaphyseal</a:t>
            </a:r>
            <a:r>
              <a:rPr lang="en-US" dirty="0" smtClean="0"/>
              <a:t> – post traumatic</a:t>
            </a:r>
          </a:p>
          <a:p>
            <a:r>
              <a:rPr lang="en-US" dirty="0" err="1" smtClean="0"/>
              <a:t>Metaphyseal</a:t>
            </a:r>
            <a:r>
              <a:rPr lang="en-US" dirty="0" smtClean="0"/>
              <a:t> – developmental, post infective, trauma (growth disturbance)</a:t>
            </a:r>
          </a:p>
          <a:p>
            <a:r>
              <a:rPr lang="en-US" dirty="0" err="1" smtClean="0"/>
              <a:t>Juxtaarticular</a:t>
            </a:r>
            <a:r>
              <a:rPr lang="en-US" dirty="0" smtClean="0"/>
              <a:t> – developmental</a:t>
            </a:r>
          </a:p>
          <a:p>
            <a:pPr lvl="1"/>
            <a:r>
              <a:rPr lang="en-US" dirty="0" smtClean="0"/>
              <a:t>Between physeal scar and joint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6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of Deformity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a mechanical axis – MAD (Mechanical Axis Deviation) – Frontal </a:t>
            </a:r>
            <a:r>
              <a:rPr lang="en-US" dirty="0" err="1"/>
              <a:t>M</a:t>
            </a:r>
            <a:r>
              <a:rPr lang="en-US" dirty="0" err="1" smtClean="0"/>
              <a:t>alalignment</a:t>
            </a:r>
            <a:endParaRPr lang="en-US" dirty="0" smtClean="0"/>
          </a:p>
          <a:p>
            <a:r>
              <a:rPr lang="en-US" dirty="0" smtClean="0"/>
              <a:t>Causes of MAD</a:t>
            </a:r>
          </a:p>
          <a:p>
            <a:pPr lvl="1"/>
            <a:r>
              <a:rPr lang="en-US" dirty="0" smtClean="0"/>
              <a:t>1. FEMORAL</a:t>
            </a:r>
          </a:p>
          <a:p>
            <a:pPr lvl="1"/>
            <a:r>
              <a:rPr lang="en-US" dirty="0" smtClean="0"/>
              <a:t>2. TIBIAL</a:t>
            </a:r>
          </a:p>
          <a:p>
            <a:pPr lvl="1"/>
            <a:r>
              <a:rPr lang="en-US" dirty="0" smtClean="0"/>
              <a:t>3. KNEE JOINT LAXITY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66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UNT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3"/>
          <a:stretch/>
        </p:blipFill>
        <p:spPr>
          <a:xfrm>
            <a:off x="122947" y="829309"/>
            <a:ext cx="2313292" cy="577628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55276" y="1775240"/>
            <a:ext cx="660895" cy="4664866"/>
            <a:chOff x="855276" y="1775240"/>
            <a:chExt cx="660895" cy="4664866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1477295" y="1775240"/>
              <a:ext cx="38876" cy="46648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855276" y="1775240"/>
              <a:ext cx="220300" cy="46648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BLOUNT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8" t="20973"/>
          <a:stretch/>
        </p:blipFill>
        <p:spPr>
          <a:xfrm>
            <a:off x="2894508" y="829309"/>
            <a:ext cx="1338282" cy="5776282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3447021" y="4263169"/>
            <a:ext cx="622019" cy="388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43351" y="1775240"/>
            <a:ext cx="440597" cy="24879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01115" y="3855023"/>
            <a:ext cx="102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LDFA 88°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3447021" y="4315002"/>
            <a:ext cx="6220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239681" y="4315002"/>
            <a:ext cx="544267" cy="2125104"/>
          </a:xfrm>
          <a:prstGeom prst="line">
            <a:avLst/>
          </a:pr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68581" y="4363578"/>
            <a:ext cx="111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MPTA 73° 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3615484" y="4457538"/>
            <a:ext cx="453556" cy="777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/>
          <a:stretch/>
        </p:blipFill>
        <p:spPr bwMode="auto">
          <a:xfrm>
            <a:off x="5280296" y="191959"/>
            <a:ext cx="2489076" cy="624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74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472" y="0"/>
            <a:ext cx="2262985" cy="670191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077368" y="360947"/>
            <a:ext cx="1096211" cy="5748421"/>
            <a:chOff x="4077368" y="360947"/>
            <a:chExt cx="1096211" cy="5748421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4852737" y="360947"/>
              <a:ext cx="320842" cy="57484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077368" y="3342105"/>
              <a:ext cx="681790" cy="3342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077368" y="3494505"/>
              <a:ext cx="775369" cy="52939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077368" y="3676316"/>
              <a:ext cx="334211" cy="1310105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277895" y="3716422"/>
              <a:ext cx="574842" cy="228600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274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41" y="660400"/>
            <a:ext cx="1854200" cy="5524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294" y="1062552"/>
            <a:ext cx="4411150" cy="47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44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94773" y="635000"/>
            <a:ext cx="8509000" cy="5588000"/>
            <a:chOff x="455194" y="635000"/>
            <a:chExt cx="8509000" cy="558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194" y="635000"/>
              <a:ext cx="1701800" cy="558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994" y="635000"/>
              <a:ext cx="1701800" cy="558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58794" y="635000"/>
              <a:ext cx="1701800" cy="558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0594" y="635000"/>
              <a:ext cx="1701800" cy="558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2394" y="635000"/>
              <a:ext cx="1701800" cy="55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603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define normal alignment</a:t>
            </a:r>
          </a:p>
          <a:p>
            <a:r>
              <a:rPr lang="en-US" dirty="0" smtClean="0"/>
              <a:t>To assess deformity</a:t>
            </a:r>
          </a:p>
          <a:p>
            <a:r>
              <a:rPr lang="en-US" dirty="0" smtClean="0"/>
              <a:t>Plan correction of common deformities</a:t>
            </a:r>
          </a:p>
          <a:p>
            <a:r>
              <a:rPr lang="en-US" dirty="0" smtClean="0"/>
              <a:t>Methods of correction</a:t>
            </a:r>
          </a:p>
          <a:p>
            <a:pPr lvl="1"/>
            <a:r>
              <a:rPr lang="en-US" dirty="0" err="1" smtClean="0"/>
              <a:t>Paediatric</a:t>
            </a:r>
            <a:r>
              <a:rPr lang="en-US" dirty="0" smtClean="0"/>
              <a:t> and Adult</a:t>
            </a:r>
          </a:p>
          <a:p>
            <a:r>
              <a:rPr lang="en-US" dirty="0" smtClean="0"/>
              <a:t>Assessment of leg length discrepancy</a:t>
            </a:r>
          </a:p>
          <a:p>
            <a:r>
              <a:rPr lang="en-US" dirty="0" smtClean="0"/>
              <a:t>Principles of leg length equalization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9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81" y="112188"/>
            <a:ext cx="1992144" cy="6745812"/>
          </a:xfrm>
          <a:prstGeom prst="rect">
            <a:avLst/>
          </a:prstGeom>
        </p:spPr>
      </p:pic>
      <p:pic>
        <p:nvPicPr>
          <p:cNvPr id="2" name="Picture 1" descr="feudjeu g valgu ca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4"/>
          <a:stretch/>
        </p:blipFill>
        <p:spPr>
          <a:xfrm>
            <a:off x="3576128" y="112188"/>
            <a:ext cx="5193555" cy="668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8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00" y="152400"/>
            <a:ext cx="1371600" cy="6553200"/>
          </a:xfrm>
          <a:prstGeom prst="rect">
            <a:avLst/>
          </a:prstGeom>
        </p:spPr>
      </p:pic>
      <p:pic>
        <p:nvPicPr>
          <p:cNvPr id="4" name="Picture 3" descr="plumer tibia valga ca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5" b="4444"/>
          <a:stretch/>
        </p:blipFill>
        <p:spPr>
          <a:xfrm>
            <a:off x="2217066" y="152399"/>
            <a:ext cx="4590121" cy="59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3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343" y="152400"/>
            <a:ext cx="2159000" cy="6324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478424" y="3769895"/>
            <a:ext cx="360944" cy="2219158"/>
            <a:chOff x="4478424" y="3769895"/>
            <a:chExt cx="360944" cy="221915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558632" y="3769895"/>
              <a:ext cx="0" cy="1016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478424" y="4157579"/>
              <a:ext cx="200526" cy="120315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4558632" y="5160211"/>
              <a:ext cx="280736" cy="8288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882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umer tibia valga ca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5" b="4444"/>
          <a:stretch/>
        </p:blipFill>
        <p:spPr>
          <a:xfrm>
            <a:off x="0" y="85557"/>
            <a:ext cx="4590121" cy="5903495"/>
          </a:xfrm>
          <a:prstGeom prst="rect">
            <a:avLst/>
          </a:prstGeom>
        </p:spPr>
      </p:pic>
      <p:pic>
        <p:nvPicPr>
          <p:cNvPr id="3" name="Picture 2" descr="plumer tibia valga cad precu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3"/>
          <a:stretch/>
        </p:blipFill>
        <p:spPr>
          <a:xfrm>
            <a:off x="4590121" y="374315"/>
            <a:ext cx="4313247" cy="589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8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correction of a deformity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Level, magnitude and </a:t>
            </a:r>
            <a:r>
              <a:rPr lang="en-US" dirty="0" err="1" smtClean="0"/>
              <a:t>multiplanar</a:t>
            </a:r>
            <a:r>
              <a:rPr lang="en-US" dirty="0" smtClean="0"/>
              <a:t> deformity</a:t>
            </a:r>
          </a:p>
          <a:p>
            <a:r>
              <a:rPr lang="en-US" dirty="0" smtClean="0"/>
              <a:t>Leg Length </a:t>
            </a:r>
            <a:r>
              <a:rPr lang="en-US" dirty="0" err="1" smtClean="0"/>
              <a:t>Descrepancy</a:t>
            </a:r>
            <a:endParaRPr lang="en-US" dirty="0" smtClean="0"/>
          </a:p>
          <a:p>
            <a:r>
              <a:rPr lang="en-US" dirty="0" smtClean="0"/>
              <a:t>Soft tissues</a:t>
            </a:r>
          </a:p>
          <a:p>
            <a:r>
              <a:rPr lang="en-US" dirty="0" smtClean="0"/>
              <a:t>Bone stock/regenerative potential</a:t>
            </a:r>
          </a:p>
          <a:p>
            <a:r>
              <a:rPr lang="en-US" dirty="0" smtClean="0"/>
              <a:t>Expertise</a:t>
            </a:r>
          </a:p>
          <a:p>
            <a:pPr lvl="1"/>
            <a:r>
              <a:rPr lang="en-US" dirty="0" smtClean="0"/>
              <a:t>Plate/Nail/Ex Fix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95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Osteotomy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Guide to type of correction</a:t>
            </a:r>
          </a:p>
          <a:p>
            <a:r>
              <a:rPr lang="en-US" dirty="0" smtClean="0"/>
              <a:t>End result of correction</a:t>
            </a:r>
          </a:p>
          <a:p>
            <a:r>
              <a:rPr lang="en-US" dirty="0" smtClean="0"/>
              <a:t>Three rules</a:t>
            </a:r>
          </a:p>
        </p:txBody>
      </p:sp>
    </p:spTree>
    <p:extLst>
      <p:ext uri="{BB962C8B-B14F-4D97-AF65-F5344CB8AC3E}">
        <p14:creationId xmlns:p14="http://schemas.microsoft.com/office/powerpoint/2010/main" val="208035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Osteotomy Rule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Plane of osteotomy and </a:t>
            </a:r>
            <a:r>
              <a:rPr lang="en-US" smtClean="0"/>
              <a:t>correction through CORA and ACA</a:t>
            </a:r>
            <a:endParaRPr lang="en-US"/>
          </a:p>
        </p:txBody>
      </p:sp>
      <p:pic>
        <p:nvPicPr>
          <p:cNvPr id="4" name="Picture 3" descr="osteotomy rule 1 open we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63" y="2934259"/>
            <a:ext cx="4814318" cy="3616757"/>
          </a:xfrm>
          <a:prstGeom prst="rect">
            <a:avLst/>
          </a:prstGeom>
        </p:spPr>
      </p:pic>
      <p:pic>
        <p:nvPicPr>
          <p:cNvPr id="5" name="Picture 4" descr="ost rule 1 closing wed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55" y="2934258"/>
            <a:ext cx="4814318" cy="36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0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Osteotomy Rule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ACA is at CORA and Osteotomy above or below CORA – angulation and translation occurs at osteotomy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6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teotomy rule 2 illust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4" y="145541"/>
            <a:ext cx="3434366" cy="2580068"/>
          </a:xfrm>
          <a:prstGeom prst="rect">
            <a:avLst/>
          </a:prstGeom>
        </p:spPr>
      </p:pic>
      <p:pic>
        <p:nvPicPr>
          <p:cNvPr id="5" name="Picture 4" descr="osteotomy rul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4" y="3424222"/>
            <a:ext cx="3434366" cy="2580068"/>
          </a:xfrm>
          <a:prstGeom prst="rect">
            <a:avLst/>
          </a:prstGeom>
        </p:spPr>
      </p:pic>
      <p:pic>
        <p:nvPicPr>
          <p:cNvPr id="2" name="Picture 1" descr="plumer tibia valga cad postcu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4" t="19299"/>
          <a:stretch/>
        </p:blipFill>
        <p:spPr>
          <a:xfrm>
            <a:off x="6817894" y="145540"/>
            <a:ext cx="1778000" cy="6173503"/>
          </a:xfrm>
          <a:prstGeom prst="rect">
            <a:avLst/>
          </a:prstGeom>
        </p:spPr>
      </p:pic>
      <p:pic>
        <p:nvPicPr>
          <p:cNvPr id="6" name="Picture 5" descr="plumer tibia valga cad precu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8" t="19883"/>
          <a:stretch/>
        </p:blipFill>
        <p:spPr>
          <a:xfrm>
            <a:off x="4237789" y="145541"/>
            <a:ext cx="1671052" cy="589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04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Osteotomy Rule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ACA does not pass through CORA and osteotomy is at a distance from CORA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728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 Limb</a:t>
            </a:r>
          </a:p>
          <a:p>
            <a:pPr lvl="1"/>
            <a:r>
              <a:rPr lang="en-US" dirty="0" smtClean="0"/>
              <a:t>Mechanically aligned, mobile joints, good muscle power, pain free</a:t>
            </a:r>
          </a:p>
          <a:p>
            <a:r>
              <a:rPr lang="en-US" dirty="0" smtClean="0"/>
              <a:t>Normal Alignment (Mechanical)</a:t>
            </a:r>
          </a:p>
          <a:p>
            <a:pPr lvl="1"/>
            <a:r>
              <a:rPr lang="en-US" dirty="0" smtClean="0"/>
              <a:t>Frontal and Sagittal Alignment of Limb</a:t>
            </a:r>
          </a:p>
          <a:p>
            <a:pPr lvl="1"/>
            <a:r>
              <a:rPr lang="en-US" dirty="0" smtClean="0"/>
              <a:t>Normal Joint </a:t>
            </a:r>
            <a:r>
              <a:rPr lang="en-US" dirty="0"/>
              <a:t>O</a:t>
            </a:r>
            <a:r>
              <a:rPr lang="en-US" dirty="0" smtClean="0"/>
              <a:t>rientation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0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t rule 3 illustr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7" y="1016482"/>
            <a:ext cx="4684731" cy="351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75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Deformity correction in children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Growth differentiates from adults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Growth can be modulated to correct angulation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72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Modulation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</a:t>
            </a:r>
            <a:r>
              <a:rPr lang="en-US" dirty="0" err="1" smtClean="0"/>
              <a:t>piphyseodesis</a:t>
            </a:r>
            <a:r>
              <a:rPr lang="en-US" dirty="0" smtClean="0"/>
              <a:t> – Hemi</a:t>
            </a:r>
          </a:p>
          <a:p>
            <a:r>
              <a:rPr lang="en-US" dirty="0" smtClean="0"/>
              <a:t>On the convex side (Apex of the deformity)</a:t>
            </a:r>
          </a:p>
          <a:p>
            <a:r>
              <a:rPr lang="en-US" dirty="0" smtClean="0"/>
              <a:t>Temporary/permanent</a:t>
            </a:r>
          </a:p>
          <a:p>
            <a:r>
              <a:rPr lang="en-US" dirty="0" smtClean="0"/>
              <a:t>Various implants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6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Hemiepiphyseodesis</a:t>
            </a:r>
            <a:r>
              <a:rPr lang="en-US" dirty="0" smtClean="0"/>
              <a:t> - controversies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 </a:t>
            </a:r>
            <a:r>
              <a:rPr lang="en-US" dirty="0"/>
              <a:t>growth pattern assumed</a:t>
            </a:r>
          </a:p>
          <a:p>
            <a:r>
              <a:rPr lang="en-US" dirty="0"/>
              <a:t>When to do</a:t>
            </a:r>
          </a:p>
          <a:p>
            <a:r>
              <a:rPr lang="en-US" dirty="0"/>
              <a:t>Which implant</a:t>
            </a:r>
          </a:p>
          <a:p>
            <a:r>
              <a:rPr lang="en-US" dirty="0"/>
              <a:t>Predictability </a:t>
            </a:r>
            <a:r>
              <a:rPr lang="en-US" dirty="0" smtClean="0"/>
              <a:t>issues</a:t>
            </a:r>
          </a:p>
          <a:p>
            <a:r>
              <a:rPr lang="en-US" dirty="0" smtClean="0"/>
              <a:t>Overcorrection and Rebound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of </a:t>
            </a:r>
            <a:r>
              <a:rPr lang="en-US" dirty="0" err="1" smtClean="0"/>
              <a:t>Epiphyseodesis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Nearer skeletal maturity –  2yrs of </a:t>
            </a:r>
            <a:r>
              <a:rPr lang="en-US" dirty="0" smtClean="0"/>
              <a:t>growth</a:t>
            </a:r>
          </a:p>
          <a:p>
            <a:r>
              <a:rPr lang="en-US" dirty="0" smtClean="0"/>
              <a:t>Magnitude of correction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4000" baseline="30000" dirty="0" smtClean="0"/>
              <a:t>5° </a:t>
            </a:r>
            <a:r>
              <a:rPr lang="en-US" sz="4000" baseline="30000" dirty="0"/>
              <a:t>angular correction for each yr. tibia</a:t>
            </a:r>
          </a:p>
          <a:p>
            <a:pPr marL="0" indent="0">
              <a:buNone/>
            </a:pPr>
            <a:r>
              <a:rPr lang="en-US" sz="4000" baseline="30000" dirty="0" smtClean="0"/>
              <a:t>	7°  </a:t>
            </a:r>
            <a:r>
              <a:rPr lang="en-US" sz="4000" baseline="30000" dirty="0"/>
              <a:t>for femur</a:t>
            </a:r>
          </a:p>
          <a:p>
            <a:pPr marL="0" indent="0">
              <a:buNone/>
            </a:pPr>
            <a:r>
              <a:rPr lang="nl-NL" sz="4000" baseline="30000" dirty="0" smtClean="0"/>
              <a:t>				(</a:t>
            </a:r>
            <a:r>
              <a:rPr lang="nl-NL" sz="4000" baseline="30000" dirty="0"/>
              <a:t>Bowen et al CORR 198, 1985)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06052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92100"/>
            <a:ext cx="83566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3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7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22300"/>
            <a:ext cx="89916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5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Un-resolving Genu </a:t>
            </a:r>
            <a:r>
              <a:rPr lang="en-US" dirty="0" err="1" smtClean="0"/>
              <a:t>Valgum</a:t>
            </a:r>
            <a:r>
              <a:rPr lang="en-US" dirty="0" smtClean="0"/>
              <a:t> in Adolescents</a:t>
            </a:r>
          </a:p>
          <a:p>
            <a:r>
              <a:rPr lang="en-US" dirty="0" smtClean="0"/>
              <a:t>Skeletal dysplasia/multiple </a:t>
            </a:r>
            <a:r>
              <a:rPr lang="en-US" dirty="0" err="1" smtClean="0"/>
              <a:t>osteochondromatosis</a:t>
            </a:r>
            <a:endParaRPr lang="en-US" dirty="0" smtClean="0"/>
          </a:p>
          <a:p>
            <a:r>
              <a:rPr lang="en-US" dirty="0" err="1" smtClean="0"/>
              <a:t>Cozen’s</a:t>
            </a:r>
            <a:r>
              <a:rPr lang="en-US" dirty="0" smtClean="0"/>
              <a:t> fracture</a:t>
            </a:r>
          </a:p>
          <a:p>
            <a:r>
              <a:rPr lang="en-US" dirty="0" smtClean="0"/>
              <a:t>Blount’s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9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 of thumb for G </a:t>
            </a:r>
            <a:r>
              <a:rPr lang="en-US" dirty="0" err="1" smtClean="0"/>
              <a:t>Valgum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Indications (Adolescent cases)</a:t>
            </a:r>
          </a:p>
          <a:p>
            <a:pPr lvl="1"/>
            <a:r>
              <a:rPr lang="fr-FR" dirty="0"/>
              <a:t>3” IM distance (10yr G – 12 B)</a:t>
            </a:r>
          </a:p>
          <a:p>
            <a:pPr lvl="1"/>
            <a:r>
              <a:rPr lang="fr-FR" dirty="0"/>
              <a:t>12-15 </a:t>
            </a:r>
            <a:r>
              <a:rPr lang="fr-FR" dirty="0" err="1"/>
              <a:t>degree</a:t>
            </a:r>
            <a:r>
              <a:rPr lang="fr-FR" dirty="0"/>
              <a:t> valgus</a:t>
            </a:r>
          </a:p>
          <a:p>
            <a:pPr lvl="1"/>
            <a:r>
              <a:rPr lang="fr-FR" dirty="0" err="1"/>
              <a:t>Avoid</a:t>
            </a:r>
            <a:r>
              <a:rPr lang="fr-FR" dirty="0"/>
              <a:t> </a:t>
            </a:r>
            <a:r>
              <a:rPr lang="fr-FR" dirty="0" err="1"/>
              <a:t>surgery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12yrs of </a:t>
            </a:r>
            <a:r>
              <a:rPr lang="fr-FR" dirty="0" err="1"/>
              <a:t>age</a:t>
            </a:r>
            <a:endParaRPr lang="fr-FR" dirty="0"/>
          </a:p>
          <a:p>
            <a:pPr lvl="1"/>
            <a:r>
              <a:rPr lang="fr-FR" dirty="0"/>
              <a:t>If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years</a:t>
            </a:r>
            <a:r>
              <a:rPr lang="fr-FR" dirty="0"/>
              <a:t> of </a:t>
            </a:r>
            <a:r>
              <a:rPr lang="fr-FR" dirty="0" err="1"/>
              <a:t>growth</a:t>
            </a:r>
            <a:r>
              <a:rPr lang="fr-FR" dirty="0"/>
              <a:t> </a:t>
            </a:r>
            <a:r>
              <a:rPr lang="fr-FR" dirty="0" err="1"/>
              <a:t>left</a:t>
            </a:r>
            <a:r>
              <a:rPr lang="fr-FR" dirty="0"/>
              <a:t> – </a:t>
            </a:r>
            <a:r>
              <a:rPr lang="fr-FR" dirty="0" err="1"/>
              <a:t>femoral</a:t>
            </a:r>
            <a:endParaRPr lang="fr-FR" dirty="0"/>
          </a:p>
          <a:p>
            <a:pPr lvl="1"/>
            <a:r>
              <a:rPr lang="fr-FR" dirty="0"/>
              <a:t>One </a:t>
            </a:r>
            <a:r>
              <a:rPr lang="fr-FR" dirty="0" err="1"/>
              <a:t>year</a:t>
            </a:r>
            <a:r>
              <a:rPr lang="fr-FR" dirty="0"/>
              <a:t> – </a:t>
            </a:r>
            <a:r>
              <a:rPr lang="fr-FR" dirty="0" err="1"/>
              <a:t>femur</a:t>
            </a:r>
            <a:r>
              <a:rPr lang="fr-FR" dirty="0"/>
              <a:t> and tibia</a:t>
            </a:r>
          </a:p>
          <a:p>
            <a:pPr lvl="1"/>
            <a:r>
              <a:rPr lang="fr-FR" dirty="0" err="1"/>
              <a:t>Removal</a:t>
            </a:r>
            <a:r>
              <a:rPr lang="fr-FR" dirty="0"/>
              <a:t> – once </a:t>
            </a:r>
            <a:r>
              <a:rPr lang="fr-FR" dirty="0" err="1"/>
              <a:t>limb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neutral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73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78354" cy="481784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Normal Alignment</a:t>
            </a:r>
            <a:br>
              <a:rPr lang="en-US" sz="3600" dirty="0" smtClean="0"/>
            </a:br>
            <a:r>
              <a:rPr lang="en-US" sz="3600" dirty="0" smtClean="0"/>
              <a:t>1. Weight bearing line – Mechanical Axis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644" y="482770"/>
            <a:ext cx="1027993" cy="563662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6673743" y="1205090"/>
            <a:ext cx="103670" cy="45482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03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19" y="215900"/>
            <a:ext cx="2311400" cy="641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231" y="215900"/>
            <a:ext cx="22733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2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840"/>
            <a:ext cx="6400800" cy="4406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78" y="1868766"/>
            <a:ext cx="177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4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" y="277395"/>
            <a:ext cx="25146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5" y="3095457"/>
            <a:ext cx="2514600" cy="3446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044" y="1587500"/>
            <a:ext cx="2374900" cy="3683000"/>
          </a:xfrm>
          <a:prstGeom prst="rect">
            <a:avLst/>
          </a:prstGeom>
        </p:spPr>
      </p:pic>
      <p:pic>
        <p:nvPicPr>
          <p:cNvPr id="5" name="Picture 4" descr="tavan m g valgum post removal of 8 p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26121" r="17124"/>
          <a:stretch/>
        </p:blipFill>
        <p:spPr>
          <a:xfrm>
            <a:off x="4844048" y="909053"/>
            <a:ext cx="2214478" cy="5066632"/>
          </a:xfrm>
          <a:prstGeom prst="rect">
            <a:avLst/>
          </a:prstGeom>
        </p:spPr>
      </p:pic>
      <p:pic>
        <p:nvPicPr>
          <p:cNvPr id="6" name="Picture 5" descr="tavan m g valgum post removal recurrenc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r="19037"/>
          <a:stretch/>
        </p:blipFill>
        <p:spPr>
          <a:xfrm>
            <a:off x="7058526" y="909053"/>
            <a:ext cx="2144186" cy="50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of Limb Length Discrepancy</a:t>
            </a:r>
            <a:br>
              <a:rPr lang="en-US" dirty="0" smtClean="0"/>
            </a:br>
            <a:r>
              <a:rPr lang="en-US" dirty="0" smtClean="0"/>
              <a:t>(LLD)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 in general population</a:t>
            </a:r>
          </a:p>
          <a:p>
            <a:pPr lvl="1"/>
            <a:r>
              <a:rPr lang="en-US" dirty="0" smtClean="0"/>
              <a:t>75% have &lt;1cm LLD</a:t>
            </a:r>
          </a:p>
          <a:p>
            <a:r>
              <a:rPr lang="en-US" dirty="0" smtClean="0"/>
              <a:t>Myths</a:t>
            </a:r>
          </a:p>
          <a:p>
            <a:pPr lvl="1"/>
            <a:r>
              <a:rPr lang="en-US" dirty="0" smtClean="0"/>
              <a:t>Effect on Spine – scoliosis, increased incidence LBP</a:t>
            </a:r>
          </a:p>
          <a:p>
            <a:pPr lvl="1"/>
            <a:r>
              <a:rPr lang="en-US" dirty="0" smtClean="0"/>
              <a:t>Arthritis – high hip uncovering</a:t>
            </a:r>
          </a:p>
          <a:p>
            <a:r>
              <a:rPr lang="en-US" dirty="0" smtClean="0"/>
              <a:t>Significant @ 2.5cm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17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ld adenopo p567095 post without shoe rais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 r="17544"/>
          <a:stretch/>
        </p:blipFill>
        <p:spPr>
          <a:xfrm>
            <a:off x="282798" y="153237"/>
            <a:ext cx="2134261" cy="6704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9103" y="2727158"/>
            <a:ext cx="38120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HIGH HIP ‘DYSPLASIA’</a:t>
            </a:r>
            <a:endParaRPr lang="en-US" sz="3200" dirty="0"/>
          </a:p>
        </p:txBody>
      </p:sp>
      <p:pic>
        <p:nvPicPr>
          <p:cNvPr id="6" name="Picture 5" descr="lld adenopo p567095 post with shoe rais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9"/>
          <a:stretch/>
        </p:blipFill>
        <p:spPr>
          <a:xfrm>
            <a:off x="6521164" y="153237"/>
            <a:ext cx="2618233" cy="67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7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in Lower Limbs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Maximum growth around knee – 65%</a:t>
            </a:r>
          </a:p>
          <a:p>
            <a:r>
              <a:rPr lang="en-US" dirty="0" smtClean="0"/>
              <a:t>Distal Femur grows at 1cm per year</a:t>
            </a:r>
          </a:p>
          <a:p>
            <a:r>
              <a:rPr lang="en-US" dirty="0" smtClean="0"/>
              <a:t>Proximal Tibia grows at .6 cm per year</a:t>
            </a:r>
          </a:p>
          <a:p>
            <a:r>
              <a:rPr lang="en-US" dirty="0" smtClean="0"/>
              <a:t>Skeletal Maturity</a:t>
            </a:r>
          </a:p>
          <a:p>
            <a:pPr lvl="1"/>
            <a:r>
              <a:rPr lang="en-US" dirty="0" smtClean="0"/>
              <a:t>Girls 14-16 </a:t>
            </a:r>
            <a:r>
              <a:rPr lang="en-US" dirty="0" err="1" smtClean="0"/>
              <a:t>yrs</a:t>
            </a:r>
            <a:endParaRPr lang="en-US" dirty="0" smtClean="0"/>
          </a:p>
          <a:p>
            <a:pPr lvl="1"/>
            <a:r>
              <a:rPr lang="en-US" dirty="0" smtClean="0"/>
              <a:t>Boys 16 – 18 </a:t>
            </a:r>
            <a:r>
              <a:rPr lang="en-US" dirty="0" err="1" smtClean="0"/>
              <a:t>yrs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406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LLD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Affected leg short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Congenital deficiency</a:t>
            </a:r>
          </a:p>
          <a:p>
            <a:pPr lvl="1"/>
            <a:r>
              <a:rPr lang="en-US" dirty="0" smtClean="0"/>
              <a:t>PFFD</a:t>
            </a:r>
          </a:p>
          <a:p>
            <a:pPr lvl="1"/>
            <a:r>
              <a:rPr lang="en-US" dirty="0" smtClean="0"/>
              <a:t>Fibular </a:t>
            </a:r>
            <a:r>
              <a:rPr lang="en-US" dirty="0" err="1" smtClean="0"/>
              <a:t>hemimelia</a:t>
            </a:r>
            <a:endParaRPr lang="en-US" dirty="0" smtClean="0"/>
          </a:p>
          <a:p>
            <a:r>
              <a:rPr lang="en-US" dirty="0" smtClean="0"/>
              <a:t>Trauma</a:t>
            </a:r>
          </a:p>
          <a:p>
            <a:pPr lvl="1"/>
            <a:r>
              <a:rPr lang="en-US" dirty="0" smtClean="0"/>
              <a:t>Growth Plate Injuries</a:t>
            </a:r>
          </a:p>
          <a:p>
            <a:pPr lvl="1"/>
            <a:r>
              <a:rPr lang="en-US" dirty="0" smtClean="0"/>
              <a:t>Bone Loss</a:t>
            </a:r>
          </a:p>
          <a:p>
            <a:r>
              <a:rPr lang="en-US" dirty="0" smtClean="0"/>
              <a:t>Infection</a:t>
            </a:r>
          </a:p>
          <a:p>
            <a:pPr lvl="1"/>
            <a:r>
              <a:rPr lang="en-US" dirty="0" smtClean="0"/>
              <a:t>Osteomyelitis, </a:t>
            </a:r>
            <a:r>
              <a:rPr lang="en-US" dirty="0" err="1" smtClean="0"/>
              <a:t>Septicaemia</a:t>
            </a:r>
            <a:endParaRPr lang="en-US" dirty="0" smtClean="0"/>
          </a:p>
          <a:p>
            <a:r>
              <a:rPr lang="en-US" dirty="0" smtClean="0"/>
              <a:t>Others</a:t>
            </a:r>
          </a:p>
          <a:p>
            <a:pPr lvl="1"/>
            <a:r>
              <a:rPr lang="en-US" dirty="0" smtClean="0"/>
              <a:t>Polio, Neurological, JCA</a:t>
            </a:r>
          </a:p>
          <a:p>
            <a:pPr lvl="1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Affected leg long</a:t>
            </a:r>
            <a:endParaRPr lang="en-US" u="sn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Trauma</a:t>
            </a:r>
          </a:p>
          <a:p>
            <a:pPr lvl="1"/>
            <a:r>
              <a:rPr lang="en-US" dirty="0" smtClean="0"/>
              <a:t>Femoral fractures</a:t>
            </a:r>
          </a:p>
          <a:p>
            <a:r>
              <a:rPr lang="en-US" dirty="0" smtClean="0"/>
              <a:t>Infection – Rare</a:t>
            </a:r>
          </a:p>
          <a:p>
            <a:r>
              <a:rPr lang="en-US" dirty="0" smtClean="0"/>
              <a:t>Vascular</a:t>
            </a:r>
          </a:p>
          <a:p>
            <a:pPr lvl="1"/>
            <a:r>
              <a:rPr lang="en-US" dirty="0" smtClean="0"/>
              <a:t>A-V malformations, syndromes</a:t>
            </a:r>
          </a:p>
          <a:p>
            <a:pPr lvl="1"/>
            <a:r>
              <a:rPr lang="en-US" dirty="0" smtClean="0"/>
              <a:t>Neurofibromatosis</a:t>
            </a:r>
          </a:p>
          <a:p>
            <a:r>
              <a:rPr lang="en-US" dirty="0" smtClean="0"/>
              <a:t>Others</a:t>
            </a:r>
          </a:p>
          <a:p>
            <a:pPr lvl="1"/>
            <a:r>
              <a:rPr lang="en-US" dirty="0" err="1" smtClean="0"/>
              <a:t>Hemihypertrophy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5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Shapiro patterns of LLD</a:t>
            </a:r>
            <a:endParaRPr lang="en-US" dirty="0"/>
          </a:p>
        </p:txBody>
      </p:sp>
      <p:pic>
        <p:nvPicPr>
          <p:cNvPr id="8" name="Picture 7" descr="Shapiro LLD typ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21" y="1417638"/>
            <a:ext cx="42164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2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of LLD - History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Birth history, trauma, infections, JCA</a:t>
            </a:r>
          </a:p>
          <a:p>
            <a:r>
              <a:rPr lang="en-US" dirty="0" smtClean="0"/>
              <a:t>Progressive vs. Static</a:t>
            </a:r>
          </a:p>
          <a:p>
            <a:r>
              <a:rPr lang="en-US" dirty="0" smtClean="0"/>
              <a:t>Associated spinal/foot/upper limb deformities</a:t>
            </a:r>
          </a:p>
          <a:p>
            <a:r>
              <a:rPr lang="en-US" dirty="0" smtClean="0"/>
              <a:t> Family history</a:t>
            </a:r>
          </a:p>
          <a:p>
            <a:r>
              <a:rPr lang="en-US" dirty="0" smtClean="0"/>
              <a:t>How is patient compensating for LLD</a:t>
            </a:r>
          </a:p>
          <a:p>
            <a:r>
              <a:rPr lang="en-US" dirty="0" smtClean="0"/>
              <a:t>Secondary effects of LLD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961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of LLD - Clinical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Inspection – front, side, back</a:t>
            </a:r>
          </a:p>
          <a:p>
            <a:r>
              <a:rPr lang="en-US" dirty="0" smtClean="0"/>
              <a:t>Gait – short leg, other features</a:t>
            </a:r>
          </a:p>
          <a:p>
            <a:r>
              <a:rPr lang="en-US" dirty="0" smtClean="0"/>
              <a:t>Measure – </a:t>
            </a:r>
          </a:p>
          <a:p>
            <a:pPr lvl="1"/>
            <a:r>
              <a:rPr lang="en-US" dirty="0" smtClean="0"/>
              <a:t>Tape</a:t>
            </a:r>
          </a:p>
          <a:p>
            <a:pPr lvl="1"/>
            <a:r>
              <a:rPr lang="en-US" dirty="0" smtClean="0"/>
              <a:t>Blocks</a:t>
            </a:r>
          </a:p>
          <a:p>
            <a:r>
              <a:rPr lang="en-US" dirty="0" smtClean="0"/>
              <a:t>Range of movement of each joint</a:t>
            </a:r>
          </a:p>
          <a:p>
            <a:r>
              <a:rPr lang="en-US" dirty="0" smtClean="0"/>
              <a:t>Fixed contractures at each level</a:t>
            </a:r>
          </a:p>
          <a:p>
            <a:r>
              <a:rPr lang="en-US" dirty="0" smtClean="0"/>
              <a:t>Orthotics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17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 Alignment</a:t>
            </a:r>
            <a:br>
              <a:rPr lang="en-US" dirty="0" smtClean="0"/>
            </a:br>
            <a:r>
              <a:rPr lang="en-US" dirty="0" smtClean="0"/>
              <a:t>2. Joint Orientation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99" y="1417638"/>
            <a:ext cx="2308500" cy="5186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5250"/>
          <a:stretch/>
        </p:blipFill>
        <p:spPr>
          <a:xfrm>
            <a:off x="5598168" y="1624142"/>
            <a:ext cx="3088632" cy="49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4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09550"/>
            <a:ext cx="2870200" cy="321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8999"/>
            <a:ext cx="3990390" cy="3268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363" y="538078"/>
            <a:ext cx="21971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Radiological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leg weight bearing films with a ruler</a:t>
            </a:r>
          </a:p>
          <a:p>
            <a:r>
              <a:rPr lang="en-US" dirty="0" smtClean="0"/>
              <a:t>CT </a:t>
            </a:r>
            <a:r>
              <a:rPr lang="en-US" dirty="0" err="1" smtClean="0"/>
              <a:t>scannogram</a:t>
            </a:r>
            <a:r>
              <a:rPr lang="en-US" dirty="0" smtClean="0"/>
              <a:t> </a:t>
            </a:r>
          </a:p>
          <a:p>
            <a:r>
              <a:rPr lang="en-US" dirty="0" smtClean="0"/>
              <a:t>Use the same technique each time</a:t>
            </a:r>
          </a:p>
          <a:p>
            <a:r>
              <a:rPr lang="en-US" dirty="0" smtClean="0"/>
              <a:t>Preferably measured by same individual/method</a:t>
            </a:r>
          </a:p>
          <a:p>
            <a:r>
              <a:rPr lang="en-US" dirty="0" smtClean="0"/>
              <a:t>Bone 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3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of Discrepancy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Obtain reproducible data – preferably two measurements six months apart</a:t>
            </a:r>
          </a:p>
          <a:p>
            <a:r>
              <a:rPr lang="en-US" dirty="0" smtClean="0"/>
              <a:t>Accuracy increases with number of observations</a:t>
            </a:r>
          </a:p>
          <a:p>
            <a:r>
              <a:rPr lang="en-US" dirty="0" smtClean="0"/>
              <a:t>Techniques</a:t>
            </a:r>
          </a:p>
          <a:p>
            <a:pPr lvl="1"/>
            <a:r>
              <a:rPr lang="en-US" dirty="0" smtClean="0"/>
              <a:t>Arithmetic method (Menelaus)</a:t>
            </a:r>
          </a:p>
          <a:p>
            <a:pPr lvl="1"/>
            <a:r>
              <a:rPr lang="en-US" dirty="0" smtClean="0"/>
              <a:t>Green-Anderson Growth </a:t>
            </a:r>
            <a:r>
              <a:rPr lang="en-US" dirty="0"/>
              <a:t>R</a:t>
            </a:r>
            <a:r>
              <a:rPr lang="en-US" dirty="0" smtClean="0"/>
              <a:t>emaining and Moseley Straight Line Graph</a:t>
            </a:r>
          </a:p>
          <a:p>
            <a:pPr lvl="1"/>
            <a:r>
              <a:rPr lang="en-US" dirty="0" smtClean="0"/>
              <a:t>Eastwood-Cole</a:t>
            </a:r>
          </a:p>
          <a:p>
            <a:pPr lvl="1"/>
            <a:r>
              <a:rPr lang="en-US" dirty="0" smtClean="0"/>
              <a:t>Paley Multiplier</a:t>
            </a:r>
          </a:p>
          <a:p>
            <a:pPr lvl="1"/>
            <a:r>
              <a:rPr lang="en-US" dirty="0" smtClean="0"/>
              <a:t>Computer assisted (Trauma CAD)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9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ithmetic method example from Champman on we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04" y="0"/>
            <a:ext cx="5070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5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eley growth remain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0" y="147053"/>
            <a:ext cx="4353785" cy="5882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373" y="147053"/>
            <a:ext cx="1687309" cy="2299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849" y="3144628"/>
            <a:ext cx="4556730" cy="3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1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36" y="336884"/>
            <a:ext cx="7129839" cy="577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8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5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7796" b="8578"/>
          <a:stretch/>
        </p:blipFill>
        <p:spPr>
          <a:xfrm>
            <a:off x="160420" y="107009"/>
            <a:ext cx="5681579" cy="3796570"/>
          </a:xfrm>
          <a:prstGeom prst="rect">
            <a:avLst/>
          </a:prstGeom>
        </p:spPr>
      </p:pic>
      <p:pic>
        <p:nvPicPr>
          <p:cNvPr id="3" name="Picture 2" descr="IMG_306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368" y="2687053"/>
            <a:ext cx="5186947" cy="38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6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Leg Length Equalization – level pelvis</a:t>
            </a:r>
          </a:p>
          <a:p>
            <a:r>
              <a:rPr lang="en-US" dirty="0" smtClean="0"/>
              <a:t>Normal Lower Limb Alignment</a:t>
            </a:r>
          </a:p>
          <a:p>
            <a:r>
              <a:rPr lang="en-US" dirty="0" smtClean="0"/>
              <a:t>Good Function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2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Multifactorial</a:t>
            </a:r>
          </a:p>
          <a:p>
            <a:r>
              <a:rPr lang="en-US" dirty="0" smtClean="0"/>
              <a:t>Magnitude</a:t>
            </a:r>
          </a:p>
          <a:p>
            <a:pPr lvl="1"/>
            <a:r>
              <a:rPr lang="en-US" dirty="0" smtClean="0"/>
              <a:t>Under 2.5cm</a:t>
            </a:r>
          </a:p>
          <a:p>
            <a:pPr lvl="1"/>
            <a:r>
              <a:rPr lang="en-US" dirty="0" smtClean="0"/>
              <a:t>2.5 to 5 cm</a:t>
            </a:r>
          </a:p>
          <a:p>
            <a:pPr lvl="1"/>
            <a:r>
              <a:rPr lang="en-US" dirty="0" smtClean="0"/>
              <a:t>5cm and above</a:t>
            </a:r>
          </a:p>
          <a:p>
            <a:r>
              <a:rPr lang="en-US" dirty="0" smtClean="0"/>
              <a:t>Predicted height, joint function, neurology, instability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87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Shoe Modification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662363"/>
            <a:ext cx="2819400" cy="4495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0842" y="3007895"/>
            <a:ext cx="27995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 to 2.5 cm</a:t>
            </a:r>
          </a:p>
          <a:p>
            <a:r>
              <a:rPr lang="en-US" sz="4000" dirty="0" smtClean="0"/>
              <a:t>Weight, Gait</a:t>
            </a:r>
          </a:p>
          <a:p>
            <a:r>
              <a:rPr lang="en-US" sz="4000" dirty="0" err="1" smtClean="0"/>
              <a:t>Cosmesis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2372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00830" cy="3677540"/>
          </a:xfrm>
        </p:spPr>
        <p:txBody>
          <a:bodyPr/>
          <a:lstStyle/>
          <a:p>
            <a:r>
              <a:rPr lang="en-US" dirty="0" smtClean="0"/>
              <a:t>Mechanical vs. Anatomical Axis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17383" r="35106" b="31184"/>
          <a:stretch/>
        </p:blipFill>
        <p:spPr bwMode="auto">
          <a:xfrm>
            <a:off x="3884756" y="274638"/>
            <a:ext cx="2099880" cy="591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250" y="274638"/>
            <a:ext cx="1027993" cy="563662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7425349" y="3433859"/>
            <a:ext cx="51835" cy="21380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451266" y="3433859"/>
            <a:ext cx="51835" cy="2138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36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Epiphysiodesis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2.5 – 5cm</a:t>
            </a:r>
          </a:p>
          <a:p>
            <a:r>
              <a:rPr lang="en-US" dirty="0" smtClean="0"/>
              <a:t>Less morbidity</a:t>
            </a:r>
          </a:p>
          <a:p>
            <a:r>
              <a:rPr lang="en-US" dirty="0" smtClean="0"/>
              <a:t>Operation on long or normal leg</a:t>
            </a:r>
          </a:p>
          <a:p>
            <a:r>
              <a:rPr lang="en-US" dirty="0" smtClean="0"/>
              <a:t>Predictability</a:t>
            </a:r>
          </a:p>
          <a:p>
            <a:r>
              <a:rPr lang="en-US" dirty="0" smtClean="0"/>
              <a:t>Accurate with in 1cm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0" y="2121568"/>
            <a:ext cx="24257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3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Shortening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00" y="1651000"/>
            <a:ext cx="5232400" cy="355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315" y="2747093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2.5 to 5cm</a:t>
            </a:r>
          </a:p>
          <a:p>
            <a:r>
              <a:rPr lang="en-US" sz="2800" dirty="0"/>
              <a:t>Invasive</a:t>
            </a:r>
          </a:p>
          <a:p>
            <a:r>
              <a:rPr lang="en-US" sz="2800" dirty="0"/>
              <a:t>Loss of height</a:t>
            </a:r>
          </a:p>
          <a:p>
            <a:r>
              <a:rPr lang="en-US" sz="2800" dirty="0"/>
              <a:t>Less morbidity</a:t>
            </a:r>
          </a:p>
          <a:p>
            <a:r>
              <a:rPr lang="en-US" sz="2800" dirty="0"/>
              <a:t>Reasonably quick recovery</a:t>
            </a:r>
          </a:p>
        </p:txBody>
      </p:sp>
    </p:spTree>
    <p:extLst>
      <p:ext uri="{BB962C8B-B14F-4D97-AF65-F5344CB8AC3E}">
        <p14:creationId xmlns:p14="http://schemas.microsoft.com/office/powerpoint/2010/main" val="3381341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Lengthening Procedures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than 6 cm</a:t>
            </a:r>
          </a:p>
          <a:p>
            <a:r>
              <a:rPr lang="en-US" dirty="0" smtClean="0"/>
              <a:t>Also in cases of angular/rotational deformities with shortening</a:t>
            </a:r>
          </a:p>
          <a:p>
            <a:r>
              <a:rPr lang="en-US" dirty="0" smtClean="0"/>
              <a:t>Complications</a:t>
            </a:r>
          </a:p>
          <a:p>
            <a:pPr lvl="1"/>
            <a:r>
              <a:rPr lang="en-US" dirty="0" smtClean="0"/>
              <a:t>Infections</a:t>
            </a:r>
          </a:p>
          <a:p>
            <a:pPr lvl="1"/>
            <a:r>
              <a:rPr lang="en-US" dirty="0" smtClean="0"/>
              <a:t>Joint Contractures</a:t>
            </a:r>
          </a:p>
          <a:p>
            <a:pPr lvl="1"/>
            <a:r>
              <a:rPr lang="en-US" dirty="0" smtClean="0"/>
              <a:t>Neurological injury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44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Lengthening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Distraction </a:t>
            </a:r>
            <a:r>
              <a:rPr lang="en-US" dirty="0" err="1" smtClean="0"/>
              <a:t>Osteogenesis</a:t>
            </a:r>
            <a:endParaRPr lang="en-US" dirty="0" smtClean="0"/>
          </a:p>
          <a:p>
            <a:pPr lvl="1"/>
            <a:r>
              <a:rPr lang="en-US" dirty="0" smtClean="0"/>
              <a:t>Circular Frame (</a:t>
            </a:r>
            <a:r>
              <a:rPr lang="en-US" dirty="0" err="1" smtClean="0"/>
              <a:t>Ilizarov</a:t>
            </a:r>
            <a:r>
              <a:rPr lang="en-US" dirty="0" smtClean="0"/>
              <a:t>, TSF)</a:t>
            </a:r>
          </a:p>
          <a:p>
            <a:pPr lvl="1"/>
            <a:r>
              <a:rPr lang="en-US" dirty="0" err="1" smtClean="0"/>
              <a:t>Monolateral</a:t>
            </a:r>
            <a:r>
              <a:rPr lang="en-US" dirty="0" smtClean="0"/>
              <a:t> Frame (</a:t>
            </a:r>
            <a:r>
              <a:rPr lang="en-US" dirty="0" err="1" smtClean="0"/>
              <a:t>Orthofix</a:t>
            </a:r>
            <a:r>
              <a:rPr lang="en-US" dirty="0" smtClean="0"/>
              <a:t> LRS)</a:t>
            </a:r>
          </a:p>
          <a:p>
            <a:r>
              <a:rPr lang="en-US" dirty="0" smtClean="0"/>
              <a:t>Nail – motorized nails</a:t>
            </a:r>
          </a:p>
          <a:p>
            <a:r>
              <a:rPr lang="en-US" dirty="0" smtClean="0"/>
              <a:t>Combination – Lengthening Over Nails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57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6087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8" y="592558"/>
            <a:ext cx="4420268" cy="5485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853" y="592558"/>
            <a:ext cx="4061294" cy="531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56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337"/>
            <a:ext cx="9144000" cy="537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60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12" y="828841"/>
            <a:ext cx="2719066" cy="4785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716" y="429795"/>
            <a:ext cx="29845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238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904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326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393700"/>
            <a:ext cx="80518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Sagittal Plane Alignment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94" y="1631532"/>
            <a:ext cx="2119563" cy="4894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969" y="1200484"/>
            <a:ext cx="1606831" cy="2168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969" y="3475789"/>
            <a:ext cx="1691659" cy="2272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052" y="1964343"/>
            <a:ext cx="2685047" cy="388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37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MG004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13"/>
          <a:stretch/>
        </p:blipFill>
        <p:spPr>
          <a:xfrm>
            <a:off x="374316" y="451184"/>
            <a:ext cx="3729789" cy="4201025"/>
          </a:xfrm>
          <a:prstGeom prst="rect">
            <a:avLst/>
          </a:prstGeom>
        </p:spPr>
      </p:pic>
      <p:pic>
        <p:nvPicPr>
          <p:cNvPr id="5" name="Picture 4" descr="RIMG001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8"/>
          <a:stretch/>
        </p:blipFill>
        <p:spPr>
          <a:xfrm>
            <a:off x="4699523" y="451184"/>
            <a:ext cx="2084145" cy="566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7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Mechanical Axis Deviation</a:t>
            </a:r>
            <a:br>
              <a:rPr lang="en-US" dirty="0" smtClean="0"/>
            </a:br>
            <a:r>
              <a:rPr lang="en-US" dirty="0" smtClean="0"/>
              <a:t>(MAD)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Frontal plane deformities lead to MAD</a:t>
            </a:r>
          </a:p>
          <a:p>
            <a:r>
              <a:rPr lang="en-US" dirty="0" smtClean="0"/>
              <a:t>Medial MAD – </a:t>
            </a:r>
            <a:r>
              <a:rPr lang="en-US" dirty="0" err="1" smtClean="0"/>
              <a:t>Varus</a:t>
            </a:r>
            <a:endParaRPr lang="en-US" dirty="0" smtClean="0"/>
          </a:p>
          <a:p>
            <a:r>
              <a:rPr lang="en-US" dirty="0" smtClean="0"/>
              <a:t>Lateral MAD – Valgus</a:t>
            </a:r>
          </a:p>
          <a:p>
            <a:r>
              <a:rPr lang="en-US" dirty="0" smtClean="0"/>
              <a:t>Mainly affect Knee &gt;Ankle&gt; Hip</a:t>
            </a:r>
          </a:p>
          <a:p>
            <a:r>
              <a:rPr lang="en-US" dirty="0" smtClean="0"/>
              <a:t>Deformities of lower femur and proximal tibia influence MAD more than other deformities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92" y="453527"/>
            <a:ext cx="1670608" cy="375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9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913" y="0"/>
            <a:ext cx="2197100" cy="670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215" y="2410181"/>
            <a:ext cx="3130589" cy="325066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81022" y="304800"/>
            <a:ext cx="1841500" cy="6235700"/>
            <a:chOff x="781022" y="304800"/>
            <a:chExt cx="1841500" cy="62357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022" y="304800"/>
              <a:ext cx="1841500" cy="623570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997822" y="803393"/>
              <a:ext cx="129587" cy="54553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202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2126</TotalTime>
  <Words>1665</Words>
  <Application>Microsoft Macintosh PowerPoint</Application>
  <PresentationFormat>On-screen Show (4:3)</PresentationFormat>
  <Paragraphs>248</Paragraphs>
  <Slides>70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Assessment Lower Limb Deformity and Leg Length Discrepancy</vt:lpstr>
      <vt:lpstr>Introduction</vt:lpstr>
      <vt:lpstr>Normal Alignment</vt:lpstr>
      <vt:lpstr>Normal Alignment 1. Weight bearing line – Mechanical Axis</vt:lpstr>
      <vt:lpstr>Normal Alignment 2. Joint Orientation</vt:lpstr>
      <vt:lpstr>Mechanical vs. Anatomical Axis</vt:lpstr>
      <vt:lpstr>Sagittal Plane Alignment</vt:lpstr>
      <vt:lpstr>Mechanical Axis Deviation (MAD)</vt:lpstr>
      <vt:lpstr>PowerPoint Presentation</vt:lpstr>
      <vt:lpstr>Radiology</vt:lpstr>
      <vt:lpstr>PowerPoint Presentation</vt:lpstr>
      <vt:lpstr>PowerPoint Presentation</vt:lpstr>
      <vt:lpstr>PowerPoint Presentation</vt:lpstr>
      <vt:lpstr>Level of Deformity (in a limb segment)</vt:lpstr>
      <vt:lpstr>Assessment of Deformity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Methods of correction of a deformity</vt:lpstr>
      <vt:lpstr>Osteotomy Rules</vt:lpstr>
      <vt:lpstr>Osteotomy Rule 1</vt:lpstr>
      <vt:lpstr>Osteotomy Rule 2</vt:lpstr>
      <vt:lpstr>PowerPoint Presentation</vt:lpstr>
      <vt:lpstr>Osteotomy Rule 3</vt:lpstr>
      <vt:lpstr>PowerPoint Presentation</vt:lpstr>
      <vt:lpstr>Deformity correction in children</vt:lpstr>
      <vt:lpstr>Growth Modulation</vt:lpstr>
      <vt:lpstr>Hemiepiphyseodesis - controversies</vt:lpstr>
      <vt:lpstr>Timing of Epiphyseodesis</vt:lpstr>
      <vt:lpstr>PowerPoint Presentation</vt:lpstr>
      <vt:lpstr>PowerPoint Presentation</vt:lpstr>
      <vt:lpstr>PowerPoint Presentation</vt:lpstr>
      <vt:lpstr>Indications</vt:lpstr>
      <vt:lpstr>Rule of thumb for G Valgum</vt:lpstr>
      <vt:lpstr>PowerPoint Presentation</vt:lpstr>
      <vt:lpstr>PowerPoint Presentation</vt:lpstr>
      <vt:lpstr>PowerPoint Presentation</vt:lpstr>
      <vt:lpstr>Evaluation of Limb Length Discrepancy (LLD)</vt:lpstr>
      <vt:lpstr>PowerPoint Presentation</vt:lpstr>
      <vt:lpstr>Growth in Lower Limbs</vt:lpstr>
      <vt:lpstr>Causes of LLD</vt:lpstr>
      <vt:lpstr>Shapiro patterns of LLD</vt:lpstr>
      <vt:lpstr>Assessment of LLD - History</vt:lpstr>
      <vt:lpstr>Assessment of LLD - Clinical</vt:lpstr>
      <vt:lpstr>PowerPoint Presentation</vt:lpstr>
      <vt:lpstr>Radiological Assessment</vt:lpstr>
      <vt:lpstr>Prediction of Discrepancy</vt:lpstr>
      <vt:lpstr>PowerPoint Presentation</vt:lpstr>
      <vt:lpstr>PowerPoint Presentation</vt:lpstr>
      <vt:lpstr>PowerPoint Presentation</vt:lpstr>
      <vt:lpstr>PowerPoint Presentation</vt:lpstr>
      <vt:lpstr>Goals</vt:lpstr>
      <vt:lpstr>Treatment Options</vt:lpstr>
      <vt:lpstr>Shoe Modification </vt:lpstr>
      <vt:lpstr>Epiphysiodesis</vt:lpstr>
      <vt:lpstr>Acute Shortening</vt:lpstr>
      <vt:lpstr>Lengthening Procedures</vt:lpstr>
      <vt:lpstr>Lengthening Procedures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Lower Limb Deformity and Leg Length Discrepancy</dc:title>
  <dc:creator>Om Lahoti</dc:creator>
  <cp:lastModifiedBy>Om Lahoti</cp:lastModifiedBy>
  <cp:revision>245</cp:revision>
  <dcterms:created xsi:type="dcterms:W3CDTF">2014-10-19T09:31:33Z</dcterms:created>
  <dcterms:modified xsi:type="dcterms:W3CDTF">2014-10-21T13:22:18Z</dcterms:modified>
</cp:coreProperties>
</file>